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10691813" cy="15119350"/>
  <p:notesSz cx="6783388" cy="99266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" userDrawn="1">
          <p15:clr>
            <a:srgbClr val="A4A3A4"/>
          </p15:clr>
        </p15:guide>
        <p15:guide id="2" orient="horz" pos="2804" userDrawn="1">
          <p15:clr>
            <a:srgbClr val="A4A3A4"/>
          </p15:clr>
        </p15:guide>
        <p15:guide id="3" orient="horz" pos="1576" userDrawn="1">
          <p15:clr>
            <a:srgbClr val="A4A3A4"/>
          </p15:clr>
        </p15:guide>
        <p15:guide id="4" orient="horz" pos="8512" userDrawn="1">
          <p15:clr>
            <a:srgbClr val="A4A3A4"/>
          </p15:clr>
        </p15:guide>
        <p15:guide id="5" orient="horz" pos="8695" userDrawn="1">
          <p15:clr>
            <a:srgbClr val="A4A3A4"/>
          </p15:clr>
        </p15:guide>
        <p15:guide id="6" pos="375" userDrawn="1">
          <p15:clr>
            <a:srgbClr val="A4A3A4"/>
          </p15:clr>
        </p15:guide>
        <p15:guide id="7" pos="6335" userDrawn="1">
          <p15:clr>
            <a:srgbClr val="A4A3A4"/>
          </p15:clr>
        </p15:guide>
        <p15:guide id="8" pos="797" userDrawn="1">
          <p15:clr>
            <a:srgbClr val="A4A3A4"/>
          </p15:clr>
        </p15:guide>
        <p15:guide id="9" pos="3234" userDrawn="1">
          <p15:clr>
            <a:srgbClr val="A4A3A4"/>
          </p15:clr>
        </p15:guide>
        <p15:guide id="10" pos="3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čí Veronika" initials="KV" lastIdx="22" clrIdx="0">
    <p:extLst>
      <p:ext uri="{19B8F6BF-5375-455C-9EA6-DF929625EA0E}">
        <p15:presenceInfo xmlns:p15="http://schemas.microsoft.com/office/powerpoint/2012/main" userId="S-1-5-21-970905235-707768948-2871777245-7998" providerId="AD"/>
      </p:ext>
    </p:extLst>
  </p:cmAuthor>
  <p:cmAuthor id="2" name="Markéta Hartmanová" initials="MH" lastIdx="9" clrIdx="1">
    <p:extLst>
      <p:ext uri="{19B8F6BF-5375-455C-9EA6-DF929625EA0E}">
        <p15:presenceInfo xmlns:p15="http://schemas.microsoft.com/office/powerpoint/2012/main" userId="S::398029@muni.cz::fd1b3d5f-11db-4388-82c9-26d2512efb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54" autoAdjust="0"/>
  </p:normalViewPr>
  <p:slideViewPr>
    <p:cSldViewPr snapToGrid="0">
      <p:cViewPr>
        <p:scale>
          <a:sx n="77" d="100"/>
          <a:sy n="77" d="100"/>
        </p:scale>
        <p:origin x="1902" y="-1386"/>
      </p:cViewPr>
      <p:guideLst>
        <p:guide orient="horz" pos="2469"/>
        <p:guide orient="horz" pos="2804"/>
        <p:guide orient="horz" pos="1576"/>
        <p:guide orient="horz" pos="8512"/>
        <p:guide orient="horz" pos="8695"/>
        <p:guide pos="375"/>
        <p:guide pos="6335"/>
        <p:guide pos="797"/>
        <p:guide pos="3234"/>
        <p:guide pos="34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92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92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35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76450" y="744538"/>
            <a:ext cx="263048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39" y="4715153"/>
            <a:ext cx="542671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35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9700"/>
              </a:lnSpc>
              <a:defRPr sz="97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2716"/>
            <a:ext cx="1356597" cy="23532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5291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404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405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1" y="8968433"/>
            <a:ext cx="4577696" cy="793667"/>
          </a:xfrm>
        </p:spPr>
        <p:txBody>
          <a:bodyPr/>
          <a:lstStyle>
            <a:lvl1pPr>
              <a:lnSpc>
                <a:spcPts val="2425"/>
              </a:lnSpc>
              <a:defRPr sz="1984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82078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82714" y="8968433"/>
            <a:ext cx="4577696" cy="793667"/>
          </a:xfrm>
        </p:spPr>
        <p:txBody>
          <a:bodyPr/>
          <a:lstStyle>
            <a:lvl1pPr>
              <a:lnSpc>
                <a:spcPts val="2425"/>
              </a:lnSpc>
              <a:defRPr sz="1984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482079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63059" y="13730433"/>
            <a:ext cx="220992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2"/>
            <a:ext cx="10691813" cy="12879446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1" y="13333703"/>
            <a:ext cx="758932" cy="13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410" y="4441552"/>
            <a:ext cx="3600993" cy="62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566" y="4299903"/>
            <a:ext cx="7616680" cy="65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5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9700"/>
              </a:lnSpc>
              <a:defRPr sz="97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5291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4631"/>
            <a:ext cx="1356597" cy="234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 sz="2646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1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2646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2042" y="2857202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82078" y="2845108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5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726421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6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3737011"/>
            <a:ext cx="4576304" cy="859080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675170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4409"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3527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062" userDrawn="1">
          <p15:clr>
            <a:srgbClr val="FBAE40"/>
          </p15:clr>
        </p15:guide>
        <p15:guide id="2" pos="635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893673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405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93672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6990" y="9731830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3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94089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7198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31406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55939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1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5500437" y="1525934"/>
            <a:ext cx="4561022" cy="11331466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4409"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3527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1525936"/>
            <a:ext cx="4576304" cy="108018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631406" y="1525934"/>
            <a:ext cx="9430053" cy="11331466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1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406" y="13730433"/>
            <a:ext cx="6945469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2646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059" y="13730433"/>
            <a:ext cx="220992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2646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354" y="4127067"/>
            <a:ext cx="9430053" cy="87303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8818"/>
        </a:lnSpc>
        <a:spcBef>
          <a:spcPct val="0"/>
        </a:spcBef>
        <a:spcAft>
          <a:spcPct val="0"/>
        </a:spcAft>
        <a:defRPr sz="8818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5pPr>
      <a:lvl6pPr marL="1007943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6pPr>
      <a:lvl7pPr marL="2015886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7pPr>
      <a:lvl8pPr marL="3023829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8pPr>
      <a:lvl9pPr marL="4031772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6173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3307" b="0">
          <a:solidFill>
            <a:schemeClr val="tx1"/>
          </a:solidFill>
          <a:latin typeface="+mn-lt"/>
        </a:defRPr>
      </a:lvl2pPr>
      <a:lvl3pPr marL="2015886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3307" b="0">
          <a:solidFill>
            <a:schemeClr val="tx1"/>
          </a:solidFill>
          <a:latin typeface="+mn-lt"/>
        </a:defRPr>
      </a:lvl3pPr>
      <a:lvl4pPr marL="3023829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3307" b="0">
          <a:solidFill>
            <a:schemeClr val="tx1"/>
          </a:solidFill>
          <a:latin typeface="+mn-lt"/>
        </a:defRPr>
      </a:lvl4pPr>
      <a:lvl5pPr marL="4031772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3307" b="0">
          <a:solidFill>
            <a:schemeClr val="tx1"/>
          </a:solidFill>
          <a:latin typeface="+mn-lt"/>
        </a:defRPr>
      </a:lvl5pPr>
      <a:lvl6pPr marL="5543687" indent="-50397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6047659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7055602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8063545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13" userDrawn="1">
          <p15:clr>
            <a:srgbClr val="F26B43"/>
          </p15:clr>
        </p15:guide>
        <p15:guide id="2" pos="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5" Type="http://schemas.openxmlformats.org/officeDocument/2006/relationships/hyperlink" Target="https://www.wikiskripta.eu/w/Tracheostomie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BB50318-4A2B-9597-359E-EE5290260AB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0250" y="410359"/>
            <a:ext cx="10515600" cy="71977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VÝMĚNA TRACHEOSTOMICKÉ KANYLY</a:t>
            </a:r>
            <a:br>
              <a:rPr lang="cs-CZ" sz="2800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>
              <a:solidFill>
                <a:srgbClr val="0000DC"/>
              </a:solidFill>
              <a:latin typeface="+mn-lt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D79DAB1-4112-C9F0-07BA-C0C852466C0D}"/>
              </a:ext>
            </a:extLst>
          </p:cNvPr>
          <p:cNvSpPr txBox="1"/>
          <p:nvPr/>
        </p:nvSpPr>
        <p:spPr>
          <a:xfrm>
            <a:off x="230862" y="1479032"/>
            <a:ext cx="6945866" cy="178510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>
                <a:solidFill>
                  <a:schemeClr val="tx1"/>
                </a:solidFill>
              </a:rPr>
              <a:t>Tracheostomická kanyla </a:t>
            </a:r>
            <a:r>
              <a:rPr lang="cs-CZ" sz="1200" dirty="0">
                <a:solidFill>
                  <a:schemeClr val="tx1"/>
                </a:solidFill>
              </a:rPr>
              <a:t>(TSK) se</a:t>
            </a:r>
            <a:r>
              <a:rPr lang="cs-CZ" sz="1200" b="1" dirty="0">
                <a:solidFill>
                  <a:schemeClr val="tx1"/>
                </a:solidFill>
              </a:rPr>
              <a:t> </a:t>
            </a:r>
            <a:r>
              <a:rPr lang="cs-CZ" sz="1200" dirty="0">
                <a:solidFill>
                  <a:schemeClr val="tx1"/>
                </a:solidFill>
              </a:rPr>
              <a:t>zavádí </a:t>
            </a:r>
            <a:r>
              <a:rPr lang="cs-CZ" sz="1200" b="1" dirty="0">
                <a:solidFill>
                  <a:schemeClr val="tx1"/>
                </a:solidFill>
              </a:rPr>
              <a:t>chirurgicky</a:t>
            </a:r>
            <a:r>
              <a:rPr lang="cs-CZ" sz="1200" dirty="0">
                <a:solidFill>
                  <a:schemeClr val="tx1"/>
                </a:solidFill>
              </a:rPr>
              <a:t> nebo </a:t>
            </a:r>
            <a:r>
              <a:rPr lang="cs-CZ" sz="1200" b="1" dirty="0" err="1">
                <a:solidFill>
                  <a:schemeClr val="tx1"/>
                </a:solidFill>
              </a:rPr>
              <a:t>miniinvazivně</a:t>
            </a:r>
            <a:r>
              <a:rPr lang="cs-CZ" sz="1200" dirty="0">
                <a:solidFill>
                  <a:schemeClr val="tx1"/>
                </a:solidFill>
              </a:rPr>
              <a:t> (perkutánní dilatační technikou)</a:t>
            </a:r>
          </a:p>
          <a:p>
            <a:pPr marL="174625" indent="-174625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/>
              <a:t>délka 60-90 mm, </a:t>
            </a:r>
            <a:r>
              <a:rPr lang="cs-CZ" sz="1200" dirty="0" err="1"/>
              <a:t>rtg</a:t>
            </a:r>
            <a:r>
              <a:rPr lang="cs-CZ" sz="1200" dirty="0"/>
              <a:t> kontrastní</a:t>
            </a:r>
          </a:p>
          <a:p>
            <a:pPr marL="174625" indent="-174625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/>
              <a:t>materiál: PVC, silikon, polyuretan, možné využití i armovaných nebo </a:t>
            </a:r>
            <a:r>
              <a:rPr lang="cs-CZ" sz="1200" dirty="0" err="1"/>
              <a:t>fenestrovaných</a:t>
            </a:r>
            <a:r>
              <a:rPr lang="cs-CZ" sz="1200" dirty="0"/>
              <a:t> kanyl</a:t>
            </a:r>
          </a:p>
          <a:p>
            <a:pPr algn="just">
              <a:buClr>
                <a:srgbClr val="0000DC"/>
              </a:buClr>
            </a:pPr>
            <a:endParaRPr lang="cs-CZ" sz="1200" dirty="0"/>
          </a:p>
          <a:p>
            <a:pPr algn="just">
              <a:buClr>
                <a:srgbClr val="0000DC"/>
              </a:buClr>
            </a:pPr>
            <a:r>
              <a:rPr lang="cs-CZ" sz="1400" b="1" dirty="0">
                <a:solidFill>
                  <a:srgbClr val="0000DC"/>
                </a:solidFill>
              </a:rPr>
              <a:t>Indikace</a:t>
            </a:r>
            <a:endParaRPr lang="cs-CZ" sz="1200" dirty="0"/>
          </a:p>
          <a:p>
            <a:pPr marL="201613" lvl="1" indent="-20161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/>
              <a:t>dlouhodobé zajištění umělé plicní ventilace (UPV) </a:t>
            </a:r>
          </a:p>
          <a:p>
            <a:pPr marL="201613" lvl="1" indent="-20161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/>
              <a:t>obstrukce dýchacích cest (nádory, stenózy, stavy po ORL operacích)</a:t>
            </a:r>
          </a:p>
          <a:p>
            <a:pPr marL="201613" lvl="1" indent="-20161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/>
              <a:t>zajištění ventilace bez nutnosti umělé plicní ventilace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00E3D45-0C06-A9D3-D4AB-EF8AD8A15619}"/>
              </a:ext>
            </a:extLst>
          </p:cNvPr>
          <p:cNvSpPr txBox="1"/>
          <p:nvPr/>
        </p:nvSpPr>
        <p:spPr>
          <a:xfrm>
            <a:off x="5170516" y="6203894"/>
            <a:ext cx="5209323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Postup (v klinické praxi)</a:t>
            </a:r>
            <a:br>
              <a:rPr lang="cs-CZ" sz="12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</a:br>
            <a:r>
              <a:rPr lang="cs-CZ" sz="12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Před výkonem</a:t>
            </a:r>
            <a:endParaRPr lang="cs-CZ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připraví pomůcky a odsávačku – 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kontrola funkčnosti + optimální podtlak                       (80-120 </a:t>
            </a:r>
            <a:r>
              <a:rPr lang="cs-CZ" sz="1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provede hygienickou dezinfekci rukou a použije OOPP</a:t>
            </a: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iniciální dotek</a:t>
            </a: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vysvětlí pacientovi průběh výkonu (pacienta při vědomí požádá                        o spolupráci)</a:t>
            </a:r>
          </a:p>
          <a:p>
            <a:pPr marL="182563" indent="-182563" algn="just">
              <a:buFont typeface="Courier New" panose="02070309020205020404" pitchFamily="49" charset="0"/>
              <a:buChar char="o"/>
            </a:pPr>
            <a:r>
              <a:rPr lang="cs-CZ" sz="12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Fowlerova</a:t>
            </a:r>
            <a:r>
              <a:rPr lang="cs-CZ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poloha, pokud není kontraindikována  </a:t>
            </a:r>
            <a:endParaRPr lang="cs-CZ" sz="12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endParaRPr lang="cs-CZ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b="1" dirty="0">
                <a:solidFill>
                  <a:srgbClr val="0000DC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1200" b="1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růběh výkonu</a:t>
            </a:r>
            <a:endParaRPr lang="cs-CZ" sz="1200" b="1" dirty="0">
              <a:solidFill>
                <a:srgbClr val="0000DC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 algn="just">
              <a:buFont typeface="Courier New" panose="02070309020205020404" pitchFamily="49" charset="0"/>
              <a:buChar char="o"/>
            </a:pPr>
            <a:r>
              <a:rPr lang="cs-CZ" sz="1200" dirty="0">
                <a:latin typeface="+mn-lt"/>
                <a:cs typeface="Times New Roman" panose="02020603050405020304" pitchFamily="18" charset="0"/>
              </a:rPr>
              <a:t>sestra č. 1 provádí výkon, sestra č. 2 asistuje, sleduje celkový stav pacienta, </a:t>
            </a:r>
            <a:r>
              <a:rPr lang="cs-CZ" sz="1200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připraví novou</a:t>
            </a:r>
            <a:r>
              <a:rPr lang="cs-CZ" sz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kanylu, </a:t>
            </a:r>
            <a:r>
              <a:rPr lang="cs-CZ" sz="1200" dirty="0">
                <a:latin typeface="+mn-lt"/>
              </a:rPr>
              <a:t>nanáší lubrikaci na TSK, asistuje při dezinfekci stomatu</a:t>
            </a:r>
          </a:p>
          <a:p>
            <a:pPr lvl="0" algn="just"/>
            <a:endParaRPr lang="cs-CZ" sz="1200" dirty="0">
              <a:latin typeface="+mn-lt"/>
              <a:cs typeface="Times New Roman" panose="02020603050405020304" pitchFamily="18" charset="0"/>
            </a:endParaRPr>
          </a:p>
          <a:p>
            <a:pPr lvl="0" algn="just"/>
            <a:r>
              <a:rPr lang="cs-CZ" sz="1200" dirty="0">
                <a:latin typeface="+mn-lt"/>
                <a:cs typeface="Times New Roman" panose="02020603050405020304" pitchFamily="18" charset="0"/>
              </a:rPr>
              <a:t>Sestra č. 1:</a:t>
            </a:r>
            <a:endParaRPr lang="cs-CZ" sz="12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sz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dsaje tekutý obsah z 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dutiny ústní,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subglotického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prostoru a z dolních cest dýchacích; před odsátím ze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subg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20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prostoru dezinfekce portu dezinfekčními ubrousky </a:t>
            </a:r>
            <a:endParaRPr lang="cs-CZ" sz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provede hygienickou dezinfekci rukou (HDR)</a:t>
            </a:r>
            <a:r>
              <a:rPr lang="cs-CZ" sz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výměnu rukavic</a:t>
            </a:r>
          </a:p>
          <a:p>
            <a:pPr algn="just">
              <a:buClr>
                <a:srgbClr val="0000DC"/>
              </a:buCl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dirty="0">
                <a:latin typeface="+mn-lt"/>
                <a:cs typeface="Times New Roman" panose="02020603050405020304" pitchFamily="18" charset="0"/>
              </a:rPr>
              <a:t>Sestra č. 2:</a:t>
            </a:r>
          </a:p>
          <a:p>
            <a:pPr marL="171450" indent="-171450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odstraní fixační pás kanyly a krytí</a:t>
            </a:r>
          </a:p>
          <a:p>
            <a:pPr marL="180975" indent="-180975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dirty="0">
                <a:latin typeface="+mn-lt"/>
              </a:rPr>
              <a:t>vyzve pacienta k nádechu a při výdechu</a:t>
            </a:r>
            <a:r>
              <a:rPr lang="cs-CZ" sz="1200" dirty="0">
                <a:latin typeface="+mn-lt"/>
                <a:cs typeface="Calibri" panose="020F0502020204030204" pitchFamily="34" charset="0"/>
              </a:rPr>
              <a:t> </a:t>
            </a:r>
            <a:r>
              <a:rPr lang="cs-CZ" sz="1200" dirty="0" err="1">
                <a:latin typeface="+mn-lt"/>
              </a:rPr>
              <a:t>desufluje</a:t>
            </a:r>
            <a:r>
              <a:rPr lang="cs-CZ" sz="1200" dirty="0">
                <a:latin typeface="+mn-lt"/>
              </a:rPr>
              <a:t> vzduch z </a:t>
            </a:r>
            <a:r>
              <a:rPr lang="cs-CZ" sz="1200" dirty="0" err="1">
                <a:latin typeface="+mn-lt"/>
              </a:rPr>
              <a:t>obturační</a:t>
            </a:r>
            <a:r>
              <a:rPr lang="cs-CZ" sz="1200" dirty="0">
                <a:latin typeface="+mn-lt"/>
              </a:rPr>
              <a:t> manžety a vytahuje TSK</a:t>
            </a:r>
          </a:p>
          <a:p>
            <a:pPr marL="171450" indent="-171450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provede hygienickou dezinfekci rukou a výměnu rukavic</a:t>
            </a:r>
          </a:p>
          <a:p>
            <a:pPr algn="just">
              <a:buClr>
                <a:srgbClr val="0000DC"/>
              </a:buCl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dirty="0">
                <a:latin typeface="+mn-lt"/>
                <a:cs typeface="Times New Roman" panose="02020603050405020304" pitchFamily="18" charset="0"/>
              </a:rPr>
              <a:t>Sestra č. 1:</a:t>
            </a:r>
            <a:endParaRPr lang="cs-CZ" sz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Clr>
                <a:srgbClr val="0000DC"/>
              </a:buClr>
              <a:buFont typeface="Courier New" panose="02070309020205020404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cs-CZ" sz="1200" dirty="0">
                <a:latin typeface="+mn-lt"/>
              </a:rPr>
              <a:t>dezinfikuje okolí stomatu stylem „hodiny“ – alespoň 5x vždy s novým tampónem</a:t>
            </a:r>
          </a:p>
          <a:p>
            <a:pPr marL="171450" indent="-171450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>
                <a:latin typeface="+mn-lt"/>
              </a:rPr>
              <a:t>do ruky uchopí kanylu zvlhčenou lubrikantem (nedotýká se distální části), pacienta vyzve k nádechu a zavede TSK do stomatu</a:t>
            </a:r>
          </a:p>
          <a:p>
            <a:pPr marL="171450" indent="-171450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>
                <a:latin typeface="+mn-lt"/>
              </a:rPr>
              <a:t>po zavedení provede extrakci zavaděče (pokud je součástí) </a:t>
            </a:r>
          </a:p>
          <a:p>
            <a:pPr algn="just">
              <a:buClr>
                <a:srgbClr val="0000DC"/>
              </a:buClr>
            </a:pPr>
            <a:r>
              <a:rPr lang="cs-CZ" sz="1200" dirty="0"/>
              <a:t>Pozn.: u pacientů např. se zavedeným </a:t>
            </a:r>
            <a:r>
              <a:rPr lang="cs-CZ" sz="1200" dirty="0" err="1"/>
              <a:t>Ayerovo</a:t>
            </a:r>
            <a:r>
              <a:rPr lang="cs-CZ" sz="1200" dirty="0"/>
              <a:t> T („téčko“), HME filtrem („suchý nos“), </a:t>
            </a:r>
            <a:r>
              <a:rPr lang="cs-CZ" sz="1200" dirty="0" err="1"/>
              <a:t>Trach</a:t>
            </a:r>
            <a:r>
              <a:rPr lang="cs-CZ" sz="1200" dirty="0"/>
              <a:t> Care je nutno použít vždy nový set</a:t>
            </a:r>
            <a:endParaRPr lang="cs-CZ" sz="1200" dirty="0">
              <a:latin typeface="+mn-lt"/>
              <a:cs typeface="Times New Roman" panose="02020603050405020304" pitchFamily="18" charset="0"/>
            </a:endParaRPr>
          </a:p>
          <a:p>
            <a:pPr algn="just">
              <a:buClr>
                <a:srgbClr val="0000DC"/>
              </a:buClr>
            </a:pPr>
            <a:r>
              <a:rPr lang="cs-CZ" sz="1200" dirty="0">
                <a:latin typeface="+mn-lt"/>
                <a:cs typeface="Times New Roman" panose="02020603050405020304" pitchFamily="18" charset="0"/>
              </a:rPr>
              <a:t>Sestra č. 2:</a:t>
            </a:r>
            <a:r>
              <a:rPr lang="cs-CZ" sz="1200" dirty="0">
                <a:latin typeface="+mn-lt"/>
                <a:cs typeface="Calibri" panose="020F0502020204030204" pitchFamily="34" charset="0"/>
              </a:rPr>
              <a:t> </a:t>
            </a:r>
            <a:r>
              <a:rPr lang="cs-CZ" sz="1200" dirty="0">
                <a:latin typeface="+mn-lt"/>
              </a:rPr>
              <a:t>insufluje vzduch do </a:t>
            </a:r>
            <a:r>
              <a:rPr lang="cs-CZ" sz="1200" dirty="0" err="1">
                <a:latin typeface="+mn-lt"/>
              </a:rPr>
              <a:t>obturační</a:t>
            </a:r>
            <a:r>
              <a:rPr lang="cs-CZ" sz="1200" dirty="0">
                <a:latin typeface="+mn-lt"/>
              </a:rPr>
              <a:t> manžety a přidržuje TSK</a:t>
            </a:r>
          </a:p>
          <a:p>
            <a:pPr algn="just"/>
            <a:r>
              <a:rPr lang="cs-CZ" sz="1200" dirty="0">
                <a:latin typeface="+mn-lt"/>
                <a:cs typeface="Times New Roman" panose="02020603050405020304" pitchFamily="18" charset="0"/>
              </a:rPr>
              <a:t>Sestra č. 1:</a:t>
            </a:r>
            <a:endParaRPr lang="cs-CZ" sz="1200" dirty="0">
              <a:latin typeface="+mn-lt"/>
            </a:endParaRPr>
          </a:p>
          <a:p>
            <a:pPr marL="171450" indent="-171450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>
                <a:latin typeface="+mn-lt"/>
              </a:rPr>
              <a:t>pomocí dvou pinzet podloží kanylu sterilním krytím a fixuje TSK páskem (1-2 prsty prostor mezi krkem a fixačním páskem) </a:t>
            </a:r>
          </a:p>
          <a:p>
            <a:pPr marL="171450" indent="-171450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>
                <a:latin typeface="+mn-lt"/>
              </a:rPr>
              <a:t>změří tlak v </a:t>
            </a:r>
            <a:r>
              <a:rPr lang="cs-CZ" sz="1200" dirty="0" err="1">
                <a:latin typeface="+mn-lt"/>
              </a:rPr>
              <a:t>obturační</a:t>
            </a:r>
            <a:r>
              <a:rPr lang="cs-CZ" sz="1200" dirty="0">
                <a:latin typeface="+mn-lt"/>
              </a:rPr>
              <a:t> manžetě </a:t>
            </a:r>
          </a:p>
          <a:p>
            <a:pPr marL="171450" indent="-171450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zkontroluje dýchání pacienta fonendoskopem</a:t>
            </a:r>
          </a:p>
          <a:p>
            <a:pPr algn="just">
              <a:buClr>
                <a:srgbClr val="0000DC"/>
              </a:buCl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cs-CZ" sz="12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2DFDBF19-1B54-4681-A097-773F2081EC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405" y="14017214"/>
            <a:ext cx="2795408" cy="1091104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2FC93609-6344-45BE-B460-DAD03F69C568}"/>
              </a:ext>
            </a:extLst>
          </p:cNvPr>
          <p:cNvSpPr txBox="1"/>
          <p:nvPr/>
        </p:nvSpPr>
        <p:spPr>
          <a:xfrm>
            <a:off x="140250" y="13630990"/>
            <a:ext cx="7756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latin typeface="+mn-lt"/>
              </a:rPr>
              <a:t>Použité zdroje:</a:t>
            </a:r>
          </a:p>
          <a:p>
            <a:pPr algn="just"/>
            <a:r>
              <a:rPr lang="cs-CZ" sz="1000" b="0" i="0" dirty="0">
                <a:solidFill>
                  <a:srgbClr val="000000"/>
                </a:solidFill>
                <a:effectLst/>
                <a:latin typeface="+mn-lt"/>
              </a:rPr>
              <a:t>SUKOVÁ, O., KNECHTOVÁ Z. Ošetřovatelské postupy v intenzivní péči: respirační systém. 1. vydání. Brno: Masarykova univerzita, 2018. 87 s. ISBN 978-80-210-9094-1</a:t>
            </a:r>
          </a:p>
          <a:p>
            <a:pPr algn="just"/>
            <a:r>
              <a:rPr lang="cs-CZ" sz="1000" b="0" dirty="0">
                <a:solidFill>
                  <a:srgbClr val="212529"/>
                </a:solidFill>
                <a:effectLst/>
                <a:latin typeface="+mn-lt"/>
              </a:rPr>
              <a:t>MALÁSKA, J., STAŠEK, J., KRATOCHVÍL, M. a VONÍČEK</a:t>
            </a:r>
            <a:r>
              <a:rPr lang="cs-CZ" sz="1000" dirty="0">
                <a:solidFill>
                  <a:srgbClr val="212529"/>
                </a:solidFill>
                <a:latin typeface="+mn-lt"/>
              </a:rPr>
              <a:t>, V</a:t>
            </a:r>
            <a:r>
              <a:rPr lang="cs-CZ" sz="1000" b="0" dirty="0">
                <a:solidFill>
                  <a:srgbClr val="212529"/>
                </a:solidFill>
                <a:effectLst/>
                <a:latin typeface="+mn-lt"/>
              </a:rPr>
              <a:t> Intenzivní medicína v praxi. Praha: </a:t>
            </a:r>
            <a:r>
              <a:rPr lang="cs-CZ" sz="1000" b="0" dirty="0" err="1">
                <a:solidFill>
                  <a:srgbClr val="212529"/>
                </a:solidFill>
                <a:effectLst/>
                <a:latin typeface="+mn-lt"/>
              </a:rPr>
              <a:t>Maxdorf</a:t>
            </a:r>
            <a:r>
              <a:rPr lang="cs-CZ" sz="1000" b="0" dirty="0">
                <a:solidFill>
                  <a:srgbClr val="212529"/>
                </a:solidFill>
                <a:effectLst/>
                <a:latin typeface="+mn-lt"/>
              </a:rPr>
              <a:t>, 2020 Jessenius. ISBN 978-80-7345-675-7. </a:t>
            </a:r>
          </a:p>
          <a:p>
            <a:r>
              <a:rPr lang="cs-CZ" sz="1000" b="1" dirty="0">
                <a:latin typeface="+mn-lt"/>
              </a:rPr>
              <a:t>Editace a odborná konzultace:</a:t>
            </a:r>
            <a:br>
              <a:rPr lang="cs-CZ" sz="1000" dirty="0">
                <a:latin typeface="+mn-lt"/>
              </a:rPr>
            </a:br>
            <a:r>
              <a:rPr lang="cs-CZ" sz="1000" dirty="0">
                <a:latin typeface="+mn-lt"/>
              </a:rPr>
              <a:t>Beharková Natália, Pešáková Edita, Mica Patrik, Hartmanová Markéta</a:t>
            </a:r>
          </a:p>
          <a:p>
            <a:pPr algn="just"/>
            <a:r>
              <a:rPr lang="cs-CZ" sz="1000" b="1" dirty="0">
                <a:latin typeface="+mn-lt"/>
              </a:rPr>
              <a:t>Příprava studijního materiálu vznikla v rámci předmětu MIED021p Edukace v práci sestry v intenzivní péči – přednáška, 2023 pracovní skupina: </a:t>
            </a:r>
            <a:r>
              <a:rPr lang="cs-CZ" sz="1000" dirty="0">
                <a:solidFill>
                  <a:schemeClr val="tx1"/>
                </a:solidFill>
                <a:latin typeface="+mn-lt"/>
              </a:rPr>
              <a:t>Horváthová Jana, Kovaříková Zuzana, Mikulenková Monika, Otruba Ondřej</a:t>
            </a:r>
            <a:r>
              <a:rPr lang="cs-CZ" sz="1000" dirty="0">
                <a:latin typeface="+mn-lt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5" name="Zástupný text 6">
            <a:extLst>
              <a:ext uri="{FF2B5EF4-FFF2-40B4-BE49-F238E27FC236}">
                <a16:creationId xmlns:a16="http://schemas.microsoft.com/office/drawing/2014/main" id="{1CD1B3F6-8BE0-46E9-A68B-D07151AC9057}"/>
              </a:ext>
            </a:extLst>
          </p:cNvPr>
          <p:cNvSpPr txBox="1">
            <a:spLocks/>
          </p:cNvSpPr>
          <p:nvPr/>
        </p:nvSpPr>
        <p:spPr>
          <a:xfrm>
            <a:off x="311974" y="6267012"/>
            <a:ext cx="4170872" cy="42137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6173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2pPr>
            <a:lvl3pPr marL="2015886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3pPr>
            <a:lvl4pPr marL="3023829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4pPr>
            <a:lvl5pPr marL="4031772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5pPr>
            <a:lvl6pPr marL="5543687" indent="-50397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6047659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7055602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8063545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400" b="1" kern="0" dirty="0">
                <a:solidFill>
                  <a:schemeClr val="tx2"/>
                </a:solidFill>
                <a:ea typeface="+mj-ea"/>
                <a:cs typeface="+mj-cs"/>
              </a:rPr>
              <a:t>Pomůcky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kern="0" dirty="0">
                <a:ea typeface="Calibri" panose="020F0502020204030204" pitchFamily="34" charset="0"/>
                <a:cs typeface="Times New Roman" panose="02020603050405020304" pitchFamily="18" charset="0"/>
              </a:rPr>
              <a:t>OOPP (zástěra, brýle/štít, čepice, ústenka, rukavice) 2krát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kern="0" dirty="0">
                <a:ea typeface="Calibri" panose="020F0502020204030204" pitchFamily="34" charset="0"/>
                <a:cs typeface="Times New Roman" panose="02020603050405020304" pitchFamily="18" charset="0"/>
              </a:rPr>
              <a:t>dezinfekce na ruce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/>
              <a:t>3 ks stříkačka 10 ml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kern="0" dirty="0">
                <a:ea typeface="Calibri" panose="020F0502020204030204" pitchFamily="34" charset="0"/>
                <a:cs typeface="Times New Roman" panose="02020603050405020304" pitchFamily="18" charset="0"/>
              </a:rPr>
              <a:t>3 ks pinzeta – sterilní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kern="0" dirty="0">
                <a:ea typeface="Calibri" panose="020F0502020204030204" pitchFamily="34" charset="0"/>
                <a:cs typeface="Times New Roman" panose="02020603050405020304" pitchFamily="18" charset="0"/>
              </a:rPr>
              <a:t>1 ks nová kanyla (stejné velikosti, jak má pacient zavedenou), 1 ks TSK o číslo menší, 1 ks TSK o číslo větší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kern="0" dirty="0">
                <a:ea typeface="Calibri" panose="020F0502020204030204" pitchFamily="34" charset="0"/>
                <a:cs typeface="Times New Roman" panose="02020603050405020304" pitchFamily="18" charset="0"/>
              </a:rPr>
              <a:t>sterilní tampony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kern="0" dirty="0">
                <a:ea typeface="Calibri" panose="020F0502020204030204" pitchFamily="34" charset="0"/>
                <a:cs typeface="Times New Roman" panose="02020603050405020304" pitchFamily="18" charset="0"/>
              </a:rPr>
              <a:t>dezinfekce na kůži – chlorhexidin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kern="0" dirty="0">
                <a:ea typeface="Calibri" panose="020F0502020204030204" pitchFamily="34" charset="0"/>
                <a:cs typeface="Times New Roman" panose="02020603050405020304" pitchFamily="18" charset="0"/>
              </a:rPr>
              <a:t>nastřižené sterilní krytí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/>
              <a:t>lubrikant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/>
              <a:t>nový fixační pásek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jednorázová podložka, buničitá vata</a:t>
            </a:r>
            <a:endParaRPr lang="cs-CZ" sz="12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kern="0" dirty="0">
                <a:ea typeface="Calibri" panose="020F0502020204030204" pitchFamily="34" charset="0"/>
                <a:cs typeface="Times New Roman" panose="02020603050405020304" pitchFamily="18" charset="0"/>
              </a:rPr>
              <a:t>emitní miska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terilní odsávací katetr vhodné velikosti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>
                <a:ea typeface="Calibri" panose="020F0502020204030204" pitchFamily="34" charset="0"/>
                <a:cs typeface="Times New Roman" panose="02020603050405020304" pitchFamily="18" charset="0"/>
              </a:rPr>
              <a:t>odsávačka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fonendoskop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>
                <a:ea typeface="Calibri" panose="020F0502020204030204" pitchFamily="34" charset="0"/>
                <a:cs typeface="Times New Roman" panose="02020603050405020304" pitchFamily="18" charset="0"/>
              </a:rPr>
              <a:t>manometr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200" dirty="0"/>
              <a:t>resuscitační vozík (připravené pomůcky pro intubaci)</a:t>
            </a:r>
            <a:endParaRPr lang="cs-CZ" sz="12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endParaRPr lang="cs-CZ" sz="12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2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2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200" kern="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Obrázek 15" descr="Obsah obrázku text&#10;&#10;Popis byl vytvořen automaticky">
            <a:extLst>
              <a:ext uri="{FF2B5EF4-FFF2-40B4-BE49-F238E27FC236}">
                <a16:creationId xmlns:a16="http://schemas.microsoft.com/office/drawing/2014/main" id="{AC8F868F-9805-4BDF-B6CA-4309BDDF89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308235" y="1172830"/>
            <a:ext cx="3071604" cy="2495678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:a16="http://schemas.microsoft.com/office/drawing/2014/main" id="{E7009537-2FC3-470B-B656-E87F54612040}"/>
              </a:ext>
            </a:extLst>
          </p:cNvPr>
          <p:cNvSpPr txBox="1"/>
          <p:nvPr/>
        </p:nvSpPr>
        <p:spPr>
          <a:xfrm>
            <a:off x="311974" y="10563166"/>
            <a:ext cx="4309902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400" b="1" kern="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Komplikace</a:t>
            </a:r>
          </a:p>
          <a:p>
            <a:pPr indent="-202082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kern="0" dirty="0">
                <a:latin typeface="+mn-lt"/>
              </a:rPr>
              <a:t>ze strany pacienta: nespolupráce, změna vitálních funkcí, strach, kašel, dušnost</a:t>
            </a:r>
          </a:p>
          <a:p>
            <a:pPr indent="-202082" algn="just">
              <a:spcAft>
                <a:spcPts val="600"/>
              </a:spcAft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kern="0" dirty="0">
                <a:latin typeface="+mn-lt"/>
              </a:rPr>
              <a:t>související se stomatem: poškození tkáně, uzavření stomatu, nemožnost zavedení kanyly (např. vytvoření falešného lumen, stenóza), krvácení, zavedení nesprávné velikosti kanyly a jiné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D697AB8-F65F-47B5-A842-F3A0DCA60086}"/>
              </a:ext>
            </a:extLst>
          </p:cNvPr>
          <p:cNvSpPr txBox="1"/>
          <p:nvPr/>
        </p:nvSpPr>
        <p:spPr>
          <a:xfrm>
            <a:off x="230862" y="3982875"/>
            <a:ext cx="10148977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200" dirty="0">
                <a:latin typeface="+mn-lt"/>
              </a:rPr>
              <a:t>Kompetence k výkonu – </a:t>
            </a:r>
            <a:r>
              <a:rPr lang="cs-CZ" sz="12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všeobecná sestra se specializovanou způsobilostí </a:t>
            </a:r>
            <a:r>
              <a:rPr lang="cs-CZ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(sestra pro </a:t>
            </a:r>
            <a:r>
              <a:rPr lang="cs-CZ" sz="12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intenzivní péči) dle vyhlášky č. 55/2011 Sb., o činnostech zdravotnických pracovníků a jiných odborných pracovníků, ve znění pozdějších předpisů</a:t>
            </a:r>
            <a:r>
              <a:rPr lang="cs-CZ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latin typeface="+mn-lt"/>
              </a:rPr>
              <a:t>provádí následnou výměnu TSK (kromě první, kterou provádí lékař) na základě indikace a pod odborným dohledem lékaře </a:t>
            </a:r>
          </a:p>
          <a:p>
            <a:pPr marL="202082" indent="-202082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>
                <a:latin typeface="+mn-lt"/>
              </a:rPr>
              <a:t>výkon provádí dvě sestry</a:t>
            </a:r>
          </a:p>
          <a:p>
            <a:pPr marL="202082" indent="-202082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dirty="0">
                <a:latin typeface="+mn-lt"/>
              </a:rPr>
              <a:t>v domácí péči může provést výměnu TSK bez indikace a bez odborného dohledu lékaře</a:t>
            </a:r>
          </a:p>
          <a:p>
            <a:endParaRPr lang="cs-CZ" sz="1200" kern="0" dirty="0">
              <a:latin typeface="+mn-lt"/>
            </a:endParaRPr>
          </a:p>
          <a:p>
            <a:r>
              <a:rPr lang="cs-CZ" sz="1400" b="1" kern="0" dirty="0">
                <a:solidFill>
                  <a:srgbClr val="0000DC"/>
                </a:solidFill>
                <a:latin typeface="+mn-lt"/>
              </a:rPr>
              <a:t>Shrnutí ošetřovatelské péče</a:t>
            </a:r>
          </a:p>
          <a:p>
            <a:pPr marL="202082" indent="-202082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kern="0" dirty="0">
                <a:latin typeface="+mn-lt"/>
              </a:rPr>
              <a:t>cílem péče je udržovat průchodnost a správnou polohu kanyly, kontrolovat stav a okolí stomatu</a:t>
            </a:r>
          </a:p>
          <a:p>
            <a:pPr marL="202082" indent="-202082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kern="0" dirty="0">
                <a:latin typeface="+mn-lt"/>
              </a:rPr>
              <a:t>kontrola a převaz </a:t>
            </a:r>
            <a:r>
              <a:rPr lang="cs-CZ" sz="1200" kern="0" dirty="0" err="1">
                <a:latin typeface="+mn-lt"/>
              </a:rPr>
              <a:t>stoma</a:t>
            </a:r>
            <a:r>
              <a:rPr lang="cs-CZ" sz="1200" kern="0" dirty="0">
                <a:latin typeface="+mn-lt"/>
              </a:rPr>
              <a:t> se provádí min. 1x za 24 hod. – způsob krytí se volí dle stavu okolí </a:t>
            </a:r>
            <a:r>
              <a:rPr lang="cs-CZ" sz="1200" kern="0" dirty="0" err="1">
                <a:latin typeface="+mn-lt"/>
              </a:rPr>
              <a:t>stoma</a:t>
            </a:r>
            <a:endParaRPr lang="cs-CZ" sz="1200" kern="0" dirty="0">
              <a:latin typeface="+mn-lt"/>
            </a:endParaRPr>
          </a:p>
          <a:p>
            <a:pPr marL="202082" indent="-202082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200" kern="0" dirty="0">
                <a:latin typeface="+mn-lt"/>
              </a:rPr>
              <a:t>okolí stomatu by mělo být klidné, suché, bez erytému a přítomnosti krust či sekretu</a:t>
            </a:r>
          </a:p>
        </p:txBody>
      </p:sp>
    </p:spTree>
    <p:extLst>
      <p:ext uri="{BB962C8B-B14F-4D97-AF65-F5344CB8AC3E}">
        <p14:creationId xmlns:p14="http://schemas.microsoft.com/office/powerpoint/2010/main" val="16363667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 úvod a podmínky ukončení[20210302135050696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1402</TotalTime>
  <Words>733</Words>
  <Application>Microsoft Office PowerPoint</Application>
  <PresentationFormat>Vlastní</PresentationFormat>
  <Paragraphs>72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Courier New</vt:lpstr>
      <vt:lpstr>Tahoma</vt:lpstr>
      <vt:lpstr>Wingdings</vt:lpstr>
      <vt:lpstr>Prezentace_MU_CZ</vt:lpstr>
      <vt:lpstr>VÝMĚNA TRACHEOSTOMICKÉ KANYLY 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155</cp:revision>
  <cp:lastPrinted>2023-03-29T11:11:48Z</cp:lastPrinted>
  <dcterms:created xsi:type="dcterms:W3CDTF">2020-01-29T10:42:57Z</dcterms:created>
  <dcterms:modified xsi:type="dcterms:W3CDTF">2023-04-12T14:52:14Z</dcterms:modified>
</cp:coreProperties>
</file>