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8"/>
  </p:notesMasterIdLst>
  <p:handoutMasterIdLst>
    <p:handoutMasterId r:id="rId29"/>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4322606-A5F9-473B-A411-BCF7766B7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400F39-7BA6-4EC3-AB32-1DA9D8A0EA7B}"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FA5D839B-ED5B-4423-8FD6-51F3D2F5E571}"/>
              </a:ext>
            </a:extLst>
          </p:cNvPr>
          <p:cNvSpPr>
            <a:spLocks noGrp="1" noRot="1" noChangeAspect="1" noChangeArrowheads="1" noTextEdit="1"/>
          </p:cNvSpPr>
          <p:nvPr>
            <p:ph type="sldImg"/>
          </p:nvPr>
        </p:nvSpPr>
        <p:spPr>
          <a:xfrm>
            <a:off x="179388" y="731838"/>
            <a:ext cx="6496050" cy="3654425"/>
          </a:xfrm>
          <a:ln/>
        </p:spPr>
      </p:sp>
      <p:sp>
        <p:nvSpPr>
          <p:cNvPr id="9220" name="Rectangle 3">
            <a:extLst>
              <a:ext uri="{FF2B5EF4-FFF2-40B4-BE49-F238E27FC236}">
                <a16:creationId xmlns:a16="http://schemas.microsoft.com/office/drawing/2014/main" id="{EF17A7BF-6469-4D4F-B6F7-DA440D523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685C9B8-7CD2-4763-BE9E-A7BF32E04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CCFA71-B49A-4CAE-9A8C-13828085E29C}"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F7EF6533-CBE2-449D-A3FD-5E576C1E84E2}"/>
              </a:ext>
            </a:extLst>
          </p:cNvPr>
          <p:cNvSpPr>
            <a:spLocks noGrp="1" noRot="1" noChangeAspect="1" noChangeArrowheads="1" noTextEdit="1"/>
          </p:cNvSpPr>
          <p:nvPr>
            <p:ph type="sldImg"/>
          </p:nvPr>
        </p:nvSpPr>
        <p:spPr>
          <a:xfrm>
            <a:off x="179388" y="731838"/>
            <a:ext cx="6496050" cy="3654425"/>
          </a:xfrm>
          <a:ln/>
        </p:spPr>
      </p:sp>
      <p:sp>
        <p:nvSpPr>
          <p:cNvPr id="27652" name="Rectangle 3">
            <a:extLst>
              <a:ext uri="{FF2B5EF4-FFF2-40B4-BE49-F238E27FC236}">
                <a16:creationId xmlns:a16="http://schemas.microsoft.com/office/drawing/2014/main" id="{F8701114-E46B-4B09-A81A-AA2C4DEBC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ED8E0DE-3816-4E54-8568-165638A43E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E37B27-3C23-4082-A05C-AEDDB06934F5}"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4EBF4C51-38C8-404E-880F-63A43E331A9C}"/>
              </a:ext>
            </a:extLst>
          </p:cNvPr>
          <p:cNvSpPr>
            <a:spLocks noGrp="1" noRot="1" noChangeAspect="1" noChangeArrowheads="1" noTextEdit="1"/>
          </p:cNvSpPr>
          <p:nvPr>
            <p:ph type="sldImg"/>
          </p:nvPr>
        </p:nvSpPr>
        <p:spPr>
          <a:xfrm>
            <a:off x="179388" y="731838"/>
            <a:ext cx="6496050" cy="3654425"/>
          </a:xfrm>
          <a:ln/>
        </p:spPr>
      </p:sp>
      <p:sp>
        <p:nvSpPr>
          <p:cNvPr id="29700" name="Rectangle 3">
            <a:extLst>
              <a:ext uri="{FF2B5EF4-FFF2-40B4-BE49-F238E27FC236}">
                <a16:creationId xmlns:a16="http://schemas.microsoft.com/office/drawing/2014/main" id="{244F767C-4745-44DA-AFFE-E83F9EEFE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D633F49-BEE3-46D5-9118-FF4A5B8389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A4FF5C-37EA-4587-9AE7-F4FF27E84BAD}"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A4EBCE3-6032-43E2-8496-A2189A737862}"/>
              </a:ext>
            </a:extLst>
          </p:cNvPr>
          <p:cNvSpPr>
            <a:spLocks noGrp="1" noRot="1" noChangeAspect="1" noChangeArrowheads="1" noTextEdit="1"/>
          </p:cNvSpPr>
          <p:nvPr>
            <p:ph type="sldImg"/>
          </p:nvPr>
        </p:nvSpPr>
        <p:spPr>
          <a:xfrm>
            <a:off x="179388" y="731838"/>
            <a:ext cx="6496050" cy="3654425"/>
          </a:xfrm>
          <a:ln/>
        </p:spPr>
      </p:sp>
      <p:sp>
        <p:nvSpPr>
          <p:cNvPr id="31748" name="Rectangle 3">
            <a:extLst>
              <a:ext uri="{FF2B5EF4-FFF2-40B4-BE49-F238E27FC236}">
                <a16:creationId xmlns:a16="http://schemas.microsoft.com/office/drawing/2014/main" id="{DF3CBDB9-765B-49B8-98C0-3FA9A53AC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CCD1D58-78F4-4B2D-9170-575D33F38B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B3B8B4-0CC5-49E0-8701-1CC7A515FF7C}" type="slidenum">
              <a:rPr lang="cs-CZ" altLang="cs-CZ"/>
              <a:pPr>
                <a:spcBef>
                  <a:spcPct val="0"/>
                </a:spcBef>
              </a:pPr>
              <a:t>14</a:t>
            </a:fld>
            <a:endParaRPr lang="cs-CZ" altLang="cs-CZ"/>
          </a:p>
        </p:txBody>
      </p:sp>
      <p:sp>
        <p:nvSpPr>
          <p:cNvPr id="33795" name="Rectangle 2">
            <a:extLst>
              <a:ext uri="{FF2B5EF4-FFF2-40B4-BE49-F238E27FC236}">
                <a16:creationId xmlns:a16="http://schemas.microsoft.com/office/drawing/2014/main" id="{8582CC2A-718E-4137-9B05-1AD333AA857B}"/>
              </a:ext>
            </a:extLst>
          </p:cNvPr>
          <p:cNvSpPr>
            <a:spLocks noGrp="1" noRot="1" noChangeAspect="1" noChangeArrowheads="1" noTextEdit="1"/>
          </p:cNvSpPr>
          <p:nvPr>
            <p:ph type="sldImg"/>
          </p:nvPr>
        </p:nvSpPr>
        <p:spPr>
          <a:xfrm>
            <a:off x="179388" y="731838"/>
            <a:ext cx="6496050" cy="3654425"/>
          </a:xfrm>
          <a:ln/>
        </p:spPr>
      </p:sp>
      <p:sp>
        <p:nvSpPr>
          <p:cNvPr id="33796" name="Rectangle 3">
            <a:extLst>
              <a:ext uri="{FF2B5EF4-FFF2-40B4-BE49-F238E27FC236}">
                <a16:creationId xmlns:a16="http://schemas.microsoft.com/office/drawing/2014/main" id="{F247865C-B90E-43D9-8CF4-B8AA2CF3A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04DADFF-8C74-414B-B813-CAE34D1B8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DABE81-5E61-414A-B06E-463F7194B9EF}" type="slidenum">
              <a:rPr lang="cs-CZ" altLang="cs-CZ"/>
              <a:pPr>
                <a:spcBef>
                  <a:spcPct val="0"/>
                </a:spcBef>
              </a:pPr>
              <a:t>15</a:t>
            </a:fld>
            <a:endParaRPr lang="cs-CZ" altLang="cs-CZ"/>
          </a:p>
        </p:txBody>
      </p:sp>
      <p:sp>
        <p:nvSpPr>
          <p:cNvPr id="35843" name="Rectangle 2">
            <a:extLst>
              <a:ext uri="{FF2B5EF4-FFF2-40B4-BE49-F238E27FC236}">
                <a16:creationId xmlns:a16="http://schemas.microsoft.com/office/drawing/2014/main" id="{CF2C53C0-7059-4714-B187-9B0E15701CF6}"/>
              </a:ext>
            </a:extLst>
          </p:cNvPr>
          <p:cNvSpPr>
            <a:spLocks noGrp="1" noRot="1" noChangeAspect="1" noChangeArrowheads="1" noTextEdit="1"/>
          </p:cNvSpPr>
          <p:nvPr>
            <p:ph type="sldImg"/>
          </p:nvPr>
        </p:nvSpPr>
        <p:spPr>
          <a:xfrm>
            <a:off x="179388" y="731838"/>
            <a:ext cx="6496050" cy="3654425"/>
          </a:xfrm>
          <a:ln/>
        </p:spPr>
      </p:sp>
      <p:sp>
        <p:nvSpPr>
          <p:cNvPr id="35844" name="Rectangle 3">
            <a:extLst>
              <a:ext uri="{FF2B5EF4-FFF2-40B4-BE49-F238E27FC236}">
                <a16:creationId xmlns:a16="http://schemas.microsoft.com/office/drawing/2014/main" id="{1CF4F936-E60D-4145-AB09-8CCC6E2CD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8E44ED8-D1DF-4E86-9747-C7CC554EB3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498C6-F094-4EBA-ADD2-D488087014D2}" type="slidenum">
              <a:rPr lang="cs-CZ" altLang="cs-CZ"/>
              <a:pPr>
                <a:spcBef>
                  <a:spcPct val="0"/>
                </a:spcBef>
              </a:pPr>
              <a:t>16</a:t>
            </a:fld>
            <a:endParaRPr lang="cs-CZ" altLang="cs-CZ"/>
          </a:p>
        </p:txBody>
      </p:sp>
      <p:sp>
        <p:nvSpPr>
          <p:cNvPr id="37891" name="Rectangle 2">
            <a:extLst>
              <a:ext uri="{FF2B5EF4-FFF2-40B4-BE49-F238E27FC236}">
                <a16:creationId xmlns:a16="http://schemas.microsoft.com/office/drawing/2014/main" id="{EF0F0E23-11D1-4BFB-A68E-EF1C8D0D9EE1}"/>
              </a:ext>
            </a:extLst>
          </p:cNvPr>
          <p:cNvSpPr>
            <a:spLocks noGrp="1" noRot="1" noChangeAspect="1" noChangeArrowheads="1" noTextEdit="1"/>
          </p:cNvSpPr>
          <p:nvPr>
            <p:ph type="sldImg"/>
          </p:nvPr>
        </p:nvSpPr>
        <p:spPr>
          <a:xfrm>
            <a:off x="179388" y="731838"/>
            <a:ext cx="6496050" cy="3654425"/>
          </a:xfrm>
          <a:ln/>
        </p:spPr>
      </p:sp>
      <p:sp>
        <p:nvSpPr>
          <p:cNvPr id="37892" name="Rectangle 3">
            <a:extLst>
              <a:ext uri="{FF2B5EF4-FFF2-40B4-BE49-F238E27FC236}">
                <a16:creationId xmlns:a16="http://schemas.microsoft.com/office/drawing/2014/main" id="{759EBD2B-38E1-43ED-8164-D1A9495BEF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854F5DE-8D0F-4FC3-9407-253CBFFC2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26B8DC-0190-4A1E-8220-7AFC9EE7ABC3}" type="slidenum">
              <a:rPr lang="cs-CZ" altLang="cs-CZ"/>
              <a:pPr>
                <a:spcBef>
                  <a:spcPct val="0"/>
                </a:spcBef>
              </a:pPr>
              <a:t>17</a:t>
            </a:fld>
            <a:endParaRPr lang="cs-CZ" altLang="cs-CZ"/>
          </a:p>
        </p:txBody>
      </p:sp>
      <p:sp>
        <p:nvSpPr>
          <p:cNvPr id="39939" name="Rectangle 2">
            <a:extLst>
              <a:ext uri="{FF2B5EF4-FFF2-40B4-BE49-F238E27FC236}">
                <a16:creationId xmlns:a16="http://schemas.microsoft.com/office/drawing/2014/main" id="{3E45063B-88B6-4AF9-BF85-16C9B96E175C}"/>
              </a:ext>
            </a:extLst>
          </p:cNvPr>
          <p:cNvSpPr>
            <a:spLocks noGrp="1" noRot="1" noChangeAspect="1" noChangeArrowheads="1" noTextEdit="1"/>
          </p:cNvSpPr>
          <p:nvPr>
            <p:ph type="sldImg"/>
          </p:nvPr>
        </p:nvSpPr>
        <p:spPr>
          <a:xfrm>
            <a:off x="179388" y="731838"/>
            <a:ext cx="6496050" cy="3654425"/>
          </a:xfrm>
          <a:ln/>
        </p:spPr>
      </p:sp>
      <p:sp>
        <p:nvSpPr>
          <p:cNvPr id="39940" name="Rectangle 3">
            <a:extLst>
              <a:ext uri="{FF2B5EF4-FFF2-40B4-BE49-F238E27FC236}">
                <a16:creationId xmlns:a16="http://schemas.microsoft.com/office/drawing/2014/main" id="{E380A9E0-99BF-465E-B185-A328417520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2B48C90-BDDD-4AAF-9087-68FD3F74D9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8B7857-F6CC-40E2-8B44-7F9A766DB986}" type="slidenum">
              <a:rPr lang="cs-CZ" altLang="cs-CZ"/>
              <a:pPr>
                <a:spcBef>
                  <a:spcPct val="0"/>
                </a:spcBef>
              </a:pPr>
              <a:t>18</a:t>
            </a:fld>
            <a:endParaRPr lang="cs-CZ" altLang="cs-CZ"/>
          </a:p>
        </p:txBody>
      </p:sp>
      <p:sp>
        <p:nvSpPr>
          <p:cNvPr id="41987" name="Rectangle 2">
            <a:extLst>
              <a:ext uri="{FF2B5EF4-FFF2-40B4-BE49-F238E27FC236}">
                <a16:creationId xmlns:a16="http://schemas.microsoft.com/office/drawing/2014/main" id="{17FC3F89-6DAA-41EF-A427-BD709AFAE9A5}"/>
              </a:ext>
            </a:extLst>
          </p:cNvPr>
          <p:cNvSpPr>
            <a:spLocks noGrp="1" noRot="1" noChangeAspect="1" noChangeArrowheads="1" noTextEdit="1"/>
          </p:cNvSpPr>
          <p:nvPr>
            <p:ph type="sldImg"/>
          </p:nvPr>
        </p:nvSpPr>
        <p:spPr>
          <a:xfrm>
            <a:off x="179388" y="731838"/>
            <a:ext cx="6496050" cy="3654425"/>
          </a:xfrm>
          <a:ln/>
        </p:spPr>
      </p:sp>
      <p:sp>
        <p:nvSpPr>
          <p:cNvPr id="41988" name="Rectangle 3">
            <a:extLst>
              <a:ext uri="{FF2B5EF4-FFF2-40B4-BE49-F238E27FC236}">
                <a16:creationId xmlns:a16="http://schemas.microsoft.com/office/drawing/2014/main" id="{B118F2DA-32BE-4C8D-B207-C4EAB988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789FC920-9F5E-4597-A8EB-571D541E0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1E92E4-C7C6-4AB5-BC8C-853A123B0303}" type="slidenum">
              <a:rPr lang="cs-CZ" altLang="cs-CZ"/>
              <a:pPr>
                <a:spcBef>
                  <a:spcPct val="0"/>
                </a:spcBef>
              </a:pPr>
              <a:t>19</a:t>
            </a:fld>
            <a:endParaRPr lang="cs-CZ" altLang="cs-CZ"/>
          </a:p>
        </p:txBody>
      </p:sp>
      <p:sp>
        <p:nvSpPr>
          <p:cNvPr id="44035" name="Rectangle 2">
            <a:extLst>
              <a:ext uri="{FF2B5EF4-FFF2-40B4-BE49-F238E27FC236}">
                <a16:creationId xmlns:a16="http://schemas.microsoft.com/office/drawing/2014/main" id="{21E80A65-4FAA-496D-A009-23E05F722338}"/>
              </a:ext>
            </a:extLst>
          </p:cNvPr>
          <p:cNvSpPr>
            <a:spLocks noGrp="1" noRot="1" noChangeAspect="1" noChangeArrowheads="1" noTextEdit="1"/>
          </p:cNvSpPr>
          <p:nvPr>
            <p:ph type="sldImg"/>
          </p:nvPr>
        </p:nvSpPr>
        <p:spPr>
          <a:xfrm>
            <a:off x="179388" y="731838"/>
            <a:ext cx="6496050" cy="3654425"/>
          </a:xfrm>
          <a:ln/>
        </p:spPr>
      </p:sp>
      <p:sp>
        <p:nvSpPr>
          <p:cNvPr id="44036" name="Rectangle 3">
            <a:extLst>
              <a:ext uri="{FF2B5EF4-FFF2-40B4-BE49-F238E27FC236}">
                <a16:creationId xmlns:a16="http://schemas.microsoft.com/office/drawing/2014/main" id="{0F8CBF66-D125-4549-917D-9C0BEAC50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865FA381-0A34-4D2E-9AAF-F3EEFA09CC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AB32B7-039B-43EB-980A-C7FFCAB027CA}" type="slidenum">
              <a:rPr lang="cs-CZ" altLang="cs-CZ"/>
              <a:pPr>
                <a:spcBef>
                  <a:spcPct val="0"/>
                </a:spcBef>
              </a:pPr>
              <a:t>20</a:t>
            </a:fld>
            <a:endParaRPr lang="cs-CZ" altLang="cs-CZ"/>
          </a:p>
        </p:txBody>
      </p:sp>
      <p:sp>
        <p:nvSpPr>
          <p:cNvPr id="46083" name="Rectangle 2">
            <a:extLst>
              <a:ext uri="{FF2B5EF4-FFF2-40B4-BE49-F238E27FC236}">
                <a16:creationId xmlns:a16="http://schemas.microsoft.com/office/drawing/2014/main" id="{F6E7B080-E1B2-47CD-AC4C-26BC86CE867D}"/>
              </a:ext>
            </a:extLst>
          </p:cNvPr>
          <p:cNvSpPr>
            <a:spLocks noGrp="1" noRot="1" noChangeAspect="1" noChangeArrowheads="1" noTextEdit="1"/>
          </p:cNvSpPr>
          <p:nvPr>
            <p:ph type="sldImg"/>
          </p:nvPr>
        </p:nvSpPr>
        <p:spPr>
          <a:xfrm>
            <a:off x="179388" y="731838"/>
            <a:ext cx="6496050" cy="3654425"/>
          </a:xfrm>
          <a:ln/>
        </p:spPr>
      </p:sp>
      <p:sp>
        <p:nvSpPr>
          <p:cNvPr id="46084" name="Rectangle 3">
            <a:extLst>
              <a:ext uri="{FF2B5EF4-FFF2-40B4-BE49-F238E27FC236}">
                <a16:creationId xmlns:a16="http://schemas.microsoft.com/office/drawing/2014/main" id="{C67E69AA-DCD1-46B2-B5E5-A6F46591A4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A82710B4-0829-4EE1-A25F-9C08A0A1B0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23B80A-E9B8-46EB-B1FF-477C1D52C661}"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BF713745-1370-4FA1-A17B-0C4FD2BE1D5B}"/>
              </a:ext>
            </a:extLst>
          </p:cNvPr>
          <p:cNvSpPr>
            <a:spLocks noGrp="1" noRot="1" noChangeAspect="1" noChangeArrowheads="1" noTextEdit="1"/>
          </p:cNvSpPr>
          <p:nvPr>
            <p:ph type="sldImg"/>
          </p:nvPr>
        </p:nvSpPr>
        <p:spPr>
          <a:xfrm>
            <a:off x="179388" y="731838"/>
            <a:ext cx="6496050" cy="3654425"/>
          </a:xfrm>
          <a:ln/>
        </p:spPr>
      </p:sp>
      <p:sp>
        <p:nvSpPr>
          <p:cNvPr id="11268" name="Rectangle 3">
            <a:extLst>
              <a:ext uri="{FF2B5EF4-FFF2-40B4-BE49-F238E27FC236}">
                <a16:creationId xmlns:a16="http://schemas.microsoft.com/office/drawing/2014/main" id="{4F4C2222-9BCC-46EC-B816-1B03D1C336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67A6E2A-7C8B-4C49-BD90-90D96824D8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BD6BD1-5680-43D0-BB82-44845B24C013}" type="slidenum">
              <a:rPr lang="cs-CZ" altLang="cs-CZ"/>
              <a:pPr>
                <a:spcBef>
                  <a:spcPct val="0"/>
                </a:spcBef>
              </a:pPr>
              <a:t>21</a:t>
            </a:fld>
            <a:endParaRPr lang="cs-CZ" altLang="cs-CZ"/>
          </a:p>
        </p:txBody>
      </p:sp>
      <p:sp>
        <p:nvSpPr>
          <p:cNvPr id="48131" name="Rectangle 2">
            <a:extLst>
              <a:ext uri="{FF2B5EF4-FFF2-40B4-BE49-F238E27FC236}">
                <a16:creationId xmlns:a16="http://schemas.microsoft.com/office/drawing/2014/main" id="{7B23F11E-EDA2-421D-9FCA-11E737B4196E}"/>
              </a:ext>
            </a:extLst>
          </p:cNvPr>
          <p:cNvSpPr>
            <a:spLocks noGrp="1" noRot="1" noChangeAspect="1" noChangeArrowheads="1" noTextEdit="1"/>
          </p:cNvSpPr>
          <p:nvPr>
            <p:ph type="sldImg"/>
          </p:nvPr>
        </p:nvSpPr>
        <p:spPr>
          <a:xfrm>
            <a:off x="179388" y="731838"/>
            <a:ext cx="6496050" cy="3654425"/>
          </a:xfrm>
          <a:ln/>
        </p:spPr>
      </p:sp>
      <p:sp>
        <p:nvSpPr>
          <p:cNvPr id="48132" name="Rectangle 3">
            <a:extLst>
              <a:ext uri="{FF2B5EF4-FFF2-40B4-BE49-F238E27FC236}">
                <a16:creationId xmlns:a16="http://schemas.microsoft.com/office/drawing/2014/main" id="{D7B8B27F-10DD-4BD3-8EA6-7F8D582747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FE35732-5510-40E3-B29A-643F24C7EC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D80FC3-B065-48DD-8388-04D397C05514}" type="slidenum">
              <a:rPr lang="cs-CZ" altLang="cs-CZ"/>
              <a:pPr>
                <a:spcBef>
                  <a:spcPct val="0"/>
                </a:spcBef>
              </a:pPr>
              <a:t>22</a:t>
            </a:fld>
            <a:endParaRPr lang="cs-CZ" altLang="cs-CZ"/>
          </a:p>
        </p:txBody>
      </p:sp>
      <p:sp>
        <p:nvSpPr>
          <p:cNvPr id="50179" name="Rectangle 2">
            <a:extLst>
              <a:ext uri="{FF2B5EF4-FFF2-40B4-BE49-F238E27FC236}">
                <a16:creationId xmlns:a16="http://schemas.microsoft.com/office/drawing/2014/main" id="{E0DA2D15-6F79-4092-BA1E-6A600D52ED92}"/>
              </a:ext>
            </a:extLst>
          </p:cNvPr>
          <p:cNvSpPr>
            <a:spLocks noGrp="1" noRot="1" noChangeAspect="1" noChangeArrowheads="1" noTextEdit="1"/>
          </p:cNvSpPr>
          <p:nvPr>
            <p:ph type="sldImg"/>
          </p:nvPr>
        </p:nvSpPr>
        <p:spPr>
          <a:xfrm>
            <a:off x="179388" y="731838"/>
            <a:ext cx="6496050" cy="3654425"/>
          </a:xfrm>
          <a:ln/>
        </p:spPr>
      </p:sp>
      <p:sp>
        <p:nvSpPr>
          <p:cNvPr id="50180" name="Rectangle 3">
            <a:extLst>
              <a:ext uri="{FF2B5EF4-FFF2-40B4-BE49-F238E27FC236}">
                <a16:creationId xmlns:a16="http://schemas.microsoft.com/office/drawing/2014/main" id="{49B6E541-B010-4777-86C9-8BE995EC43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5DB36D4-DE6A-4C97-AC09-B5A8753824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C8FB62-24D0-42BB-BEDB-55A1F704AC8C}" type="slidenum">
              <a:rPr lang="cs-CZ" altLang="cs-CZ"/>
              <a:pPr>
                <a:spcBef>
                  <a:spcPct val="0"/>
                </a:spcBef>
              </a:pPr>
              <a:t>23</a:t>
            </a:fld>
            <a:endParaRPr lang="cs-CZ" altLang="cs-CZ"/>
          </a:p>
        </p:txBody>
      </p:sp>
      <p:sp>
        <p:nvSpPr>
          <p:cNvPr id="52227" name="Rectangle 2">
            <a:extLst>
              <a:ext uri="{FF2B5EF4-FFF2-40B4-BE49-F238E27FC236}">
                <a16:creationId xmlns:a16="http://schemas.microsoft.com/office/drawing/2014/main" id="{88F31962-E672-4ABA-9E94-50385C581CB1}"/>
              </a:ext>
            </a:extLst>
          </p:cNvPr>
          <p:cNvSpPr>
            <a:spLocks noGrp="1" noRot="1" noChangeAspect="1" noChangeArrowheads="1" noTextEdit="1"/>
          </p:cNvSpPr>
          <p:nvPr>
            <p:ph type="sldImg"/>
          </p:nvPr>
        </p:nvSpPr>
        <p:spPr>
          <a:xfrm>
            <a:off x="179388" y="731838"/>
            <a:ext cx="6496050" cy="3654425"/>
          </a:xfrm>
          <a:ln/>
        </p:spPr>
      </p:sp>
      <p:sp>
        <p:nvSpPr>
          <p:cNvPr id="52228" name="Rectangle 3">
            <a:extLst>
              <a:ext uri="{FF2B5EF4-FFF2-40B4-BE49-F238E27FC236}">
                <a16:creationId xmlns:a16="http://schemas.microsoft.com/office/drawing/2014/main" id="{7CC59E9F-73F5-4F72-8BE8-46E50FDE7B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5B001AF-A660-4828-9E4F-6F92BEF8B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8FB692-35C1-4F57-9D17-20864F420900}"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AE73E523-85E9-4370-AB7A-EA25EF3DAFED}"/>
              </a:ext>
            </a:extLst>
          </p:cNvPr>
          <p:cNvSpPr>
            <a:spLocks noGrp="1" noRot="1" noChangeAspect="1" noChangeArrowheads="1" noTextEdit="1"/>
          </p:cNvSpPr>
          <p:nvPr>
            <p:ph type="sldImg"/>
          </p:nvPr>
        </p:nvSpPr>
        <p:spPr>
          <a:xfrm>
            <a:off x="179388" y="731838"/>
            <a:ext cx="6496050" cy="3654425"/>
          </a:xfrm>
          <a:ln/>
        </p:spPr>
      </p:sp>
      <p:sp>
        <p:nvSpPr>
          <p:cNvPr id="13316" name="Rectangle 3">
            <a:extLst>
              <a:ext uri="{FF2B5EF4-FFF2-40B4-BE49-F238E27FC236}">
                <a16:creationId xmlns:a16="http://schemas.microsoft.com/office/drawing/2014/main" id="{E3657C70-CB79-4B19-AC15-F3DCB075F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33573EB-0D82-464C-8EE6-7DF868875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C10EC6-674E-457F-97F5-BBD83C8AF18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05EAB115-57D7-455E-9678-E1CD4910C84B}"/>
              </a:ext>
            </a:extLst>
          </p:cNvPr>
          <p:cNvSpPr>
            <a:spLocks noGrp="1" noRot="1" noChangeAspect="1" noChangeArrowheads="1" noTextEdit="1"/>
          </p:cNvSpPr>
          <p:nvPr>
            <p:ph type="sldImg"/>
          </p:nvPr>
        </p:nvSpPr>
        <p:spPr>
          <a:xfrm>
            <a:off x="179388" y="731838"/>
            <a:ext cx="6496050" cy="3654425"/>
          </a:xfrm>
          <a:ln/>
        </p:spPr>
      </p:sp>
      <p:sp>
        <p:nvSpPr>
          <p:cNvPr id="15364" name="Rectangle 3">
            <a:extLst>
              <a:ext uri="{FF2B5EF4-FFF2-40B4-BE49-F238E27FC236}">
                <a16:creationId xmlns:a16="http://schemas.microsoft.com/office/drawing/2014/main" id="{817AA874-4566-4A2E-B6FC-9AE1D9F2D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C42B312-24F6-4D30-956D-9A3C423B7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A9428-1837-4FBF-94D0-7ECDF0807924}"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206D61D4-A346-4EBA-8A86-B277A2F3DDF0}"/>
              </a:ext>
            </a:extLst>
          </p:cNvPr>
          <p:cNvSpPr>
            <a:spLocks noGrp="1" noRot="1" noChangeAspect="1" noChangeArrowheads="1" noTextEdit="1"/>
          </p:cNvSpPr>
          <p:nvPr>
            <p:ph type="sldImg"/>
          </p:nvPr>
        </p:nvSpPr>
        <p:spPr>
          <a:xfrm>
            <a:off x="179388" y="731838"/>
            <a:ext cx="6496050" cy="3654425"/>
          </a:xfrm>
          <a:ln/>
        </p:spPr>
      </p:sp>
      <p:sp>
        <p:nvSpPr>
          <p:cNvPr id="17412" name="Rectangle 3">
            <a:extLst>
              <a:ext uri="{FF2B5EF4-FFF2-40B4-BE49-F238E27FC236}">
                <a16:creationId xmlns:a16="http://schemas.microsoft.com/office/drawing/2014/main" id="{ECB0F8F5-4A10-40EB-A7F6-540B195B0C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03BE62B-CDC0-4028-ABDD-1DB8E193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526B6A-C229-4405-8758-351ED61CFE19}"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3E83D8BC-D952-4E0C-B1FC-9371272A62FD}"/>
              </a:ext>
            </a:extLst>
          </p:cNvPr>
          <p:cNvSpPr>
            <a:spLocks noGrp="1" noRot="1" noChangeAspect="1" noChangeArrowheads="1" noTextEdit="1"/>
          </p:cNvSpPr>
          <p:nvPr>
            <p:ph type="sldImg"/>
          </p:nvPr>
        </p:nvSpPr>
        <p:spPr>
          <a:xfrm>
            <a:off x="179388" y="731838"/>
            <a:ext cx="6496050" cy="3654425"/>
          </a:xfrm>
          <a:ln/>
        </p:spPr>
      </p:sp>
      <p:sp>
        <p:nvSpPr>
          <p:cNvPr id="19460" name="Rectangle 3">
            <a:extLst>
              <a:ext uri="{FF2B5EF4-FFF2-40B4-BE49-F238E27FC236}">
                <a16:creationId xmlns:a16="http://schemas.microsoft.com/office/drawing/2014/main" id="{418F66A7-2A4D-4A8D-9775-D51DBFA88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E5A43B65-A1BB-4749-AB1E-59748D0E19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F6733B-1A0B-4698-B9E1-101BDF665AA6}"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5021906A-AFC7-4E92-93D7-FDD289D0E404}"/>
              </a:ext>
            </a:extLst>
          </p:cNvPr>
          <p:cNvSpPr>
            <a:spLocks noGrp="1" noRot="1" noChangeAspect="1" noChangeArrowheads="1" noTextEdit="1"/>
          </p:cNvSpPr>
          <p:nvPr>
            <p:ph type="sldImg"/>
          </p:nvPr>
        </p:nvSpPr>
        <p:spPr>
          <a:xfrm>
            <a:off x="179388" y="731838"/>
            <a:ext cx="6496050" cy="3654425"/>
          </a:xfrm>
          <a:ln/>
        </p:spPr>
      </p:sp>
      <p:sp>
        <p:nvSpPr>
          <p:cNvPr id="21508" name="Rectangle 3">
            <a:extLst>
              <a:ext uri="{FF2B5EF4-FFF2-40B4-BE49-F238E27FC236}">
                <a16:creationId xmlns:a16="http://schemas.microsoft.com/office/drawing/2014/main" id="{C24051AD-DB95-4F38-9AD3-2D8C16405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57889AF-5B2A-42F3-BAD3-2C1627B11B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FA6F2-117B-4C1F-A51F-347172F510E9}"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90DBFD82-0533-4553-A8F2-6E0896D9FE42}"/>
              </a:ext>
            </a:extLst>
          </p:cNvPr>
          <p:cNvSpPr>
            <a:spLocks noGrp="1" noRot="1" noChangeAspect="1" noChangeArrowheads="1" noTextEdit="1"/>
          </p:cNvSpPr>
          <p:nvPr>
            <p:ph type="sldImg"/>
          </p:nvPr>
        </p:nvSpPr>
        <p:spPr>
          <a:xfrm>
            <a:off x="179388" y="731838"/>
            <a:ext cx="6496050" cy="3654425"/>
          </a:xfrm>
          <a:ln/>
        </p:spPr>
      </p:sp>
      <p:sp>
        <p:nvSpPr>
          <p:cNvPr id="23556" name="Rectangle 3">
            <a:extLst>
              <a:ext uri="{FF2B5EF4-FFF2-40B4-BE49-F238E27FC236}">
                <a16:creationId xmlns:a16="http://schemas.microsoft.com/office/drawing/2014/main" id="{EEDF3196-4951-4213-9D55-C9C6C99F1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AE231CE-0065-47E9-A61A-211DC50BF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F6B596-C011-44FD-AC86-2E832F546A4B}"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062D79DC-9D7B-42B8-887E-B1FF700EC910}"/>
              </a:ext>
            </a:extLst>
          </p:cNvPr>
          <p:cNvSpPr>
            <a:spLocks noGrp="1" noRot="1" noChangeAspect="1" noChangeArrowheads="1" noTextEdit="1"/>
          </p:cNvSpPr>
          <p:nvPr>
            <p:ph type="sldImg"/>
          </p:nvPr>
        </p:nvSpPr>
        <p:spPr>
          <a:xfrm>
            <a:off x="179388" y="731838"/>
            <a:ext cx="6496050" cy="3654425"/>
          </a:xfrm>
          <a:ln/>
        </p:spPr>
      </p:sp>
      <p:sp>
        <p:nvSpPr>
          <p:cNvPr id="25604" name="Rectangle 3">
            <a:extLst>
              <a:ext uri="{FF2B5EF4-FFF2-40B4-BE49-F238E27FC236}">
                <a16:creationId xmlns:a16="http://schemas.microsoft.com/office/drawing/2014/main" id="{445250FC-F5C0-436F-9E2B-AFB4AA2F0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idx="1"/>
          </p:nvPr>
        </p:nvSpPr>
        <p:spPr>
          <a:xfrm>
            <a:off x="609600" y="1600201"/>
            <a:ext cx="10972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66B1EFE4-C6E5-4D35-9E86-28B497D69859}"/>
              </a:ext>
            </a:extLst>
          </p:cNvPr>
          <p:cNvSpPr>
            <a:spLocks noGrp="1" noChangeArrowheads="1"/>
          </p:cNvSpPr>
          <p:nvPr>
            <p:ph type="sldNum" sz="quarter" idx="10"/>
          </p:nvPr>
        </p:nvSpPr>
        <p:spPr>
          <a:ln/>
        </p:spPr>
        <p:txBody>
          <a:bodyPr/>
          <a:lstStyle>
            <a:lvl1pPr>
              <a:defRPr/>
            </a:lvl1pPr>
          </a:lstStyle>
          <a:p>
            <a:fld id="{CECA44C7-17F0-401D-B769-2F59732193BB}" type="slidenum">
              <a:rPr lang="cs-CZ" altLang="cs-CZ"/>
              <a:pPr/>
              <a:t>‹#›</a:t>
            </a:fld>
            <a:endParaRPr lang="cs-CZ" altLang="cs-CZ"/>
          </a:p>
        </p:txBody>
      </p:sp>
    </p:spTree>
    <p:extLst>
      <p:ext uri="{BB962C8B-B14F-4D97-AF65-F5344CB8AC3E}">
        <p14:creationId xmlns:p14="http://schemas.microsoft.com/office/powerpoint/2010/main" val="341954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E92E68EE-2DE7-4C06-9991-A3FFE5D06EA2}"/>
              </a:ext>
            </a:extLst>
          </p:cNvPr>
          <p:cNvSpPr>
            <a:spLocks noGrp="1" noChangeArrowheads="1"/>
          </p:cNvSpPr>
          <p:nvPr>
            <p:ph type="sldNum" sz="quarter" idx="10"/>
          </p:nvPr>
        </p:nvSpPr>
        <p:spPr>
          <a:ln/>
        </p:spPr>
        <p:txBody>
          <a:bodyPr/>
          <a:lstStyle>
            <a:lvl1pPr>
              <a:defRPr/>
            </a:lvl1pPr>
          </a:lstStyle>
          <a:p>
            <a:fld id="{9D19CDD3-6386-49DE-B8DA-F2A7D34204A7}" type="slidenum">
              <a:rPr lang="cs-CZ" altLang="cs-CZ"/>
              <a:pPr/>
              <a:t>‹#›</a:t>
            </a:fld>
            <a:endParaRPr lang="cs-CZ" altLang="cs-CZ"/>
          </a:p>
        </p:txBody>
      </p:sp>
    </p:spTree>
    <p:extLst>
      <p:ext uri="{BB962C8B-B14F-4D97-AF65-F5344CB8AC3E}">
        <p14:creationId xmlns:p14="http://schemas.microsoft.com/office/powerpoint/2010/main" val="32361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AF122FC-8048-4E01-A53C-5AF6D82C6FBF}"/>
              </a:ext>
            </a:extLst>
          </p:cNvPr>
          <p:cNvSpPr>
            <a:spLocks noGrp="1" noChangeArrowheads="1"/>
          </p:cNvSpPr>
          <p:nvPr>
            <p:ph type="sldNum" sz="quarter" idx="10"/>
          </p:nvPr>
        </p:nvSpPr>
        <p:spPr>
          <a:ln/>
        </p:spPr>
        <p:txBody>
          <a:bodyPr/>
          <a:lstStyle>
            <a:lvl1pPr>
              <a:defRPr/>
            </a:lvl1pPr>
          </a:lstStyle>
          <a:p>
            <a:fld id="{9E5CE31E-9EF6-4AC6-AB70-676CD028C819}" type="slidenum">
              <a:rPr lang="cs-CZ" altLang="cs-CZ"/>
              <a:pPr/>
              <a:t>‹#›</a:t>
            </a:fld>
            <a:endParaRPr lang="cs-CZ" altLang="cs-CZ"/>
          </a:p>
        </p:txBody>
      </p:sp>
    </p:spTree>
    <p:extLst>
      <p:ext uri="{BB962C8B-B14F-4D97-AF65-F5344CB8AC3E}">
        <p14:creationId xmlns:p14="http://schemas.microsoft.com/office/powerpoint/2010/main" val="404927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3D8331A6-9FBB-4595-8FCB-29A1AFDCA7A3}"/>
              </a:ext>
            </a:extLst>
          </p:cNvPr>
          <p:cNvSpPr>
            <a:spLocks noGrp="1" noChangeArrowheads="1"/>
          </p:cNvSpPr>
          <p:nvPr>
            <p:ph type="sldNum" sz="quarter" idx="10"/>
          </p:nvPr>
        </p:nvSpPr>
        <p:spPr>
          <a:ln/>
        </p:spPr>
        <p:txBody>
          <a:bodyPr/>
          <a:lstStyle>
            <a:lvl1pPr>
              <a:defRPr/>
            </a:lvl1pPr>
          </a:lstStyle>
          <a:p>
            <a:fld id="{70F1DF83-155D-45A0-93F9-8471A5AFB61A}" type="slidenum">
              <a:rPr lang="cs-CZ" altLang="cs-CZ"/>
              <a:pPr/>
              <a:t>‹#›</a:t>
            </a:fld>
            <a:endParaRPr lang="cs-CZ" altLang="cs-CZ"/>
          </a:p>
        </p:txBody>
      </p:sp>
    </p:spTree>
    <p:extLst>
      <p:ext uri="{BB962C8B-B14F-4D97-AF65-F5344CB8AC3E}">
        <p14:creationId xmlns:p14="http://schemas.microsoft.com/office/powerpoint/2010/main" val="1043887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a:prstGeom prst="rect">
            <a:avLst/>
          </a:prstGeo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0055402C-3512-48CD-9A82-11989CB48CB5}"/>
              </a:ext>
            </a:extLst>
          </p:cNvPr>
          <p:cNvSpPr>
            <a:spLocks noGrp="1" noChangeArrowheads="1"/>
          </p:cNvSpPr>
          <p:nvPr>
            <p:ph type="sldNum" sz="quarter" idx="10"/>
          </p:nvPr>
        </p:nvSpPr>
        <p:spPr>
          <a:ln/>
        </p:spPr>
        <p:txBody>
          <a:bodyPr/>
          <a:lstStyle>
            <a:lvl1pPr>
              <a:defRPr/>
            </a:lvl1pPr>
          </a:lstStyle>
          <a:p>
            <a:fld id="{5DF50B1B-5FDB-4F51-9865-48AA123EC360}" type="slidenum">
              <a:rPr lang="cs-CZ" altLang="cs-CZ"/>
              <a:pPr/>
              <a:t>‹#›</a:t>
            </a:fld>
            <a:endParaRPr lang="cs-CZ" altLang="cs-CZ"/>
          </a:p>
        </p:txBody>
      </p:sp>
    </p:spTree>
    <p:extLst>
      <p:ext uri="{BB962C8B-B14F-4D97-AF65-F5344CB8AC3E}">
        <p14:creationId xmlns:p14="http://schemas.microsoft.com/office/powerpoint/2010/main" val="255258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1631EB08-A54B-474B-AE71-AC7D7B53F89D}"/>
              </a:ext>
            </a:extLst>
          </p:cNvPr>
          <p:cNvSpPr>
            <a:spLocks noGrp="1" noChangeArrowheads="1"/>
          </p:cNvSpPr>
          <p:nvPr>
            <p:ph type="sldNum" sz="quarter" idx="10"/>
          </p:nvPr>
        </p:nvSpPr>
        <p:spPr>
          <a:ln/>
        </p:spPr>
        <p:txBody>
          <a:bodyPr/>
          <a:lstStyle>
            <a:lvl1pPr>
              <a:defRPr/>
            </a:lvl1pPr>
          </a:lstStyle>
          <a:p>
            <a:fld id="{F78D61B9-8714-43A3-9A82-45AEE8BCA599}" type="slidenum">
              <a:rPr lang="cs-CZ" altLang="cs-CZ"/>
              <a:pPr/>
              <a:t>‹#›</a:t>
            </a:fld>
            <a:endParaRPr lang="cs-CZ" altLang="cs-CZ"/>
          </a:p>
        </p:txBody>
      </p:sp>
    </p:spTree>
    <p:extLst>
      <p:ext uri="{BB962C8B-B14F-4D97-AF65-F5344CB8AC3E}">
        <p14:creationId xmlns:p14="http://schemas.microsoft.com/office/powerpoint/2010/main" val="127339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oleObject" Target="../embeddings/oleObject7.bin"/><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oleObject" Target="../embeddings/oleObject12.bin"/><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oleObject" Target="../embeddings/oleObject14.bin"/><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eds.org/messier/Jpg/m31.jpg"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0.jpeg"/><Relationship Id="rId5" Type="http://schemas.openxmlformats.org/officeDocument/2006/relationships/hyperlink" Target="http://www.geocities.com/aaron_blaser/revlight5b.jpg"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06453" y="4116402"/>
            <a:ext cx="11361600" cy="698497"/>
          </a:xfrm>
        </p:spPr>
        <p:txBody>
          <a:bodyPr/>
          <a:lstStyle/>
          <a:p>
            <a:r>
              <a:rPr lang="cs-CZ" altLang="cs-CZ" sz="2400" b="1" dirty="0"/>
              <a:t>Struktura hmoty</a:t>
            </a:r>
          </a:p>
          <a:p>
            <a:endParaRPr lang="en-GB" dirty="0"/>
          </a:p>
        </p:txBody>
      </p:sp>
      <p:pic>
        <p:nvPicPr>
          <p:cNvPr id="7" name="Picture 14" descr="curie">
            <a:extLst>
              <a:ext uri="{FF2B5EF4-FFF2-40B4-BE49-F238E27FC236}">
                <a16:creationId xmlns:a16="http://schemas.microsoft.com/office/drawing/2014/main" id="{D9E2D66A-F017-4BF3-9496-D7367371DECE}"/>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8975035" y="3660600"/>
            <a:ext cx="2578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12">
            <a:extLst>
              <a:ext uri="{FF2B5EF4-FFF2-40B4-BE49-F238E27FC236}">
                <a16:creationId xmlns:a16="http://schemas.microsoft.com/office/drawing/2014/main" id="{E8D9A82B-AE65-49F1-9D72-FBE018255F21}"/>
              </a:ext>
            </a:extLst>
          </p:cNvPr>
          <p:cNvGraphicFramePr>
            <a:graphicFrameLocks noChangeAspect="1"/>
          </p:cNvGraphicFramePr>
          <p:nvPr>
            <p:extLst>
              <p:ext uri="{D42A27DB-BD31-4B8C-83A1-F6EECF244321}">
                <p14:modId xmlns:p14="http://schemas.microsoft.com/office/powerpoint/2010/main" val="1530141395"/>
              </p:ext>
            </p:extLst>
          </p:nvPr>
        </p:nvGraphicFramePr>
        <p:xfrm>
          <a:off x="5021906" y="4300000"/>
          <a:ext cx="2592387" cy="1274763"/>
        </p:xfrm>
        <a:graphic>
          <a:graphicData uri="http://schemas.openxmlformats.org/presentationml/2006/ole">
            <mc:AlternateContent xmlns:mc="http://schemas.openxmlformats.org/markup-compatibility/2006">
              <mc:Choice xmlns:v="urn:schemas-microsoft-com:vml" Requires="v">
                <p:oleObj name="Rastrový obrázek" r:id="rId3" imgW="7621064" imgH="3742857" progId="Paint.Picture">
                  <p:embed/>
                </p:oleObj>
              </mc:Choice>
              <mc:Fallback>
                <p:oleObj name="Rastrový obrázek" r:id="rId3" imgW="7621064" imgH="3742857" progId="Paint.Picture">
                  <p:embed/>
                  <p:pic>
                    <p:nvPicPr>
                      <p:cNvPr id="102412" name="Object 12">
                        <a:extLst>
                          <a:ext uri="{FF2B5EF4-FFF2-40B4-BE49-F238E27FC236}">
                            <a16:creationId xmlns:a16="http://schemas.microsoft.com/office/drawing/2014/main" id="{F967B9D0-561E-4520-B1E0-0BA599900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906" y="4300000"/>
                        <a:ext cx="2592387"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11" descr="Electron diffraction pattern">
            <a:extLst>
              <a:ext uri="{FF2B5EF4-FFF2-40B4-BE49-F238E27FC236}">
                <a16:creationId xmlns:a16="http://schemas.microsoft.com/office/drawing/2014/main" id="{3ED1BA08-1BA9-42D3-928D-F9C9878E4780}"/>
              </a:ext>
            </a:extLst>
          </p:cNvPr>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5633196" y="277191"/>
            <a:ext cx="20891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xit" presetSubtype="0" fill="hold" nodeType="after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2000"/>
                            </p:stCondLst>
                            <p:childTnLst>
                              <p:par>
                                <p:cTn id="21" presetID="9" presetClass="exit" presetSubtype="0" fill="hold" nodeType="afterEffect">
                                  <p:stCondLst>
                                    <p:cond delay="0"/>
                                  </p:stCondLst>
                                  <p:childTnLst>
                                    <p:animEffect transition="out" filter="dissolv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a:extLst>
              <a:ext uri="{FF2B5EF4-FFF2-40B4-BE49-F238E27FC236}">
                <a16:creationId xmlns:a16="http://schemas.microsoft.com/office/drawing/2014/main" id="{2253637E-3652-4FE7-9614-73701F7BBE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2A6F8BB-ADF7-4393-905F-26661F6A1AF6}" type="slidenum">
              <a:rPr lang="cs-CZ" altLang="cs-CZ" sz="1400">
                <a:solidFill>
                  <a:schemeClr val="tx1"/>
                </a:solidFill>
              </a:rPr>
              <a:pPr/>
              <a:t>10</a:t>
            </a:fld>
            <a:endParaRPr lang="cs-CZ" altLang="cs-CZ" sz="1400">
              <a:solidFill>
                <a:schemeClr val="tx1"/>
              </a:solidFill>
            </a:endParaRPr>
          </a:p>
        </p:txBody>
      </p:sp>
      <p:sp>
        <p:nvSpPr>
          <p:cNvPr id="24579" name="Rectangle 2">
            <a:extLst>
              <a:ext uri="{FF2B5EF4-FFF2-40B4-BE49-F238E27FC236}">
                <a16:creationId xmlns:a16="http://schemas.microsoft.com/office/drawing/2014/main" id="{249DC44C-149F-4881-BF0E-B92224019730}"/>
              </a:ext>
            </a:extLst>
          </p:cNvPr>
          <p:cNvSpPr>
            <a:spLocks noGrp="1" noChangeArrowheads="1"/>
          </p:cNvSpPr>
          <p:nvPr>
            <p:ph type="title"/>
          </p:nvPr>
        </p:nvSpPr>
        <p:spPr bwMode="auto">
          <a:xfrm>
            <a:off x="609600" y="274638"/>
            <a:ext cx="620466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cs-CZ" sz="4000" b="1" dirty="0"/>
              <a:t>Schr</a:t>
            </a:r>
            <a:r>
              <a:rPr lang="en-GB" altLang="cs-CZ" sz="4000" b="1" dirty="0">
                <a:cs typeface="Arial" panose="020B0604020202020204" pitchFamily="34" charset="0"/>
              </a:rPr>
              <a:t>ödinger</a:t>
            </a:r>
            <a:r>
              <a:rPr lang="cs-CZ" altLang="cs-CZ" sz="4000" b="1" dirty="0">
                <a:cs typeface="Arial" panose="020B0604020202020204" pitchFamily="34" charset="0"/>
              </a:rPr>
              <a:t>ova</a:t>
            </a:r>
            <a:r>
              <a:rPr lang="en-GB" altLang="cs-CZ" sz="4000" b="1" dirty="0">
                <a:cs typeface="Arial" panose="020B0604020202020204" pitchFamily="34" charset="0"/>
              </a:rPr>
              <a:t> </a:t>
            </a:r>
            <a:r>
              <a:rPr lang="cs-CZ" altLang="cs-CZ" sz="4000" b="1" dirty="0">
                <a:cs typeface="Arial" panose="020B0604020202020204" pitchFamily="34" charset="0"/>
              </a:rPr>
              <a:t>rovnice</a:t>
            </a:r>
            <a:br>
              <a:rPr lang="en-GB" altLang="cs-CZ" sz="4000" b="1" dirty="0">
                <a:solidFill>
                  <a:schemeClr val="tx1"/>
                </a:solidFill>
                <a:cs typeface="Arial" panose="020B0604020202020204" pitchFamily="34" charset="0"/>
              </a:rPr>
            </a:br>
            <a:r>
              <a:rPr lang="en-GB" altLang="cs-CZ" sz="2800" b="1" dirty="0">
                <a:solidFill>
                  <a:schemeClr val="tx1"/>
                </a:solidFill>
                <a:cs typeface="Arial" panose="020B0604020202020204" pitchFamily="34" charset="0"/>
              </a:rPr>
              <a:t>(</a:t>
            </a:r>
            <a:r>
              <a:rPr lang="cs-CZ" altLang="cs-CZ" sz="2800" b="1" dirty="0">
                <a:solidFill>
                  <a:schemeClr val="tx1"/>
                </a:solidFill>
                <a:cs typeface="Arial" panose="020B0604020202020204" pitchFamily="34" charset="0"/>
              </a:rPr>
              <a:t>k obdivování</a:t>
            </a:r>
            <a:r>
              <a:rPr lang="en-GB" altLang="cs-CZ" sz="2800" b="1" dirty="0">
                <a:solidFill>
                  <a:schemeClr val="tx1"/>
                </a:solidFill>
                <a:cs typeface="Arial" panose="020B0604020202020204" pitchFamily="34" charset="0"/>
              </a:rPr>
              <a:t>)</a:t>
            </a:r>
          </a:p>
        </p:txBody>
      </p:sp>
      <p:graphicFrame>
        <p:nvGraphicFramePr>
          <p:cNvPr id="24580" name="Object 3">
            <a:extLst>
              <a:ext uri="{FF2B5EF4-FFF2-40B4-BE49-F238E27FC236}">
                <a16:creationId xmlns:a16="http://schemas.microsoft.com/office/drawing/2014/main" id="{BED63F27-92E4-45DD-808A-43F84D761524}"/>
              </a:ext>
            </a:extLst>
          </p:cNvPr>
          <p:cNvGraphicFramePr>
            <a:graphicFrameLocks noGrp="1" noChangeAspect="1"/>
          </p:cNvGraphicFramePr>
          <p:nvPr>
            <p:ph sz="half" idx="1"/>
          </p:nvPr>
        </p:nvGraphicFramePr>
        <p:xfrm>
          <a:off x="2208213" y="1557338"/>
          <a:ext cx="3943350" cy="1390650"/>
        </p:xfrm>
        <a:graphic>
          <a:graphicData uri="http://schemas.openxmlformats.org/presentationml/2006/ole">
            <mc:AlternateContent xmlns:mc="http://schemas.openxmlformats.org/markup-compatibility/2006">
              <mc:Choice xmlns:v="urn:schemas-microsoft-com:vml" Requires="v">
                <p:oleObj name="Rastrový obraz" r:id="rId3" imgW="3943901" imgH="1390844" progId="Obraz programu Malování">
                  <p:embed/>
                </p:oleObj>
              </mc:Choice>
              <mc:Fallback>
                <p:oleObj name="Rastrový obraz" r:id="rId3" imgW="3943901" imgH="1390844" progId="Obraz programu Malování">
                  <p:embed/>
                  <p:pic>
                    <p:nvPicPr>
                      <p:cNvPr id="24580" name="Object 3">
                        <a:extLst>
                          <a:ext uri="{FF2B5EF4-FFF2-40B4-BE49-F238E27FC236}">
                            <a16:creationId xmlns:a16="http://schemas.microsoft.com/office/drawing/2014/main" id="{BED63F27-92E4-45DD-808A-43F84D761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557338"/>
                        <a:ext cx="39433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581" name="Object 10">
            <a:extLst>
              <a:ext uri="{FF2B5EF4-FFF2-40B4-BE49-F238E27FC236}">
                <a16:creationId xmlns:a16="http://schemas.microsoft.com/office/drawing/2014/main" id="{92E518AC-AA71-4259-916C-AB2AB4FCA02A}"/>
              </a:ext>
            </a:extLst>
          </p:cNvPr>
          <p:cNvGraphicFramePr>
            <a:graphicFrameLocks noGrp="1" noChangeAspect="1"/>
          </p:cNvGraphicFramePr>
          <p:nvPr>
            <p:ph sz="quarter" idx="2"/>
            <p:extLst>
              <p:ext uri="{D42A27DB-BD31-4B8C-83A1-F6EECF244321}">
                <p14:modId xmlns:p14="http://schemas.microsoft.com/office/powerpoint/2010/main" val="1904096087"/>
              </p:ext>
            </p:extLst>
          </p:nvPr>
        </p:nvGraphicFramePr>
        <p:xfrm>
          <a:off x="6709467" y="1455185"/>
          <a:ext cx="2022475" cy="2303462"/>
        </p:xfrm>
        <a:graphic>
          <a:graphicData uri="http://schemas.openxmlformats.org/presentationml/2006/ole">
            <mc:AlternateContent xmlns:mc="http://schemas.openxmlformats.org/markup-compatibility/2006">
              <mc:Choice xmlns:v="urn:schemas-microsoft-com:vml" Requires="v">
                <p:oleObj name="Rastrový obraz" r:id="rId5" imgW="1991003" imgH="2266667" progId="Obraz programu Malování">
                  <p:embed/>
                </p:oleObj>
              </mc:Choice>
              <mc:Fallback>
                <p:oleObj name="Rastrový obraz" r:id="rId5" imgW="1991003" imgH="2266667" progId="Obraz programu Malování">
                  <p:embed/>
                  <p:pic>
                    <p:nvPicPr>
                      <p:cNvPr id="24581" name="Object 10">
                        <a:extLst>
                          <a:ext uri="{FF2B5EF4-FFF2-40B4-BE49-F238E27FC236}">
                            <a16:creationId xmlns:a16="http://schemas.microsoft.com/office/drawing/2014/main" id="{92E518AC-AA71-4259-916C-AB2AB4FCA0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467" y="1455185"/>
                        <a:ext cx="202247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Text Box 5">
            <a:extLst>
              <a:ext uri="{FF2B5EF4-FFF2-40B4-BE49-F238E27FC236}">
                <a16:creationId xmlns:a16="http://schemas.microsoft.com/office/drawing/2014/main" id="{2A396757-CC1B-4942-BFE4-8137560E4940}"/>
              </a:ext>
            </a:extLst>
          </p:cNvPr>
          <p:cNvSpPr txBox="1">
            <a:spLocks noChangeArrowheads="1"/>
          </p:cNvSpPr>
          <p:nvPr/>
        </p:nvSpPr>
        <p:spPr bwMode="auto">
          <a:xfrm>
            <a:off x="2063750" y="2924176"/>
            <a:ext cx="3887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„jednorozměrná“ S. rovnice</a:t>
            </a:r>
          </a:p>
        </p:txBody>
      </p:sp>
      <p:graphicFrame>
        <p:nvGraphicFramePr>
          <p:cNvPr id="24583" name="Object 12">
            <a:extLst>
              <a:ext uri="{FF2B5EF4-FFF2-40B4-BE49-F238E27FC236}">
                <a16:creationId xmlns:a16="http://schemas.microsoft.com/office/drawing/2014/main" id="{F4DD42F9-834B-40AD-8243-21FC4CE15ECF}"/>
              </a:ext>
            </a:extLst>
          </p:cNvPr>
          <p:cNvGraphicFramePr>
            <a:graphicFrameLocks noGrp="1" noChangeAspect="1"/>
          </p:cNvGraphicFramePr>
          <p:nvPr>
            <p:ph sz="quarter" idx="3"/>
            <p:extLst>
              <p:ext uri="{D42A27DB-BD31-4B8C-83A1-F6EECF244321}">
                <p14:modId xmlns:p14="http://schemas.microsoft.com/office/powerpoint/2010/main" val="2350527581"/>
              </p:ext>
            </p:extLst>
          </p:nvPr>
        </p:nvGraphicFramePr>
        <p:xfrm>
          <a:off x="2221438" y="4230453"/>
          <a:ext cx="5975350" cy="1273175"/>
        </p:xfrm>
        <a:graphic>
          <a:graphicData uri="http://schemas.openxmlformats.org/presentationml/2006/ole">
            <mc:AlternateContent xmlns:mc="http://schemas.openxmlformats.org/markup-compatibility/2006">
              <mc:Choice xmlns:v="urn:schemas-microsoft-com:vml" Requires="v">
                <p:oleObj name="Rastrový obraz" r:id="rId7" imgW="4200000" imgH="895238" progId="Obraz programu Malování">
                  <p:embed/>
                </p:oleObj>
              </mc:Choice>
              <mc:Fallback>
                <p:oleObj name="Rastrový obraz" r:id="rId7" imgW="4200000" imgH="895238" progId="Obraz programu Malování">
                  <p:embed/>
                  <p:pic>
                    <p:nvPicPr>
                      <p:cNvPr id="24583" name="Object 12">
                        <a:extLst>
                          <a:ext uri="{FF2B5EF4-FFF2-40B4-BE49-F238E27FC236}">
                            <a16:creationId xmlns:a16="http://schemas.microsoft.com/office/drawing/2014/main" id="{F4DD42F9-834B-40AD-8243-21FC4CE15E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1438" y="4230453"/>
                        <a:ext cx="597535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4" name="Text Box 15">
            <a:extLst>
              <a:ext uri="{FF2B5EF4-FFF2-40B4-BE49-F238E27FC236}">
                <a16:creationId xmlns:a16="http://schemas.microsoft.com/office/drawing/2014/main" id="{01933BC3-92B8-491F-9A31-14E3B35ECDFA}"/>
              </a:ext>
            </a:extLst>
          </p:cNvPr>
          <p:cNvSpPr txBox="1">
            <a:spLocks noChangeArrowheads="1"/>
          </p:cNvSpPr>
          <p:nvPr/>
        </p:nvSpPr>
        <p:spPr bwMode="auto">
          <a:xfrm>
            <a:off x="8908472" y="1868407"/>
            <a:ext cx="21240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Kulové (radiální) souřadnice elektronu v atomu vodíku</a:t>
            </a: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endParaRPr lang="cs-CZ" altLang="cs-CZ" sz="2000" dirty="0">
              <a:solidFill>
                <a:schemeClr val="tx1"/>
              </a:solidFill>
              <a:sym typeface="Symbol" panose="05050102010706020507" pitchFamily="18" charset="2"/>
            </a:endParaRPr>
          </a:p>
          <a:p>
            <a:pPr eaLnBrk="1" hangingPunct="1">
              <a:spcBef>
                <a:spcPct val="50000"/>
              </a:spcBef>
            </a:pPr>
            <a:r>
              <a:rPr lang="en-GB" altLang="cs-CZ" sz="2000" dirty="0">
                <a:solidFill>
                  <a:schemeClr val="tx1"/>
                </a:solidFill>
                <a:sym typeface="Symbol" panose="05050102010706020507" pitchFamily="18" charset="2"/>
              </a:rPr>
              <a:t></a:t>
            </a:r>
            <a:r>
              <a:rPr lang="cs-CZ" altLang="cs-CZ" sz="2000" dirty="0">
                <a:solidFill>
                  <a:schemeClr val="tx1"/>
                </a:solidFill>
                <a:sym typeface="Symbol" panose="05050102010706020507" pitchFamily="18" charset="2"/>
              </a:rPr>
              <a:t> - vlnová funkce</a:t>
            </a:r>
            <a:endParaRPr lang="en-GB" altLang="cs-CZ" sz="2000" dirty="0">
              <a:solidFill>
                <a:schemeClr val="tx1"/>
              </a:solidFill>
              <a:sym typeface="Symbol" panose="05050102010706020507" pitchFamily="18" charset="2"/>
            </a:endParaRPr>
          </a:p>
        </p:txBody>
      </p:sp>
      <p:sp>
        <p:nvSpPr>
          <p:cNvPr id="24585" name="Text Box 16">
            <a:extLst>
              <a:ext uri="{FF2B5EF4-FFF2-40B4-BE49-F238E27FC236}">
                <a16:creationId xmlns:a16="http://schemas.microsoft.com/office/drawing/2014/main" id="{47E4FECA-B3CC-4833-A302-A89170007A4E}"/>
              </a:ext>
            </a:extLst>
          </p:cNvPr>
          <p:cNvSpPr txBox="1">
            <a:spLocks noChangeArrowheads="1"/>
          </p:cNvSpPr>
          <p:nvPr/>
        </p:nvSpPr>
        <p:spPr bwMode="auto">
          <a:xfrm>
            <a:off x="2547564" y="5669102"/>
            <a:ext cx="54355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S. rovnice pro </a:t>
            </a:r>
            <a:r>
              <a:rPr lang="cs-CZ" altLang="cs-CZ" sz="2000" b="1" dirty="0">
                <a:solidFill>
                  <a:schemeClr val="tx1"/>
                </a:solidFill>
              </a:rPr>
              <a:t>elektron</a:t>
            </a:r>
            <a:r>
              <a:rPr lang="cs-CZ" altLang="cs-CZ" sz="2000" dirty="0">
                <a:solidFill>
                  <a:schemeClr val="tx1"/>
                </a:solidFill>
              </a:rPr>
              <a:t> ve </a:t>
            </a:r>
            <a:r>
              <a:rPr lang="cs-CZ" altLang="cs-CZ" sz="2000" b="1" dirty="0">
                <a:solidFill>
                  <a:schemeClr val="tx1"/>
                </a:solidFill>
              </a:rPr>
              <a:t>vodíkovém</a:t>
            </a:r>
            <a:r>
              <a:rPr lang="cs-CZ" altLang="cs-CZ" sz="2000" dirty="0">
                <a:solidFill>
                  <a:schemeClr val="tx1"/>
                </a:solidFill>
              </a:rPr>
              <a:t> atomu</a:t>
            </a:r>
          </a:p>
        </p:txBody>
      </p:sp>
      <p:sp>
        <p:nvSpPr>
          <p:cNvPr id="24586" name="Text Box 17">
            <a:extLst>
              <a:ext uri="{FF2B5EF4-FFF2-40B4-BE49-F238E27FC236}">
                <a16:creationId xmlns:a16="http://schemas.microsoft.com/office/drawing/2014/main" id="{18967E1E-9580-4E74-B15A-F24823F88227}"/>
              </a:ext>
            </a:extLst>
          </p:cNvPr>
          <p:cNvSpPr txBox="1">
            <a:spLocks noChangeArrowheads="1"/>
          </p:cNvSpPr>
          <p:nvPr/>
        </p:nvSpPr>
        <p:spPr bwMode="auto">
          <a:xfrm>
            <a:off x="4906964" y="6583364"/>
            <a:ext cx="5761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 typeface="Wingdings" panose="05000000000000000000" pitchFamily="2" charset="2"/>
              <a:buNone/>
            </a:pPr>
            <a:r>
              <a:rPr lang="cs-CZ" altLang="cs-CZ" sz="1200">
                <a:solidFill>
                  <a:schemeClr val="tx1"/>
                </a:solidFill>
              </a:rPr>
              <a:t>podle http://hyperphysics.phy-astr.gsu.edu/hbase/quantum/hydsch.html</a:t>
            </a:r>
          </a:p>
        </p:txBody>
      </p:sp>
    </p:spTree>
    <p:extLst>
      <p:ext uri="{BB962C8B-B14F-4D97-AF65-F5344CB8AC3E}">
        <p14:creationId xmlns:p14="http://schemas.microsoft.com/office/powerpoint/2010/main" val="4814909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a:extLst>
              <a:ext uri="{FF2B5EF4-FFF2-40B4-BE49-F238E27FC236}">
                <a16:creationId xmlns:a16="http://schemas.microsoft.com/office/drawing/2014/main" id="{67D780FE-E073-46EC-BFC0-9C2EF73234B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F3B86A-DCA3-4674-8028-F12935608268}" type="slidenum">
              <a:rPr lang="cs-CZ" altLang="cs-CZ" sz="1400">
                <a:solidFill>
                  <a:schemeClr val="tx1"/>
                </a:solidFill>
              </a:rPr>
              <a:pPr/>
              <a:t>11</a:t>
            </a:fld>
            <a:endParaRPr lang="cs-CZ" altLang="cs-CZ" sz="1400">
              <a:solidFill>
                <a:schemeClr val="tx1"/>
              </a:solidFill>
            </a:endParaRPr>
          </a:p>
        </p:txBody>
      </p:sp>
      <p:sp>
        <p:nvSpPr>
          <p:cNvPr id="26627" name="Rectangle 2">
            <a:extLst>
              <a:ext uri="{FF2B5EF4-FFF2-40B4-BE49-F238E27FC236}">
                <a16:creationId xmlns:a16="http://schemas.microsoft.com/office/drawing/2014/main" id="{CDF5AC45-1126-4B10-BACC-ECA69D615441}"/>
              </a:ext>
            </a:extLst>
          </p:cNvPr>
          <p:cNvSpPr>
            <a:spLocks noGrp="1" noChangeArrowheads="1"/>
          </p:cNvSpPr>
          <p:nvPr>
            <p:ph type="title"/>
          </p:nvPr>
        </p:nvSpPr>
        <p:spPr bwMode="auto">
          <a:xfrm>
            <a:off x="636105" y="322346"/>
            <a:ext cx="8534400" cy="6636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Řešení </a:t>
            </a:r>
            <a:r>
              <a:rPr lang="cs-CZ" altLang="cs-CZ" sz="4000" b="1" dirty="0" err="1"/>
              <a:t>Schr</a:t>
            </a:r>
            <a:r>
              <a:rPr lang="cs-CZ" altLang="cs-CZ" b="1" dirty="0" err="1">
                <a:cs typeface="Arial" panose="020B0604020202020204" pitchFamily="34" charset="0"/>
              </a:rPr>
              <a:t>ö</a:t>
            </a:r>
            <a:r>
              <a:rPr lang="cs-CZ" altLang="cs-CZ" sz="4000" b="1" dirty="0" err="1"/>
              <a:t>dingerovy</a:t>
            </a:r>
            <a:r>
              <a:rPr lang="cs-CZ" altLang="cs-CZ" sz="4000" b="1" dirty="0"/>
              <a:t> rovnice</a:t>
            </a:r>
          </a:p>
        </p:txBody>
      </p:sp>
      <p:sp>
        <p:nvSpPr>
          <p:cNvPr id="26628" name="Rectangle 3">
            <a:extLst>
              <a:ext uri="{FF2B5EF4-FFF2-40B4-BE49-F238E27FC236}">
                <a16:creationId xmlns:a16="http://schemas.microsoft.com/office/drawing/2014/main" id="{86CA8552-8E7C-4FF7-BC78-64929066E2C7}"/>
              </a:ext>
            </a:extLst>
          </p:cNvPr>
          <p:cNvSpPr>
            <a:spLocks noGrp="1" noChangeArrowheads="1"/>
          </p:cNvSpPr>
          <p:nvPr>
            <p:ph type="body" idx="1"/>
          </p:nvPr>
        </p:nvSpPr>
        <p:spPr bwMode="auto">
          <a:xfrm>
            <a:off x="1992313" y="1916114"/>
            <a:ext cx="8229600" cy="3989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0850" indent="-450850" eaLnBrk="1" hangingPunct="1">
              <a:lnSpc>
                <a:spcPct val="100000"/>
              </a:lnSpc>
              <a:buFont typeface="Wingdings" panose="05000000000000000000" pitchFamily="2" charset="2"/>
              <a:buChar char="Ø"/>
            </a:pPr>
            <a:r>
              <a:rPr lang="cs-CZ" altLang="cs-CZ" dirty="0">
                <a:cs typeface="Arial" panose="020B0604020202020204" pitchFamily="34" charset="0"/>
              </a:rPr>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pro elektron ve vodíkovém atomu vede k hodnotám energie orbitálního elektronu.</a:t>
            </a:r>
          </a:p>
          <a:p>
            <a:pPr marL="450850" indent="-450850" eaLnBrk="1" hangingPunct="1">
              <a:lnSpc>
                <a:spcPct val="100000"/>
              </a:lnSpc>
              <a:buFont typeface="Wingdings" panose="05000000000000000000" pitchFamily="2" charset="2"/>
              <a:buNone/>
            </a:pPr>
            <a:endParaRPr lang="cs-CZ" altLang="cs-CZ" dirty="0">
              <a:cs typeface="Arial" panose="020B0604020202020204" pitchFamily="34" charset="0"/>
            </a:endParaRPr>
          </a:p>
          <a:p>
            <a:pPr marL="450850" indent="-450850" eaLnBrk="1" hangingPunct="1">
              <a:lnSpc>
                <a:spcPct val="100000"/>
              </a:lnSpc>
              <a:buFont typeface="Wingdings" panose="05000000000000000000" pitchFamily="2" charset="2"/>
              <a:buChar char="Ø"/>
            </a:pPr>
            <a:r>
              <a:rPr lang="cs-CZ" altLang="cs-CZ" dirty="0"/>
              <a:t>Řešení </a:t>
            </a:r>
            <a:r>
              <a:rPr lang="cs-CZ" altLang="cs-CZ" dirty="0" err="1"/>
              <a:t>Schr</a:t>
            </a:r>
            <a:r>
              <a:rPr lang="cs-CZ" altLang="cs-CZ" dirty="0" err="1">
                <a:cs typeface="Arial" panose="020B0604020202020204" pitchFamily="34" charset="0"/>
              </a:rPr>
              <a:t>ödingerovy</a:t>
            </a:r>
            <a:r>
              <a:rPr lang="cs-CZ" altLang="cs-CZ" dirty="0">
                <a:cs typeface="Arial" panose="020B0604020202020204" pitchFamily="34" charset="0"/>
              </a:rPr>
              <a:t> rovnice často vede k číselným koeficientům, které určují možné hodnoty energie. Tyto numerické koeficienty se nazývají </a:t>
            </a:r>
            <a:r>
              <a:rPr lang="cs-CZ" altLang="cs-CZ" b="1" dirty="0">
                <a:cs typeface="Arial" panose="020B0604020202020204" pitchFamily="34" charset="0"/>
              </a:rPr>
              <a:t>kvantová čísla</a:t>
            </a:r>
            <a:r>
              <a:rPr lang="cs-CZ" altLang="cs-CZ" dirty="0">
                <a:cs typeface="Arial" panose="020B0604020202020204" pitchFamily="34" charset="0"/>
              </a:rPr>
              <a:t>.</a:t>
            </a:r>
            <a:endParaRPr lang="cs-CZ" altLang="cs-CZ" b="1" dirty="0">
              <a:cs typeface="Arial" panose="020B0604020202020204" pitchFamily="34" charset="0"/>
            </a:endParaRPr>
          </a:p>
        </p:txBody>
      </p:sp>
    </p:spTree>
    <p:extLst>
      <p:ext uri="{BB962C8B-B14F-4D97-AF65-F5344CB8AC3E}">
        <p14:creationId xmlns:p14="http://schemas.microsoft.com/office/powerpoint/2010/main" val="24974920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3">
            <a:extLst>
              <a:ext uri="{FF2B5EF4-FFF2-40B4-BE49-F238E27FC236}">
                <a16:creationId xmlns:a16="http://schemas.microsoft.com/office/drawing/2014/main" id="{B69BB837-F455-4474-8A5D-ACC2ED77F0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AF7A88DF-1650-4276-835E-B03FA3C1323F}" type="slidenum">
              <a:rPr lang="cs-CZ" altLang="cs-CZ" sz="1400">
                <a:solidFill>
                  <a:schemeClr val="tx1"/>
                </a:solidFill>
              </a:rPr>
              <a:pPr/>
              <a:t>12</a:t>
            </a:fld>
            <a:endParaRPr lang="cs-CZ" altLang="cs-CZ" sz="1400">
              <a:solidFill>
                <a:schemeClr val="tx1"/>
              </a:solidFill>
            </a:endParaRPr>
          </a:p>
        </p:txBody>
      </p:sp>
      <p:sp>
        <p:nvSpPr>
          <p:cNvPr id="28675" name="Rectangle 2">
            <a:extLst>
              <a:ext uri="{FF2B5EF4-FFF2-40B4-BE49-F238E27FC236}">
                <a16:creationId xmlns:a16="http://schemas.microsoft.com/office/drawing/2014/main" id="{67C63A5F-A43F-4D19-B896-66F17AAB9096}"/>
              </a:ext>
            </a:extLst>
          </p:cNvPr>
          <p:cNvSpPr>
            <a:spLocks noGrp="1" noChangeArrowheads="1"/>
          </p:cNvSpPr>
          <p:nvPr>
            <p:ph type="title"/>
          </p:nvPr>
        </p:nvSpPr>
        <p:spPr bwMode="auto">
          <a:xfrm>
            <a:off x="609600" y="274638"/>
            <a:ext cx="3501224" cy="790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čísla </a:t>
            </a:r>
          </a:p>
        </p:txBody>
      </p:sp>
      <p:sp>
        <p:nvSpPr>
          <p:cNvPr id="28676" name="Rectangle 3">
            <a:extLst>
              <a:ext uri="{FF2B5EF4-FFF2-40B4-BE49-F238E27FC236}">
                <a16:creationId xmlns:a16="http://schemas.microsoft.com/office/drawing/2014/main" id="{C55356C8-66BF-493B-8E5A-8882BE3E09C2}"/>
              </a:ext>
            </a:extLst>
          </p:cNvPr>
          <p:cNvSpPr>
            <a:spLocks noGrp="1" noChangeArrowheads="1"/>
          </p:cNvSpPr>
          <p:nvPr>
            <p:ph type="body" idx="1"/>
          </p:nvPr>
        </p:nvSpPr>
        <p:spPr bwMode="auto">
          <a:xfrm>
            <a:off x="1992312" y="1844675"/>
            <a:ext cx="8845315"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600" b="1" dirty="0"/>
              <a:t>Hlavní </a:t>
            </a:r>
            <a:r>
              <a:rPr lang="cs-CZ" altLang="cs-CZ" sz="2600" dirty="0"/>
              <a:t> </a:t>
            </a:r>
            <a:r>
              <a:rPr lang="cs-CZ" altLang="cs-CZ" sz="2600" b="1" dirty="0"/>
              <a:t>n</a:t>
            </a:r>
            <a:r>
              <a:rPr lang="cs-CZ" altLang="cs-CZ" sz="2600" dirty="0"/>
              <a:t> = 1, 2, 3 …. (K, L, M, ….)</a:t>
            </a:r>
          </a:p>
          <a:p>
            <a:pPr eaLnBrk="1" hangingPunct="1">
              <a:lnSpc>
                <a:spcPct val="100000"/>
              </a:lnSpc>
              <a:buFont typeface="Wingdings" panose="05000000000000000000" pitchFamily="2" charset="2"/>
              <a:buChar char="Ø"/>
            </a:pPr>
            <a:r>
              <a:rPr lang="cs-CZ" altLang="cs-CZ" sz="2600" b="1" dirty="0"/>
              <a:t>Vedlejší</a:t>
            </a:r>
            <a:r>
              <a:rPr lang="cs-CZ" altLang="cs-CZ" sz="2600" dirty="0"/>
              <a:t> – pro každé n   </a:t>
            </a:r>
            <a:r>
              <a:rPr lang="cs-CZ" altLang="cs-CZ" sz="2600" b="1" dirty="0"/>
              <a:t>l</a:t>
            </a:r>
            <a:r>
              <a:rPr lang="cs-CZ" altLang="cs-CZ" sz="2600" dirty="0"/>
              <a:t> = 0, 1, 2, …. n – 1 (s, p, d, f …)</a:t>
            </a:r>
          </a:p>
          <a:p>
            <a:pPr eaLnBrk="1" hangingPunct="1">
              <a:lnSpc>
                <a:spcPct val="100000"/>
              </a:lnSpc>
              <a:buFont typeface="Wingdings" panose="05000000000000000000" pitchFamily="2" charset="2"/>
              <a:buChar char="Ø"/>
            </a:pPr>
            <a:r>
              <a:rPr lang="cs-CZ" altLang="cs-CZ" sz="2600" b="1" dirty="0"/>
              <a:t>Magnetické</a:t>
            </a:r>
            <a:r>
              <a:rPr lang="cs-CZ" altLang="cs-CZ" sz="2600" dirty="0"/>
              <a:t> – pro každé l     </a:t>
            </a:r>
            <a:r>
              <a:rPr lang="cs-CZ" altLang="cs-CZ" sz="2600" b="1" dirty="0"/>
              <a:t>m</a:t>
            </a:r>
            <a:r>
              <a:rPr lang="cs-CZ" altLang="cs-CZ" sz="2600" dirty="0"/>
              <a:t> = 0, </a:t>
            </a:r>
            <a:r>
              <a:rPr lang="cs-CZ" altLang="cs-CZ" sz="2600" dirty="0">
                <a:cs typeface="Arial" panose="020B0604020202020204" pitchFamily="34" charset="0"/>
              </a:rPr>
              <a:t>±1, ±2, …±l</a:t>
            </a: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Spinové magnetické</a:t>
            </a:r>
            <a:r>
              <a:rPr lang="cs-CZ" altLang="cs-CZ" sz="2600" dirty="0">
                <a:cs typeface="Arial" panose="020B0604020202020204" pitchFamily="34" charset="0"/>
              </a:rPr>
              <a:t> – pro každé m  </a:t>
            </a:r>
            <a:r>
              <a:rPr lang="cs-CZ" altLang="cs-CZ" sz="2600" b="1" dirty="0">
                <a:cs typeface="Arial" panose="020B0604020202020204" pitchFamily="34" charset="0"/>
              </a:rPr>
              <a:t>s</a:t>
            </a:r>
            <a:r>
              <a:rPr lang="cs-CZ" altLang="cs-CZ" sz="2600" dirty="0">
                <a:cs typeface="Arial" panose="020B0604020202020204" pitchFamily="34" charset="0"/>
              </a:rPr>
              <a:t> = ±1/2</a:t>
            </a:r>
          </a:p>
          <a:p>
            <a:pPr eaLnBrk="1" hangingPunct="1">
              <a:lnSpc>
                <a:spcPct val="100000"/>
              </a:lnSpc>
              <a:buFont typeface="Wingdings" panose="05000000000000000000" pitchFamily="2" charset="2"/>
              <a:buChar char="Ø"/>
            </a:pPr>
            <a:endParaRPr lang="cs-CZ" altLang="cs-CZ" sz="2600" dirty="0">
              <a:cs typeface="Arial" panose="020B0604020202020204" pitchFamily="34" charset="0"/>
            </a:endParaRPr>
          </a:p>
          <a:p>
            <a:pPr eaLnBrk="1" hangingPunct="1">
              <a:lnSpc>
                <a:spcPct val="100000"/>
              </a:lnSpc>
              <a:buFont typeface="Wingdings" panose="05000000000000000000" pitchFamily="2" charset="2"/>
              <a:buNone/>
            </a:pPr>
            <a:endParaRPr lang="cs-CZ" altLang="cs-CZ" sz="2600" dirty="0">
              <a:cs typeface="Arial" panose="020B0604020202020204" pitchFamily="34" charset="0"/>
            </a:endParaRPr>
          </a:p>
          <a:p>
            <a:pPr eaLnBrk="1" hangingPunct="1">
              <a:lnSpc>
                <a:spcPct val="100000"/>
              </a:lnSpc>
              <a:buFont typeface="Wingdings" panose="05000000000000000000" pitchFamily="2" charset="2"/>
              <a:buChar char="Ø"/>
            </a:pPr>
            <a:r>
              <a:rPr lang="cs-CZ" altLang="cs-CZ" sz="2600" b="1" dirty="0">
                <a:cs typeface="Arial" panose="020B0604020202020204" pitchFamily="34" charset="0"/>
              </a:rPr>
              <a:t>Pauliho vylučovací princip</a:t>
            </a:r>
            <a:r>
              <a:rPr lang="cs-CZ" altLang="cs-CZ" sz="2600" dirty="0">
                <a:cs typeface="Arial" panose="020B0604020202020204" pitchFamily="34" charset="0"/>
              </a:rPr>
              <a:t> – v jednom elektronovém obalu atomu nemohou být přítomny dva nebo více elektronů se stejnou kombinací kvantových čísel.</a:t>
            </a:r>
          </a:p>
        </p:txBody>
      </p:sp>
    </p:spTree>
    <p:extLst>
      <p:ext uri="{BB962C8B-B14F-4D97-AF65-F5344CB8AC3E}">
        <p14:creationId xmlns:p14="http://schemas.microsoft.com/office/powerpoint/2010/main" val="20444080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B196CB69-2B1B-4B49-9FCB-BD16249BC1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676AC9B-A36F-4380-BA90-35C899CEDCD1}" type="slidenum">
              <a:rPr lang="cs-CZ" altLang="cs-CZ" sz="1400">
                <a:solidFill>
                  <a:schemeClr val="tx1"/>
                </a:solidFill>
              </a:rPr>
              <a:pPr/>
              <a:t>13</a:t>
            </a:fld>
            <a:endParaRPr lang="cs-CZ" altLang="cs-CZ" sz="1400">
              <a:solidFill>
                <a:schemeClr val="tx1"/>
              </a:solidFill>
            </a:endParaRPr>
          </a:p>
        </p:txBody>
      </p:sp>
      <p:sp>
        <p:nvSpPr>
          <p:cNvPr id="30723" name="Rectangle 2">
            <a:extLst>
              <a:ext uri="{FF2B5EF4-FFF2-40B4-BE49-F238E27FC236}">
                <a16:creationId xmlns:a16="http://schemas.microsoft.com/office/drawing/2014/main" id="{7B8E55EC-00A4-499E-A631-C0D26E77B599}"/>
              </a:ext>
            </a:extLst>
          </p:cNvPr>
          <p:cNvSpPr>
            <a:spLocks noGrp="1" noChangeArrowheads="1"/>
          </p:cNvSpPr>
          <p:nvPr>
            <p:ph type="title"/>
          </p:nvPr>
        </p:nvSpPr>
        <p:spPr bwMode="auto">
          <a:xfrm>
            <a:off x="677186" y="282591"/>
            <a:ext cx="3958424"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Ionizace atomů</a:t>
            </a:r>
          </a:p>
        </p:txBody>
      </p:sp>
      <p:sp>
        <p:nvSpPr>
          <p:cNvPr id="30724" name="AutoShape 10" descr="Animation">
            <a:extLst>
              <a:ext uri="{FF2B5EF4-FFF2-40B4-BE49-F238E27FC236}">
                <a16:creationId xmlns:a16="http://schemas.microsoft.com/office/drawing/2014/main" id="{10CB0AA7-6C82-4E5C-8F25-2A93129DD48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5" name="AutoShape 12" descr="Animation">
            <a:extLst>
              <a:ext uri="{FF2B5EF4-FFF2-40B4-BE49-F238E27FC236}">
                <a16:creationId xmlns:a16="http://schemas.microsoft.com/office/drawing/2014/main" id="{A3227A1A-4EDB-43F3-BCB7-D0506091A420}"/>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6" name="AutoShape 14" descr="Animation">
            <a:extLst>
              <a:ext uri="{FF2B5EF4-FFF2-40B4-BE49-F238E27FC236}">
                <a16:creationId xmlns:a16="http://schemas.microsoft.com/office/drawing/2014/main" id="{815F4AAD-4A05-41E2-8D4D-20B00512988F}"/>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7" name="AutoShape 16" descr="Animation">
            <a:extLst>
              <a:ext uri="{FF2B5EF4-FFF2-40B4-BE49-F238E27FC236}">
                <a16:creationId xmlns:a16="http://schemas.microsoft.com/office/drawing/2014/main" id="{A5B7DC7A-A085-4D96-BEB3-280D64BA999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8" name="AutoShape 18" descr="Animation">
            <a:extLst>
              <a:ext uri="{FF2B5EF4-FFF2-40B4-BE49-F238E27FC236}">
                <a16:creationId xmlns:a16="http://schemas.microsoft.com/office/drawing/2014/main" id="{CEDD2420-CF31-488D-848F-65DC8D5B431D}"/>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29" name="AutoShape 20" descr="Animation">
            <a:extLst>
              <a:ext uri="{FF2B5EF4-FFF2-40B4-BE49-F238E27FC236}">
                <a16:creationId xmlns:a16="http://schemas.microsoft.com/office/drawing/2014/main" id="{8ECA4CAA-FBBA-4342-824E-F0797D866B4B}"/>
              </a:ext>
            </a:extLst>
          </p:cNvPr>
          <p:cNvSpPr>
            <a:spLocks noChangeAspect="1" noChangeArrowheads="1"/>
          </p:cNvSpPr>
          <p:nvPr/>
        </p:nvSpPr>
        <p:spPr bwMode="auto">
          <a:xfrm>
            <a:off x="5038725" y="2895600"/>
            <a:ext cx="2114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cs-CZ" altLang="cs-CZ" sz="2000"/>
          </a:p>
        </p:txBody>
      </p:sp>
      <p:sp>
        <p:nvSpPr>
          <p:cNvPr id="30730" name="Text Box 26">
            <a:extLst>
              <a:ext uri="{FF2B5EF4-FFF2-40B4-BE49-F238E27FC236}">
                <a16:creationId xmlns:a16="http://schemas.microsoft.com/office/drawing/2014/main" id="{98C82818-9F05-431D-8F39-098B8EBC6AFC}"/>
              </a:ext>
            </a:extLst>
          </p:cNvPr>
          <p:cNvSpPr txBox="1">
            <a:spLocks noChangeArrowheads="1"/>
          </p:cNvSpPr>
          <p:nvPr/>
        </p:nvSpPr>
        <p:spPr bwMode="auto">
          <a:xfrm>
            <a:off x="6600826" y="4868863"/>
            <a:ext cx="33115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a:solidFill>
                  <a:schemeClr val="tx1"/>
                </a:solidFill>
              </a:rPr>
              <a:t>Příklad ionizace: fotoelektrický jev </a:t>
            </a:r>
            <a:endParaRPr lang="en-US" altLang="cs-CZ" sz="2400" dirty="0">
              <a:solidFill>
                <a:schemeClr val="tx1"/>
              </a:solidFill>
            </a:endParaRPr>
          </a:p>
          <a:p>
            <a:pPr eaLnBrk="1" hangingPunct="1">
              <a:spcBef>
                <a:spcPct val="50000"/>
              </a:spcBef>
            </a:pPr>
            <a:r>
              <a:rPr lang="cs-CZ" altLang="cs-CZ" sz="2800" i="1" dirty="0" err="1">
                <a:solidFill>
                  <a:schemeClr val="tx1"/>
                </a:solidFill>
              </a:rPr>
              <a:t>hf</a:t>
            </a:r>
            <a:r>
              <a:rPr lang="cs-CZ" altLang="cs-CZ" sz="2800" i="1" dirty="0">
                <a:solidFill>
                  <a:schemeClr val="tx1"/>
                </a:solidFill>
              </a:rPr>
              <a:t> = E</a:t>
            </a:r>
            <a:r>
              <a:rPr lang="cs-CZ" altLang="cs-CZ" sz="2800" i="1" baseline="-25000" dirty="0">
                <a:solidFill>
                  <a:schemeClr val="tx1"/>
                </a:solidFill>
              </a:rPr>
              <a:t>v</a:t>
            </a:r>
            <a:r>
              <a:rPr lang="cs-CZ" altLang="cs-CZ" sz="2800" i="1" dirty="0">
                <a:solidFill>
                  <a:schemeClr val="tx1"/>
                </a:solidFill>
              </a:rPr>
              <a:t> </a:t>
            </a:r>
            <a:r>
              <a:rPr lang="cs-CZ" altLang="cs-CZ" sz="2800" dirty="0">
                <a:solidFill>
                  <a:schemeClr val="tx1"/>
                </a:solidFill>
              </a:rPr>
              <a:t>+ </a:t>
            </a:r>
            <a:r>
              <a:rPr lang="en-US" altLang="cs-CZ" sz="2800" i="1" dirty="0">
                <a:solidFill>
                  <a:schemeClr val="tx1"/>
                </a:solidFill>
                <a:cs typeface="Arial" panose="020B0604020202020204" pitchFamily="34" charset="0"/>
              </a:rPr>
              <a:t>½</a:t>
            </a:r>
            <a:r>
              <a:rPr lang="cs-CZ" altLang="cs-CZ" sz="2800" i="1" dirty="0">
                <a:solidFill>
                  <a:schemeClr val="tx1"/>
                </a:solidFill>
              </a:rPr>
              <a:t>mv</a:t>
            </a:r>
            <a:r>
              <a:rPr lang="cs-CZ" altLang="cs-CZ" sz="2800" i="1" baseline="30000" dirty="0">
                <a:solidFill>
                  <a:schemeClr val="tx1"/>
                </a:solidFill>
              </a:rPr>
              <a:t>2</a:t>
            </a:r>
            <a:endParaRPr lang="cs-CZ" altLang="cs-CZ" sz="2800" i="1" dirty="0">
              <a:solidFill>
                <a:schemeClr val="tx1"/>
              </a:solidFill>
            </a:endParaRPr>
          </a:p>
        </p:txBody>
      </p:sp>
      <p:sp>
        <p:nvSpPr>
          <p:cNvPr id="30731" name="Text Box 28">
            <a:extLst>
              <a:ext uri="{FF2B5EF4-FFF2-40B4-BE49-F238E27FC236}">
                <a16:creationId xmlns:a16="http://schemas.microsoft.com/office/drawing/2014/main" id="{35F802B8-58DE-4F89-B6E8-B5E95A5DAA96}"/>
              </a:ext>
            </a:extLst>
          </p:cNvPr>
          <p:cNvSpPr txBox="1">
            <a:spLocks noChangeArrowheads="1"/>
          </p:cNvSpPr>
          <p:nvPr/>
        </p:nvSpPr>
        <p:spPr bwMode="auto">
          <a:xfrm>
            <a:off x="715617" y="1314906"/>
            <a:ext cx="10137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Vazebná energie elektronu </a:t>
            </a:r>
            <a:r>
              <a:rPr lang="cs-CZ" altLang="cs-CZ" sz="2400" i="1" dirty="0">
                <a:solidFill>
                  <a:schemeClr val="tx1"/>
                </a:solidFill>
              </a:rPr>
              <a:t>E</a:t>
            </a:r>
            <a:r>
              <a:rPr lang="cs-CZ" altLang="cs-CZ" sz="2400" i="1" baseline="-25000" dirty="0">
                <a:solidFill>
                  <a:schemeClr val="tx1"/>
                </a:solidFill>
              </a:rPr>
              <a:t>v</a:t>
            </a:r>
            <a:r>
              <a:rPr lang="cs-CZ" altLang="cs-CZ" sz="2400" dirty="0">
                <a:solidFill>
                  <a:schemeClr val="tx1"/>
                </a:solidFill>
              </a:rPr>
              <a:t> je energie, která by byla nutná pro uvolnění elektronu z atomu</a:t>
            </a:r>
            <a:r>
              <a:rPr lang="en-US" altLang="cs-CZ" sz="2400" dirty="0">
                <a:solidFill>
                  <a:schemeClr val="tx1"/>
                </a:solidFill>
              </a:rPr>
              <a:t> </a:t>
            </a:r>
            <a:r>
              <a:rPr lang="cs-CZ" altLang="cs-CZ" sz="2400" dirty="0">
                <a:solidFill>
                  <a:schemeClr val="tx1"/>
                </a:solidFill>
              </a:rPr>
              <a:t>– závisí především na hlavním kvantovém čísle</a:t>
            </a:r>
            <a:r>
              <a:rPr lang="en-US" altLang="cs-CZ" sz="2400" dirty="0">
                <a:solidFill>
                  <a:schemeClr val="tx1"/>
                </a:solidFill>
              </a:rPr>
              <a:t>.</a:t>
            </a:r>
            <a:endParaRPr lang="en-GB" altLang="cs-CZ" sz="2400" dirty="0">
              <a:solidFill>
                <a:schemeClr val="tx1"/>
              </a:solidFill>
            </a:endParaRPr>
          </a:p>
        </p:txBody>
      </p:sp>
      <p:grpSp>
        <p:nvGrpSpPr>
          <p:cNvPr id="30732" name="Group 35">
            <a:extLst>
              <a:ext uri="{FF2B5EF4-FFF2-40B4-BE49-F238E27FC236}">
                <a16:creationId xmlns:a16="http://schemas.microsoft.com/office/drawing/2014/main" id="{00368427-7F0A-4A68-8B89-C54738BBA8D4}"/>
              </a:ext>
            </a:extLst>
          </p:cNvPr>
          <p:cNvGrpSpPr>
            <a:grpSpLocks/>
          </p:cNvGrpSpPr>
          <p:nvPr/>
        </p:nvGrpSpPr>
        <p:grpSpPr bwMode="auto">
          <a:xfrm>
            <a:off x="1847851" y="4652964"/>
            <a:ext cx="4265613" cy="1824037"/>
            <a:chOff x="193" y="2931"/>
            <a:chExt cx="2687" cy="1149"/>
          </a:xfrm>
        </p:grpSpPr>
        <p:pic>
          <p:nvPicPr>
            <p:cNvPr id="30737" name="Picture 24" descr="o6_1">
              <a:extLst>
                <a:ext uri="{FF2B5EF4-FFF2-40B4-BE49-F238E27FC236}">
                  <a16:creationId xmlns:a16="http://schemas.microsoft.com/office/drawing/2014/main" id="{5A2FB5D6-266F-46D4-81A2-86DF58F6B6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 y="2931"/>
              <a:ext cx="267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Text Box 29">
              <a:extLst>
                <a:ext uri="{FF2B5EF4-FFF2-40B4-BE49-F238E27FC236}">
                  <a16:creationId xmlns:a16="http://schemas.microsoft.com/office/drawing/2014/main" id="{6E7D1E5A-9510-4C84-8672-493F34990A71}"/>
                </a:ext>
              </a:extLst>
            </p:cNvPr>
            <p:cNvSpPr txBox="1">
              <a:spLocks noChangeArrowheads="1"/>
            </p:cNvSpPr>
            <p:nvPr/>
          </p:nvSpPr>
          <p:spPr bwMode="auto">
            <a:xfrm>
              <a:off x="1292" y="3067"/>
              <a:ext cx="1147"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Sekundární elektron</a:t>
              </a:r>
            </a:p>
          </p:txBody>
        </p:sp>
        <p:sp>
          <p:nvSpPr>
            <p:cNvPr id="30739" name="Text Box 30">
              <a:extLst>
                <a:ext uri="{FF2B5EF4-FFF2-40B4-BE49-F238E27FC236}">
                  <a16:creationId xmlns:a16="http://schemas.microsoft.com/office/drawing/2014/main" id="{8FB429C1-B2C3-4FD1-B277-108436D7C24B}"/>
                </a:ext>
              </a:extLst>
            </p:cNvPr>
            <p:cNvSpPr txBox="1">
              <a:spLocks noChangeArrowheads="1"/>
            </p:cNvSpPr>
            <p:nvPr/>
          </p:nvSpPr>
          <p:spPr bwMode="auto">
            <a:xfrm>
              <a:off x="193" y="3367"/>
              <a:ext cx="908" cy="17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b="1">
                  <a:solidFill>
                    <a:schemeClr val="tx1"/>
                  </a:solidFill>
                </a:rPr>
                <a:t>Primární foton</a:t>
              </a:r>
            </a:p>
          </p:txBody>
        </p:sp>
      </p:grpSp>
      <p:grpSp>
        <p:nvGrpSpPr>
          <p:cNvPr id="30733" name="Group 33">
            <a:extLst>
              <a:ext uri="{FF2B5EF4-FFF2-40B4-BE49-F238E27FC236}">
                <a16:creationId xmlns:a16="http://schemas.microsoft.com/office/drawing/2014/main" id="{038B0FD0-42ED-4B48-A979-DA44612DA286}"/>
              </a:ext>
            </a:extLst>
          </p:cNvPr>
          <p:cNvGrpSpPr>
            <a:grpSpLocks/>
          </p:cNvGrpSpPr>
          <p:nvPr/>
        </p:nvGrpSpPr>
        <p:grpSpPr bwMode="auto">
          <a:xfrm>
            <a:off x="1919288" y="2420939"/>
            <a:ext cx="4176712" cy="1951037"/>
            <a:chOff x="340" y="1842"/>
            <a:chExt cx="2631" cy="1229"/>
          </a:xfrm>
        </p:grpSpPr>
        <p:graphicFrame>
          <p:nvGraphicFramePr>
            <p:cNvPr id="30734" name="Object 22">
              <a:extLst>
                <a:ext uri="{FF2B5EF4-FFF2-40B4-BE49-F238E27FC236}">
                  <a16:creationId xmlns:a16="http://schemas.microsoft.com/office/drawing/2014/main" id="{C2CE60AF-A1A5-4307-AD92-72D50C2CE322}"/>
                </a:ext>
              </a:extLst>
            </p:cNvPr>
            <p:cNvGraphicFramePr>
              <a:graphicFrameLocks noChangeAspect="1"/>
            </p:cNvGraphicFramePr>
            <p:nvPr/>
          </p:nvGraphicFramePr>
          <p:xfrm>
            <a:off x="340" y="1842"/>
            <a:ext cx="2631" cy="1225"/>
          </p:xfrm>
          <a:graphic>
            <a:graphicData uri="http://schemas.openxmlformats.org/presentationml/2006/ole">
              <mc:AlternateContent xmlns:mc="http://schemas.openxmlformats.org/markup-compatibility/2006">
                <mc:Choice xmlns:v="urn:schemas-microsoft-com:vml" Requires="v">
                  <p:oleObj name="Rastrový obraz" r:id="rId4" imgW="5152381" imgH="2400635" progId="Obraz programu Malování">
                    <p:embed/>
                  </p:oleObj>
                </mc:Choice>
                <mc:Fallback>
                  <p:oleObj name="Rastrový obraz" r:id="rId4" imgW="5152381" imgH="2400635" progId="Obraz programu Malování">
                    <p:embed/>
                    <p:pic>
                      <p:nvPicPr>
                        <p:cNvPr id="30734" name="Object 22">
                          <a:extLst>
                            <a:ext uri="{FF2B5EF4-FFF2-40B4-BE49-F238E27FC236}">
                              <a16:creationId xmlns:a16="http://schemas.microsoft.com/office/drawing/2014/main" id="{C2CE60AF-A1A5-4307-AD92-72D50C2CE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1842"/>
                          <a:ext cx="2631" cy="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Text Box 31">
              <a:extLst>
                <a:ext uri="{FF2B5EF4-FFF2-40B4-BE49-F238E27FC236}">
                  <a16:creationId xmlns:a16="http://schemas.microsoft.com/office/drawing/2014/main" id="{C0745F20-109A-4205-89E5-4A67286DFA51}"/>
                </a:ext>
              </a:extLst>
            </p:cNvPr>
            <p:cNvSpPr txBox="1">
              <a:spLocks noChangeArrowheads="1"/>
            </p:cNvSpPr>
            <p:nvPr/>
          </p:nvSpPr>
          <p:spPr bwMode="auto">
            <a:xfrm>
              <a:off x="385" y="2840"/>
              <a:ext cx="862"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excitace</a:t>
              </a:r>
            </a:p>
          </p:txBody>
        </p:sp>
        <p:sp>
          <p:nvSpPr>
            <p:cNvPr id="30736" name="Text Box 32">
              <a:extLst>
                <a:ext uri="{FF2B5EF4-FFF2-40B4-BE49-F238E27FC236}">
                  <a16:creationId xmlns:a16="http://schemas.microsoft.com/office/drawing/2014/main" id="{97051E99-052F-48E4-99D8-9BE2DDD76D5C}"/>
                </a:ext>
              </a:extLst>
            </p:cNvPr>
            <p:cNvSpPr txBox="1">
              <a:spLocks noChangeArrowheads="1"/>
            </p:cNvSpPr>
            <p:nvPr/>
          </p:nvSpPr>
          <p:spPr bwMode="auto">
            <a:xfrm>
              <a:off x="1882" y="2840"/>
              <a:ext cx="817"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800">
                  <a:solidFill>
                    <a:schemeClr val="tx1"/>
                  </a:solidFill>
                </a:rPr>
                <a:t>ionizace</a:t>
              </a:r>
            </a:p>
          </p:txBody>
        </p:sp>
      </p:grpSp>
    </p:spTree>
    <p:extLst>
      <p:ext uri="{BB962C8B-B14F-4D97-AF65-F5344CB8AC3E}">
        <p14:creationId xmlns:p14="http://schemas.microsoft.com/office/powerpoint/2010/main" val="1643286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32"/>
                                        </p:tgtEl>
                                        <p:attrNameLst>
                                          <p:attrName>style.visibility</p:attrName>
                                        </p:attrNameLst>
                                      </p:cBhvr>
                                      <p:to>
                                        <p:strVal val="visible"/>
                                      </p:to>
                                    </p:set>
                                    <p:animEffect transition="in" filter="fade">
                                      <p:cBhvr>
                                        <p:cTn id="7" dur="1000"/>
                                        <p:tgtEl>
                                          <p:spTgt spid="30732"/>
                                        </p:tgtEl>
                                      </p:cBhvr>
                                    </p:animEffect>
                                    <p:anim calcmode="lin" valueType="num">
                                      <p:cBhvr>
                                        <p:cTn id="8" dur="1000" fill="hold"/>
                                        <p:tgtEl>
                                          <p:spTgt spid="30732"/>
                                        </p:tgtEl>
                                        <p:attrNameLst>
                                          <p:attrName>ppt_x</p:attrName>
                                        </p:attrNameLst>
                                      </p:cBhvr>
                                      <p:tavLst>
                                        <p:tav tm="0">
                                          <p:val>
                                            <p:strVal val="#ppt_x"/>
                                          </p:val>
                                        </p:tav>
                                        <p:tav tm="100000">
                                          <p:val>
                                            <p:strVal val="#ppt_x"/>
                                          </p:val>
                                        </p:tav>
                                      </p:tavLst>
                                    </p:anim>
                                    <p:anim calcmode="lin" valueType="num">
                                      <p:cBhvr>
                                        <p:cTn id="9" dur="1000" fill="hold"/>
                                        <p:tgtEl>
                                          <p:spTgt spid="30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3">
            <a:extLst>
              <a:ext uri="{FF2B5EF4-FFF2-40B4-BE49-F238E27FC236}">
                <a16:creationId xmlns:a16="http://schemas.microsoft.com/office/drawing/2014/main" id="{C70CEA5A-17A6-4DA2-BA40-C2EFEB0512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6C0549F-1B0A-4BDE-821B-048ED082D982}" type="slidenum">
              <a:rPr lang="cs-CZ" altLang="cs-CZ" sz="1400">
                <a:solidFill>
                  <a:schemeClr val="tx1"/>
                </a:solidFill>
              </a:rPr>
              <a:pPr/>
              <a:t>14</a:t>
            </a:fld>
            <a:endParaRPr lang="cs-CZ" altLang="cs-CZ" sz="1400">
              <a:solidFill>
                <a:schemeClr val="tx1"/>
              </a:solidFill>
            </a:endParaRPr>
          </a:p>
        </p:txBody>
      </p:sp>
      <p:sp>
        <p:nvSpPr>
          <p:cNvPr id="32771" name="Rectangle 2">
            <a:extLst>
              <a:ext uri="{FF2B5EF4-FFF2-40B4-BE49-F238E27FC236}">
                <a16:creationId xmlns:a16="http://schemas.microsoft.com/office/drawing/2014/main" id="{55126B9B-6093-4FCE-81D0-B1E2348D0ACB}"/>
              </a:ext>
            </a:extLst>
          </p:cNvPr>
          <p:cNvSpPr>
            <a:spLocks noGrp="1" noChangeArrowheads="1"/>
          </p:cNvSpPr>
          <p:nvPr>
            <p:ph type="title"/>
          </p:nvPr>
        </p:nvSpPr>
        <p:spPr bwMode="auto">
          <a:xfrm>
            <a:off x="720105" y="357106"/>
            <a:ext cx="3828042" cy="73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Emisní spektra</a:t>
            </a:r>
          </a:p>
        </p:txBody>
      </p:sp>
      <p:sp>
        <p:nvSpPr>
          <p:cNvPr id="32772" name="Text Box 5">
            <a:extLst>
              <a:ext uri="{FF2B5EF4-FFF2-40B4-BE49-F238E27FC236}">
                <a16:creationId xmlns:a16="http://schemas.microsoft.com/office/drawing/2014/main" id="{C5498D88-DEFB-4F25-86A2-AB97B5D629F0}"/>
              </a:ext>
            </a:extLst>
          </p:cNvPr>
          <p:cNvSpPr txBox="1">
            <a:spLocks noChangeArrowheads="1"/>
          </p:cNvSpPr>
          <p:nvPr/>
        </p:nvSpPr>
        <p:spPr bwMode="auto">
          <a:xfrm>
            <a:off x="8112125" y="1125538"/>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endParaRPr lang="en-GB" altLang="cs-CZ" sz="2400">
              <a:solidFill>
                <a:schemeClr val="tx1"/>
              </a:solidFill>
            </a:endParaRPr>
          </a:p>
        </p:txBody>
      </p:sp>
      <p:sp>
        <p:nvSpPr>
          <p:cNvPr id="32773" name="Text Box 6">
            <a:extLst>
              <a:ext uri="{FF2B5EF4-FFF2-40B4-BE49-F238E27FC236}">
                <a16:creationId xmlns:a16="http://schemas.microsoft.com/office/drawing/2014/main" id="{4251C12F-975D-454D-A4AB-23B0D3B4CCA6}"/>
              </a:ext>
            </a:extLst>
          </p:cNvPr>
          <p:cNvSpPr txBox="1">
            <a:spLocks noChangeArrowheads="1"/>
          </p:cNvSpPr>
          <p:nvPr/>
        </p:nvSpPr>
        <p:spPr bwMode="auto">
          <a:xfrm>
            <a:off x="1296063" y="5124643"/>
            <a:ext cx="95256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400" dirty="0" err="1">
                <a:solidFill>
                  <a:schemeClr val="tx1"/>
                </a:solidFill>
              </a:rPr>
              <a:t>Dexcitační</a:t>
            </a:r>
            <a:r>
              <a:rPr lang="cs-CZ" altLang="cs-CZ" sz="2400" dirty="0">
                <a:solidFill>
                  <a:schemeClr val="tx1"/>
                </a:solidFill>
              </a:rPr>
              <a:t> procesy mezi diskrétními energetickými hladinami</a:t>
            </a:r>
            <a:r>
              <a:rPr lang="en-US" altLang="cs-CZ" sz="2400" dirty="0">
                <a:solidFill>
                  <a:schemeClr val="tx1"/>
                </a:solidFill>
              </a:rPr>
              <a:t> </a:t>
            </a:r>
            <a:r>
              <a:rPr lang="cs-CZ" altLang="cs-CZ" sz="2400" dirty="0">
                <a:solidFill>
                  <a:schemeClr val="tx1"/>
                </a:solidFill>
              </a:rPr>
              <a:t>vedou k emisi fotonů s pouze určitými energiemi</a:t>
            </a:r>
            <a:r>
              <a:rPr lang="en-US" altLang="cs-CZ" sz="2400" dirty="0">
                <a:solidFill>
                  <a:schemeClr val="tx1"/>
                </a:solidFill>
              </a:rPr>
              <a:t>, </a:t>
            </a:r>
            <a:r>
              <a:rPr lang="cs-CZ" altLang="cs-CZ" sz="2400" dirty="0">
                <a:solidFill>
                  <a:schemeClr val="tx1"/>
                </a:solidFill>
              </a:rPr>
              <a:t>tj. záření o jisté frekvenci, resp. vlnové délce</a:t>
            </a:r>
            <a:r>
              <a:rPr lang="en-US" altLang="cs-CZ" sz="2400" dirty="0">
                <a:solidFill>
                  <a:schemeClr val="tx1"/>
                </a:solidFill>
              </a:rPr>
              <a:t>.</a:t>
            </a:r>
            <a:r>
              <a:rPr lang="cs-CZ" altLang="cs-CZ" sz="2400" dirty="0">
                <a:solidFill>
                  <a:schemeClr val="tx1"/>
                </a:solidFill>
              </a:rPr>
              <a:t> Shoda s výpočtem podle S. rovnice je </a:t>
            </a:r>
            <a:r>
              <a:rPr lang="cs-CZ" altLang="cs-CZ" sz="2400" i="1" dirty="0">
                <a:solidFill>
                  <a:schemeClr val="tx1"/>
                </a:solidFill>
              </a:rPr>
              <a:t>u vodíku </a:t>
            </a:r>
            <a:r>
              <a:rPr lang="cs-CZ" altLang="cs-CZ" sz="2400" dirty="0">
                <a:solidFill>
                  <a:schemeClr val="tx1"/>
                </a:solidFill>
              </a:rPr>
              <a:t>dokonalá!</a:t>
            </a:r>
          </a:p>
        </p:txBody>
      </p:sp>
      <p:graphicFrame>
        <p:nvGraphicFramePr>
          <p:cNvPr id="32774" name="Object 3">
            <a:extLst>
              <a:ext uri="{FF2B5EF4-FFF2-40B4-BE49-F238E27FC236}">
                <a16:creationId xmlns:a16="http://schemas.microsoft.com/office/drawing/2014/main" id="{B0294B36-97C8-4684-B406-FBC72BB23B5F}"/>
              </a:ext>
            </a:extLst>
          </p:cNvPr>
          <p:cNvGraphicFramePr>
            <a:graphicFrameLocks noGrp="1" noChangeAspect="1"/>
          </p:cNvGraphicFramePr>
          <p:nvPr>
            <p:ph idx="1"/>
          </p:nvPr>
        </p:nvGraphicFramePr>
        <p:xfrm>
          <a:off x="1890714" y="1041401"/>
          <a:ext cx="6192837" cy="3889375"/>
        </p:xfrm>
        <a:graphic>
          <a:graphicData uri="http://schemas.openxmlformats.org/presentationml/2006/ole">
            <mc:AlternateContent xmlns:mc="http://schemas.openxmlformats.org/markup-compatibility/2006">
              <mc:Choice xmlns:v="urn:schemas-microsoft-com:vml" Requires="v">
                <p:oleObj name="Rastrový obrázek" r:id="rId3" imgW="4428571" imgH="2762636" progId="Paint.Picture">
                  <p:embed/>
                </p:oleObj>
              </mc:Choice>
              <mc:Fallback>
                <p:oleObj name="Rastrový obrázek" r:id="rId3" imgW="4428571" imgH="2762636" progId="Paint.Picture">
                  <p:embed/>
                  <p:pic>
                    <p:nvPicPr>
                      <p:cNvPr id="32774" name="Object 3">
                        <a:extLst>
                          <a:ext uri="{FF2B5EF4-FFF2-40B4-BE49-F238E27FC236}">
                            <a16:creationId xmlns:a16="http://schemas.microsoft.com/office/drawing/2014/main" id="{B0294B36-97C8-4684-B406-FBC72BB23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4" y="1041401"/>
                        <a:ext cx="6192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5" name="Text Box 7">
            <a:extLst>
              <a:ext uri="{FF2B5EF4-FFF2-40B4-BE49-F238E27FC236}">
                <a16:creationId xmlns:a16="http://schemas.microsoft.com/office/drawing/2014/main" id="{3D0F2913-B3E5-4145-892D-17BA9BE7A63F}"/>
              </a:ext>
            </a:extLst>
          </p:cNvPr>
          <p:cNvSpPr txBox="1">
            <a:spLocks noChangeArrowheads="1"/>
          </p:cNvSpPr>
          <p:nvPr/>
        </p:nvSpPr>
        <p:spPr bwMode="auto">
          <a:xfrm>
            <a:off x="2711450" y="1341439"/>
            <a:ext cx="820738" cy="5810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štěrbiny</a:t>
            </a:r>
            <a:endParaRPr lang="en-GB" altLang="cs-CZ" sz="1600" b="1">
              <a:solidFill>
                <a:schemeClr val="tx1"/>
              </a:solidFill>
            </a:endParaRPr>
          </a:p>
        </p:txBody>
      </p:sp>
      <p:sp>
        <p:nvSpPr>
          <p:cNvPr id="32776" name="Text Box 8">
            <a:extLst>
              <a:ext uri="{FF2B5EF4-FFF2-40B4-BE49-F238E27FC236}">
                <a16:creationId xmlns:a16="http://schemas.microsoft.com/office/drawing/2014/main" id="{EB5ED597-9F72-4ACA-B237-A927FCE7C7B9}"/>
              </a:ext>
            </a:extLst>
          </p:cNvPr>
          <p:cNvSpPr txBox="1">
            <a:spLocks noChangeArrowheads="1"/>
          </p:cNvSpPr>
          <p:nvPr/>
        </p:nvSpPr>
        <p:spPr bwMode="auto">
          <a:xfrm>
            <a:off x="3830638" y="1566863"/>
            <a:ext cx="969962"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hranol</a:t>
            </a:r>
            <a:endParaRPr lang="en-GB" altLang="cs-CZ" sz="1600" b="1">
              <a:solidFill>
                <a:schemeClr val="tx1"/>
              </a:solidFill>
            </a:endParaRPr>
          </a:p>
        </p:txBody>
      </p:sp>
      <p:sp>
        <p:nvSpPr>
          <p:cNvPr id="32777" name="Text Box 9">
            <a:extLst>
              <a:ext uri="{FF2B5EF4-FFF2-40B4-BE49-F238E27FC236}">
                <a16:creationId xmlns:a16="http://schemas.microsoft.com/office/drawing/2014/main" id="{08710FD7-63F8-4213-82FD-7FA9828812AB}"/>
              </a:ext>
            </a:extLst>
          </p:cNvPr>
          <p:cNvSpPr txBox="1">
            <a:spLocks noChangeArrowheads="1"/>
          </p:cNvSpPr>
          <p:nvPr/>
        </p:nvSpPr>
        <p:spPr bwMode="auto">
          <a:xfrm>
            <a:off x="1965325" y="3895725"/>
            <a:ext cx="2014538"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600" b="1">
                <a:solidFill>
                  <a:schemeClr val="tx1"/>
                </a:solidFill>
              </a:rPr>
              <a:t>Vodíková výbojka</a:t>
            </a:r>
            <a:endParaRPr lang="en-GB" altLang="cs-CZ" sz="1600" b="1">
              <a:solidFill>
                <a:schemeClr val="tx1"/>
              </a:solidFill>
            </a:endParaRPr>
          </a:p>
        </p:txBody>
      </p:sp>
      <p:sp>
        <p:nvSpPr>
          <p:cNvPr id="32778" name="Rectangle 11">
            <a:extLst>
              <a:ext uri="{FF2B5EF4-FFF2-40B4-BE49-F238E27FC236}">
                <a16:creationId xmlns:a16="http://schemas.microsoft.com/office/drawing/2014/main" id="{FA107B25-B72D-41D4-9192-92E5F7903A0B}"/>
              </a:ext>
            </a:extLst>
          </p:cNvPr>
          <p:cNvSpPr>
            <a:spLocks noChangeArrowheads="1"/>
          </p:cNvSpPr>
          <p:nvPr/>
        </p:nvSpPr>
        <p:spPr bwMode="auto">
          <a:xfrm>
            <a:off x="8183564" y="1125539"/>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b="1">
                <a:solidFill>
                  <a:schemeClr val="tx1"/>
                </a:solidFill>
              </a:rPr>
              <a:t>Viditelné</a:t>
            </a:r>
            <a:r>
              <a:rPr lang="cs-CZ" altLang="cs-CZ" sz="2000">
                <a:solidFill>
                  <a:schemeClr val="tx1"/>
                </a:solidFill>
              </a:rPr>
              <a:t> emisní spektrum </a:t>
            </a:r>
            <a:r>
              <a:rPr lang="cs-CZ" altLang="cs-CZ" sz="2000" b="1">
                <a:solidFill>
                  <a:schemeClr val="tx1"/>
                </a:solidFill>
              </a:rPr>
              <a:t>vodíku</a:t>
            </a:r>
          </a:p>
        </p:txBody>
      </p:sp>
      <p:sp>
        <p:nvSpPr>
          <p:cNvPr id="32779" name="Rectangle 12">
            <a:extLst>
              <a:ext uri="{FF2B5EF4-FFF2-40B4-BE49-F238E27FC236}">
                <a16:creationId xmlns:a16="http://schemas.microsoft.com/office/drawing/2014/main" id="{237DFFAC-D1D3-4C35-B22F-96B802693D84}"/>
              </a:ext>
            </a:extLst>
          </p:cNvPr>
          <p:cNvSpPr>
            <a:spLocks noChangeArrowheads="1"/>
          </p:cNvSpPr>
          <p:nvPr/>
        </p:nvSpPr>
        <p:spPr bwMode="auto">
          <a:xfrm>
            <a:off x="5694364" y="6583364"/>
            <a:ext cx="4973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a:solidFill>
                  <a:schemeClr val="tx1"/>
                </a:solidFill>
              </a:rPr>
              <a:t>http://chemed.chem.purdue.edu/genchem/topicreview/bp/ch6/bohr.html</a:t>
            </a:r>
          </a:p>
        </p:txBody>
      </p:sp>
      <p:graphicFrame>
        <p:nvGraphicFramePr>
          <p:cNvPr id="32780" name="Object 14">
            <a:extLst>
              <a:ext uri="{FF2B5EF4-FFF2-40B4-BE49-F238E27FC236}">
                <a16:creationId xmlns:a16="http://schemas.microsoft.com/office/drawing/2014/main" id="{9BA37F47-4B27-4CBF-8867-3339D3A2C7D4}"/>
              </a:ext>
            </a:extLst>
          </p:cNvPr>
          <p:cNvGraphicFramePr>
            <a:graphicFrameLocks noChangeAspect="1"/>
          </p:cNvGraphicFramePr>
          <p:nvPr/>
        </p:nvGraphicFramePr>
        <p:xfrm>
          <a:off x="1924050" y="1031876"/>
          <a:ext cx="6192838" cy="3889375"/>
        </p:xfrm>
        <a:graphic>
          <a:graphicData uri="http://schemas.openxmlformats.org/presentationml/2006/ole">
            <mc:AlternateContent xmlns:mc="http://schemas.openxmlformats.org/markup-compatibility/2006">
              <mc:Choice xmlns:v="urn:schemas-microsoft-com:vml" Requires="v">
                <p:oleObj name="Rastrový obrázek" r:id="rId5" imgW="4428571" imgH="2762636" progId="Paint.Picture">
                  <p:embed/>
                </p:oleObj>
              </mc:Choice>
              <mc:Fallback>
                <p:oleObj name="Rastrový obrázek" r:id="rId5" imgW="4428571" imgH="2762636" progId="Paint.Picture">
                  <p:embed/>
                  <p:pic>
                    <p:nvPicPr>
                      <p:cNvPr id="32780" name="Object 14">
                        <a:extLst>
                          <a:ext uri="{FF2B5EF4-FFF2-40B4-BE49-F238E27FC236}">
                            <a16:creationId xmlns:a16="http://schemas.microsoft.com/office/drawing/2014/main" id="{9BA37F47-4B27-4CBF-8867-3339D3A2C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0" y="1031876"/>
                        <a:ext cx="61928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34471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3">
            <a:extLst>
              <a:ext uri="{FF2B5EF4-FFF2-40B4-BE49-F238E27FC236}">
                <a16:creationId xmlns:a16="http://schemas.microsoft.com/office/drawing/2014/main" id="{11D82F65-375C-4691-9DEB-BA5135AB3AB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AA5BE72-44C5-4371-80FA-413CE61D76B0}" type="slidenum">
              <a:rPr lang="cs-CZ" altLang="cs-CZ" sz="1400">
                <a:solidFill>
                  <a:schemeClr val="tx1"/>
                </a:solidFill>
              </a:rPr>
              <a:pPr/>
              <a:t>15</a:t>
            </a:fld>
            <a:endParaRPr lang="cs-CZ" altLang="cs-CZ" sz="1400">
              <a:solidFill>
                <a:schemeClr val="tx1"/>
              </a:solidFill>
            </a:endParaRPr>
          </a:p>
        </p:txBody>
      </p:sp>
      <p:sp>
        <p:nvSpPr>
          <p:cNvPr id="34819" name="Rectangle 4">
            <a:extLst>
              <a:ext uri="{FF2B5EF4-FFF2-40B4-BE49-F238E27FC236}">
                <a16:creationId xmlns:a16="http://schemas.microsoft.com/office/drawing/2014/main" id="{870EB32E-C252-475D-8877-7068D2E3CA08}"/>
              </a:ext>
            </a:extLst>
          </p:cNvPr>
          <p:cNvSpPr>
            <a:spLocks noGrp="1" noChangeArrowheads="1"/>
          </p:cNvSpPr>
          <p:nvPr>
            <p:ph type="title"/>
          </p:nvPr>
        </p:nvSpPr>
        <p:spPr bwMode="auto">
          <a:xfrm>
            <a:off x="521722" y="430007"/>
            <a:ext cx="5672343" cy="589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Spektrum vodíku ještě jednou</a:t>
            </a:r>
            <a:br>
              <a:rPr lang="cs-CZ" altLang="cs-CZ" sz="4800" dirty="0">
                <a:solidFill>
                  <a:srgbClr val="FFFFCC"/>
                </a:solidFill>
              </a:rPr>
            </a:br>
            <a:br>
              <a:rPr lang="cs-CZ" altLang="cs-CZ" sz="4800" dirty="0">
                <a:solidFill>
                  <a:srgbClr val="FFFFCC"/>
                </a:solidFill>
              </a:rPr>
            </a:br>
            <a:r>
              <a:rPr lang="cs-CZ" altLang="cs-CZ" sz="3200" dirty="0">
                <a:solidFill>
                  <a:srgbClr val="FF99FF"/>
                </a:solidFill>
              </a:rPr>
              <a:t>fialová</a:t>
            </a:r>
            <a:r>
              <a:rPr lang="cs-CZ" altLang="cs-CZ" sz="3200" dirty="0">
                <a:solidFill>
                  <a:srgbClr val="CC99FF"/>
                </a:solidFill>
              </a:rPr>
              <a:t>, </a:t>
            </a:r>
            <a:r>
              <a:rPr lang="cs-CZ" altLang="cs-CZ" sz="3200" dirty="0">
                <a:solidFill>
                  <a:srgbClr val="00FFFF"/>
                </a:solidFill>
              </a:rPr>
              <a:t>modrozelená</a:t>
            </a:r>
            <a:r>
              <a:rPr lang="cs-CZ" altLang="cs-CZ" sz="3200" dirty="0">
                <a:solidFill>
                  <a:srgbClr val="FFFFCC"/>
                </a:solidFill>
              </a:rPr>
              <a:t> </a:t>
            </a:r>
            <a:r>
              <a:rPr lang="en-GB" altLang="cs-CZ" sz="3200" dirty="0">
                <a:solidFill>
                  <a:schemeClr val="tx1"/>
                </a:solidFill>
              </a:rPr>
              <a:t>a</a:t>
            </a:r>
            <a:r>
              <a:rPr lang="cs-CZ" altLang="cs-CZ" sz="3200" dirty="0">
                <a:solidFill>
                  <a:schemeClr val="tx1"/>
                </a:solidFill>
              </a:rPr>
              <a:t> </a:t>
            </a:r>
            <a:r>
              <a:rPr lang="cs-CZ" altLang="cs-CZ" sz="3200" dirty="0">
                <a:solidFill>
                  <a:srgbClr val="FF0000"/>
                </a:solidFill>
              </a:rPr>
              <a:t>č</a:t>
            </a:r>
            <a:r>
              <a:rPr lang="en-US" altLang="cs-CZ" sz="3200" dirty="0">
                <a:solidFill>
                  <a:srgbClr val="FF0000"/>
                </a:solidFill>
              </a:rPr>
              <a:t>e</a:t>
            </a:r>
            <a:r>
              <a:rPr lang="cs-CZ" altLang="cs-CZ" sz="3200" dirty="0" err="1">
                <a:solidFill>
                  <a:srgbClr val="FF0000"/>
                </a:solidFill>
              </a:rPr>
              <a:t>rvená</a:t>
            </a:r>
            <a:r>
              <a:rPr lang="en-US" altLang="cs-CZ" sz="3200" dirty="0">
                <a:solidFill>
                  <a:srgbClr val="FF0066"/>
                </a:solidFill>
              </a:rPr>
              <a:t> </a:t>
            </a:r>
            <a:r>
              <a:rPr lang="cs-CZ" altLang="cs-CZ" sz="3200" dirty="0">
                <a:solidFill>
                  <a:schemeClr val="tx1"/>
                </a:solidFill>
              </a:rPr>
              <a:t>čára</a:t>
            </a:r>
            <a:br>
              <a:rPr lang="cs-CZ" altLang="cs-CZ" sz="3200" dirty="0">
                <a:solidFill>
                  <a:schemeClr val="tx1"/>
                </a:solidFill>
              </a:rPr>
            </a:br>
            <a:br>
              <a:rPr lang="cs-CZ" altLang="cs-CZ" sz="3200" dirty="0">
                <a:solidFill>
                  <a:schemeClr val="tx1"/>
                </a:solidFill>
              </a:rPr>
            </a:br>
            <a:r>
              <a:rPr lang="cs-CZ" altLang="cs-CZ" sz="1600" dirty="0">
                <a:solidFill>
                  <a:schemeClr val="tx1"/>
                </a:solidFill>
              </a:rPr>
              <a:t>podle:</a:t>
            </a:r>
            <a:br>
              <a:rPr lang="cs-CZ" altLang="cs-CZ" sz="1600" dirty="0">
                <a:solidFill>
                  <a:schemeClr val="tx1"/>
                </a:solidFill>
              </a:rPr>
            </a:br>
            <a:r>
              <a:rPr lang="en-US" altLang="cs-CZ" sz="1600" dirty="0">
                <a:solidFill>
                  <a:schemeClr val="tx1"/>
                </a:solidFill>
              </a:rPr>
              <a:t>h</a:t>
            </a:r>
            <a:r>
              <a:rPr lang="cs-CZ" altLang="cs-CZ" sz="1600" dirty="0">
                <a:solidFill>
                  <a:schemeClr val="tx1"/>
                </a:solidFill>
              </a:rPr>
              <a:t>ttp://cwx.prenhall.com/bookbind/pubbooks/hillchem3/medialib/media_portfolio/text_images/CH07/FG07_19.JPG</a:t>
            </a:r>
          </a:p>
        </p:txBody>
      </p:sp>
      <p:graphicFrame>
        <p:nvGraphicFramePr>
          <p:cNvPr id="34820" name="Object 6">
            <a:extLst>
              <a:ext uri="{FF2B5EF4-FFF2-40B4-BE49-F238E27FC236}">
                <a16:creationId xmlns:a16="http://schemas.microsoft.com/office/drawing/2014/main" id="{7FCDEA5E-EA0B-407F-ABAA-F0985542E9A2}"/>
              </a:ext>
            </a:extLst>
          </p:cNvPr>
          <p:cNvGraphicFramePr>
            <a:graphicFrameLocks noGrp="1" noChangeAspect="1"/>
          </p:cNvGraphicFramePr>
          <p:nvPr>
            <p:ph idx="1"/>
            <p:extLst>
              <p:ext uri="{D42A27DB-BD31-4B8C-83A1-F6EECF244321}">
                <p14:modId xmlns:p14="http://schemas.microsoft.com/office/powerpoint/2010/main" val="2727418509"/>
              </p:ext>
            </p:extLst>
          </p:nvPr>
        </p:nvGraphicFramePr>
        <p:xfrm>
          <a:off x="6906095" y="557227"/>
          <a:ext cx="4737100" cy="5759450"/>
        </p:xfrm>
        <a:graphic>
          <a:graphicData uri="http://schemas.openxmlformats.org/presentationml/2006/ole">
            <mc:AlternateContent xmlns:mc="http://schemas.openxmlformats.org/markup-compatibility/2006">
              <mc:Choice xmlns:v="urn:schemas-microsoft-com:vml" Requires="v">
                <p:oleObj name="Rastrový obrázek" r:id="rId3" imgW="4409524" imgH="5361905" progId="Paint.Picture">
                  <p:embed/>
                </p:oleObj>
              </mc:Choice>
              <mc:Fallback>
                <p:oleObj name="Rastrový obrázek" r:id="rId3" imgW="4409524" imgH="5361905" progId="Paint.Picture">
                  <p:embed/>
                  <p:pic>
                    <p:nvPicPr>
                      <p:cNvPr id="34820" name="Object 6">
                        <a:extLst>
                          <a:ext uri="{FF2B5EF4-FFF2-40B4-BE49-F238E27FC236}">
                            <a16:creationId xmlns:a16="http://schemas.microsoft.com/office/drawing/2014/main" id="{7FCDEA5E-EA0B-407F-ABAA-F0985542E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095" y="557227"/>
                        <a:ext cx="47371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8090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3">
            <a:extLst>
              <a:ext uri="{FF2B5EF4-FFF2-40B4-BE49-F238E27FC236}">
                <a16:creationId xmlns:a16="http://schemas.microsoft.com/office/drawing/2014/main" id="{B7A21282-C0B6-4028-9824-E0AB35146D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F3D90CB8-06D8-4A29-9542-6EB34858F67C}" type="slidenum">
              <a:rPr lang="cs-CZ" altLang="cs-CZ" sz="1400">
                <a:solidFill>
                  <a:schemeClr val="tx1"/>
                </a:solidFill>
              </a:rPr>
              <a:pPr/>
              <a:t>16</a:t>
            </a:fld>
            <a:endParaRPr lang="cs-CZ" altLang="cs-CZ" sz="1400">
              <a:solidFill>
                <a:schemeClr val="tx1"/>
              </a:solidFill>
            </a:endParaRPr>
          </a:p>
        </p:txBody>
      </p:sp>
      <p:sp>
        <p:nvSpPr>
          <p:cNvPr id="36867" name="Rectangle 2">
            <a:extLst>
              <a:ext uri="{FF2B5EF4-FFF2-40B4-BE49-F238E27FC236}">
                <a16:creationId xmlns:a16="http://schemas.microsoft.com/office/drawing/2014/main" id="{01D8518C-6932-49D7-980A-A7E86D78D179}"/>
              </a:ext>
            </a:extLst>
          </p:cNvPr>
          <p:cNvSpPr>
            <a:spLocks noGrp="1" noChangeArrowheads="1"/>
          </p:cNvSpPr>
          <p:nvPr>
            <p:ph type="title"/>
          </p:nvPr>
        </p:nvSpPr>
        <p:spPr bwMode="auto">
          <a:xfrm>
            <a:off x="669235" y="370055"/>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spektra atomů</a:t>
            </a:r>
          </a:p>
        </p:txBody>
      </p:sp>
      <p:graphicFrame>
        <p:nvGraphicFramePr>
          <p:cNvPr id="36868" name="Object 3">
            <a:extLst>
              <a:ext uri="{FF2B5EF4-FFF2-40B4-BE49-F238E27FC236}">
                <a16:creationId xmlns:a16="http://schemas.microsoft.com/office/drawing/2014/main" id="{934348A0-3B7F-4A19-8936-B37A15ABC6D1}"/>
              </a:ext>
            </a:extLst>
          </p:cNvPr>
          <p:cNvGraphicFramePr>
            <a:graphicFrameLocks noGrp="1" noChangeAspect="1"/>
          </p:cNvGraphicFramePr>
          <p:nvPr>
            <p:ph idx="1"/>
          </p:nvPr>
        </p:nvGraphicFramePr>
        <p:xfrm>
          <a:off x="1847851" y="3644901"/>
          <a:ext cx="8532813" cy="1789113"/>
        </p:xfrm>
        <a:graphic>
          <a:graphicData uri="http://schemas.openxmlformats.org/presentationml/2006/ole">
            <mc:AlternateContent xmlns:mc="http://schemas.openxmlformats.org/markup-compatibility/2006">
              <mc:Choice xmlns:v="urn:schemas-microsoft-com:vml" Requires="v">
                <p:oleObj name="Rastrový obraz" r:id="rId3" imgW="5858693" imgH="1228571" progId="Obraz programu Malování">
                  <p:embed/>
                </p:oleObj>
              </mc:Choice>
              <mc:Fallback>
                <p:oleObj name="Rastrový obraz" r:id="rId3" imgW="5858693" imgH="1228571" progId="Obraz programu Malování">
                  <p:embed/>
                  <p:pic>
                    <p:nvPicPr>
                      <p:cNvPr id="36868" name="Object 3">
                        <a:extLst>
                          <a:ext uri="{FF2B5EF4-FFF2-40B4-BE49-F238E27FC236}">
                            <a16:creationId xmlns:a16="http://schemas.microsoft.com/office/drawing/2014/main" id="{934348A0-3B7F-4A19-8936-B37A15ABC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1" y="3644901"/>
                        <a:ext cx="8532813"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9" name="Text Box 5">
            <a:extLst>
              <a:ext uri="{FF2B5EF4-FFF2-40B4-BE49-F238E27FC236}">
                <a16:creationId xmlns:a16="http://schemas.microsoft.com/office/drawing/2014/main" id="{71497AE2-5471-4D6D-8F78-5218B3E4BD32}"/>
              </a:ext>
            </a:extLst>
          </p:cNvPr>
          <p:cNvSpPr txBox="1">
            <a:spLocks noChangeArrowheads="1"/>
          </p:cNvSpPr>
          <p:nvPr/>
        </p:nvSpPr>
        <p:spPr bwMode="auto">
          <a:xfrm>
            <a:off x="1919287" y="1916114"/>
            <a:ext cx="82822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ts val="0"/>
              </a:spcBef>
            </a:pPr>
            <a:r>
              <a:rPr lang="en-GB" altLang="cs-CZ" sz="2400" dirty="0" err="1">
                <a:solidFill>
                  <a:schemeClr val="tx1"/>
                </a:solidFill>
              </a:rPr>
              <a:t>Absorp</a:t>
            </a:r>
            <a:r>
              <a:rPr lang="cs-CZ" altLang="cs-CZ" sz="2400" dirty="0">
                <a:solidFill>
                  <a:schemeClr val="tx1"/>
                </a:solidFill>
              </a:rPr>
              <a:t>ční čáry ve viditelném spektru slunečního světla.</a:t>
            </a:r>
          </a:p>
          <a:p>
            <a:pPr eaLnBrk="1" hangingPunct="1">
              <a:spcBef>
                <a:spcPts val="0"/>
              </a:spcBef>
            </a:pPr>
            <a:r>
              <a:rPr lang="cs-CZ" altLang="cs-CZ" sz="2400" dirty="0">
                <a:solidFill>
                  <a:schemeClr val="tx1"/>
                </a:solidFill>
              </a:rPr>
              <a:t>Vlnové délky jsou udány v a</a:t>
            </a:r>
            <a:r>
              <a:rPr lang="en-GB" altLang="cs-CZ" sz="2400" dirty="0" err="1">
                <a:solidFill>
                  <a:schemeClr val="tx1"/>
                </a:solidFill>
              </a:rPr>
              <a:t>ngstr</a:t>
            </a:r>
            <a:r>
              <a:rPr lang="en-GB" altLang="cs-CZ" sz="2400" dirty="0" err="1">
                <a:solidFill>
                  <a:schemeClr val="tx1"/>
                </a:solidFill>
                <a:cs typeface="Arial" panose="020B0604020202020204" pitchFamily="34" charset="0"/>
              </a:rPr>
              <a:t>öm</a:t>
            </a:r>
            <a:r>
              <a:rPr lang="cs-CZ" altLang="cs-CZ" sz="2400" dirty="0">
                <a:solidFill>
                  <a:schemeClr val="tx1"/>
                </a:solidFill>
                <a:cs typeface="Arial" panose="020B0604020202020204" pitchFamily="34" charset="0"/>
              </a:rPr>
              <a:t>ech</a:t>
            </a:r>
            <a:r>
              <a:rPr lang="en-GB" altLang="cs-CZ" sz="2400" dirty="0">
                <a:solidFill>
                  <a:schemeClr val="tx1"/>
                </a:solidFill>
                <a:cs typeface="Arial" panose="020B0604020202020204" pitchFamily="34" charset="0"/>
              </a:rPr>
              <a:t> (Å</a:t>
            </a:r>
            <a:r>
              <a:rPr lang="en-GB" altLang="cs-CZ" sz="2400" dirty="0">
                <a:solidFill>
                  <a:schemeClr val="tx1"/>
                </a:solidFill>
              </a:rPr>
              <a:t> = 0</a:t>
            </a:r>
            <a:r>
              <a:rPr lang="cs-CZ" altLang="cs-CZ" sz="2400" dirty="0">
                <a:solidFill>
                  <a:schemeClr val="tx1"/>
                </a:solidFill>
              </a:rPr>
              <a:t>,</a:t>
            </a:r>
            <a:r>
              <a:rPr lang="en-GB" altLang="cs-CZ" sz="2400" dirty="0">
                <a:solidFill>
                  <a:schemeClr val="tx1"/>
                </a:solidFill>
              </a:rPr>
              <a:t>1 nm)</a:t>
            </a:r>
            <a:endParaRPr lang="cs-CZ" altLang="cs-CZ" sz="2400" dirty="0">
              <a:solidFill>
                <a:schemeClr val="tx1"/>
              </a:solidFill>
            </a:endParaRPr>
          </a:p>
          <a:p>
            <a:pPr eaLnBrk="1" hangingPunct="1">
              <a:spcBef>
                <a:spcPts val="0"/>
              </a:spcBef>
            </a:pPr>
            <a:endParaRPr lang="en-GB" altLang="cs-CZ" sz="2400" dirty="0">
              <a:solidFill>
                <a:schemeClr val="tx1"/>
              </a:solidFill>
            </a:endParaRPr>
          </a:p>
          <a:p>
            <a:pPr eaLnBrk="1" hangingPunct="1">
              <a:spcBef>
                <a:spcPts val="0"/>
              </a:spcBef>
            </a:pPr>
            <a:r>
              <a:rPr lang="en-GB" altLang="cs-CZ" sz="1200" dirty="0">
                <a:solidFill>
                  <a:schemeClr val="tx1"/>
                </a:solidFill>
              </a:rPr>
              <a:t>http://cwx.prenhall.com/bookbind/pubbooks/hillchem3/medialib/media_portfolio/07.html</a:t>
            </a:r>
          </a:p>
        </p:txBody>
      </p:sp>
      <p:sp>
        <p:nvSpPr>
          <p:cNvPr id="36870" name="Text Box 6">
            <a:extLst>
              <a:ext uri="{FF2B5EF4-FFF2-40B4-BE49-F238E27FC236}">
                <a16:creationId xmlns:a16="http://schemas.microsoft.com/office/drawing/2014/main" id="{6185319A-4584-4FED-94E8-F5E3DDF2556B}"/>
              </a:ext>
            </a:extLst>
          </p:cNvPr>
          <p:cNvSpPr txBox="1">
            <a:spLocks noChangeArrowheads="1"/>
          </p:cNvSpPr>
          <p:nvPr/>
        </p:nvSpPr>
        <p:spPr bwMode="auto">
          <a:xfrm>
            <a:off x="2243952" y="5741878"/>
            <a:ext cx="640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Přechody mezi diskrétními energetickými stavy atomů!!</a:t>
            </a:r>
          </a:p>
        </p:txBody>
      </p:sp>
    </p:spTree>
    <p:extLst>
      <p:ext uri="{BB962C8B-B14F-4D97-AF65-F5344CB8AC3E}">
        <p14:creationId xmlns:p14="http://schemas.microsoft.com/office/powerpoint/2010/main" val="2563628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3">
            <a:extLst>
              <a:ext uri="{FF2B5EF4-FFF2-40B4-BE49-F238E27FC236}">
                <a16:creationId xmlns:a16="http://schemas.microsoft.com/office/drawing/2014/main" id="{550415C4-A2F5-46DF-AFF9-CD52BEAB3AC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9728EC82-9899-4B13-A577-E8E296E58A4B}" type="slidenum">
              <a:rPr lang="cs-CZ" altLang="cs-CZ" sz="1400">
                <a:solidFill>
                  <a:schemeClr val="tx1"/>
                </a:solidFill>
              </a:rPr>
              <a:pPr/>
              <a:t>17</a:t>
            </a:fld>
            <a:endParaRPr lang="cs-CZ" altLang="cs-CZ" sz="1400">
              <a:solidFill>
                <a:schemeClr val="tx1"/>
              </a:solidFill>
            </a:endParaRPr>
          </a:p>
        </p:txBody>
      </p:sp>
      <p:sp>
        <p:nvSpPr>
          <p:cNvPr id="38915" name="Rectangle 2">
            <a:extLst>
              <a:ext uri="{FF2B5EF4-FFF2-40B4-BE49-F238E27FC236}">
                <a16:creationId xmlns:a16="http://schemas.microsoft.com/office/drawing/2014/main" id="{3372881A-1132-43F5-8B9C-0F775A135AF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Excitační (absorpční) spektrum molekul </a:t>
            </a:r>
            <a:br>
              <a:rPr lang="cs-CZ" altLang="cs-CZ" sz="3600" b="1" dirty="0"/>
            </a:br>
            <a:r>
              <a:rPr lang="cs-CZ" altLang="cs-CZ" sz="2400" b="1" dirty="0">
                <a:solidFill>
                  <a:schemeClr val="tx1"/>
                </a:solidFill>
              </a:rPr>
              <a:t>– má pásový charakter</a:t>
            </a:r>
          </a:p>
        </p:txBody>
      </p:sp>
      <p:sp>
        <p:nvSpPr>
          <p:cNvPr id="38916" name="Rectangle 7">
            <a:extLst>
              <a:ext uri="{FF2B5EF4-FFF2-40B4-BE49-F238E27FC236}">
                <a16:creationId xmlns:a16="http://schemas.microsoft.com/office/drawing/2014/main" id="{2B5ABBD6-C9BF-4B87-84AB-7C5DBC858E42}"/>
              </a:ext>
            </a:extLst>
          </p:cNvPr>
          <p:cNvSpPr>
            <a:spLocks noChangeArrowheads="1"/>
          </p:cNvSpPr>
          <p:nvPr/>
        </p:nvSpPr>
        <p:spPr bwMode="auto">
          <a:xfrm>
            <a:off x="4622801" y="6583364"/>
            <a:ext cx="57578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cs-CZ" altLang="cs-CZ" sz="1200">
                <a:solidFill>
                  <a:schemeClr val="tx1"/>
                </a:solidFill>
              </a:rPr>
              <a:t>Podle: http://www.biochem.usyd.edu.au/~gareth/BCHM2001/pracposters/dyeZ.htm</a:t>
            </a:r>
          </a:p>
        </p:txBody>
      </p:sp>
      <p:graphicFrame>
        <p:nvGraphicFramePr>
          <p:cNvPr id="38917" name="Object 3">
            <a:extLst>
              <a:ext uri="{FF2B5EF4-FFF2-40B4-BE49-F238E27FC236}">
                <a16:creationId xmlns:a16="http://schemas.microsoft.com/office/drawing/2014/main" id="{0D177FD2-9155-416D-BE69-294A3755313A}"/>
              </a:ext>
            </a:extLst>
          </p:cNvPr>
          <p:cNvGraphicFramePr>
            <a:graphicFrameLocks noGrp="1" noChangeAspect="1"/>
          </p:cNvGraphicFramePr>
          <p:nvPr>
            <p:ph idx="1"/>
          </p:nvPr>
        </p:nvGraphicFramePr>
        <p:xfrm>
          <a:off x="3143250" y="1557338"/>
          <a:ext cx="5761038" cy="4659312"/>
        </p:xfrm>
        <a:graphic>
          <a:graphicData uri="http://schemas.openxmlformats.org/presentationml/2006/ole">
            <mc:AlternateContent xmlns:mc="http://schemas.openxmlformats.org/markup-compatibility/2006">
              <mc:Choice xmlns:v="urn:schemas-microsoft-com:vml" Requires="v">
                <p:oleObj name="Rastrový obrázek" r:id="rId3" imgW="4982270" imgH="4029637" progId="Paint.Picture">
                  <p:embed/>
                </p:oleObj>
              </mc:Choice>
              <mc:Fallback>
                <p:oleObj name="Rastrový obrázek" r:id="rId3" imgW="4982270" imgH="4029637" progId="Paint.Picture">
                  <p:embed/>
                  <p:pic>
                    <p:nvPicPr>
                      <p:cNvPr id="38917" name="Object 3">
                        <a:extLst>
                          <a:ext uri="{FF2B5EF4-FFF2-40B4-BE49-F238E27FC236}">
                            <a16:creationId xmlns:a16="http://schemas.microsoft.com/office/drawing/2014/main" id="{0D177FD2-9155-416D-BE69-294A375531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557338"/>
                        <a:ext cx="5761038" cy="4659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64080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4">
            <a:extLst>
              <a:ext uri="{FF2B5EF4-FFF2-40B4-BE49-F238E27FC236}">
                <a16:creationId xmlns:a16="http://schemas.microsoft.com/office/drawing/2014/main" id="{14DE989C-54D9-4461-840F-7097F497CE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9A6C27C-8EA1-4F03-BECB-80BC07AD0D17}" type="slidenum">
              <a:rPr lang="cs-CZ" altLang="cs-CZ" sz="1400">
                <a:solidFill>
                  <a:schemeClr val="tx1"/>
                </a:solidFill>
              </a:rPr>
              <a:pPr/>
              <a:t>18</a:t>
            </a:fld>
            <a:endParaRPr lang="cs-CZ" altLang="cs-CZ" sz="1400">
              <a:solidFill>
                <a:schemeClr val="tx1"/>
              </a:solidFill>
            </a:endParaRPr>
          </a:p>
        </p:txBody>
      </p:sp>
      <p:sp>
        <p:nvSpPr>
          <p:cNvPr id="40963" name="Rectangle 2">
            <a:extLst>
              <a:ext uri="{FF2B5EF4-FFF2-40B4-BE49-F238E27FC236}">
                <a16:creationId xmlns:a16="http://schemas.microsoft.com/office/drawing/2014/main" id="{3C8F69E6-2D49-485A-9FF9-F5C73EAC29B0}"/>
              </a:ext>
            </a:extLst>
          </p:cNvPr>
          <p:cNvSpPr>
            <a:spLocks noGrp="1" noChangeArrowheads="1"/>
          </p:cNvSpPr>
          <p:nvPr>
            <p:ph type="title"/>
          </p:nvPr>
        </p:nvSpPr>
        <p:spPr bwMode="auto">
          <a:xfrm>
            <a:off x="609600" y="274638"/>
            <a:ext cx="3318344" cy="727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Jádro atomu</a:t>
            </a:r>
          </a:p>
        </p:txBody>
      </p:sp>
      <p:graphicFrame>
        <p:nvGraphicFramePr>
          <p:cNvPr id="40964" name="Object 3">
            <a:extLst>
              <a:ext uri="{FF2B5EF4-FFF2-40B4-BE49-F238E27FC236}">
                <a16:creationId xmlns:a16="http://schemas.microsoft.com/office/drawing/2014/main" id="{37541960-D95D-4576-994E-08F72F3BB177}"/>
              </a:ext>
            </a:extLst>
          </p:cNvPr>
          <p:cNvGraphicFramePr>
            <a:graphicFrameLocks noGrp="1" noChangeAspect="1"/>
          </p:cNvGraphicFramePr>
          <p:nvPr>
            <p:ph sz="half" idx="1"/>
            <p:extLst>
              <p:ext uri="{D42A27DB-BD31-4B8C-83A1-F6EECF244321}">
                <p14:modId xmlns:p14="http://schemas.microsoft.com/office/powerpoint/2010/main" val="1398646519"/>
              </p:ext>
            </p:extLst>
          </p:nvPr>
        </p:nvGraphicFramePr>
        <p:xfrm>
          <a:off x="1237522" y="1836751"/>
          <a:ext cx="3347179" cy="1645919"/>
        </p:xfrm>
        <a:graphic>
          <a:graphicData uri="http://schemas.openxmlformats.org/presentationml/2006/ole">
            <mc:AlternateContent xmlns:mc="http://schemas.openxmlformats.org/markup-compatibility/2006">
              <mc:Choice xmlns:v="urn:schemas-microsoft-com:vml" Requires="v">
                <p:oleObj name="Rastrový obrázek" r:id="rId3" imgW="7621064" imgH="3742857" progId="Paint.Picture">
                  <p:embed/>
                </p:oleObj>
              </mc:Choice>
              <mc:Fallback>
                <p:oleObj name="Rastrový obrázek" r:id="rId3" imgW="7621064" imgH="3742857" progId="Paint.Picture">
                  <p:embed/>
                  <p:pic>
                    <p:nvPicPr>
                      <p:cNvPr id="40964" name="Object 3">
                        <a:extLst>
                          <a:ext uri="{FF2B5EF4-FFF2-40B4-BE49-F238E27FC236}">
                            <a16:creationId xmlns:a16="http://schemas.microsoft.com/office/drawing/2014/main" id="{37541960-D95D-4576-994E-08F72F3BB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522" y="1836751"/>
                        <a:ext cx="3347179" cy="1645919"/>
                      </a:xfrm>
                      <a:prstGeom prst="rect">
                        <a:avLst/>
                      </a:prstGeom>
                      <a:noFill/>
                      <a:ln>
                        <a:noFill/>
                      </a:ln>
                    </p:spPr>
                  </p:pic>
                </p:oleObj>
              </mc:Fallback>
            </mc:AlternateContent>
          </a:graphicData>
        </a:graphic>
      </p:graphicFrame>
      <p:graphicFrame>
        <p:nvGraphicFramePr>
          <p:cNvPr id="40965" name="Object 5">
            <a:extLst>
              <a:ext uri="{FF2B5EF4-FFF2-40B4-BE49-F238E27FC236}">
                <a16:creationId xmlns:a16="http://schemas.microsoft.com/office/drawing/2014/main" id="{AE91EFB0-67E0-4EBE-A4FD-3ED25A9E84E6}"/>
              </a:ext>
            </a:extLst>
          </p:cNvPr>
          <p:cNvGraphicFramePr>
            <a:graphicFrameLocks noGrp="1" noChangeAspect="1"/>
          </p:cNvGraphicFramePr>
          <p:nvPr>
            <p:ph sz="half" idx="2"/>
          </p:nvPr>
        </p:nvGraphicFramePr>
        <p:xfrm>
          <a:off x="4800601" y="2276476"/>
          <a:ext cx="1008063" cy="803275"/>
        </p:xfrm>
        <a:graphic>
          <a:graphicData uri="http://schemas.openxmlformats.org/presentationml/2006/ole">
            <mc:AlternateContent xmlns:mc="http://schemas.openxmlformats.org/markup-compatibility/2006">
              <mc:Choice xmlns:v="urn:schemas-microsoft-com:vml" Requires="v">
                <p:oleObj name="Rastrový obraz" r:id="rId5" imgW="800212" imgH="638264" progId="Obraz programu Malování">
                  <p:embed/>
                </p:oleObj>
              </mc:Choice>
              <mc:Fallback>
                <p:oleObj name="Rastrový obraz" r:id="rId5" imgW="800212" imgH="638264" progId="Obraz programu Malování">
                  <p:embed/>
                  <p:pic>
                    <p:nvPicPr>
                      <p:cNvPr id="40965" name="Object 5">
                        <a:extLst>
                          <a:ext uri="{FF2B5EF4-FFF2-40B4-BE49-F238E27FC236}">
                            <a16:creationId xmlns:a16="http://schemas.microsoft.com/office/drawing/2014/main" id="{AE91EFB0-67E0-4EBE-A4FD-3ED25A9E8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2276476"/>
                        <a:ext cx="1008063"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7">
            <a:extLst>
              <a:ext uri="{FF2B5EF4-FFF2-40B4-BE49-F238E27FC236}">
                <a16:creationId xmlns:a16="http://schemas.microsoft.com/office/drawing/2014/main" id="{FD2CF1A0-C852-405A-8208-A4A2F7C91204}"/>
              </a:ext>
            </a:extLst>
          </p:cNvPr>
          <p:cNvSpPr txBox="1">
            <a:spLocks noChangeArrowheads="1"/>
          </p:cNvSpPr>
          <p:nvPr/>
        </p:nvSpPr>
        <p:spPr bwMode="auto">
          <a:xfrm>
            <a:off x="5880101" y="1989139"/>
            <a:ext cx="439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Protonové (atomové) číslo – Z</a:t>
            </a:r>
          </a:p>
          <a:p>
            <a:pPr eaLnBrk="1" hangingPunct="1">
              <a:spcBef>
                <a:spcPct val="50000"/>
              </a:spcBef>
            </a:pPr>
            <a:r>
              <a:rPr lang="cs-CZ" altLang="cs-CZ" sz="2000" dirty="0">
                <a:solidFill>
                  <a:schemeClr val="tx1"/>
                </a:solidFill>
              </a:rPr>
              <a:t>Nukleonové (hmotnostní) číslo – A</a:t>
            </a:r>
          </a:p>
          <a:p>
            <a:pPr eaLnBrk="1" hangingPunct="1">
              <a:spcBef>
                <a:spcPct val="50000"/>
              </a:spcBef>
            </a:pPr>
            <a:r>
              <a:rPr lang="cs-CZ" altLang="cs-CZ" sz="2000" dirty="0">
                <a:solidFill>
                  <a:schemeClr val="tx1"/>
                </a:solidFill>
              </a:rPr>
              <a:t>Neutronové číslo – N     </a:t>
            </a:r>
            <a:r>
              <a:rPr lang="cs-CZ" altLang="cs-CZ" sz="2000" dirty="0" err="1">
                <a:solidFill>
                  <a:schemeClr val="tx1"/>
                </a:solidFill>
              </a:rPr>
              <a:t>N</a:t>
            </a:r>
            <a:r>
              <a:rPr lang="cs-CZ" altLang="cs-CZ" sz="2000" dirty="0">
                <a:solidFill>
                  <a:schemeClr val="tx1"/>
                </a:solidFill>
              </a:rPr>
              <a:t> = A - Z</a:t>
            </a:r>
          </a:p>
        </p:txBody>
      </p:sp>
      <p:sp>
        <p:nvSpPr>
          <p:cNvPr id="87048" name="Text Box 8">
            <a:extLst>
              <a:ext uri="{FF2B5EF4-FFF2-40B4-BE49-F238E27FC236}">
                <a16:creationId xmlns:a16="http://schemas.microsoft.com/office/drawing/2014/main" id="{E0158DB1-1368-44ED-9147-E94BE7ECEFC8}"/>
              </a:ext>
            </a:extLst>
          </p:cNvPr>
          <p:cNvSpPr txBox="1">
            <a:spLocks noChangeArrowheads="1"/>
          </p:cNvSpPr>
          <p:nvPr/>
        </p:nvSpPr>
        <p:spPr bwMode="auto">
          <a:xfrm>
            <a:off x="1919287" y="3789363"/>
            <a:ext cx="8290188" cy="2862322"/>
          </a:xfrm>
          <a:prstGeom prst="rect">
            <a:avLst/>
          </a:prstGeom>
          <a:noFill/>
          <a:ln w="9525" algn="ctr">
            <a:noFill/>
            <a:miter lim="800000"/>
            <a:headEnd/>
            <a:tailEnd/>
          </a:ln>
          <a:effectLst/>
        </p:spPr>
        <p:txBody>
          <a:bodyPr wrap="square">
            <a:spAutoFit/>
          </a:bodyPr>
          <a:lstStyle/>
          <a:p>
            <a:pPr eaLnBrk="1" hangingPunct="1">
              <a:spcBef>
                <a:spcPct val="50000"/>
              </a:spcBef>
              <a:defRPr/>
            </a:pPr>
            <a:r>
              <a:rPr lang="cs-CZ" dirty="0">
                <a:solidFill>
                  <a:schemeClr val="tx1"/>
                </a:solidFill>
                <a:latin typeface="Arial" charset="0"/>
              </a:rPr>
              <a:t>Atomová hmotnostní jednotka u = 1,66·10</a:t>
            </a:r>
            <a:r>
              <a:rPr lang="cs-CZ" baseline="30000" dirty="0">
                <a:solidFill>
                  <a:schemeClr val="tx1"/>
                </a:solidFill>
                <a:latin typeface="Arial" charset="0"/>
              </a:rPr>
              <a:t>-27</a:t>
            </a:r>
            <a:r>
              <a:rPr lang="cs-CZ" dirty="0">
                <a:solidFill>
                  <a:schemeClr val="tx1"/>
                </a:solidFill>
                <a:latin typeface="Arial" charset="0"/>
              </a:rPr>
              <a:t> kg, tj. 1/12 hmotnosti atomu uhlíku</a:t>
            </a:r>
            <a:r>
              <a:rPr lang="en-US" dirty="0">
                <a:solidFill>
                  <a:schemeClr val="tx1"/>
                </a:solidFill>
                <a:latin typeface="Arial" charset="0"/>
              </a:rPr>
              <a:t> </a:t>
            </a:r>
            <a:r>
              <a:rPr lang="cs-CZ" dirty="0">
                <a:solidFill>
                  <a:schemeClr val="tx1"/>
                </a:solidFill>
                <a:latin typeface="Arial" charset="0"/>
              </a:rPr>
              <a:t>C-12</a:t>
            </a:r>
          </a:p>
          <a:p>
            <a:pPr eaLnBrk="1" hangingPunct="1">
              <a:spcBef>
                <a:spcPct val="50000"/>
              </a:spcBef>
              <a:defRPr/>
            </a:pPr>
            <a:r>
              <a:rPr lang="cs-CZ" dirty="0">
                <a:solidFill>
                  <a:schemeClr val="tx1"/>
                </a:solidFill>
                <a:latin typeface="Arial" charset="0"/>
              </a:rPr>
              <a:t>Elektrický náboj jádra  Q = Z·1,602·10</a:t>
            </a:r>
            <a:r>
              <a:rPr lang="cs-CZ" baseline="30000" dirty="0">
                <a:solidFill>
                  <a:schemeClr val="tx1"/>
                </a:solidFill>
                <a:latin typeface="Arial" charset="0"/>
              </a:rPr>
              <a:t>-19</a:t>
            </a:r>
            <a:r>
              <a:rPr lang="cs-CZ" dirty="0">
                <a:solidFill>
                  <a:schemeClr val="tx1"/>
                </a:solidFill>
                <a:latin typeface="Arial" charset="0"/>
              </a:rPr>
              <a:t> C</a:t>
            </a:r>
          </a:p>
          <a:p>
            <a:pPr eaLnBrk="1" hangingPunct="1">
              <a:spcBef>
                <a:spcPct val="50000"/>
              </a:spcBef>
              <a:defRPr/>
            </a:pPr>
            <a:r>
              <a:rPr lang="cs-CZ" dirty="0">
                <a:solidFill>
                  <a:schemeClr val="tx1"/>
                </a:solidFill>
                <a:latin typeface="Arial" charset="0"/>
              </a:rPr>
              <a:t>Jestliže relativní hmotnost elektronu = 1                                        </a:t>
            </a:r>
            <a:r>
              <a:rPr lang="en-GB" b="1" dirty="0">
                <a:solidFill>
                  <a:schemeClr val="tx1"/>
                </a:solidFill>
                <a:effectLst>
                  <a:outerShdw blurRad="38100" dist="38100" dir="2700000" algn="tl">
                    <a:srgbClr val="C0C0C0"/>
                  </a:outerShdw>
                </a:effectLst>
                <a:latin typeface="Arial" charset="0"/>
                <a:cs typeface="Arial" charset="0"/>
                <a:sym typeface="Symbol" pitchFamily="18" charset="2"/>
              </a:rPr>
              <a:t></a:t>
            </a:r>
            <a:r>
              <a:rPr lang="en-GB" dirty="0">
                <a:solidFill>
                  <a:schemeClr val="tx1"/>
                </a:solidFill>
                <a:latin typeface="Arial" charset="0"/>
                <a:cs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proton</a:t>
            </a:r>
            <a:r>
              <a:rPr lang="cs-CZ" dirty="0">
                <a:solidFill>
                  <a:schemeClr val="tx1"/>
                </a:solidFill>
                <a:latin typeface="Arial" charset="0"/>
                <a:cs typeface="Arial" charset="0"/>
              </a:rPr>
              <a:t>u</a:t>
            </a:r>
            <a:r>
              <a:rPr lang="en-GB" dirty="0">
                <a:solidFill>
                  <a:schemeClr val="tx1"/>
                </a:solidFill>
                <a:latin typeface="Arial" charset="0"/>
                <a:cs typeface="Arial" charset="0"/>
              </a:rPr>
              <a:t> = 1836</a:t>
            </a:r>
            <a:r>
              <a:rPr lang="cs-CZ" dirty="0">
                <a:solidFill>
                  <a:schemeClr val="tx1"/>
                </a:solidFill>
                <a:latin typeface="Arial" charset="0"/>
                <a:cs typeface="Arial" charset="0"/>
              </a:rPr>
              <a:t>                           </a:t>
            </a:r>
          </a:p>
          <a:p>
            <a:pPr eaLnBrk="1" hangingPunct="1">
              <a:spcBef>
                <a:spcPct val="50000"/>
              </a:spcBef>
              <a:defRPr/>
            </a:pPr>
            <a:r>
              <a:rPr lang="en-GB" b="1" dirty="0">
                <a:solidFill>
                  <a:schemeClr val="tx1"/>
                </a:solidFill>
                <a:effectLst>
                  <a:outerShdw blurRad="38100" dist="38100" dir="2700000" algn="tl">
                    <a:srgbClr val="C0C0C0"/>
                  </a:outerShdw>
                </a:effectLst>
                <a:latin typeface="Arial" charset="0"/>
                <a:sym typeface="Symbol" pitchFamily="18" charset="2"/>
              </a:rPr>
              <a:t></a:t>
            </a:r>
            <a:r>
              <a:rPr lang="en-GB" dirty="0">
                <a:solidFill>
                  <a:schemeClr val="tx1"/>
                </a:solidFill>
                <a:latin typeface="Arial" charset="0"/>
              </a:rPr>
              <a:t> </a:t>
            </a:r>
            <a:r>
              <a:rPr lang="cs-CZ" dirty="0">
                <a:solidFill>
                  <a:schemeClr val="tx1"/>
                </a:solidFill>
                <a:latin typeface="Arial" charset="0"/>
              </a:rPr>
              <a:t>relativní hmotnost</a:t>
            </a:r>
            <a:r>
              <a:rPr lang="cs-CZ" dirty="0">
                <a:latin typeface="Arial" charset="0"/>
              </a:rPr>
              <a:t> </a:t>
            </a:r>
            <a:r>
              <a:rPr lang="en-GB" dirty="0">
                <a:solidFill>
                  <a:schemeClr val="tx1"/>
                </a:solidFill>
                <a:latin typeface="Arial" charset="0"/>
                <a:cs typeface="Arial" charset="0"/>
              </a:rPr>
              <a:t>neutron</a:t>
            </a:r>
            <a:r>
              <a:rPr lang="cs-CZ" dirty="0">
                <a:solidFill>
                  <a:schemeClr val="tx1"/>
                </a:solidFill>
                <a:latin typeface="Arial" charset="0"/>
                <a:cs typeface="Arial" charset="0"/>
              </a:rPr>
              <a:t>u</a:t>
            </a:r>
            <a:r>
              <a:rPr lang="en-GB" dirty="0">
                <a:solidFill>
                  <a:schemeClr val="tx1"/>
                </a:solidFill>
                <a:latin typeface="Arial" charset="0"/>
                <a:cs typeface="Arial" charset="0"/>
              </a:rPr>
              <a:t> = 1839</a:t>
            </a:r>
          </a:p>
        </p:txBody>
      </p:sp>
    </p:spTree>
    <p:extLst>
      <p:ext uri="{BB962C8B-B14F-4D97-AF65-F5344CB8AC3E}">
        <p14:creationId xmlns:p14="http://schemas.microsoft.com/office/powerpoint/2010/main" val="3011187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A4CB0243-8B99-4AAC-9B53-7036BC6BE8D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D2A4381C-7E62-410D-9113-8E947DADE86E}" type="slidenum">
              <a:rPr lang="cs-CZ" altLang="cs-CZ" sz="1400">
                <a:solidFill>
                  <a:schemeClr val="tx1"/>
                </a:solidFill>
              </a:rPr>
              <a:pPr/>
              <a:t>19</a:t>
            </a:fld>
            <a:endParaRPr lang="cs-CZ" altLang="cs-CZ" sz="1400">
              <a:solidFill>
                <a:schemeClr val="tx1"/>
              </a:solidFill>
            </a:endParaRPr>
          </a:p>
        </p:txBody>
      </p:sp>
      <p:sp>
        <p:nvSpPr>
          <p:cNvPr id="43011" name="Rectangle 2">
            <a:extLst>
              <a:ext uri="{FF2B5EF4-FFF2-40B4-BE49-F238E27FC236}">
                <a16:creationId xmlns:a16="http://schemas.microsoft.com/office/drawing/2014/main" id="{8FF3BA7B-B499-47CC-8A88-50479E681075}"/>
              </a:ext>
            </a:extLst>
          </p:cNvPr>
          <p:cNvSpPr>
            <a:spLocks noGrp="1" noChangeArrowheads="1"/>
          </p:cNvSpPr>
          <p:nvPr>
            <p:ph type="title"/>
          </p:nvPr>
        </p:nvSpPr>
        <p:spPr bwMode="auto">
          <a:xfrm>
            <a:off x="462500" y="211028"/>
            <a:ext cx="5421464"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Hmotnostní defekt jádra</a:t>
            </a:r>
          </a:p>
        </p:txBody>
      </p:sp>
      <p:sp>
        <p:nvSpPr>
          <p:cNvPr id="43012" name="Rectangle 3">
            <a:extLst>
              <a:ext uri="{FF2B5EF4-FFF2-40B4-BE49-F238E27FC236}">
                <a16:creationId xmlns:a16="http://schemas.microsoft.com/office/drawing/2014/main" id="{E8C1DBE6-89B4-4396-91E6-9B17DD251A00}"/>
              </a:ext>
            </a:extLst>
          </p:cNvPr>
          <p:cNvSpPr>
            <a:spLocks noGrp="1" noChangeArrowheads="1"/>
          </p:cNvSpPr>
          <p:nvPr>
            <p:ph type="body" sz="half" idx="1"/>
          </p:nvPr>
        </p:nvSpPr>
        <p:spPr bwMode="auto">
          <a:xfrm>
            <a:off x="553004" y="925293"/>
            <a:ext cx="4537075" cy="13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cs-CZ" altLang="cs-CZ" sz="2800" dirty="0"/>
              <a:t>= měřítko stability jádra:</a:t>
            </a:r>
          </a:p>
          <a:p>
            <a:pPr algn="ctr" eaLnBrk="1" hangingPunct="1">
              <a:buFontTx/>
              <a:buNone/>
            </a:pPr>
            <a:r>
              <a:rPr lang="cs-CZ" altLang="cs-CZ" sz="2800" dirty="0"/>
              <a:t> </a:t>
            </a:r>
            <a:r>
              <a:rPr lang="cs-CZ" altLang="cs-CZ" sz="2800" dirty="0">
                <a:latin typeface="Symbol" panose="05050102010706020507" pitchFamily="18" charset="2"/>
              </a:rPr>
              <a:t>d</a:t>
            </a:r>
            <a:r>
              <a:rPr lang="cs-CZ" altLang="cs-CZ" sz="2800" dirty="0"/>
              <a:t>m = (</a:t>
            </a:r>
            <a:r>
              <a:rPr lang="cs-CZ" altLang="cs-CZ" sz="2800" dirty="0" err="1"/>
              <a:t>Zm</a:t>
            </a:r>
            <a:r>
              <a:rPr lang="cs-CZ" altLang="cs-CZ" sz="2800" baseline="-25000" dirty="0" err="1"/>
              <a:t>p</a:t>
            </a:r>
            <a:r>
              <a:rPr lang="cs-CZ" altLang="cs-CZ" sz="2800" dirty="0"/>
              <a:t> + </a:t>
            </a:r>
            <a:r>
              <a:rPr lang="cs-CZ" altLang="cs-CZ" sz="2800" dirty="0" err="1"/>
              <a:t>Nm</a:t>
            </a:r>
            <a:r>
              <a:rPr lang="cs-CZ" altLang="cs-CZ" sz="2800" baseline="-25000" dirty="0" err="1"/>
              <a:t>n</a:t>
            </a:r>
            <a:r>
              <a:rPr lang="cs-CZ" altLang="cs-CZ" sz="2800" dirty="0"/>
              <a:t>) - m</a:t>
            </a:r>
            <a:r>
              <a:rPr lang="cs-CZ" altLang="cs-CZ" sz="2800" baseline="-25000" dirty="0"/>
              <a:t>j</a:t>
            </a:r>
            <a:endParaRPr lang="cs-CZ" altLang="cs-CZ" sz="2800" dirty="0"/>
          </a:p>
        </p:txBody>
      </p:sp>
      <p:graphicFrame>
        <p:nvGraphicFramePr>
          <p:cNvPr id="43013" name="Object 6">
            <a:extLst>
              <a:ext uri="{FF2B5EF4-FFF2-40B4-BE49-F238E27FC236}">
                <a16:creationId xmlns:a16="http://schemas.microsoft.com/office/drawing/2014/main" id="{337F3397-0F74-4015-A19B-ECD05E79DF9F}"/>
              </a:ext>
            </a:extLst>
          </p:cNvPr>
          <p:cNvGraphicFramePr>
            <a:graphicFrameLocks noGrp="1" noChangeAspect="1"/>
          </p:cNvGraphicFramePr>
          <p:nvPr>
            <p:ph sz="quarter" idx="3"/>
          </p:nvPr>
        </p:nvGraphicFramePr>
        <p:xfrm>
          <a:off x="1703389" y="2781300"/>
          <a:ext cx="6192837" cy="3881438"/>
        </p:xfrm>
        <a:graphic>
          <a:graphicData uri="http://schemas.openxmlformats.org/presentationml/2006/ole">
            <mc:AlternateContent xmlns:mc="http://schemas.openxmlformats.org/markup-compatibility/2006">
              <mc:Choice xmlns:v="urn:schemas-microsoft-com:vml" Requires="v">
                <p:oleObj name="Rastrový obraz" r:id="rId3" imgW="7582958" imgH="4439270" progId="Obraz programu Malování">
                  <p:embed/>
                </p:oleObj>
              </mc:Choice>
              <mc:Fallback>
                <p:oleObj name="Rastrový obraz" r:id="rId3" imgW="7582958" imgH="4439270" progId="Obraz programu Malování">
                  <p:embed/>
                  <p:pic>
                    <p:nvPicPr>
                      <p:cNvPr id="43013" name="Object 6">
                        <a:extLst>
                          <a:ext uri="{FF2B5EF4-FFF2-40B4-BE49-F238E27FC236}">
                            <a16:creationId xmlns:a16="http://schemas.microsoft.com/office/drawing/2014/main" id="{337F3397-0F74-4015-A19B-ECD05E79D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9" y="2781300"/>
                        <a:ext cx="6192837"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8">
            <a:extLst>
              <a:ext uri="{FF2B5EF4-FFF2-40B4-BE49-F238E27FC236}">
                <a16:creationId xmlns:a16="http://schemas.microsoft.com/office/drawing/2014/main" id="{0CBA9630-71E7-4E92-80A9-1BD482B7A5B1}"/>
              </a:ext>
            </a:extLst>
          </p:cNvPr>
          <p:cNvSpPr txBox="1">
            <a:spLocks noChangeArrowheads="1"/>
          </p:cNvSpPr>
          <p:nvPr/>
        </p:nvSpPr>
        <p:spPr bwMode="auto">
          <a:xfrm>
            <a:off x="7896226" y="2852739"/>
            <a:ext cx="2771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000">
                <a:solidFill>
                  <a:schemeClr val="tx1"/>
                </a:solidFill>
              </a:rPr>
              <a:t>Zdroj:</a:t>
            </a:r>
          </a:p>
          <a:p>
            <a:pPr eaLnBrk="1" hangingPunct="1">
              <a:spcBef>
                <a:spcPct val="50000"/>
              </a:spcBef>
            </a:pPr>
            <a:r>
              <a:rPr lang="cs-CZ" altLang="cs-CZ" sz="1000">
                <a:solidFill>
                  <a:schemeClr val="tx1"/>
                </a:solidFill>
              </a:rPr>
              <a:t>http://cwx.prenhall.com/bookbind/pubbooks/hillchem3/medialib/media_portfolio/text_images/CH19/FG19_05.JPG</a:t>
            </a:r>
          </a:p>
          <a:p>
            <a:pPr eaLnBrk="1" hangingPunct="1">
              <a:spcBef>
                <a:spcPct val="50000"/>
              </a:spcBef>
            </a:pPr>
            <a:r>
              <a:rPr lang="cs-CZ" altLang="cs-CZ" sz="1000">
                <a:solidFill>
                  <a:schemeClr val="tx1"/>
                </a:solidFill>
              </a:rPr>
              <a:t>http://cwx.prenhall.com/bookbind/pubbooks/hillchem3/medialib/media_portfolio/text_images/CH19/FG19_06.JPG</a:t>
            </a:r>
          </a:p>
        </p:txBody>
      </p:sp>
      <p:graphicFrame>
        <p:nvGraphicFramePr>
          <p:cNvPr id="43015" name="Object 4">
            <a:extLst>
              <a:ext uri="{FF2B5EF4-FFF2-40B4-BE49-F238E27FC236}">
                <a16:creationId xmlns:a16="http://schemas.microsoft.com/office/drawing/2014/main" id="{4E0A665A-A767-442A-9DF2-B9592A59AAD8}"/>
              </a:ext>
            </a:extLst>
          </p:cNvPr>
          <p:cNvGraphicFramePr>
            <a:graphicFrameLocks noGrp="1" noChangeAspect="1"/>
          </p:cNvGraphicFramePr>
          <p:nvPr>
            <p:ph sz="quarter" idx="2"/>
            <p:extLst>
              <p:ext uri="{D42A27DB-BD31-4B8C-83A1-F6EECF244321}">
                <p14:modId xmlns:p14="http://schemas.microsoft.com/office/powerpoint/2010/main" val="3329416204"/>
              </p:ext>
            </p:extLst>
          </p:nvPr>
        </p:nvGraphicFramePr>
        <p:xfrm>
          <a:off x="8023467" y="249719"/>
          <a:ext cx="3059112" cy="2293938"/>
        </p:xfrm>
        <a:graphic>
          <a:graphicData uri="http://schemas.openxmlformats.org/presentationml/2006/ole">
            <mc:AlternateContent xmlns:mc="http://schemas.openxmlformats.org/markup-compatibility/2006">
              <mc:Choice xmlns:v="urn:schemas-microsoft-com:vml" Requires="v">
                <p:oleObj name="Rastrový obrázek" r:id="rId5" imgW="7621064" imgH="5714286" progId="Paint.Picture">
                  <p:embed/>
                </p:oleObj>
              </mc:Choice>
              <mc:Fallback>
                <p:oleObj name="Rastrový obrázek" r:id="rId5" imgW="7621064" imgH="5714286" progId="Paint.Picture">
                  <p:embed/>
                  <p:pic>
                    <p:nvPicPr>
                      <p:cNvPr id="43015" name="Object 4">
                        <a:extLst>
                          <a:ext uri="{FF2B5EF4-FFF2-40B4-BE49-F238E27FC236}">
                            <a16:creationId xmlns:a16="http://schemas.microsoft.com/office/drawing/2014/main" id="{4E0A665A-A767-442A-9DF2-B9592A59AA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3467" y="249719"/>
                        <a:ext cx="3059112"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6" name="TextovéPole 1">
            <a:extLst>
              <a:ext uri="{FF2B5EF4-FFF2-40B4-BE49-F238E27FC236}">
                <a16:creationId xmlns:a16="http://schemas.microsoft.com/office/drawing/2014/main" id="{2B0037F6-EC35-4D76-9105-724F523B9D15}"/>
              </a:ext>
            </a:extLst>
          </p:cNvPr>
          <p:cNvSpPr txBox="1">
            <a:spLocks noChangeArrowheads="1"/>
          </p:cNvSpPr>
          <p:nvPr/>
        </p:nvSpPr>
        <p:spPr bwMode="auto">
          <a:xfrm>
            <a:off x="534064" y="1966623"/>
            <a:ext cx="56440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r>
              <a:rPr lang="cs-CZ" altLang="cs-CZ" dirty="0">
                <a:solidFill>
                  <a:schemeClr val="tx1"/>
                </a:solidFill>
              </a:rPr>
              <a:t>Uvažujeme hmotnosti protonu, neutronu a jádra.</a:t>
            </a:r>
          </a:p>
        </p:txBody>
      </p:sp>
    </p:spTree>
    <p:extLst>
      <p:ext uri="{BB962C8B-B14F-4D97-AF65-F5344CB8AC3E}">
        <p14:creationId xmlns:p14="http://schemas.microsoft.com/office/powerpoint/2010/main" val="19345546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3">
            <a:extLst>
              <a:ext uri="{FF2B5EF4-FFF2-40B4-BE49-F238E27FC236}">
                <a16:creationId xmlns:a16="http://schemas.microsoft.com/office/drawing/2014/main" id="{58B0F6BA-E472-4CD3-9D31-181C3C7C907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E5D81D46-6FD1-4E71-8DB0-6A6EBB3E5D01}" type="slidenum">
              <a:rPr lang="cs-CZ" altLang="cs-CZ" sz="1400">
                <a:solidFill>
                  <a:schemeClr val="tx1"/>
                </a:solidFill>
              </a:rPr>
              <a:pPr/>
              <a:t>2</a:t>
            </a:fld>
            <a:endParaRPr lang="cs-CZ" altLang="cs-CZ" sz="1400">
              <a:solidFill>
                <a:schemeClr val="tx1"/>
              </a:solidFill>
            </a:endParaRPr>
          </a:p>
        </p:txBody>
      </p:sp>
      <p:sp>
        <p:nvSpPr>
          <p:cNvPr id="8195" name="Rectangle 2">
            <a:extLst>
              <a:ext uri="{FF2B5EF4-FFF2-40B4-BE49-F238E27FC236}">
                <a16:creationId xmlns:a16="http://schemas.microsoft.com/office/drawing/2014/main" id="{F4DD03B1-AC0C-4940-B929-51A805C693EF}"/>
              </a:ext>
            </a:extLst>
          </p:cNvPr>
          <p:cNvSpPr>
            <a:spLocks noGrp="1" noChangeArrowheads="1"/>
          </p:cNvSpPr>
          <p:nvPr>
            <p:ph type="title"/>
          </p:nvPr>
        </p:nvSpPr>
        <p:spPr bwMode="auto">
          <a:xfrm>
            <a:off x="609600" y="274638"/>
            <a:ext cx="3954449" cy="759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Hmota a energie</a:t>
            </a:r>
            <a:endParaRPr lang="en-GB" altLang="cs-CZ" sz="3600" b="1" dirty="0"/>
          </a:p>
        </p:txBody>
      </p:sp>
      <p:sp>
        <p:nvSpPr>
          <p:cNvPr id="8196" name="Rectangle 3">
            <a:extLst>
              <a:ext uri="{FF2B5EF4-FFF2-40B4-BE49-F238E27FC236}">
                <a16:creationId xmlns:a16="http://schemas.microsoft.com/office/drawing/2014/main" id="{168B7FA1-2FEF-4241-80CB-DBD43D576971}"/>
              </a:ext>
            </a:extLst>
          </p:cNvPr>
          <p:cNvSpPr>
            <a:spLocks noGrp="1" noChangeArrowheads="1"/>
          </p:cNvSpPr>
          <p:nvPr>
            <p:ph type="body" idx="1"/>
          </p:nvPr>
        </p:nvSpPr>
        <p:spPr bwMode="auto">
          <a:xfrm>
            <a:off x="978011" y="1379855"/>
            <a:ext cx="10058400"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3000" dirty="0"/>
              <a:t>Vše je tvořeno základními částicemi hmoty (látkou) a energetickými poli/silami, což též znamená, že základní strukturní prvky organického a anorganického světa jsou</a:t>
            </a:r>
            <a:r>
              <a:rPr lang="cs-CZ" altLang="cs-CZ" sz="3000" dirty="0">
                <a:solidFill>
                  <a:srgbClr val="FFFFCC"/>
                </a:solidFill>
              </a:rPr>
              <a:t> </a:t>
            </a:r>
            <a:r>
              <a:rPr lang="cs-CZ" altLang="cs-CZ" sz="3000" dirty="0">
                <a:solidFill>
                  <a:srgbClr val="FF0000"/>
                </a:solidFill>
              </a:rPr>
              <a:t>totožné</a:t>
            </a:r>
            <a:r>
              <a:rPr lang="cs-CZ" altLang="cs-CZ" sz="3000" b="1" dirty="0"/>
              <a:t>.</a:t>
            </a:r>
          </a:p>
          <a:p>
            <a:pPr eaLnBrk="1" hangingPunct="1">
              <a:lnSpc>
                <a:spcPct val="100000"/>
              </a:lnSpc>
              <a:buFont typeface="Wingdings" panose="05000000000000000000" pitchFamily="2" charset="2"/>
              <a:buNone/>
            </a:pPr>
            <a:endParaRPr lang="cs-CZ" altLang="cs-CZ" sz="3000" b="1" dirty="0"/>
          </a:p>
          <a:p>
            <a:pPr eaLnBrk="1" hangingPunct="1">
              <a:lnSpc>
                <a:spcPct val="100000"/>
              </a:lnSpc>
              <a:buFont typeface="Wingdings" panose="05000000000000000000" pitchFamily="2" charset="2"/>
              <a:buChar char="Ø"/>
            </a:pPr>
            <a:r>
              <a:rPr lang="cs-CZ" altLang="cs-CZ" sz="3000" dirty="0"/>
              <a:t>Živá hmota se liší od hmoty neživé především svým </a:t>
            </a:r>
            <a:r>
              <a:rPr lang="cs-CZ" altLang="cs-CZ" sz="3000" dirty="0">
                <a:solidFill>
                  <a:srgbClr val="FF0000"/>
                </a:solidFill>
              </a:rPr>
              <a:t>mnohem vyšším stupněm uspořádanosti</a:t>
            </a:r>
            <a:r>
              <a:rPr lang="cs-CZ" altLang="cs-CZ" sz="3000" dirty="0"/>
              <a:t>.</a:t>
            </a:r>
          </a:p>
          <a:p>
            <a:pPr eaLnBrk="1" hangingPunct="1">
              <a:lnSpc>
                <a:spcPct val="100000"/>
              </a:lnSpc>
              <a:buFont typeface="Wingdings" panose="05000000000000000000" pitchFamily="2" charset="2"/>
              <a:buChar char="Ø"/>
            </a:pPr>
            <a:endParaRPr lang="cs-CZ" altLang="cs-CZ" sz="3000" dirty="0"/>
          </a:p>
          <a:p>
            <a:pPr eaLnBrk="1" hangingPunct="1">
              <a:lnSpc>
                <a:spcPct val="100000"/>
              </a:lnSpc>
              <a:buFont typeface="Wingdings" panose="05000000000000000000" pitchFamily="2" charset="2"/>
              <a:buChar char="Ø"/>
            </a:pPr>
            <a:r>
              <a:rPr lang="cs-CZ" altLang="cs-CZ" sz="2000" dirty="0"/>
              <a:t>Pozn.: Tato přednáška nenahrazuje systematický výklad problémů kvantové fyziky!!☺</a:t>
            </a:r>
          </a:p>
        </p:txBody>
      </p:sp>
    </p:spTree>
    <p:extLst>
      <p:ext uri="{BB962C8B-B14F-4D97-AF65-F5344CB8AC3E}">
        <p14:creationId xmlns:p14="http://schemas.microsoft.com/office/powerpoint/2010/main" val="4974502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3">
            <a:extLst>
              <a:ext uri="{FF2B5EF4-FFF2-40B4-BE49-F238E27FC236}">
                <a16:creationId xmlns:a16="http://schemas.microsoft.com/office/drawing/2014/main" id="{3E984BB0-EE98-49F9-83AB-C718816DF4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BC66CC0-F089-43AE-8C25-A035F5984C30}" type="slidenum">
              <a:rPr lang="cs-CZ" altLang="cs-CZ" sz="1400">
                <a:solidFill>
                  <a:schemeClr val="tx1"/>
                </a:solidFill>
              </a:rPr>
              <a:pPr/>
              <a:t>20</a:t>
            </a:fld>
            <a:endParaRPr lang="cs-CZ" altLang="cs-CZ" sz="1400">
              <a:solidFill>
                <a:schemeClr val="tx1"/>
              </a:solidFill>
            </a:endParaRPr>
          </a:p>
        </p:txBody>
      </p:sp>
      <p:sp>
        <p:nvSpPr>
          <p:cNvPr id="45059" name="Rectangle 2">
            <a:extLst>
              <a:ext uri="{FF2B5EF4-FFF2-40B4-BE49-F238E27FC236}">
                <a16:creationId xmlns:a16="http://schemas.microsoft.com/office/drawing/2014/main" id="{7C565457-D7BA-4AB9-BF83-799387CC00BE}"/>
              </a:ext>
            </a:extLst>
          </p:cNvPr>
          <p:cNvSpPr>
            <a:spLocks noGrp="1" noChangeArrowheads="1"/>
          </p:cNvSpPr>
          <p:nvPr>
            <p:ph type="title"/>
          </p:nvPr>
        </p:nvSpPr>
        <p:spPr bwMode="auto">
          <a:xfrm>
            <a:off x="609600" y="274638"/>
            <a:ext cx="2300577" cy="70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Nuklidy</a:t>
            </a:r>
          </a:p>
        </p:txBody>
      </p:sp>
      <p:sp>
        <p:nvSpPr>
          <p:cNvPr id="45060" name="Rectangle 3">
            <a:extLst>
              <a:ext uri="{FF2B5EF4-FFF2-40B4-BE49-F238E27FC236}">
                <a16:creationId xmlns:a16="http://schemas.microsoft.com/office/drawing/2014/main" id="{6EE13909-6A58-41A5-8941-A5201AA33581}"/>
              </a:ext>
            </a:extLst>
          </p:cNvPr>
          <p:cNvSpPr>
            <a:spLocks noGrp="1" noChangeArrowheads="1"/>
          </p:cNvSpPr>
          <p:nvPr>
            <p:ph type="body" idx="1"/>
          </p:nvPr>
        </p:nvSpPr>
        <p:spPr bwMode="auto">
          <a:xfrm>
            <a:off x="999214" y="1504786"/>
            <a:ext cx="1033139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nuklid</a:t>
            </a:r>
            <a:r>
              <a:rPr lang="cs-CZ" altLang="cs-CZ" sz="2800" dirty="0"/>
              <a:t> – jádra se stejnými hodnotami A, Z a energie</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Izotopy</a:t>
            </a:r>
            <a:r>
              <a:rPr lang="cs-CZ" altLang="cs-CZ" sz="2800" dirty="0"/>
              <a:t> - nuklidy se stejným Z ale různým A</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Izobary</a:t>
            </a:r>
            <a:r>
              <a:rPr lang="cs-CZ" altLang="cs-CZ" sz="2800" dirty="0"/>
              <a:t> – nuklidy se stejným A ale různým Z</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Izomery</a:t>
            </a:r>
            <a:r>
              <a:rPr lang="cs-CZ" altLang="cs-CZ" sz="2800" dirty="0"/>
              <a:t> – nuklidy se stejným Z a </a:t>
            </a:r>
            <a:r>
              <a:rPr lang="cs-CZ" altLang="cs-CZ" sz="2800" dirty="0" err="1"/>
              <a:t>A</a:t>
            </a:r>
            <a:r>
              <a:rPr lang="cs-CZ" altLang="cs-CZ" sz="2800" dirty="0"/>
              <a:t>, avšak s různou energií (např. Tc</a:t>
            </a:r>
            <a:r>
              <a:rPr lang="cs-CZ" altLang="cs-CZ" sz="2800" baseline="30000" dirty="0"/>
              <a:t>99m </a:t>
            </a:r>
            <a:r>
              <a:rPr lang="cs-CZ" altLang="cs-CZ" sz="2800" dirty="0"/>
              <a:t>používané v nukleární medicíně)</a:t>
            </a:r>
          </a:p>
        </p:txBody>
      </p:sp>
    </p:spTree>
    <p:extLst>
      <p:ext uri="{BB962C8B-B14F-4D97-AF65-F5344CB8AC3E}">
        <p14:creationId xmlns:p14="http://schemas.microsoft.com/office/powerpoint/2010/main" val="17976802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3">
            <a:extLst>
              <a:ext uri="{FF2B5EF4-FFF2-40B4-BE49-F238E27FC236}">
                <a16:creationId xmlns:a16="http://schemas.microsoft.com/office/drawing/2014/main" id="{9CC15680-C91E-4660-84B6-CEABBFC3D1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95A16CF-5E8C-4045-92CE-6C9F65A48C7E}" type="slidenum">
              <a:rPr lang="cs-CZ" altLang="cs-CZ" sz="1400">
                <a:solidFill>
                  <a:schemeClr val="tx1"/>
                </a:solidFill>
              </a:rPr>
              <a:pPr/>
              <a:t>21</a:t>
            </a:fld>
            <a:endParaRPr lang="cs-CZ" altLang="cs-CZ" sz="1400">
              <a:solidFill>
                <a:schemeClr val="tx1"/>
              </a:solidFill>
            </a:endParaRPr>
          </a:p>
        </p:txBody>
      </p:sp>
      <p:sp>
        <p:nvSpPr>
          <p:cNvPr id="47107" name="Rectangle 4">
            <a:extLst>
              <a:ext uri="{FF2B5EF4-FFF2-40B4-BE49-F238E27FC236}">
                <a16:creationId xmlns:a16="http://schemas.microsoft.com/office/drawing/2014/main" id="{590B5391-D9E1-426E-929D-5764624BCA46}"/>
              </a:ext>
            </a:extLst>
          </p:cNvPr>
          <p:cNvSpPr>
            <a:spLocks noGrp="1" noChangeArrowheads="1"/>
          </p:cNvSpPr>
          <p:nvPr>
            <p:ph type="title"/>
          </p:nvPr>
        </p:nvSpPr>
        <p:spPr bwMode="auto">
          <a:xfrm>
            <a:off x="609600" y="274638"/>
            <a:ext cx="928977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4000" b="1" dirty="0"/>
              <a:t>Izotopové složení rtuti</a:t>
            </a:r>
            <a:br>
              <a:rPr lang="cs-CZ" altLang="cs-CZ" sz="4000" b="1" dirty="0">
                <a:solidFill>
                  <a:schemeClr val="tx1"/>
                </a:solidFill>
              </a:rPr>
            </a:br>
            <a:r>
              <a:rPr lang="cs-CZ" altLang="cs-CZ" sz="1800" b="1" dirty="0">
                <a:solidFill>
                  <a:schemeClr val="tx1"/>
                </a:solidFill>
              </a:rPr>
              <a:t>% zastoupení izotopu v přírodě v závislosti na nukleonovém (hmotnostním) čísle </a:t>
            </a:r>
          </a:p>
        </p:txBody>
      </p:sp>
      <p:sp>
        <p:nvSpPr>
          <p:cNvPr id="47108" name="Text Box 6">
            <a:extLst>
              <a:ext uri="{FF2B5EF4-FFF2-40B4-BE49-F238E27FC236}">
                <a16:creationId xmlns:a16="http://schemas.microsoft.com/office/drawing/2014/main" id="{0F8A46A3-7759-4400-A3DF-A087FE9D9E2E}"/>
              </a:ext>
            </a:extLst>
          </p:cNvPr>
          <p:cNvSpPr txBox="1">
            <a:spLocks noChangeArrowheads="1"/>
          </p:cNvSpPr>
          <p:nvPr/>
        </p:nvSpPr>
        <p:spPr bwMode="auto">
          <a:xfrm>
            <a:off x="1809584" y="6289483"/>
            <a:ext cx="8272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1200" dirty="0">
                <a:solidFill>
                  <a:schemeClr val="tx1"/>
                </a:solidFill>
              </a:rPr>
              <a:t>Podle: http://cwx.prenhall.com/bookbind/pubbooks/hillchem3/medialib/media_portfolio/text_images/CH07/FG07_08.JPG</a:t>
            </a:r>
          </a:p>
        </p:txBody>
      </p:sp>
      <p:sp>
        <p:nvSpPr>
          <p:cNvPr id="47109" name="Text Box 7">
            <a:extLst>
              <a:ext uri="{FF2B5EF4-FFF2-40B4-BE49-F238E27FC236}">
                <a16:creationId xmlns:a16="http://schemas.microsoft.com/office/drawing/2014/main" id="{1E873E84-2210-4537-844D-423585DCA3EB}"/>
              </a:ext>
            </a:extLst>
          </p:cNvPr>
          <p:cNvSpPr txBox="1">
            <a:spLocks noChangeArrowheads="1"/>
          </p:cNvSpPr>
          <p:nvPr/>
        </p:nvSpPr>
        <p:spPr bwMode="auto">
          <a:xfrm>
            <a:off x="3648076" y="1844676"/>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buFontTx/>
              <a:buChar char="•"/>
            </a:pPr>
            <a:endParaRPr lang="en-GB" altLang="cs-CZ" sz="2000"/>
          </a:p>
        </p:txBody>
      </p:sp>
      <p:grpSp>
        <p:nvGrpSpPr>
          <p:cNvPr id="47110" name="Group 9">
            <a:extLst>
              <a:ext uri="{FF2B5EF4-FFF2-40B4-BE49-F238E27FC236}">
                <a16:creationId xmlns:a16="http://schemas.microsoft.com/office/drawing/2014/main" id="{019C0120-C967-40F5-91F9-61789967BFDB}"/>
              </a:ext>
            </a:extLst>
          </p:cNvPr>
          <p:cNvGrpSpPr>
            <a:grpSpLocks/>
          </p:cNvGrpSpPr>
          <p:nvPr/>
        </p:nvGrpSpPr>
        <p:grpSpPr bwMode="auto">
          <a:xfrm>
            <a:off x="1788010" y="1724067"/>
            <a:ext cx="7158037" cy="4525962"/>
            <a:chOff x="567" y="981"/>
            <a:chExt cx="4509" cy="2851"/>
          </a:xfrm>
        </p:grpSpPr>
        <p:graphicFrame>
          <p:nvGraphicFramePr>
            <p:cNvPr id="47111" name="Object 3">
              <a:extLst>
                <a:ext uri="{FF2B5EF4-FFF2-40B4-BE49-F238E27FC236}">
                  <a16:creationId xmlns:a16="http://schemas.microsoft.com/office/drawing/2014/main" id="{BD7182CC-C56F-4C2D-941A-2F1FBC5FBA15}"/>
                </a:ext>
              </a:extLst>
            </p:cNvPr>
            <p:cNvGraphicFramePr>
              <a:graphicFrameLocks noChangeAspect="1"/>
            </p:cNvGraphicFramePr>
            <p:nvPr/>
          </p:nvGraphicFramePr>
          <p:xfrm>
            <a:off x="567" y="981"/>
            <a:ext cx="4509" cy="2851"/>
          </p:xfrm>
          <a:graphic>
            <a:graphicData uri="http://schemas.openxmlformats.org/presentationml/2006/ole">
              <mc:AlternateContent xmlns:mc="http://schemas.openxmlformats.org/markup-compatibility/2006">
                <mc:Choice xmlns:v="urn:schemas-microsoft-com:vml" Requires="v">
                  <p:oleObj name="Rastrový obrázek" r:id="rId3" imgW="7411485" imgH="4686954" progId="Paint.Picture">
                    <p:embed/>
                  </p:oleObj>
                </mc:Choice>
                <mc:Fallback>
                  <p:oleObj name="Rastrový obrázek" r:id="rId3" imgW="7411485" imgH="4686954" progId="Paint.Picture">
                    <p:embed/>
                    <p:pic>
                      <p:nvPicPr>
                        <p:cNvPr id="47111" name="Object 3">
                          <a:extLst>
                            <a:ext uri="{FF2B5EF4-FFF2-40B4-BE49-F238E27FC236}">
                              <a16:creationId xmlns:a16="http://schemas.microsoft.com/office/drawing/2014/main" id="{BD7182CC-C56F-4C2D-941A-2F1FBC5FB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981"/>
                          <a:ext cx="4509" cy="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2" name="Text Box 8">
              <a:extLst>
                <a:ext uri="{FF2B5EF4-FFF2-40B4-BE49-F238E27FC236}">
                  <a16:creationId xmlns:a16="http://schemas.microsoft.com/office/drawing/2014/main" id="{C2BD12FC-D7D3-4EB2-A57D-C8F74C41A6B1}"/>
                </a:ext>
              </a:extLst>
            </p:cNvPr>
            <p:cNvSpPr txBox="1">
              <a:spLocks noChangeArrowheads="1"/>
            </p:cNvSpPr>
            <p:nvPr/>
          </p:nvSpPr>
          <p:spPr bwMode="auto">
            <a:xfrm>
              <a:off x="1247" y="1117"/>
              <a:ext cx="953" cy="82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US" altLang="cs-CZ" sz="2000"/>
            </a:p>
            <a:p>
              <a:pPr eaLnBrk="1" hangingPunct="1">
                <a:buFontTx/>
                <a:buChar char="•"/>
              </a:pPr>
              <a:endParaRPr lang="en-GB" altLang="cs-CZ" sz="2000"/>
            </a:p>
          </p:txBody>
        </p:sp>
      </p:grpSp>
    </p:spTree>
    <p:extLst>
      <p:ext uri="{BB962C8B-B14F-4D97-AF65-F5344CB8AC3E}">
        <p14:creationId xmlns:p14="http://schemas.microsoft.com/office/powerpoint/2010/main" val="2671620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3">
            <a:extLst>
              <a:ext uri="{FF2B5EF4-FFF2-40B4-BE49-F238E27FC236}">
                <a16:creationId xmlns:a16="http://schemas.microsoft.com/office/drawing/2014/main" id="{A971DF32-DA61-46F1-81CE-52DAADC53C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BA5A3862-F6F0-4347-93C3-07D5957A34C0}" type="slidenum">
              <a:rPr lang="cs-CZ" altLang="cs-CZ" sz="1400">
                <a:solidFill>
                  <a:schemeClr val="tx1"/>
                </a:solidFill>
              </a:rPr>
              <a:pPr/>
              <a:t>22</a:t>
            </a:fld>
            <a:endParaRPr lang="cs-CZ" altLang="cs-CZ" sz="1400">
              <a:solidFill>
                <a:schemeClr val="tx1"/>
              </a:solidFill>
            </a:endParaRPr>
          </a:p>
        </p:txBody>
      </p:sp>
      <p:sp>
        <p:nvSpPr>
          <p:cNvPr id="49155" name="Rectangle 2">
            <a:extLst>
              <a:ext uri="{FF2B5EF4-FFF2-40B4-BE49-F238E27FC236}">
                <a16:creationId xmlns:a16="http://schemas.microsoft.com/office/drawing/2014/main" id="{D845550D-C485-4D2B-9DD4-9DD7C16B16C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solidFill>
                  <a:schemeClr val="tx1"/>
                </a:solidFill>
              </a:rPr>
              <a:t>Co je ještě nutné znát?</a:t>
            </a:r>
          </a:p>
        </p:txBody>
      </p:sp>
      <p:sp>
        <p:nvSpPr>
          <p:cNvPr id="49156" name="Rectangle 3">
            <a:extLst>
              <a:ext uri="{FF2B5EF4-FFF2-40B4-BE49-F238E27FC236}">
                <a16:creationId xmlns:a16="http://schemas.microsoft.com/office/drawing/2014/main" id="{D7C0452E-B535-4D69-AD9F-6B0FD4E654FC}"/>
              </a:ext>
            </a:extLst>
          </p:cNvPr>
          <p:cNvSpPr>
            <a:spLocks noGrp="1" noChangeArrowheads="1"/>
          </p:cNvSpPr>
          <p:nvPr>
            <p:ph type="body" idx="1"/>
          </p:nvPr>
        </p:nvSpPr>
        <p:spPr bwMode="auto">
          <a:xfrm>
            <a:off x="954157" y="1600201"/>
            <a:ext cx="9732396"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b="1" dirty="0"/>
              <a:t>Radionuklidy</a:t>
            </a:r>
            <a:r>
              <a:rPr lang="cs-CZ" altLang="cs-CZ" sz="2800" dirty="0"/>
              <a:t> – nuklidy schopné radioaktivní přeměny</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b="1" dirty="0"/>
              <a:t>Jaderný spin:</a:t>
            </a:r>
          </a:p>
          <a:p>
            <a:pPr eaLnBrk="1" hangingPunct="1">
              <a:lnSpc>
                <a:spcPct val="100000"/>
              </a:lnSpc>
              <a:buFont typeface="Wingdings" panose="05000000000000000000" pitchFamily="2" charset="2"/>
              <a:buNone/>
            </a:pPr>
            <a:r>
              <a:rPr lang="cs-CZ" altLang="cs-CZ" sz="2800" dirty="0"/>
              <a:t>I jádra atomů mají vlastnost zvanou spin. Jestliže je hodnota spinu nenulová, jádra mají magnetický moment, tj. chovají se jako malé magnety. Tuto jejich vlastnost využíváme v NMR – nukleární magnetické resonanční spektroskopii –  a zobrazení pomocí magnetické rezonance (MRI) v radiologii.</a:t>
            </a:r>
          </a:p>
        </p:txBody>
      </p:sp>
    </p:spTree>
    <p:extLst>
      <p:ext uri="{BB962C8B-B14F-4D97-AF65-F5344CB8AC3E}">
        <p14:creationId xmlns:p14="http://schemas.microsoft.com/office/powerpoint/2010/main" val="16848401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3">
            <a:extLst>
              <a:ext uri="{FF2B5EF4-FFF2-40B4-BE49-F238E27FC236}">
                <a16:creationId xmlns:a16="http://schemas.microsoft.com/office/drawing/2014/main" id="{65C49C35-73CA-433A-AC2A-7E5A221804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46EBA12-8978-4974-8875-FB7706871EF2}" type="slidenum">
              <a:rPr lang="cs-CZ" altLang="cs-CZ" sz="1400">
                <a:solidFill>
                  <a:schemeClr val="tx1"/>
                </a:solidFill>
              </a:rPr>
              <a:pPr/>
              <a:t>23</a:t>
            </a:fld>
            <a:endParaRPr lang="cs-CZ" altLang="cs-CZ" sz="1400">
              <a:solidFill>
                <a:schemeClr val="tx1"/>
              </a:solidFill>
            </a:endParaRPr>
          </a:p>
        </p:txBody>
      </p:sp>
      <p:sp>
        <p:nvSpPr>
          <p:cNvPr id="100355" name="Rectangle 3">
            <a:extLst>
              <a:ext uri="{FF2B5EF4-FFF2-40B4-BE49-F238E27FC236}">
                <a16:creationId xmlns:a16="http://schemas.microsoft.com/office/drawing/2014/main" id="{D21EF450-0C0B-4B99-AC2A-A81CFDB05131}"/>
              </a:ext>
            </a:extLst>
          </p:cNvPr>
          <p:cNvSpPr>
            <a:spLocks noChangeArrowheads="1"/>
          </p:cNvSpPr>
          <p:nvPr/>
        </p:nvSpPr>
        <p:spPr bwMode="auto">
          <a:xfrm>
            <a:off x="2699854" y="852392"/>
            <a:ext cx="8135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r>
              <a:rPr lang="en-GB" altLang="cs-CZ" sz="3200" dirty="0">
                <a:solidFill>
                  <a:schemeClr val="tx2"/>
                </a:solidFill>
                <a:latin typeface="Courier New" panose="02070309020205020404" pitchFamily="49" charset="0"/>
              </a:rPr>
              <a:t>Autor: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Vojtěch Mornstein</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Obsahová spolupráce</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Carmel J. Caruana</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Grafika</a:t>
            </a:r>
            <a:r>
              <a:rPr lang="en-GB" altLang="cs-CZ" sz="3200" dirty="0">
                <a:solidFill>
                  <a:schemeClr val="tx2"/>
                </a:solidFill>
                <a:latin typeface="Courier New" panose="02070309020205020404" pitchFamily="49" charset="0"/>
              </a:rPr>
              <a:t>: </a:t>
            </a:r>
            <a:br>
              <a:rPr lang="en-GB" altLang="cs-CZ" sz="3200" dirty="0">
                <a:solidFill>
                  <a:srgbClr val="808080"/>
                </a:solidFill>
                <a:latin typeface="Courier New" panose="02070309020205020404" pitchFamily="49" charset="0"/>
              </a:rPr>
            </a:br>
            <a:r>
              <a:rPr lang="en-GB" altLang="cs-CZ" sz="3200" b="1" dirty="0">
                <a:solidFill>
                  <a:srgbClr val="808080"/>
                </a:solidFill>
                <a:latin typeface="Courier New" panose="02070309020205020404" pitchFamily="49" charset="0"/>
              </a:rPr>
              <a:t>Lucie Mornsteinová</a:t>
            </a:r>
            <a:br>
              <a:rPr lang="en-GB" altLang="cs-CZ" sz="3200" dirty="0">
                <a:solidFill>
                  <a:srgbClr val="808080"/>
                </a:solidFill>
                <a:latin typeface="Courier New" panose="02070309020205020404" pitchFamily="49" charset="0"/>
              </a:rPr>
            </a:br>
            <a:br>
              <a:rPr lang="en-GB" altLang="cs-CZ" sz="3200" dirty="0">
                <a:solidFill>
                  <a:srgbClr val="808080"/>
                </a:solidFill>
                <a:latin typeface="Courier New" panose="02070309020205020404" pitchFamily="49" charset="0"/>
              </a:rPr>
            </a:br>
            <a:r>
              <a:rPr lang="cs-CZ" altLang="cs-CZ" sz="3200" dirty="0">
                <a:solidFill>
                  <a:schemeClr val="tx2"/>
                </a:solidFill>
                <a:latin typeface="Courier New" panose="02070309020205020404" pitchFamily="49" charset="0"/>
              </a:rPr>
              <a:t>Poslední revize a ozvučení</a:t>
            </a:r>
            <a:r>
              <a:rPr lang="en-GB" altLang="cs-CZ" sz="3200" dirty="0">
                <a:solidFill>
                  <a:srgbClr val="808080"/>
                </a:solidFill>
                <a:latin typeface="Courier New" panose="02070309020205020404" pitchFamily="49" charset="0"/>
              </a:rPr>
              <a:t>: </a:t>
            </a:r>
            <a:r>
              <a:rPr lang="cs-CZ" altLang="cs-CZ" sz="3200" dirty="0">
                <a:solidFill>
                  <a:srgbClr val="808080"/>
                </a:solidFill>
                <a:latin typeface="Courier New" panose="02070309020205020404" pitchFamily="49" charset="0"/>
              </a:rPr>
              <a:t>duben</a:t>
            </a:r>
            <a:r>
              <a:rPr lang="en-GB" altLang="cs-CZ" sz="3200" dirty="0">
                <a:solidFill>
                  <a:srgbClr val="808080"/>
                </a:solidFill>
                <a:latin typeface="Courier New" panose="02070309020205020404" pitchFamily="49" charset="0"/>
              </a:rPr>
              <a:t> 20</a:t>
            </a:r>
            <a:r>
              <a:rPr lang="cs-CZ" altLang="cs-CZ" sz="3200" dirty="0">
                <a:solidFill>
                  <a:srgbClr val="808080"/>
                </a:solidFill>
                <a:latin typeface="Courier New" panose="02070309020205020404" pitchFamily="49" charset="0"/>
              </a:rPr>
              <a:t>21</a:t>
            </a:r>
            <a:endParaRPr lang="en-GB" altLang="cs-CZ" sz="3200" dirty="0">
              <a:solidFill>
                <a:srgbClr val="808080"/>
              </a:solidFill>
              <a:latin typeface="Courier New" panose="02070309020205020404" pitchFamily="49" charset="0"/>
            </a:endParaRPr>
          </a:p>
        </p:txBody>
      </p:sp>
    </p:spTree>
    <p:extLst>
      <p:ext uri="{BB962C8B-B14F-4D97-AF65-F5344CB8AC3E}">
        <p14:creationId xmlns:p14="http://schemas.microsoft.com/office/powerpoint/2010/main" val="4012010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grpId="0" nodeType="withEffect">
                                  <p:stCondLst>
                                    <p:cond delay="0"/>
                                  </p:stCondLst>
                                  <p:childTnLst>
                                    <p:animMotion origin="layout" path="M 0.00403 0.26505 L 0.00403 -0.06828 " pathEditMode="relative" rAng="0" ptsTypes="AA">
                                      <p:cBhvr>
                                        <p:cTn id="6" dur="6000" fill="hold"/>
                                        <p:tgtEl>
                                          <p:spTgt spid="100355"/>
                                        </p:tgtEl>
                                        <p:attrNameLst>
                                          <p:attrName>ppt_x</p:attrName>
                                          <p:attrName>ppt_y</p:attrName>
                                        </p:attrNameLst>
                                      </p:cBhvr>
                                      <p:rCtr x="0" y="-16667"/>
                                    </p:animMotion>
                                  </p:childTnLst>
                                </p:cTn>
                              </p:par>
                              <p:par>
                                <p:cTn id="7" presetID="64" presetClass="path" presetSubtype="0" accel="50000" decel="50000" fill="hold" grpId="1" nodeType="withEffect">
                                  <p:stCondLst>
                                    <p:cond delay="0"/>
                                  </p:stCondLst>
                                  <p:childTnLst>
                                    <p:animMotion origin="layout" path="M 1.875E-6 -4.07407E-6 L 1.875E-6 -0.33333 " pathEditMode="relative" rAng="0" ptsTypes="AA">
                                      <p:cBhvr>
                                        <p:cTn id="8" dur="6000" spd="-100000" fill="hold"/>
                                        <p:tgtEl>
                                          <p:spTgt spid="100355"/>
                                        </p:tgtEl>
                                        <p:attrNameLst>
                                          <p:attrName>ppt_x</p:attrName>
                                          <p:attrName>ppt_y</p:attrName>
                                        </p:attrNameLst>
                                      </p:cBhvr>
                                      <p:rCtr x="0" y="-16667"/>
                                    </p:animMotion>
                                  </p:childTnLst>
                                </p:cTn>
                              </p:par>
                            </p:childTnLst>
                          </p:cTn>
                        </p:par>
                        <p:par>
                          <p:cTn id="9" fill="hold" nodeType="afterGroup">
                            <p:stCondLst>
                              <p:cond delay="6000"/>
                            </p:stCondLst>
                            <p:childTnLst>
                              <p:par>
                                <p:cTn id="10" presetID="64" presetClass="path" presetSubtype="0" accel="50000" decel="50000" fill="hold" grpId="2" nodeType="afterEffect">
                                  <p:stCondLst>
                                    <p:cond delay="0"/>
                                  </p:stCondLst>
                                  <p:childTnLst>
                                    <p:animMotion origin="layout" path="M 0.00403 -0.06828 L 0.00403 -0.89768 " pathEditMode="relative" rAng="0" ptsTypes="AA">
                                      <p:cBhvr>
                                        <p:cTn id="11" dur="6000" fill="hold"/>
                                        <p:tgtEl>
                                          <p:spTgt spid="100355"/>
                                        </p:tgtEl>
                                        <p:attrNameLst>
                                          <p:attrName>ppt_x</p:attrName>
                                          <p:attrName>ppt_y</p:attrName>
                                        </p:attrNameLst>
                                      </p:cBhvr>
                                      <p:rCtr x="0" y="-4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55" grpId="1"/>
      <p:bldP spid="100355"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3">
            <a:extLst>
              <a:ext uri="{FF2B5EF4-FFF2-40B4-BE49-F238E27FC236}">
                <a16:creationId xmlns:a16="http://schemas.microsoft.com/office/drawing/2014/main" id="{E2F77249-E6B2-4B2F-A7E5-192B8B538CC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1E939A31-96C1-4FB5-8B84-A7146E7F7359}" type="slidenum">
              <a:rPr lang="cs-CZ" altLang="cs-CZ" sz="1400">
                <a:solidFill>
                  <a:schemeClr val="tx1"/>
                </a:solidFill>
              </a:rPr>
              <a:pPr/>
              <a:t>3</a:t>
            </a:fld>
            <a:endParaRPr lang="cs-CZ" altLang="cs-CZ" sz="1400">
              <a:solidFill>
                <a:schemeClr val="tx1"/>
              </a:solidFill>
            </a:endParaRPr>
          </a:p>
        </p:txBody>
      </p:sp>
      <p:sp>
        <p:nvSpPr>
          <p:cNvPr id="10243" name="Rectangle 2">
            <a:extLst>
              <a:ext uri="{FF2B5EF4-FFF2-40B4-BE49-F238E27FC236}">
                <a16:creationId xmlns:a16="http://schemas.microsoft.com/office/drawing/2014/main" id="{3C130EA2-F8DE-4DC7-815A-B4FF227C3BC6}"/>
              </a:ext>
            </a:extLst>
          </p:cNvPr>
          <p:cNvSpPr>
            <a:spLocks noGrp="1" noChangeArrowheads="1"/>
          </p:cNvSpPr>
          <p:nvPr>
            <p:ph type="title"/>
          </p:nvPr>
        </p:nvSpPr>
        <p:spPr bwMode="auto">
          <a:xfrm>
            <a:off x="589722" y="290541"/>
            <a:ext cx="6160936"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Elementární částice hmoty</a:t>
            </a:r>
          </a:p>
        </p:txBody>
      </p:sp>
      <p:sp>
        <p:nvSpPr>
          <p:cNvPr id="10244" name="Rectangle 3">
            <a:extLst>
              <a:ext uri="{FF2B5EF4-FFF2-40B4-BE49-F238E27FC236}">
                <a16:creationId xmlns:a16="http://schemas.microsoft.com/office/drawing/2014/main" id="{446EADBB-C65F-40FD-85EA-C017F769C73F}"/>
              </a:ext>
            </a:extLst>
          </p:cNvPr>
          <p:cNvSpPr>
            <a:spLocks noGrp="1" noChangeArrowheads="1"/>
          </p:cNvSpPr>
          <p:nvPr>
            <p:ph type="body" idx="1"/>
          </p:nvPr>
        </p:nvSpPr>
        <p:spPr bwMode="auto">
          <a:xfrm>
            <a:off x="1614115" y="1773239"/>
            <a:ext cx="8992925" cy="427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400" dirty="0"/>
              <a:t>Elementární (tj. nemající vnitřní strukturu) částice hmoty jsou </a:t>
            </a:r>
            <a:r>
              <a:rPr lang="cs-CZ" altLang="cs-CZ" sz="2400" b="1" dirty="0"/>
              <a:t>leptony</a:t>
            </a:r>
            <a:r>
              <a:rPr lang="cs-CZ" altLang="cs-CZ" sz="2400" dirty="0"/>
              <a:t> a </a:t>
            </a:r>
            <a:r>
              <a:rPr lang="cs-CZ" altLang="cs-CZ" sz="2400" b="1" dirty="0"/>
              <a:t>kvarky</a:t>
            </a:r>
            <a:r>
              <a:rPr lang="cs-CZ" altLang="cs-CZ" sz="2400" dirty="0"/>
              <a:t>. Jsou označovány i jako základní částice.</a:t>
            </a:r>
          </a:p>
          <a:p>
            <a:pPr eaLnBrk="1" hangingPunct="1">
              <a:lnSpc>
                <a:spcPct val="100000"/>
              </a:lnSpc>
              <a:buFont typeface="Wingdings" panose="05000000000000000000" pitchFamily="2" charset="2"/>
              <a:buNone/>
            </a:pPr>
            <a:endParaRPr lang="cs-CZ" altLang="cs-CZ" sz="2400" b="1" dirty="0"/>
          </a:p>
          <a:p>
            <a:pPr eaLnBrk="1" hangingPunct="1">
              <a:lnSpc>
                <a:spcPct val="100000"/>
              </a:lnSpc>
              <a:buFont typeface="Wingdings" panose="05000000000000000000" pitchFamily="2" charset="2"/>
              <a:buChar char="Ø"/>
            </a:pPr>
            <a:r>
              <a:rPr lang="cs-CZ" altLang="cs-CZ" sz="2400" b="1" dirty="0"/>
              <a:t>Leptony</a:t>
            </a:r>
            <a:r>
              <a:rPr lang="cs-CZ" altLang="cs-CZ" sz="2400" dirty="0"/>
              <a:t> – elektrony, </a:t>
            </a:r>
            <a:r>
              <a:rPr lang="cs-CZ" altLang="cs-CZ" sz="2400" dirty="0" err="1"/>
              <a:t>miony</a:t>
            </a:r>
            <a:r>
              <a:rPr lang="cs-CZ" altLang="cs-CZ" sz="2400" dirty="0"/>
              <a:t>, neutrina a jejich antičástice – lehké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Kvarky</a:t>
            </a:r>
            <a:r>
              <a:rPr lang="cs-CZ" altLang="cs-CZ" sz="2400" dirty="0"/>
              <a:t> (u, c, t, d, s, b) – těžší částice bez vnitřní struktury</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Hadrony</a:t>
            </a:r>
            <a:r>
              <a:rPr lang="cs-CZ" altLang="cs-CZ" sz="2400" dirty="0"/>
              <a:t> – těžké částice tvořené kvarky, např. </a:t>
            </a:r>
            <a:r>
              <a:rPr lang="cs-CZ" altLang="cs-CZ" sz="2400" b="1" dirty="0"/>
              <a:t>proton</a:t>
            </a:r>
            <a:r>
              <a:rPr lang="cs-CZ" altLang="cs-CZ" sz="2400" dirty="0"/>
              <a:t> (u, u, d), </a:t>
            </a:r>
            <a:r>
              <a:rPr lang="cs-CZ" altLang="cs-CZ" sz="2400" b="1" dirty="0"/>
              <a:t>neutron</a:t>
            </a:r>
            <a:r>
              <a:rPr lang="cs-CZ" altLang="cs-CZ" sz="2400" dirty="0"/>
              <a:t> (d, d, u)</a:t>
            </a:r>
          </a:p>
          <a:p>
            <a:pPr eaLnBrk="1" hangingPunct="1">
              <a:lnSpc>
                <a:spcPct val="80000"/>
              </a:lnSpc>
              <a:buFont typeface="Wingdings" panose="05000000000000000000" pitchFamily="2" charset="2"/>
              <a:buChar char="Ø"/>
            </a:pPr>
            <a:endParaRPr lang="cs-CZ" altLang="cs-CZ" sz="2400" dirty="0"/>
          </a:p>
        </p:txBody>
      </p:sp>
    </p:spTree>
    <p:extLst>
      <p:ext uri="{BB962C8B-B14F-4D97-AF65-F5344CB8AC3E}">
        <p14:creationId xmlns:p14="http://schemas.microsoft.com/office/powerpoint/2010/main" val="26637367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6">
            <a:extLst>
              <a:ext uri="{FF2B5EF4-FFF2-40B4-BE49-F238E27FC236}">
                <a16:creationId xmlns:a16="http://schemas.microsoft.com/office/drawing/2014/main" id="{6DF2DE6C-978F-4856-9B72-A62E13B812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83BA4E-D596-443F-A5B7-47E55084BF01}" type="slidenum">
              <a:rPr lang="cs-CZ" altLang="cs-CZ" sz="1400">
                <a:solidFill>
                  <a:schemeClr val="tx1"/>
                </a:solidFill>
              </a:rPr>
              <a:pPr/>
              <a:t>4</a:t>
            </a:fld>
            <a:endParaRPr lang="cs-CZ" altLang="cs-CZ" sz="1400">
              <a:solidFill>
                <a:schemeClr val="tx1"/>
              </a:solidFill>
            </a:endParaRPr>
          </a:p>
        </p:txBody>
      </p:sp>
      <p:sp>
        <p:nvSpPr>
          <p:cNvPr id="12291" name="Rectangle 2">
            <a:extLst>
              <a:ext uri="{FF2B5EF4-FFF2-40B4-BE49-F238E27FC236}">
                <a16:creationId xmlns:a16="http://schemas.microsoft.com/office/drawing/2014/main" id="{93FAD5EE-2768-4719-B208-F881B0C05B14}"/>
              </a:ext>
            </a:extLst>
          </p:cNvPr>
          <p:cNvSpPr>
            <a:spLocks noGrp="1" noChangeArrowheads="1"/>
          </p:cNvSpPr>
          <p:nvPr>
            <p:ph type="title" sz="quarter"/>
          </p:nvPr>
        </p:nvSpPr>
        <p:spPr bwMode="auto">
          <a:xfrm>
            <a:off x="691763" y="188913"/>
            <a:ext cx="10058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cs-CZ" altLang="cs-CZ" sz="3600" b="1" dirty="0"/>
              <a:t>Čtyři základní interakce / energie / silová pole</a:t>
            </a:r>
            <a:endParaRPr lang="en-GB" altLang="cs-CZ" sz="3600" b="1" dirty="0"/>
          </a:p>
        </p:txBody>
      </p:sp>
      <p:grpSp>
        <p:nvGrpSpPr>
          <p:cNvPr id="12292" name="Group 21">
            <a:extLst>
              <a:ext uri="{FF2B5EF4-FFF2-40B4-BE49-F238E27FC236}">
                <a16:creationId xmlns:a16="http://schemas.microsoft.com/office/drawing/2014/main" id="{3DAE283B-5D13-44CD-8D06-38788B41A64F}"/>
              </a:ext>
            </a:extLst>
          </p:cNvPr>
          <p:cNvGrpSpPr>
            <a:grpSpLocks/>
          </p:cNvGrpSpPr>
          <p:nvPr/>
        </p:nvGrpSpPr>
        <p:grpSpPr bwMode="auto">
          <a:xfrm>
            <a:off x="2707143" y="1174462"/>
            <a:ext cx="2305050" cy="1931987"/>
            <a:chOff x="1156" y="845"/>
            <a:chExt cx="1432" cy="1255"/>
          </a:xfrm>
        </p:grpSpPr>
        <p:pic>
          <p:nvPicPr>
            <p:cNvPr id="12303" name="Picture 5" descr="[m31.jpg]">
              <a:hlinkClick r:id="rId3"/>
              <a:extLst>
                <a:ext uri="{FF2B5EF4-FFF2-40B4-BE49-F238E27FC236}">
                  <a16:creationId xmlns:a16="http://schemas.microsoft.com/office/drawing/2014/main" id="{5CF600E3-657D-4FA1-9D9F-A61159551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 y="845"/>
              <a:ext cx="1341"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6">
              <a:extLst>
                <a:ext uri="{FF2B5EF4-FFF2-40B4-BE49-F238E27FC236}">
                  <a16:creationId xmlns:a16="http://schemas.microsoft.com/office/drawing/2014/main" id="{1AEEF264-FB63-47A1-B908-CDB433C86AC2}"/>
                </a:ext>
              </a:extLst>
            </p:cNvPr>
            <p:cNvSpPr txBox="1">
              <a:spLocks noChangeArrowheads="1"/>
            </p:cNvSpPr>
            <p:nvPr/>
          </p:nvSpPr>
          <p:spPr bwMode="auto">
            <a:xfrm>
              <a:off x="1156" y="1842"/>
              <a:ext cx="108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gravitační</a:t>
              </a:r>
            </a:p>
          </p:txBody>
        </p:sp>
      </p:grpSp>
      <p:grpSp>
        <p:nvGrpSpPr>
          <p:cNvPr id="12293" name="Group 22">
            <a:extLst>
              <a:ext uri="{FF2B5EF4-FFF2-40B4-BE49-F238E27FC236}">
                <a16:creationId xmlns:a16="http://schemas.microsoft.com/office/drawing/2014/main" id="{55419BC3-D1BF-4869-9BF1-9ECF8633BC99}"/>
              </a:ext>
            </a:extLst>
          </p:cNvPr>
          <p:cNvGrpSpPr>
            <a:grpSpLocks/>
          </p:cNvGrpSpPr>
          <p:nvPr/>
        </p:nvGrpSpPr>
        <p:grpSpPr bwMode="auto">
          <a:xfrm>
            <a:off x="6231298" y="1198315"/>
            <a:ext cx="2376487" cy="1957387"/>
            <a:chOff x="2835" y="845"/>
            <a:chExt cx="1497" cy="1251"/>
          </a:xfrm>
        </p:grpSpPr>
        <p:pic>
          <p:nvPicPr>
            <p:cNvPr id="12301" name="Picture 8" descr="revlight5b">
              <a:hlinkClick r:id="rId5"/>
              <a:extLst>
                <a:ext uri="{FF2B5EF4-FFF2-40B4-BE49-F238E27FC236}">
                  <a16:creationId xmlns:a16="http://schemas.microsoft.com/office/drawing/2014/main" id="{848FF9CA-D447-4D74-B463-064289D54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845"/>
              <a:ext cx="1407"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7">
              <a:extLst>
                <a:ext uri="{FF2B5EF4-FFF2-40B4-BE49-F238E27FC236}">
                  <a16:creationId xmlns:a16="http://schemas.microsoft.com/office/drawing/2014/main" id="{ACDDD3AD-32E7-4F86-8CC6-344B585F5D05}"/>
                </a:ext>
              </a:extLst>
            </p:cNvPr>
            <p:cNvSpPr txBox="1">
              <a:spLocks noChangeArrowheads="1"/>
            </p:cNvSpPr>
            <p:nvPr/>
          </p:nvSpPr>
          <p:spPr bwMode="auto">
            <a:xfrm>
              <a:off x="2835" y="1842"/>
              <a:ext cx="147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elektromagnetická</a:t>
              </a:r>
            </a:p>
          </p:txBody>
        </p:sp>
      </p:grpSp>
      <p:grpSp>
        <p:nvGrpSpPr>
          <p:cNvPr id="12294" name="Group 23">
            <a:extLst>
              <a:ext uri="{FF2B5EF4-FFF2-40B4-BE49-F238E27FC236}">
                <a16:creationId xmlns:a16="http://schemas.microsoft.com/office/drawing/2014/main" id="{E2C349E2-D533-4D9D-82CA-9D191C10A94C}"/>
              </a:ext>
            </a:extLst>
          </p:cNvPr>
          <p:cNvGrpSpPr>
            <a:grpSpLocks/>
          </p:cNvGrpSpPr>
          <p:nvPr/>
        </p:nvGrpSpPr>
        <p:grpSpPr bwMode="auto">
          <a:xfrm>
            <a:off x="2738948" y="3189123"/>
            <a:ext cx="2305050" cy="2111375"/>
            <a:chOff x="1156" y="2115"/>
            <a:chExt cx="1406" cy="1284"/>
          </a:xfrm>
        </p:grpSpPr>
        <p:pic>
          <p:nvPicPr>
            <p:cNvPr id="12299" name="Picture 11" descr="mush">
              <a:extLst>
                <a:ext uri="{FF2B5EF4-FFF2-40B4-BE49-F238E27FC236}">
                  <a16:creationId xmlns:a16="http://schemas.microsoft.com/office/drawing/2014/main" id="{04038AEA-501E-41FA-A3B2-5C4B6789B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 y="2115"/>
              <a:ext cx="136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 Box 18">
              <a:extLst>
                <a:ext uri="{FF2B5EF4-FFF2-40B4-BE49-F238E27FC236}">
                  <a16:creationId xmlns:a16="http://schemas.microsoft.com/office/drawing/2014/main" id="{B4112DD3-F226-4134-B4AD-1ED0742DEE4D}"/>
                </a:ext>
              </a:extLst>
            </p:cNvPr>
            <p:cNvSpPr txBox="1">
              <a:spLocks noChangeArrowheads="1"/>
            </p:cNvSpPr>
            <p:nvPr/>
          </p:nvSpPr>
          <p:spPr bwMode="auto">
            <a:xfrm>
              <a:off x="1156" y="3157"/>
              <a:ext cx="63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silná</a:t>
              </a:r>
              <a:endParaRPr lang="en-GB" altLang="cs-CZ" sz="2000">
                <a:solidFill>
                  <a:schemeClr val="tx1"/>
                </a:solidFill>
              </a:endParaRPr>
            </a:p>
          </p:txBody>
        </p:sp>
      </p:grpSp>
      <p:grpSp>
        <p:nvGrpSpPr>
          <p:cNvPr id="12295" name="Group 24">
            <a:extLst>
              <a:ext uri="{FF2B5EF4-FFF2-40B4-BE49-F238E27FC236}">
                <a16:creationId xmlns:a16="http://schemas.microsoft.com/office/drawing/2014/main" id="{445598A4-85B4-4374-91FA-779A3664BA81}"/>
              </a:ext>
            </a:extLst>
          </p:cNvPr>
          <p:cNvGrpSpPr>
            <a:grpSpLocks/>
          </p:cNvGrpSpPr>
          <p:nvPr/>
        </p:nvGrpSpPr>
        <p:grpSpPr bwMode="auto">
          <a:xfrm>
            <a:off x="6255027" y="3222391"/>
            <a:ext cx="2663825" cy="2052637"/>
            <a:chOff x="2880" y="2115"/>
            <a:chExt cx="1678" cy="1293"/>
          </a:xfrm>
        </p:grpSpPr>
        <p:pic>
          <p:nvPicPr>
            <p:cNvPr id="12297" name="Picture 14" descr="betadecays.gif (31434 bytes)">
              <a:extLst>
                <a:ext uri="{FF2B5EF4-FFF2-40B4-BE49-F238E27FC236}">
                  <a16:creationId xmlns:a16="http://schemas.microsoft.com/office/drawing/2014/main" id="{5A9FA14D-D7BD-4FDB-9613-B2BEAE3316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115"/>
              <a:ext cx="1633"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9">
              <a:extLst>
                <a:ext uri="{FF2B5EF4-FFF2-40B4-BE49-F238E27FC236}">
                  <a16:creationId xmlns:a16="http://schemas.microsoft.com/office/drawing/2014/main" id="{CCE4890E-8EC4-4F93-83C6-06160B07ED76}"/>
                </a:ext>
              </a:extLst>
            </p:cNvPr>
            <p:cNvSpPr txBox="1">
              <a:spLocks noChangeArrowheads="1"/>
            </p:cNvSpPr>
            <p:nvPr/>
          </p:nvSpPr>
          <p:spPr bwMode="auto">
            <a:xfrm>
              <a:off x="2880" y="3158"/>
              <a:ext cx="95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a:solidFill>
                    <a:schemeClr val="tx1"/>
                  </a:solidFill>
                </a:rPr>
                <a:t>slabá</a:t>
              </a:r>
              <a:endParaRPr lang="en-GB" altLang="cs-CZ" sz="2000">
                <a:solidFill>
                  <a:schemeClr val="tx1"/>
                </a:solidFill>
              </a:endParaRPr>
            </a:p>
          </p:txBody>
        </p:sp>
      </p:grpSp>
      <p:sp>
        <p:nvSpPr>
          <p:cNvPr id="12296" name="Text Box 20">
            <a:extLst>
              <a:ext uri="{FF2B5EF4-FFF2-40B4-BE49-F238E27FC236}">
                <a16:creationId xmlns:a16="http://schemas.microsoft.com/office/drawing/2014/main" id="{E4C2D072-F1F1-46B4-B91E-B88F3729E56B}"/>
              </a:ext>
            </a:extLst>
          </p:cNvPr>
          <p:cNvSpPr txBox="1">
            <a:spLocks noChangeArrowheads="1"/>
          </p:cNvSpPr>
          <p:nvPr/>
        </p:nvSpPr>
        <p:spPr bwMode="auto">
          <a:xfrm>
            <a:off x="1129085" y="5373688"/>
            <a:ext cx="104321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50000"/>
              </a:spcBef>
            </a:pPr>
            <a:r>
              <a:rPr lang="cs-CZ" altLang="cs-CZ" sz="2000" dirty="0">
                <a:solidFill>
                  <a:schemeClr val="tx1"/>
                </a:solidFill>
              </a:rPr>
              <a:t>Uvádí se, že při interakční vzdálenosti objektů řádově 10</a:t>
            </a:r>
            <a:r>
              <a:rPr lang="cs-CZ" altLang="cs-CZ" sz="2000" baseline="30000" dirty="0">
                <a:solidFill>
                  <a:schemeClr val="tx1"/>
                </a:solidFill>
              </a:rPr>
              <a:t>-24</a:t>
            </a:r>
            <a:r>
              <a:rPr lang="cs-CZ" altLang="cs-CZ" sz="2000" dirty="0">
                <a:solidFill>
                  <a:schemeClr val="tx1"/>
                </a:solidFill>
              </a:rPr>
              <a:t> m je přibližný poměr silového působení silné, slabé, elektromagnetické a gravitační interakce dán poměrem 1 : 10</a:t>
            </a:r>
            <a:r>
              <a:rPr lang="cs-CZ" altLang="cs-CZ" sz="2000" baseline="30000" dirty="0">
                <a:solidFill>
                  <a:schemeClr val="tx1"/>
                </a:solidFill>
              </a:rPr>
              <a:t>-5</a:t>
            </a:r>
            <a:r>
              <a:rPr lang="cs-CZ" altLang="cs-CZ" sz="2000" dirty="0">
                <a:solidFill>
                  <a:schemeClr val="tx1"/>
                </a:solidFill>
              </a:rPr>
              <a:t> : 10</a:t>
            </a:r>
            <a:r>
              <a:rPr lang="cs-CZ" altLang="cs-CZ" sz="2000" baseline="30000" dirty="0">
                <a:solidFill>
                  <a:schemeClr val="tx1"/>
                </a:solidFill>
              </a:rPr>
              <a:t>-2</a:t>
            </a:r>
            <a:r>
              <a:rPr lang="cs-CZ" altLang="cs-CZ" sz="2000" dirty="0">
                <a:solidFill>
                  <a:schemeClr val="tx1"/>
                </a:solidFill>
              </a:rPr>
              <a:t> : 10</a:t>
            </a:r>
            <a:r>
              <a:rPr lang="cs-CZ" altLang="cs-CZ" sz="2000" baseline="30000" dirty="0">
                <a:solidFill>
                  <a:schemeClr val="tx1"/>
                </a:solidFill>
              </a:rPr>
              <a:t>-39</a:t>
            </a:r>
            <a:r>
              <a:rPr lang="cs-CZ" altLang="cs-CZ" sz="2000" dirty="0">
                <a:solidFill>
                  <a:schemeClr val="tx1"/>
                </a:solidFill>
              </a:rPr>
              <a:t>, při vzdálenosti řádově 10</a:t>
            </a:r>
            <a:r>
              <a:rPr lang="cs-CZ" altLang="cs-CZ" sz="2000" baseline="30000" dirty="0">
                <a:solidFill>
                  <a:schemeClr val="tx1"/>
                </a:solidFill>
              </a:rPr>
              <a:t>-18</a:t>
            </a:r>
            <a:r>
              <a:rPr lang="cs-CZ" altLang="cs-CZ" sz="2000" dirty="0">
                <a:solidFill>
                  <a:schemeClr val="tx1"/>
                </a:solidFill>
              </a:rPr>
              <a:t> m (1/1000 rozměru jádra atomu) je to 10</a:t>
            </a:r>
            <a:r>
              <a:rPr lang="cs-CZ" altLang="cs-CZ" sz="2000" baseline="30000" dirty="0">
                <a:solidFill>
                  <a:schemeClr val="tx1"/>
                </a:solidFill>
              </a:rPr>
              <a:t>-7</a:t>
            </a:r>
            <a:r>
              <a:rPr lang="cs-CZ" altLang="cs-CZ" sz="2000" dirty="0">
                <a:solidFill>
                  <a:schemeClr val="tx1"/>
                </a:solidFill>
              </a:rPr>
              <a:t> : </a:t>
            </a:r>
            <a:r>
              <a:rPr lang="cs-CZ" altLang="cs-CZ" sz="2000" dirty="0">
                <a:solidFill>
                  <a:schemeClr val="tx1"/>
                </a:solidFill>
                <a:sym typeface="Symbol" panose="05050102010706020507" pitchFamily="18" charset="2"/>
              </a:rPr>
              <a:t></a:t>
            </a:r>
            <a:r>
              <a:rPr lang="cs-CZ" altLang="cs-CZ" sz="2000" dirty="0">
                <a:solidFill>
                  <a:schemeClr val="tx1"/>
                </a:solidFill>
              </a:rPr>
              <a:t>0 : 10</a:t>
            </a:r>
            <a:r>
              <a:rPr lang="cs-CZ" altLang="cs-CZ" sz="2000" baseline="30000" dirty="0">
                <a:solidFill>
                  <a:schemeClr val="tx1"/>
                </a:solidFill>
              </a:rPr>
              <a:t>-9</a:t>
            </a:r>
            <a:r>
              <a:rPr lang="cs-CZ" altLang="cs-CZ" sz="2000" dirty="0">
                <a:solidFill>
                  <a:schemeClr val="tx1"/>
                </a:solidFill>
              </a:rPr>
              <a:t> : 10</a:t>
            </a:r>
            <a:r>
              <a:rPr lang="cs-CZ" altLang="cs-CZ" sz="2000" baseline="30000" dirty="0">
                <a:solidFill>
                  <a:schemeClr val="tx1"/>
                </a:solidFill>
              </a:rPr>
              <a:t>-46</a:t>
            </a:r>
            <a:r>
              <a:rPr lang="cs-CZ" altLang="cs-CZ" sz="2000" dirty="0">
                <a:solidFill>
                  <a:schemeClr val="tx1"/>
                </a:solidFill>
              </a:rPr>
              <a:t>. Při vzdálenosti odpovídající rozměrům jádra se blíží k nule i velikost silné interakce. </a:t>
            </a:r>
          </a:p>
        </p:txBody>
      </p:sp>
    </p:spTree>
    <p:extLst>
      <p:ext uri="{BB962C8B-B14F-4D97-AF65-F5344CB8AC3E}">
        <p14:creationId xmlns:p14="http://schemas.microsoft.com/office/powerpoint/2010/main" val="21160366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3">
            <a:extLst>
              <a:ext uri="{FF2B5EF4-FFF2-40B4-BE49-F238E27FC236}">
                <a16:creationId xmlns:a16="http://schemas.microsoft.com/office/drawing/2014/main" id="{0070A8ED-494F-4034-950C-CE28FDD7FF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7F823014-135F-428C-8F6F-D808733841B6}" type="slidenum">
              <a:rPr lang="cs-CZ" altLang="cs-CZ" sz="1400">
                <a:solidFill>
                  <a:schemeClr val="tx1"/>
                </a:solidFill>
              </a:rPr>
              <a:pPr/>
              <a:t>5</a:t>
            </a:fld>
            <a:endParaRPr lang="cs-CZ" altLang="cs-CZ" sz="1400">
              <a:solidFill>
                <a:schemeClr val="tx1"/>
              </a:solidFill>
            </a:endParaRPr>
          </a:p>
        </p:txBody>
      </p:sp>
      <p:sp>
        <p:nvSpPr>
          <p:cNvPr id="14339" name="Rectangle 2">
            <a:extLst>
              <a:ext uri="{FF2B5EF4-FFF2-40B4-BE49-F238E27FC236}">
                <a16:creationId xmlns:a16="http://schemas.microsoft.com/office/drawing/2014/main" id="{C2AABE60-1DDA-4372-9E97-4A4D6D164B6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Fotony</a:t>
            </a:r>
          </a:p>
        </p:txBody>
      </p:sp>
      <p:sp>
        <p:nvSpPr>
          <p:cNvPr id="14340" name="Rectangle 3">
            <a:extLst>
              <a:ext uri="{FF2B5EF4-FFF2-40B4-BE49-F238E27FC236}">
                <a16:creationId xmlns:a16="http://schemas.microsoft.com/office/drawing/2014/main" id="{664C2E4E-F79F-4AC7-96EC-B300B47E3704}"/>
              </a:ext>
            </a:extLst>
          </p:cNvPr>
          <p:cNvSpPr>
            <a:spLocks noGrp="1" noChangeArrowheads="1"/>
          </p:cNvSpPr>
          <p:nvPr>
            <p:ph type="body" idx="1"/>
          </p:nvPr>
        </p:nvSpPr>
        <p:spPr bwMode="auto">
          <a:xfrm>
            <a:off x="1847849" y="1916114"/>
            <a:ext cx="8528603" cy="391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buFont typeface="Wingdings" panose="05000000000000000000" pitchFamily="2" charset="2"/>
              <a:buChar char="Ø"/>
            </a:pPr>
            <a:r>
              <a:rPr lang="cs-CZ" altLang="cs-CZ" sz="2800" dirty="0"/>
              <a:t>Fotony – energetická kvanta elektromagnetického pole, nulová klidová hmotnost, chovají se někdy jako částice. </a:t>
            </a:r>
          </a:p>
          <a:p>
            <a:pPr eaLnBrk="1" hangingPunct="1">
              <a:lnSpc>
                <a:spcPct val="100000"/>
              </a:lnSpc>
              <a:buFont typeface="Wingdings" panose="05000000000000000000" pitchFamily="2" charset="2"/>
              <a:buNone/>
            </a:pPr>
            <a:endParaRPr lang="cs-CZ" altLang="cs-CZ" sz="2800" dirty="0"/>
          </a:p>
          <a:p>
            <a:pPr eaLnBrk="1" hangingPunct="1">
              <a:lnSpc>
                <a:spcPct val="100000"/>
              </a:lnSpc>
              <a:buFont typeface="Wingdings" panose="05000000000000000000" pitchFamily="2" charset="2"/>
              <a:buChar char="Ø"/>
            </a:pPr>
            <a:r>
              <a:rPr lang="cs-CZ" altLang="cs-CZ" sz="2800" dirty="0"/>
              <a:t>Energie (jednoho) fotonu: </a:t>
            </a:r>
            <a:r>
              <a:rPr lang="cs-CZ" altLang="cs-CZ" sz="2800" i="1" dirty="0"/>
              <a:t>E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f</a:t>
            </a:r>
            <a:r>
              <a:rPr lang="cs-CZ" altLang="cs-CZ" sz="2800" i="1" dirty="0"/>
              <a:t> = </a:t>
            </a:r>
            <a:r>
              <a:rPr lang="cs-CZ" altLang="cs-CZ" sz="2800" i="1" dirty="0" err="1"/>
              <a:t>h</a:t>
            </a:r>
            <a:r>
              <a:rPr lang="cs-CZ" altLang="cs-CZ" sz="2800" i="1" dirty="0" err="1">
                <a:latin typeface="Calibri" panose="020F0502020204030204" pitchFamily="34" charset="0"/>
                <a:cs typeface="Calibri" panose="020F0502020204030204" pitchFamily="34" charset="0"/>
              </a:rPr>
              <a:t>·</a:t>
            </a:r>
            <a:r>
              <a:rPr lang="cs-CZ" altLang="cs-CZ" sz="2800" i="1" dirty="0" err="1"/>
              <a:t>c</a:t>
            </a:r>
            <a:r>
              <a:rPr lang="cs-CZ" altLang="cs-CZ" sz="2800" dirty="0"/>
              <a:t>/</a:t>
            </a:r>
            <a:r>
              <a:rPr lang="cs-CZ" altLang="cs-CZ" sz="2800" dirty="0">
                <a:latin typeface="Symbol" panose="05050102010706020507" pitchFamily="18" charset="2"/>
              </a:rPr>
              <a:t>l </a:t>
            </a:r>
          </a:p>
          <a:p>
            <a:pPr lvl="2">
              <a:lnSpc>
                <a:spcPct val="100000"/>
              </a:lnSpc>
            </a:pPr>
            <a:r>
              <a:rPr lang="cs-CZ" altLang="cs-CZ" sz="1800" i="1" dirty="0"/>
              <a:t>h</a:t>
            </a:r>
            <a:r>
              <a:rPr lang="cs-CZ" altLang="cs-CZ" sz="1800" dirty="0"/>
              <a:t> je Planckova konstanta (6,62·10</a:t>
            </a:r>
            <a:r>
              <a:rPr lang="cs-CZ" altLang="cs-CZ" sz="1800" baseline="30000" dirty="0"/>
              <a:t>-34</a:t>
            </a:r>
            <a:r>
              <a:rPr lang="cs-CZ" altLang="cs-CZ" sz="1800" dirty="0"/>
              <a:t> </a:t>
            </a:r>
            <a:r>
              <a:rPr lang="cs-CZ" altLang="cs-CZ" sz="1800" dirty="0" err="1"/>
              <a:t>J·s</a:t>
            </a:r>
            <a:r>
              <a:rPr lang="cs-CZ" altLang="cs-CZ" sz="1800" dirty="0"/>
              <a:t>), </a:t>
            </a:r>
          </a:p>
          <a:p>
            <a:pPr lvl="2">
              <a:lnSpc>
                <a:spcPct val="100000"/>
              </a:lnSpc>
            </a:pPr>
            <a:r>
              <a:rPr lang="cs-CZ" altLang="cs-CZ" sz="1800" i="1" dirty="0"/>
              <a:t>f  </a:t>
            </a:r>
            <a:r>
              <a:rPr lang="cs-CZ" altLang="cs-CZ" sz="1800" dirty="0"/>
              <a:t>je frekvence, </a:t>
            </a:r>
          </a:p>
          <a:p>
            <a:pPr lvl="2">
              <a:lnSpc>
                <a:spcPct val="100000"/>
              </a:lnSpc>
            </a:pPr>
            <a:r>
              <a:rPr lang="cs-CZ" altLang="cs-CZ" sz="1800" i="1" dirty="0"/>
              <a:t>c</a:t>
            </a:r>
            <a:r>
              <a:rPr lang="cs-CZ" altLang="cs-CZ" sz="1800" dirty="0"/>
              <a:t> rychlost světla ve vakuu  </a:t>
            </a:r>
          </a:p>
          <a:p>
            <a:pPr lvl="2">
              <a:lnSpc>
                <a:spcPct val="100000"/>
              </a:lnSpc>
            </a:pPr>
            <a:r>
              <a:rPr lang="cs-CZ" altLang="cs-CZ" sz="1800" dirty="0">
                <a:latin typeface="Symbol" panose="05050102010706020507" pitchFamily="18" charset="2"/>
              </a:rPr>
              <a:t>l</a:t>
            </a:r>
            <a:r>
              <a:rPr lang="cs-CZ" altLang="cs-CZ" sz="1800" dirty="0"/>
              <a:t> vlnová délka </a:t>
            </a:r>
          </a:p>
        </p:txBody>
      </p:sp>
    </p:spTree>
    <p:extLst>
      <p:ext uri="{BB962C8B-B14F-4D97-AF65-F5344CB8AC3E}">
        <p14:creationId xmlns:p14="http://schemas.microsoft.com/office/powerpoint/2010/main" val="1519974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a:extLst>
              <a:ext uri="{FF2B5EF4-FFF2-40B4-BE49-F238E27FC236}">
                <a16:creationId xmlns:a16="http://schemas.microsoft.com/office/drawing/2014/main" id="{CCDA43AB-552E-49C0-BAF8-35A647D1C8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21E115A9-DB2B-4D82-9BD0-B08DAADEE5A2}" type="slidenum">
              <a:rPr lang="cs-CZ" altLang="cs-CZ" sz="1400">
                <a:solidFill>
                  <a:schemeClr val="tx1"/>
                </a:solidFill>
              </a:rPr>
              <a:pPr/>
              <a:t>6</a:t>
            </a:fld>
            <a:endParaRPr lang="cs-CZ" altLang="cs-CZ" sz="1400">
              <a:solidFill>
                <a:schemeClr val="tx1"/>
              </a:solidFill>
            </a:endParaRPr>
          </a:p>
        </p:txBody>
      </p:sp>
      <p:sp>
        <p:nvSpPr>
          <p:cNvPr id="16387" name="Rectangle 2">
            <a:extLst>
              <a:ext uri="{FF2B5EF4-FFF2-40B4-BE49-F238E27FC236}">
                <a16:creationId xmlns:a16="http://schemas.microsoft.com/office/drawing/2014/main" id="{D2DA4172-1611-4ADE-9FF6-8E21CF4ACA2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a:t>Částice a energetická kvanta pole</a:t>
            </a:r>
            <a:endParaRPr lang="en-US" altLang="cs-CZ" sz="3600" b="1"/>
          </a:p>
        </p:txBody>
      </p:sp>
      <p:sp>
        <p:nvSpPr>
          <p:cNvPr id="16388" name="Rectangle 3">
            <a:extLst>
              <a:ext uri="{FF2B5EF4-FFF2-40B4-BE49-F238E27FC236}">
                <a16:creationId xmlns:a16="http://schemas.microsoft.com/office/drawing/2014/main" id="{D28B26CE-AD45-48F9-8DAA-FB21EF07E554}"/>
              </a:ext>
            </a:extLst>
          </p:cNvPr>
          <p:cNvSpPr>
            <a:spLocks noGrp="1" noChangeArrowheads="1"/>
          </p:cNvSpPr>
          <p:nvPr>
            <p:ph type="body" idx="1"/>
          </p:nvPr>
        </p:nvSpPr>
        <p:spPr bwMode="auto">
          <a:xfrm>
            <a:off x="1992313" y="2636838"/>
            <a:ext cx="82296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800" dirty="0"/>
              <a:t>Částice látky a energetická kvanta (fotony) mají schopnost </a:t>
            </a:r>
            <a:r>
              <a:rPr lang="cs-CZ" altLang="cs-CZ" sz="2800" dirty="0">
                <a:solidFill>
                  <a:srgbClr val="FF0000"/>
                </a:solidFill>
              </a:rPr>
              <a:t>vzájemné transformace</a:t>
            </a:r>
            <a:r>
              <a:rPr lang="en-GB" altLang="cs-CZ" sz="2800" dirty="0">
                <a:solidFill>
                  <a:srgbClr val="FFFFCC"/>
                </a:solidFill>
              </a:rPr>
              <a:t> </a:t>
            </a:r>
            <a:r>
              <a:rPr lang="en-GB" altLang="cs-CZ" sz="2800" dirty="0"/>
              <a:t>(</a:t>
            </a:r>
            <a:r>
              <a:rPr lang="cs-CZ" altLang="cs-CZ" sz="2800" dirty="0"/>
              <a:t>např. elektron a pozitron se při tzv. anihilaci transformují ve dva fotony záření gama</a:t>
            </a:r>
            <a:r>
              <a:rPr lang="en-GB" altLang="cs-CZ" sz="2800" dirty="0"/>
              <a:t> – </a:t>
            </a:r>
            <a:r>
              <a:rPr lang="cs-CZ" altLang="cs-CZ" sz="2800" dirty="0"/>
              <a:t>tohoto jevu se využívá v zobrazení pomocí </a:t>
            </a:r>
            <a:r>
              <a:rPr lang="en-GB" altLang="cs-CZ" sz="2800" dirty="0"/>
              <a:t>PET</a:t>
            </a:r>
            <a:r>
              <a:rPr lang="cs-CZ" altLang="cs-CZ" sz="2800" dirty="0"/>
              <a:t> – pozitronové emisní tomografie!</a:t>
            </a:r>
            <a:r>
              <a:rPr lang="en-GB" altLang="cs-CZ" sz="2800" dirty="0"/>
              <a:t>)</a:t>
            </a:r>
            <a:r>
              <a:rPr lang="cs-CZ" altLang="cs-CZ" sz="2800" dirty="0"/>
              <a:t>.</a:t>
            </a:r>
            <a:endParaRPr lang="en-US" altLang="cs-CZ" sz="2800" dirty="0"/>
          </a:p>
        </p:txBody>
      </p:sp>
    </p:spTree>
    <p:extLst>
      <p:ext uri="{BB962C8B-B14F-4D97-AF65-F5344CB8AC3E}">
        <p14:creationId xmlns:p14="http://schemas.microsoft.com/office/powerpoint/2010/main" val="535883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4">
            <a:extLst>
              <a:ext uri="{FF2B5EF4-FFF2-40B4-BE49-F238E27FC236}">
                <a16:creationId xmlns:a16="http://schemas.microsoft.com/office/drawing/2014/main" id="{E958A9F1-1A9A-4482-BAB8-89A13D6F5C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4280C821-7C42-4500-8782-CB82CB75B2A9}" type="slidenum">
              <a:rPr lang="cs-CZ" altLang="cs-CZ" sz="1400">
                <a:solidFill>
                  <a:schemeClr val="tx1"/>
                </a:solidFill>
              </a:rPr>
              <a:pPr/>
              <a:t>7</a:t>
            </a:fld>
            <a:endParaRPr lang="cs-CZ" altLang="cs-CZ" sz="1400">
              <a:solidFill>
                <a:schemeClr val="tx1"/>
              </a:solidFill>
            </a:endParaRPr>
          </a:p>
        </p:txBody>
      </p:sp>
      <p:pic>
        <p:nvPicPr>
          <p:cNvPr id="18435" name="Picture 5" descr="Electron diffraction pattern">
            <a:extLst>
              <a:ext uri="{FF2B5EF4-FFF2-40B4-BE49-F238E27FC236}">
                <a16:creationId xmlns:a16="http://schemas.microsoft.com/office/drawing/2014/main" id="{A6EBCDD2-5996-4949-B22A-DAB5AC127B0C}"/>
              </a:ext>
            </a:extLst>
          </p:cNvPr>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919288" y="1412875"/>
            <a:ext cx="3352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6A80ED7F-5B5D-434C-B612-5819C8299A7F}"/>
              </a:ext>
            </a:extLst>
          </p:cNvPr>
          <p:cNvSpPr>
            <a:spLocks noGrp="1" noChangeArrowheads="1"/>
          </p:cNvSpPr>
          <p:nvPr>
            <p:ph type="title"/>
          </p:nvPr>
        </p:nvSpPr>
        <p:spPr bwMode="auto">
          <a:xfrm>
            <a:off x="609600" y="274638"/>
            <a:ext cx="5027875" cy="7431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endParaRPr lang="en-GB" altLang="cs-CZ" sz="3600" b="1" dirty="0"/>
          </a:p>
        </p:txBody>
      </p:sp>
      <p:sp>
        <p:nvSpPr>
          <p:cNvPr id="18437" name="Rectangle 3">
            <a:extLst>
              <a:ext uri="{FF2B5EF4-FFF2-40B4-BE49-F238E27FC236}">
                <a16:creationId xmlns:a16="http://schemas.microsoft.com/office/drawing/2014/main" id="{E070D59F-D534-4FC9-A8F7-CE0E003E6518}"/>
              </a:ext>
            </a:extLst>
          </p:cNvPr>
          <p:cNvSpPr>
            <a:spLocks noGrp="1" noChangeArrowheads="1"/>
          </p:cNvSpPr>
          <p:nvPr>
            <p:ph type="body" sz="half" idx="1"/>
          </p:nvPr>
        </p:nvSpPr>
        <p:spPr bwMode="auto">
          <a:xfrm>
            <a:off x="5519738" y="1773238"/>
            <a:ext cx="4418012"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100000"/>
              </a:lnSpc>
              <a:buFontTx/>
              <a:buNone/>
            </a:pPr>
            <a:r>
              <a:rPr lang="cs-CZ" altLang="cs-CZ" sz="2400" b="1" dirty="0"/>
              <a:t>Chování souborů určitého druhu částic lze popsat rovnicemi, které se podobají rovnicím pro popis vlnění</a:t>
            </a:r>
            <a:r>
              <a:rPr lang="en-US" altLang="cs-CZ" sz="2400" b="1" dirty="0"/>
              <a:t>. </a:t>
            </a:r>
            <a:endParaRPr lang="cs-CZ" altLang="cs-CZ" sz="1200" b="1" dirty="0"/>
          </a:p>
        </p:txBody>
      </p:sp>
      <p:sp>
        <p:nvSpPr>
          <p:cNvPr id="18438" name="Rectangle 10">
            <a:extLst>
              <a:ext uri="{FF2B5EF4-FFF2-40B4-BE49-F238E27FC236}">
                <a16:creationId xmlns:a16="http://schemas.microsoft.com/office/drawing/2014/main" id="{AB236447-1CDC-402C-BB04-1D0B86E3624F}"/>
              </a:ext>
            </a:extLst>
          </p:cNvPr>
          <p:cNvSpPr>
            <a:spLocks noChangeArrowheads="1"/>
          </p:cNvSpPr>
          <p:nvPr/>
        </p:nvSpPr>
        <p:spPr bwMode="auto">
          <a:xfrm>
            <a:off x="5824538" y="6600826"/>
            <a:ext cx="48434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lnSpc>
                <a:spcPct val="90000"/>
              </a:lnSpc>
              <a:spcBef>
                <a:spcPct val="20000"/>
              </a:spcBef>
            </a:pPr>
            <a:r>
              <a:rPr lang="cs-CZ" altLang="cs-CZ" sz="1200">
                <a:solidFill>
                  <a:schemeClr val="tx1"/>
                </a:solidFill>
              </a:rPr>
              <a:t>(http://www.matter.org.uk/diffraction/electron/electron_diffraction.htm)</a:t>
            </a:r>
          </a:p>
        </p:txBody>
      </p:sp>
      <p:sp>
        <p:nvSpPr>
          <p:cNvPr id="18439" name="Rectangle 11">
            <a:extLst>
              <a:ext uri="{FF2B5EF4-FFF2-40B4-BE49-F238E27FC236}">
                <a16:creationId xmlns:a16="http://schemas.microsoft.com/office/drawing/2014/main" id="{7CDA9589-1EA9-4963-9758-12E54E26B8A6}"/>
              </a:ext>
            </a:extLst>
          </p:cNvPr>
          <p:cNvSpPr>
            <a:spLocks noChangeArrowheads="1"/>
          </p:cNvSpPr>
          <p:nvPr/>
        </p:nvSpPr>
        <p:spPr bwMode="auto">
          <a:xfrm>
            <a:off x="1774825" y="4567239"/>
            <a:ext cx="81404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pPr eaLnBrk="1" hangingPunct="1">
              <a:spcBef>
                <a:spcPct val="20000"/>
              </a:spcBef>
            </a:pPr>
            <a:r>
              <a:rPr lang="cs-CZ" altLang="cs-CZ" sz="2400" dirty="0">
                <a:solidFill>
                  <a:schemeClr val="tx1"/>
                </a:solidFill>
              </a:rPr>
              <a:t>Vidíme obrazec vytvořený na fotografické desce souborem elektronů, který prošel krystalovou mřížkou. Obrazec je velmi podobný difrakčním interferenčním obrazcům tvořeným vlnami, např. světlem, po průchodu optickou mřížkou, což je důkazem vlnových vlastností částic!</a:t>
            </a:r>
          </a:p>
        </p:txBody>
      </p:sp>
    </p:spTree>
    <p:extLst>
      <p:ext uri="{BB962C8B-B14F-4D97-AF65-F5344CB8AC3E}">
        <p14:creationId xmlns:p14="http://schemas.microsoft.com/office/powerpoint/2010/main" val="37899411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C108B353-1036-4735-8059-72CD7BBFD4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8E3DAE77-47F9-4D7A-80D1-76D470D214BB}" type="slidenum">
              <a:rPr lang="cs-CZ" altLang="cs-CZ" sz="1400">
                <a:solidFill>
                  <a:schemeClr val="tx1"/>
                </a:solidFill>
              </a:rPr>
              <a:pPr/>
              <a:t>8</a:t>
            </a:fld>
            <a:endParaRPr lang="cs-CZ" altLang="cs-CZ" sz="1400">
              <a:solidFill>
                <a:schemeClr val="tx1"/>
              </a:solidFill>
            </a:endParaRPr>
          </a:p>
        </p:txBody>
      </p:sp>
      <p:pic>
        <p:nvPicPr>
          <p:cNvPr id="65544" name="Picture 8" descr="kag10602_e">
            <a:extLst>
              <a:ext uri="{FF2B5EF4-FFF2-40B4-BE49-F238E27FC236}">
                <a16:creationId xmlns:a16="http://schemas.microsoft.com/office/drawing/2014/main" id="{7ABCEBF3-A9B8-440E-BFCF-2204C8EEB94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2063750" y="1916114"/>
            <a:ext cx="8135938" cy="4370387"/>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descr="kag10601_e">
            <a:extLst>
              <a:ext uri="{FF2B5EF4-FFF2-40B4-BE49-F238E27FC236}">
                <a16:creationId xmlns:a16="http://schemas.microsoft.com/office/drawing/2014/main" id="{6EA50C6D-453C-429D-9C49-4FDE8A10AFAB}"/>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2087605" y="1924066"/>
            <a:ext cx="8137525" cy="4371975"/>
          </a:xfr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485" name="Rectangle 2">
            <a:extLst>
              <a:ext uri="{FF2B5EF4-FFF2-40B4-BE49-F238E27FC236}">
                <a16:creationId xmlns:a16="http://schemas.microsoft.com/office/drawing/2014/main" id="{5F0A208D-4207-4126-8DC5-1D5BD1687EC2}"/>
              </a:ext>
            </a:extLst>
          </p:cNvPr>
          <p:cNvSpPr>
            <a:spLocks noGrp="1" noChangeArrowheads="1"/>
          </p:cNvSpPr>
          <p:nvPr>
            <p:ph type="title"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a:t>
            </a:r>
            <a:r>
              <a:rPr lang="en-GB" altLang="cs-CZ" sz="3600" b="1" dirty="0"/>
              <a:t> </a:t>
            </a:r>
            <a:br>
              <a:rPr lang="en-GB" altLang="cs-CZ" sz="3200" b="1" dirty="0">
                <a:solidFill>
                  <a:schemeClr val="tx1"/>
                </a:solidFill>
              </a:rPr>
            </a:br>
            <a:br>
              <a:rPr lang="en-GB" altLang="cs-CZ" sz="1800" dirty="0">
                <a:solidFill>
                  <a:schemeClr val="tx1"/>
                </a:solidFill>
              </a:rPr>
            </a:br>
            <a:r>
              <a:rPr lang="cs-CZ" altLang="cs-CZ" sz="2400" dirty="0">
                <a:solidFill>
                  <a:schemeClr val="tx1"/>
                </a:solidFill>
              </a:rPr>
              <a:t>tunelový jev:</a:t>
            </a:r>
          </a:p>
        </p:txBody>
      </p:sp>
      <p:pic>
        <p:nvPicPr>
          <p:cNvPr id="65549" name="Picture 13" descr="kag10602_e">
            <a:extLst>
              <a:ext uri="{FF2B5EF4-FFF2-40B4-BE49-F238E27FC236}">
                <a16:creationId xmlns:a16="http://schemas.microsoft.com/office/drawing/2014/main" id="{33192F1C-F186-498E-9D23-5DE40B9BABF8}"/>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bwMode="auto">
          <a:xfrm>
            <a:off x="6024564" y="2924176"/>
            <a:ext cx="4175125" cy="22447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5551" name="Picture 15" descr="kag10601_e">
            <a:extLst>
              <a:ext uri="{FF2B5EF4-FFF2-40B4-BE49-F238E27FC236}">
                <a16:creationId xmlns:a16="http://schemas.microsoft.com/office/drawing/2014/main" id="{9BE33DF8-1E09-4B0C-9DB7-156C8810D0C0}"/>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1774826" y="2924176"/>
            <a:ext cx="4105275" cy="2206625"/>
          </a:xfr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728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554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55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65544"/>
                                        </p:tgtEl>
                                        <p:attrNameLst>
                                          <p:attrName>style.visibility</p:attrName>
                                        </p:attrNameLst>
                                      </p:cBhvr>
                                      <p:to>
                                        <p:strVal val="hidden"/>
                                      </p:to>
                                    </p:set>
                                  </p:childTnLst>
                                </p:cTn>
                              </p:par>
                              <p:par>
                                <p:cTn id="17" presetID="23" presetClass="entr" presetSubtype="288" fill="hold" nodeType="withEffect">
                                  <p:stCondLst>
                                    <p:cond delay="0"/>
                                  </p:stCondLst>
                                  <p:childTnLst>
                                    <p:set>
                                      <p:cBhvr>
                                        <p:cTn id="18" dur="1" fill="hold">
                                          <p:stCondLst>
                                            <p:cond delay="0"/>
                                          </p:stCondLst>
                                        </p:cTn>
                                        <p:tgtEl>
                                          <p:spTgt spid="65551"/>
                                        </p:tgtEl>
                                        <p:attrNameLst>
                                          <p:attrName>style.visibility</p:attrName>
                                        </p:attrNameLst>
                                      </p:cBhvr>
                                      <p:to>
                                        <p:strVal val="visible"/>
                                      </p:to>
                                    </p:set>
                                    <p:anim calcmode="lin" valueType="num">
                                      <p:cBhvr>
                                        <p:cTn id="19" dur="500" fill="hold"/>
                                        <p:tgtEl>
                                          <p:spTgt spid="65551"/>
                                        </p:tgtEl>
                                        <p:attrNameLst>
                                          <p:attrName>ppt_w</p:attrName>
                                        </p:attrNameLst>
                                      </p:cBhvr>
                                      <p:tavLst>
                                        <p:tav tm="0">
                                          <p:val>
                                            <p:strVal val="4/3*#ppt_w"/>
                                          </p:val>
                                        </p:tav>
                                        <p:tav tm="100000">
                                          <p:val>
                                            <p:strVal val="#ppt_w"/>
                                          </p:val>
                                        </p:tav>
                                      </p:tavLst>
                                    </p:anim>
                                    <p:anim calcmode="lin" valueType="num">
                                      <p:cBhvr>
                                        <p:cTn id="20" dur="500" fill="hold"/>
                                        <p:tgtEl>
                                          <p:spTgt spid="65551"/>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65549"/>
                                        </p:tgtEl>
                                        <p:attrNameLst>
                                          <p:attrName>style.visibility</p:attrName>
                                        </p:attrNameLst>
                                      </p:cBhvr>
                                      <p:to>
                                        <p:strVal val="visible"/>
                                      </p:to>
                                    </p:set>
                                    <p:anim calcmode="lin" valueType="num">
                                      <p:cBhvr>
                                        <p:cTn id="23" dur="500" fill="hold"/>
                                        <p:tgtEl>
                                          <p:spTgt spid="65549"/>
                                        </p:tgtEl>
                                        <p:attrNameLst>
                                          <p:attrName>ppt_w</p:attrName>
                                        </p:attrNameLst>
                                      </p:cBhvr>
                                      <p:tavLst>
                                        <p:tav tm="0">
                                          <p:val>
                                            <p:strVal val="4/3*#ppt_w"/>
                                          </p:val>
                                        </p:tav>
                                        <p:tav tm="100000">
                                          <p:val>
                                            <p:strVal val="#ppt_w"/>
                                          </p:val>
                                        </p:tav>
                                      </p:tavLst>
                                    </p:anim>
                                    <p:anim calcmode="lin" valueType="num">
                                      <p:cBhvr>
                                        <p:cTn id="24" dur="500" fill="hold"/>
                                        <p:tgtEl>
                                          <p:spTgt spid="6554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3">
            <a:extLst>
              <a:ext uri="{FF2B5EF4-FFF2-40B4-BE49-F238E27FC236}">
                <a16:creationId xmlns:a16="http://schemas.microsoft.com/office/drawing/2014/main" id="{B42C579B-F41B-48E5-8931-E1A435BAD4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CC"/>
                </a:solidFill>
                <a:latin typeface="Arial" panose="020B0604020202020204" pitchFamily="34" charset="0"/>
              </a:defRPr>
            </a:lvl1pPr>
            <a:lvl2pPr marL="742950" indent="-285750">
              <a:defRPr sz="2000">
                <a:solidFill>
                  <a:srgbClr val="FFFFCC"/>
                </a:solidFill>
                <a:latin typeface="Arial" panose="020B0604020202020204" pitchFamily="34" charset="0"/>
              </a:defRPr>
            </a:lvl2pPr>
            <a:lvl3pPr marL="1143000" indent="-228600">
              <a:defRPr sz="2000">
                <a:solidFill>
                  <a:srgbClr val="FFFFCC"/>
                </a:solidFill>
                <a:latin typeface="Arial" panose="020B0604020202020204" pitchFamily="34" charset="0"/>
              </a:defRPr>
            </a:lvl3pPr>
            <a:lvl4pPr marL="1600200" indent="-228600">
              <a:defRPr sz="2000">
                <a:solidFill>
                  <a:srgbClr val="FFFFCC"/>
                </a:solidFill>
                <a:latin typeface="Arial" panose="020B0604020202020204" pitchFamily="34" charset="0"/>
              </a:defRPr>
            </a:lvl4pPr>
            <a:lvl5pPr marL="2057400" indent="-228600">
              <a:defRPr sz="2000">
                <a:solidFill>
                  <a:srgbClr val="FFFFCC"/>
                </a:solidFill>
                <a:latin typeface="Arial" panose="020B0604020202020204" pitchFamily="34" charset="0"/>
              </a:defRPr>
            </a:lvl5pPr>
            <a:lvl6pPr marL="2514600" indent="-228600" eaLnBrk="0" fontAlgn="base" hangingPunct="0">
              <a:spcBef>
                <a:spcPct val="0"/>
              </a:spcBef>
              <a:spcAft>
                <a:spcPct val="0"/>
              </a:spcAft>
              <a:defRPr sz="2000">
                <a:solidFill>
                  <a:srgbClr val="FFFFCC"/>
                </a:solidFill>
                <a:latin typeface="Arial" panose="020B0604020202020204" pitchFamily="34" charset="0"/>
              </a:defRPr>
            </a:lvl6pPr>
            <a:lvl7pPr marL="2971800" indent="-228600" eaLnBrk="0" fontAlgn="base" hangingPunct="0">
              <a:spcBef>
                <a:spcPct val="0"/>
              </a:spcBef>
              <a:spcAft>
                <a:spcPct val="0"/>
              </a:spcAft>
              <a:defRPr sz="2000">
                <a:solidFill>
                  <a:srgbClr val="FFFFCC"/>
                </a:solidFill>
                <a:latin typeface="Arial" panose="020B0604020202020204" pitchFamily="34" charset="0"/>
              </a:defRPr>
            </a:lvl7pPr>
            <a:lvl8pPr marL="3429000" indent="-228600" eaLnBrk="0" fontAlgn="base" hangingPunct="0">
              <a:spcBef>
                <a:spcPct val="0"/>
              </a:spcBef>
              <a:spcAft>
                <a:spcPct val="0"/>
              </a:spcAft>
              <a:defRPr sz="2000">
                <a:solidFill>
                  <a:srgbClr val="FFFFCC"/>
                </a:solidFill>
                <a:latin typeface="Arial" panose="020B0604020202020204" pitchFamily="34" charset="0"/>
              </a:defRPr>
            </a:lvl8pPr>
            <a:lvl9pPr marL="3886200" indent="-228600" eaLnBrk="0" fontAlgn="base" hangingPunct="0">
              <a:spcBef>
                <a:spcPct val="0"/>
              </a:spcBef>
              <a:spcAft>
                <a:spcPct val="0"/>
              </a:spcAft>
              <a:defRPr sz="2000">
                <a:solidFill>
                  <a:srgbClr val="FFFFCC"/>
                </a:solidFill>
                <a:latin typeface="Arial" panose="020B0604020202020204" pitchFamily="34" charset="0"/>
              </a:defRPr>
            </a:lvl9pPr>
          </a:lstStyle>
          <a:p>
            <a:fld id="{084949D3-3C27-4440-AE63-7A8762AB200D}" type="slidenum">
              <a:rPr lang="cs-CZ" altLang="cs-CZ" sz="1400">
                <a:solidFill>
                  <a:schemeClr val="tx1"/>
                </a:solidFill>
              </a:rPr>
              <a:pPr/>
              <a:t>9</a:t>
            </a:fld>
            <a:endParaRPr lang="cs-CZ" altLang="cs-CZ" sz="1400">
              <a:solidFill>
                <a:schemeClr val="tx1"/>
              </a:solidFill>
            </a:endParaRPr>
          </a:p>
        </p:txBody>
      </p:sp>
      <p:sp>
        <p:nvSpPr>
          <p:cNvPr id="22531" name="Rectangle 2">
            <a:extLst>
              <a:ext uri="{FF2B5EF4-FFF2-40B4-BE49-F238E27FC236}">
                <a16:creationId xmlns:a16="http://schemas.microsoft.com/office/drawing/2014/main" id="{6B1B8F02-CB27-4BBF-9DD9-48B2437513DD}"/>
              </a:ext>
            </a:extLst>
          </p:cNvPr>
          <p:cNvSpPr>
            <a:spLocks noGrp="1" noChangeArrowheads="1"/>
          </p:cNvSpPr>
          <p:nvPr>
            <p:ph type="title"/>
          </p:nvPr>
        </p:nvSpPr>
        <p:spPr bwMode="auto">
          <a:xfrm>
            <a:off x="469127" y="274638"/>
            <a:ext cx="974167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cs-CZ" altLang="cs-CZ" sz="3600" b="1" dirty="0"/>
              <a:t>Kvantová mechanika: Heisenbergovy relace (vztahy) neurčitosti</a:t>
            </a:r>
          </a:p>
        </p:txBody>
      </p:sp>
      <p:sp>
        <p:nvSpPr>
          <p:cNvPr id="22532" name="Rectangle 3">
            <a:extLst>
              <a:ext uri="{FF2B5EF4-FFF2-40B4-BE49-F238E27FC236}">
                <a16:creationId xmlns:a16="http://schemas.microsoft.com/office/drawing/2014/main" id="{21A29159-F88C-4A1B-A215-8C4C03D76B34}"/>
              </a:ext>
            </a:extLst>
          </p:cNvPr>
          <p:cNvSpPr>
            <a:spLocks noGrp="1" noChangeArrowheads="1"/>
          </p:cNvSpPr>
          <p:nvPr>
            <p:ph type="body" idx="1"/>
          </p:nvPr>
        </p:nvSpPr>
        <p:spPr bwMode="auto">
          <a:xfrm>
            <a:off x="1192695" y="1916114"/>
            <a:ext cx="9955033" cy="4667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100000"/>
              </a:lnSpc>
              <a:buFontTx/>
              <a:buNone/>
            </a:pPr>
            <a:r>
              <a:rPr lang="cs-CZ" altLang="cs-CZ" dirty="0" err="1">
                <a:latin typeface="Symbol" panose="05050102010706020507" pitchFamily="18" charset="2"/>
              </a:rPr>
              <a:t>d</a:t>
            </a:r>
            <a:r>
              <a:rPr lang="cs-CZ" altLang="cs-CZ" dirty="0" err="1"/>
              <a:t>r</a:t>
            </a:r>
            <a:r>
              <a:rPr lang="cs-CZ" altLang="cs-CZ" dirty="0" err="1">
                <a:latin typeface="Calibri" panose="020F0502020204030204" pitchFamily="34" charset="0"/>
                <a:cs typeface="Calibri" panose="020F0502020204030204" pitchFamily="34" charset="0"/>
              </a:rPr>
              <a:t>·</a:t>
            </a:r>
            <a:r>
              <a:rPr lang="cs-CZ" altLang="cs-CZ" dirty="0" err="1">
                <a:latin typeface="Symbol" panose="05050102010706020507" pitchFamily="18" charset="2"/>
              </a:rPr>
              <a:t>d</a:t>
            </a:r>
            <a:r>
              <a:rPr lang="cs-CZ" altLang="cs-CZ" dirty="0" err="1"/>
              <a:t>p</a:t>
            </a:r>
            <a:r>
              <a:rPr lang="cs-CZ" altLang="cs-CZ" dirty="0"/>
              <a:t> </a:t>
            </a:r>
            <a:r>
              <a:rPr lang="cs-CZ" altLang="cs-CZ" dirty="0">
                <a:cs typeface="Arial" panose="020B0604020202020204" pitchFamily="34" charset="0"/>
              </a:rPr>
              <a:t>≥ h/4</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r>
              <a:rPr lang="cs-CZ" altLang="cs-CZ" dirty="0" err="1">
                <a:latin typeface="Symbol" panose="05050102010706020507" pitchFamily="18" charset="2"/>
              </a:rPr>
              <a:t>dEd</a:t>
            </a:r>
            <a:r>
              <a:rPr lang="cs-CZ" altLang="cs-CZ" dirty="0" err="1"/>
              <a:t>t</a:t>
            </a:r>
            <a:r>
              <a:rPr lang="cs-CZ" altLang="cs-CZ" dirty="0"/>
              <a:t> </a:t>
            </a:r>
            <a:r>
              <a:rPr lang="cs-CZ" altLang="cs-CZ" dirty="0">
                <a:cs typeface="Arial" panose="020B0604020202020204" pitchFamily="34" charset="0"/>
              </a:rPr>
              <a:t>≥ h/4</a:t>
            </a:r>
            <a:r>
              <a:rPr lang="cs-CZ" altLang="cs-CZ" dirty="0">
                <a:latin typeface="Symbol" panose="05050102010706020507" pitchFamily="18" charset="2"/>
                <a:cs typeface="Arial" panose="020B0604020202020204" pitchFamily="34" charset="0"/>
              </a:rPr>
              <a:t>p</a:t>
            </a:r>
          </a:p>
          <a:p>
            <a:pPr marL="0" indent="0" algn="ctr" eaLnBrk="1" hangingPunct="1">
              <a:lnSpc>
                <a:spcPct val="100000"/>
              </a:lnSpc>
              <a:buFontTx/>
              <a:buNone/>
            </a:pPr>
            <a:endParaRPr lang="cs-CZ" altLang="cs-CZ" dirty="0">
              <a:cs typeface="Arial" panose="020B0604020202020204" pitchFamily="34" charset="0"/>
            </a:endParaRPr>
          </a:p>
          <a:p>
            <a:pPr marL="0" indent="0" eaLnBrk="1" hangingPunct="1">
              <a:lnSpc>
                <a:spcPct val="100000"/>
              </a:lnSpc>
              <a:buFontTx/>
              <a:buNone/>
            </a:pPr>
            <a:r>
              <a:rPr lang="cs-CZ" altLang="cs-CZ" dirty="0">
                <a:cs typeface="Arial" panose="020B0604020202020204" pitchFamily="34" charset="0"/>
              </a:rPr>
              <a:t>Poloha </a:t>
            </a:r>
            <a:r>
              <a:rPr lang="cs-CZ" altLang="cs-CZ" i="1" dirty="0">
                <a:cs typeface="Arial" panose="020B0604020202020204" pitchFamily="34" charset="0"/>
              </a:rPr>
              <a:t>r</a:t>
            </a:r>
            <a:r>
              <a:rPr lang="cs-CZ" altLang="cs-CZ" dirty="0">
                <a:cs typeface="Arial" panose="020B0604020202020204" pitchFamily="34" charset="0"/>
              </a:rPr>
              <a:t> a hybnost </a:t>
            </a:r>
            <a:r>
              <a:rPr lang="cs-CZ" altLang="cs-CZ" i="1" dirty="0">
                <a:cs typeface="Arial" panose="020B0604020202020204" pitchFamily="34" charset="0"/>
              </a:rPr>
              <a:t>p</a:t>
            </a:r>
            <a:r>
              <a:rPr lang="cs-CZ" altLang="cs-CZ" dirty="0">
                <a:cs typeface="Arial" panose="020B0604020202020204" pitchFamily="34" charset="0"/>
              </a:rPr>
              <a:t> částice</a:t>
            </a:r>
            <a:r>
              <a:rPr lang="cs-CZ" altLang="cs-CZ" dirty="0">
                <a:solidFill>
                  <a:srgbClr val="FFFFCC"/>
                </a:solidFill>
                <a:cs typeface="Arial" panose="020B0604020202020204" pitchFamily="34" charset="0"/>
              </a:rPr>
              <a:t> </a:t>
            </a:r>
            <a:r>
              <a:rPr lang="cs-CZ" altLang="cs-CZ" b="1" dirty="0">
                <a:cs typeface="Arial" panose="020B0604020202020204" pitchFamily="34" charset="0"/>
              </a:rPr>
              <a:t>nemohou být</a:t>
            </a:r>
            <a:r>
              <a:rPr lang="cs-CZ" altLang="cs-CZ" dirty="0">
                <a:solidFill>
                  <a:srgbClr val="FFFFCC"/>
                </a:solidFill>
                <a:cs typeface="Arial" panose="020B0604020202020204" pitchFamily="34" charset="0"/>
              </a:rPr>
              <a:t> </a:t>
            </a:r>
            <a:r>
              <a:rPr lang="cs-CZ" altLang="cs-CZ" i="1" dirty="0">
                <a:cs typeface="Arial" panose="020B0604020202020204" pitchFamily="34" charset="0"/>
              </a:rPr>
              <a:t>současně </a:t>
            </a:r>
            <a:r>
              <a:rPr lang="cs-CZ" altLang="cs-CZ" dirty="0">
                <a:cs typeface="Arial" panose="020B0604020202020204" pitchFamily="34" charset="0"/>
              </a:rPr>
              <a:t>změřeny s na sobě nezávisející přesností (jestliže neurčitost polohy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r</a:t>
            </a:r>
            <a:r>
              <a:rPr lang="cs-CZ" altLang="cs-CZ" dirty="0">
                <a:cs typeface="Arial" panose="020B0604020202020204" pitchFamily="34" charset="0"/>
              </a:rPr>
              <a:t> – je zmenšena, neurčitost hybnosti částice – </a:t>
            </a:r>
            <a:r>
              <a:rPr lang="cs-CZ" altLang="cs-CZ" dirty="0" err="1">
                <a:latin typeface="Symbol" panose="05050102010706020507" pitchFamily="18" charset="2"/>
                <a:cs typeface="Arial" panose="020B0604020202020204" pitchFamily="34" charset="0"/>
              </a:rPr>
              <a:t>d</a:t>
            </a:r>
            <a:r>
              <a:rPr lang="cs-CZ" altLang="cs-CZ" dirty="0" err="1">
                <a:cs typeface="Arial" panose="020B0604020202020204" pitchFamily="34" charset="0"/>
              </a:rPr>
              <a:t>p</a:t>
            </a:r>
            <a:r>
              <a:rPr lang="cs-CZ" altLang="cs-CZ" dirty="0">
                <a:cs typeface="Arial" panose="020B0604020202020204" pitchFamily="34" charset="0"/>
              </a:rPr>
              <a:t> – automaticky roste), </a:t>
            </a:r>
            <a:r>
              <a:rPr lang="cs-CZ" altLang="cs-CZ" i="1" dirty="0">
                <a:cs typeface="Arial" panose="020B0604020202020204" pitchFamily="34" charset="0"/>
              </a:rPr>
              <a:t>h</a:t>
            </a:r>
            <a:r>
              <a:rPr lang="cs-CZ" altLang="cs-CZ" dirty="0">
                <a:cs typeface="Arial" panose="020B0604020202020204" pitchFamily="34" charset="0"/>
              </a:rPr>
              <a:t> je Planckova konstanta. To stejné platí pro současné měření změny energie </a:t>
            </a:r>
            <a:r>
              <a:rPr lang="cs-CZ" altLang="cs-CZ" dirty="0" err="1">
                <a:latin typeface="Symbol" panose="05050102010706020507" pitchFamily="18" charset="2"/>
                <a:cs typeface="Arial" panose="020B0604020202020204" pitchFamily="34" charset="0"/>
              </a:rPr>
              <a:t>d</a:t>
            </a:r>
            <a:r>
              <a:rPr lang="cs-CZ" altLang="cs-CZ" dirty="0" err="1">
                <a:latin typeface="Symbol" panose="05050102010706020507" pitchFamily="18" charset="2"/>
              </a:rPr>
              <a:t>E</a:t>
            </a:r>
            <a:r>
              <a:rPr lang="cs-CZ" altLang="cs-CZ" dirty="0">
                <a:latin typeface="Symbol" panose="05050102010706020507" pitchFamily="18" charset="2"/>
              </a:rPr>
              <a:t> </a:t>
            </a:r>
            <a:r>
              <a:rPr lang="cs-CZ" altLang="cs-CZ" dirty="0"/>
              <a:t>a času </a:t>
            </a:r>
            <a:r>
              <a:rPr lang="cs-CZ" altLang="cs-CZ" dirty="0" err="1">
                <a:latin typeface="Symbol" panose="05050102010706020507" pitchFamily="18" charset="2"/>
                <a:cs typeface="Arial" panose="020B0604020202020204" pitchFamily="34" charset="0"/>
              </a:rPr>
              <a:t>d</a:t>
            </a:r>
            <a:r>
              <a:rPr lang="cs-CZ" altLang="cs-CZ" i="1" dirty="0" err="1">
                <a:cs typeface="Arial" panose="020B0604020202020204" pitchFamily="34" charset="0"/>
              </a:rPr>
              <a:t>t</a:t>
            </a:r>
            <a:r>
              <a:rPr lang="cs-CZ" altLang="cs-CZ" dirty="0">
                <a:cs typeface="Arial" panose="020B0604020202020204" pitchFamily="34" charset="0"/>
              </a:rPr>
              <a:t> nutného pro tuto změnu. </a:t>
            </a:r>
            <a:r>
              <a:rPr lang="cs-CZ" altLang="cs-CZ" i="1" dirty="0">
                <a:cs typeface="Arial" panose="020B0604020202020204" pitchFamily="34" charset="0"/>
              </a:rPr>
              <a:t>(jde o zjednodušený zápis relací)</a:t>
            </a:r>
          </a:p>
        </p:txBody>
      </p:sp>
    </p:spTree>
    <p:extLst>
      <p:ext uri="{BB962C8B-B14F-4D97-AF65-F5344CB8AC3E}">
        <p14:creationId xmlns:p14="http://schemas.microsoft.com/office/powerpoint/2010/main" val="4213755810"/>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96</TotalTime>
  <Words>1363</Words>
  <Application>Microsoft Office PowerPoint</Application>
  <PresentationFormat>Širokoúhlá obrazovka</PresentationFormat>
  <Paragraphs>167</Paragraphs>
  <Slides>23</Slides>
  <Notes>22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23</vt:i4>
      </vt:variant>
    </vt:vector>
  </HeadingPairs>
  <TitlesOfParts>
    <vt:vector size="32" baseType="lpstr">
      <vt:lpstr>Arial</vt:lpstr>
      <vt:lpstr>Calibri</vt:lpstr>
      <vt:lpstr>Courier New</vt:lpstr>
      <vt:lpstr>Symbol</vt:lpstr>
      <vt:lpstr>Tahoma</vt:lpstr>
      <vt:lpstr>Wingdings</vt:lpstr>
      <vt:lpstr>Presentation_MU_EN</vt:lpstr>
      <vt:lpstr>Rastrový obrázek</vt:lpstr>
      <vt:lpstr>Rastrový obraz</vt:lpstr>
      <vt:lpstr>Přednášky z lékařské biofyziky</vt:lpstr>
      <vt:lpstr>Hmota a energie</vt:lpstr>
      <vt:lpstr>Elementární částice hmoty</vt:lpstr>
      <vt:lpstr>Čtyři základní interakce / energie / silová pole</vt:lpstr>
      <vt:lpstr>Fotony</vt:lpstr>
      <vt:lpstr>Částice a energetická kvanta pole</vt:lpstr>
      <vt:lpstr>Kvantová mechanika</vt:lpstr>
      <vt:lpstr>Kvantová mechanika   tunelový jev:</vt:lpstr>
      <vt:lpstr>Kvantová mechanika: Heisenbergovy relace (vztahy) neurčitosti</vt:lpstr>
      <vt:lpstr>Schrödingerova rovnice (k obdivování)</vt:lpstr>
      <vt:lpstr>Řešení Schrödingerovy rovnice</vt:lpstr>
      <vt:lpstr>Kvantová čísla </vt:lpstr>
      <vt:lpstr>Ionizace atomů</vt:lpstr>
      <vt:lpstr>Emisní spektra</vt:lpstr>
      <vt:lpstr>Spektrum vodíku ještě jednou  fialová, modrozelená a červená čára  podle: http://cwx.prenhall.com/bookbind/pubbooks/hillchem3/medialib/media_portfolio/text_images/CH07/FG07_19.JPG</vt:lpstr>
      <vt:lpstr>Excitační (absorpční) spektra atomů</vt:lpstr>
      <vt:lpstr>Excitační (absorpční) spektrum molekul  – má pásový charakter</vt:lpstr>
      <vt:lpstr>Jádro atomu</vt:lpstr>
      <vt:lpstr>Hmotnostní defekt jádra</vt:lpstr>
      <vt:lpstr>Nuklidy</vt:lpstr>
      <vt:lpstr>Izotopové složení rtuti % zastoupení izotopu v přírodě v závislosti na nukleonovém (hmotnostním) čísle </vt:lpstr>
      <vt:lpstr>Co je ještě nutné znát?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11</cp:revision>
  <cp:lastPrinted>1601-01-01T00:00:00Z</cp:lastPrinted>
  <dcterms:created xsi:type="dcterms:W3CDTF">2021-04-16T13:27:36Z</dcterms:created>
  <dcterms:modified xsi:type="dcterms:W3CDTF">2022-12-09T14:49:28Z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