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Kliknutím lze upravit styl.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55D22D4-21C1-4318-93F5-672343199E6A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14.2.2023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0462533-D78A-4472-91E7-F03F2C326225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Kliknutím lze upravit styl.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Kliknutím lze upravit styly předlohy textu.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3981FAF-F900-40C2-B6D3-E748AE7C11EB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14.2.2023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DA93374-00AB-4303-9954-1AAEC482102B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79640" y="2130480"/>
            <a:ext cx="878472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BVKP0222 Technologie přípravy pokrmů II </a:t>
            </a: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cs-CZ" sz="3200" b="0" strike="noStrike" spc="-1">
                <a:solidFill>
                  <a:srgbClr val="8B8B8B"/>
                </a:solidFill>
                <a:latin typeface="Calibri"/>
              </a:rPr>
              <a:t>Mgr. Kamila Kroupová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84" name="Picture 2"/>
          <p:cNvPicPr/>
          <p:nvPr/>
        </p:nvPicPr>
        <p:blipFill>
          <a:blip r:embed="rId2"/>
          <a:stretch/>
        </p:blipFill>
        <p:spPr>
          <a:xfrm>
            <a:off x="3132000" y="4725000"/>
            <a:ext cx="2762640" cy="194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Správná výrobní praxe pro výrobu diet</a:t>
            </a:r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Dietní stravování musí splňovat přísné hygienické předpisy.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Základní hygienické předpisy při přípravě pokrmů jsou totožné i pro dietní stravování.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Dietní stravování má své specifikace – např. má být připravováno odděleně.</a:t>
            </a:r>
          </a:p>
        </p:txBody>
      </p:sp>
      <p:pic>
        <p:nvPicPr>
          <p:cNvPr id="105" name="Picture 2"/>
          <p:cNvPicPr/>
          <p:nvPr/>
        </p:nvPicPr>
        <p:blipFill>
          <a:blip r:embed="rId2"/>
          <a:stretch/>
        </p:blipFill>
        <p:spPr>
          <a:xfrm>
            <a:off x="6300360" y="4509000"/>
            <a:ext cx="2476080" cy="184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Zajištění zdravotní nezávadnosti vstupních surovin</a:t>
            </a:r>
          </a:p>
        </p:txBody>
      </p:sp>
      <p:sp>
        <p:nvSpPr>
          <p:cNvPr id="107" name="TextShape 2"/>
          <p:cNvSpPr txBox="1"/>
          <p:nvPr/>
        </p:nvSpPr>
        <p:spPr>
          <a:xfrm>
            <a:off x="457200" y="1484640"/>
            <a:ext cx="8290800" cy="4641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Vstupní suroviny musí být kvalitní a zdravotně nezávadné.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Musí se dodržovat všechny zásady správné výrobní praxe jako u běžného vaření.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U bezlepkové diety a diety při alergii se musí dbát na přísnější dodržování pravidel, která zabrání druhotné kontaminaci bezlepkových a bezalergenních pokrmů.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U bezlepkové diety může poškození zdraví vyvolat potravina obsahující lepek (pozor při nákupu).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Kontaminace</a:t>
            </a:r>
          </a:p>
        </p:txBody>
      </p:sp>
      <p:sp>
        <p:nvSpPr>
          <p:cNvPr id="109" name="TextShape 2"/>
          <p:cNvSpPr txBox="1"/>
          <p:nvPr/>
        </p:nvSpPr>
        <p:spPr>
          <a:xfrm>
            <a:off x="251640" y="1600200"/>
            <a:ext cx="86407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Kontaminací rozumíme přenesení škodlivých látek v potravině nebo v prostředí při manipulaci s potravinami.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U bezlepkové diety jde o znečištění lepkem.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U všech typů přípravy stravy pozor na kontaminaci mikroorganizmy a cizorodými látkami.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Příčiny vzniku nebezpečí</a:t>
            </a: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1) Primární kontaminace: mikroorganizmy, toxiny obsažené přímo v surovině </a:t>
            </a:r>
            <a:r>
              <a:rPr lang="cs-CZ" sz="3600" b="0" strike="noStrike" spc="-1">
                <a:solidFill>
                  <a:srgbClr val="000000"/>
                </a:solidFill>
                <a:latin typeface="Calibri"/>
              </a:rPr>
              <a:t>(lepek, jiné alergeny).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2) Sekundární kontaminace: zdravotně nezávadná surovina je kontaminovaná závadnou surovinou, nástroji, zařízením, rukama zaměstnanců.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Cíle předmětu</a:t>
            </a:r>
          </a:p>
        </p:txBody>
      </p:sp>
      <p:sp>
        <p:nvSpPr>
          <p:cNvPr id="86" name="TextShape 2"/>
          <p:cNvSpPr txBox="1"/>
          <p:nvPr/>
        </p:nvSpPr>
        <p:spPr>
          <a:xfrm>
            <a:off x="395640" y="1340640"/>
            <a:ext cx="8290800" cy="4785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Cílem je seznámit studenty se základními pojmy z oblasti dietologie a objasnit historický vývoj dietního systému až po současnost.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Seznámit studenty s rozdělením diet podle technologických základů a podle základních charakteristik s důrazem na získání znalostí a dovedností naplánovat a normovat jídelníček pro základní, speciální šetřící diety,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Popsat technologické postupy pokrmů pro jednotlivé diety, připravit dietní pokrmy pro skupinu šetřících, diabetických, racionálních a speciálních diet.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Naučit studenty dodržovat výběr vhodných a nevhodných potravin nebo technologických úprav podle typu připravované diety.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Osnova</a:t>
            </a:r>
            <a:r>
              <a:t/>
            </a:r>
            <a:br/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251640" y="876960"/>
            <a:ext cx="8784720" cy="5647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6500" lnSpcReduction="1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</a:rPr>
              <a:t>Studenti se seznámí se s technologií přípravy polévek, příloh, mas, bezmasých pokrmů, moučníků a dezertů, výrobků studené kuchyně i s ohledem výběru potravin pro dietní stravování včetně využití modulárních dietetik.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cs-CZ" sz="3200" b="0" strike="noStrike" spc="-1" dirty="0" smtClean="0">
                <a:solidFill>
                  <a:srgbClr val="FF0000"/>
                </a:solidFill>
                <a:latin typeface="Calibri"/>
              </a:rPr>
              <a:t>Zařazení </a:t>
            </a:r>
            <a:r>
              <a:rPr lang="cs-CZ" sz="3200" b="0" strike="noStrike" spc="-1" dirty="0">
                <a:solidFill>
                  <a:srgbClr val="FF0000"/>
                </a:solidFill>
                <a:latin typeface="Calibri"/>
              </a:rPr>
              <a:t>krátkého workshopu na dané téma podle možností učitele</a:t>
            </a:r>
            <a:r>
              <a:rPr lang="cs-CZ" sz="3200" b="0" strike="noStrike" spc="-1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cs-CZ" sz="3200" spc="-1" dirty="0" smtClean="0">
                <a:solidFill>
                  <a:srgbClr val="000000"/>
                </a:solidFill>
                <a:latin typeface="Calibri"/>
              </a:rPr>
              <a:t>-   ovocné a zeleninové šťávy </a:t>
            </a: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</a:rPr>
              <a:t>klíčení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</a:rPr>
              <a:t>kvašení (</a:t>
            </a:r>
            <a:r>
              <a:rPr lang="cs-CZ" sz="3200" b="0" strike="noStrike" spc="-1" dirty="0" err="1">
                <a:solidFill>
                  <a:srgbClr val="000000"/>
                </a:solidFill>
                <a:latin typeface="Calibri"/>
              </a:rPr>
              <a:t>pickles</a:t>
            </a:r>
            <a:r>
              <a:rPr lang="cs-CZ" sz="32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3200" b="0" strike="noStrike" spc="-1" dirty="0" err="1">
                <a:solidFill>
                  <a:srgbClr val="000000"/>
                </a:solidFill>
                <a:latin typeface="Calibri"/>
              </a:rPr>
              <a:t>kimchi</a:t>
            </a:r>
            <a:r>
              <a:rPr lang="cs-CZ" sz="3200" b="0" strike="noStrike" spc="-1" dirty="0">
                <a:solidFill>
                  <a:srgbClr val="000000"/>
                </a:solidFill>
                <a:latin typeface="Calibri"/>
              </a:rPr>
              <a:t>, kysané </a:t>
            </a:r>
            <a:r>
              <a:rPr lang="cs-CZ" sz="3200" b="0" strike="noStrike" spc="-1" dirty="0" smtClean="0">
                <a:solidFill>
                  <a:srgbClr val="000000"/>
                </a:solidFill>
                <a:latin typeface="Calibri"/>
              </a:rPr>
              <a:t>zelí)</a:t>
            </a: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</a:rPr>
              <a:t>probiotické potraviny (jogurt, kefír, acidofilní mléka, </a:t>
            </a:r>
            <a:r>
              <a:rPr lang="cs-CZ" sz="3200" b="0" strike="noStrike" spc="-1" dirty="0" err="1">
                <a:solidFill>
                  <a:srgbClr val="000000"/>
                </a:solidFill>
                <a:latin typeface="Calibri"/>
              </a:rPr>
              <a:t>miso</a:t>
            </a:r>
            <a:r>
              <a:rPr lang="cs-CZ" sz="32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3200" b="0" strike="noStrike" spc="-1" dirty="0" err="1">
                <a:solidFill>
                  <a:srgbClr val="000000"/>
                </a:solidFill>
                <a:latin typeface="Calibri"/>
              </a:rPr>
              <a:t>tempeh</a:t>
            </a:r>
            <a:r>
              <a:rPr lang="cs-CZ" sz="32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cs-CZ" sz="3200" b="0" strike="noStrike" spc="-1" dirty="0" err="1" smtClean="0">
                <a:solidFill>
                  <a:srgbClr val="000000"/>
                </a:solidFill>
                <a:latin typeface="Calibri"/>
              </a:rPr>
              <a:t>entomofagie</a:t>
            </a:r>
            <a:r>
              <a:rPr lang="cs-CZ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3200" b="0" strike="noStrike" spc="-1" dirty="0">
                <a:solidFill>
                  <a:srgbClr val="000000"/>
                </a:solidFill>
                <a:latin typeface="Calibri"/>
              </a:rPr>
              <a:t>– využití hmyzu jako potraviny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cs-CZ" sz="3200" b="0" strike="noStrike" spc="-1" dirty="0" smtClean="0">
                <a:solidFill>
                  <a:srgbClr val="000000"/>
                </a:solidFill>
                <a:latin typeface="Calibri"/>
              </a:rPr>
              <a:t>-  lisování panenských olejů</a:t>
            </a: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6900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Povinná literatura</a:t>
            </a:r>
          </a:p>
        </p:txBody>
      </p:sp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2771640" y="1544040"/>
            <a:ext cx="3929040" cy="523908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164520" y="908640"/>
            <a:ext cx="8960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KAPOUNOVÁ, Zlata, Anna PACKOVÁ, Jana PETROVÁ, Jana SPÁČILOVÁ, Alena STROSSEROVÁ a Sylva ŠMÍDOVÁ. </a:t>
            </a:r>
            <a:r>
              <a:rPr lang="cs-CZ" sz="1800" b="1" i="1" strike="noStrike" spc="-1">
                <a:solidFill>
                  <a:srgbClr val="C00000"/>
                </a:solidFill>
                <a:latin typeface="Calibri"/>
              </a:rPr>
              <a:t>Diety ve školních jídelnách</a:t>
            </a:r>
            <a:r>
              <a:rPr lang="cs-CZ" sz="18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800" b="0" i="1" strike="noStrike" spc="-1">
                <a:solidFill>
                  <a:srgbClr val="000000"/>
                </a:solidFill>
                <a:latin typeface="Calibri"/>
              </a:rPr>
              <a:t>- Manuál k zavedení dietního stravování do školních jídelen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. 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67640" y="277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Doporučená literatura</a:t>
            </a:r>
            <a:r>
              <a:t/>
            </a:r>
            <a:br/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79640" y="620640"/>
            <a:ext cx="8640720" cy="540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KOHOUT, Pavel a Jaroslava PAVLÍČKOVÁ.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Celiakie : víte si rady s bezlepkovou dietou?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 1., přeprac. vyd. Praha: Forsapi, 2010. 129 s. ISBN 9788087250099. 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ILLKOVÁ, Olga.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technologie přípravy pokrmů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. 1.vydání. Slavkov: Rozrazil, 1995. ISBN 80-85382-13-X. 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neurčeno</a:t>
            </a:r>
            <a:endParaRPr lang="cs-CZ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BALÍKOVÁ, Marieta.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Receptury dětských pokrmů pro kojence, batolata, předškolní a školní děti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. 1. vydání. Praha: Společnost pro výživu, z. s., 2018. 255, [4]. ISBN 9788090665910.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 KOHOUT, Pavel, Petr KESSLER a Lucie RŮŽIČKOVÁ.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Dieta při antikoagulační léčbě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. 1. vyd. Praha: Forsapi, 2007. 59 s. ISBN 9788090382015. 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LUKÁŠ, Karel a Jiřina ŠATROVÁ.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Dieta při ulcerózní kolitidě a Crohnově nemoci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. 1. vyd. Praha: Triton, 2004. 87 s. ISBN 807254473X.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 WAGNER, Petr a Eva PATLEJCHOVÁ.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Dieta při cukrovce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. Vyd. 2. Praha: Triton, 2003. 135 s. ISBN 807254408X. 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HAVLOVÁ, Vladimíra a Petr WOHL.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Dieta při chronické zácpě : 119 receptů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. 1. vyd. Praha: Vyšehrad, 2003. 71 s. ISBN 8070216328. 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MAREČKOVÁ, Olga, Eva PATLEJCHOVÁ a Markéta HOVORKOVÁ.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Dieta při vleklém onemocnění slinivky břišní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. Vydání 2. Praha: TRITON, 2003. 75 stran. ISBN 8072544128.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 KREKULOVÁ, Laura a Vratislav ŘEHÁK.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Dieta při onemocněních jater, žlučníku a žlučových cest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. Vyd. 2. V Praze: Triton, 2002. 67 s. ISBN 8072542958. 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VYZULA, Rostislav.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Výživa při onkologickém onemocnění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. 2001. vyd. Praha: Galén, 2001.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 KUŽELA, Lubomír a Eva PATLEJCHOVÁ. </a:t>
            </a: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Dieta při hypertenzi</a:t>
            </a: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. Vydání 1. Praha: TRITON, 1999. 76 stran. ISBN 807254019X.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62080" y="0"/>
            <a:ext cx="843480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9000"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cs-CZ" sz="4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Rozvrh: </a:t>
            </a:r>
            <a:r>
              <a:rPr lang="cs-CZ" sz="2800" b="0" strike="noStrike" spc="-1" dirty="0" smtClean="0">
                <a:solidFill>
                  <a:srgbClr val="000000"/>
                </a:solidFill>
                <a:latin typeface="Calibri"/>
              </a:rPr>
              <a:t>ST </a:t>
            </a:r>
            <a:r>
              <a:rPr lang="cs-CZ" sz="2800" b="0" strike="noStrike" spc="-1" dirty="0" smtClean="0">
                <a:solidFill>
                  <a:srgbClr val="000000"/>
                </a:solidFill>
                <a:latin typeface="Calibri"/>
              </a:rPr>
              <a:t>15:00 –</a:t>
            </a:r>
            <a:r>
              <a:rPr lang="cs-CZ" sz="2800" b="0" strike="noStrike" spc="-1" dirty="0" smtClean="0">
                <a:solidFill>
                  <a:srgbClr val="000000"/>
                </a:solidFill>
                <a:latin typeface="Calibri"/>
              </a:rPr>
              <a:t>16:40</a:t>
            </a:r>
            <a:endParaRPr lang="cs-CZ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23640" y="1196640"/>
            <a:ext cx="8496832" cy="532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 smtClean="0">
                <a:solidFill>
                  <a:srgbClr val="000000"/>
                </a:solidFill>
                <a:latin typeface="Calibri"/>
              </a:rPr>
              <a:t>Přednášky budou probíhat vždy ve středu - únor, březen a duben, poslední přednáška bude 5. 4. 2023</a:t>
            </a:r>
            <a:endParaRPr lang="cs-CZ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cs-CZ" sz="1600" b="0" strike="noStrike" spc="-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 smtClean="0">
                <a:solidFill>
                  <a:srgbClr val="C00000"/>
                </a:solidFill>
                <a:latin typeface="Calibri"/>
              </a:rPr>
              <a:t>Závěrečný test - 19. 4. 2023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spc="-1" dirty="0" smtClean="0">
                <a:solidFill>
                  <a:srgbClr val="C00000"/>
                </a:solidFill>
                <a:latin typeface="Calibri"/>
              </a:rPr>
              <a:t>Opravný termín - 26. 4. 2023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cs-CZ" sz="1600" b="0" strike="noStrike" spc="-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 smtClean="0">
                <a:solidFill>
                  <a:srgbClr val="C00000"/>
                </a:solidFill>
                <a:latin typeface="Calibri"/>
              </a:rPr>
              <a:t>Praktická cvičení proběhnou v květnu </a:t>
            </a:r>
            <a:r>
              <a:rPr lang="cs-CZ" sz="1600" b="0" strike="noStrike" spc="-1" dirty="0">
                <a:solidFill>
                  <a:srgbClr val="C00000"/>
                </a:solidFill>
                <a:latin typeface="Calibri"/>
              </a:rPr>
              <a:t>- rozdělení do skupin:</a:t>
            </a:r>
            <a:endParaRPr lang="cs-CZ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20"/>
              </a:spcBef>
              <a:buAutoNum type="arabicPeriod"/>
            </a:pPr>
            <a:r>
              <a:rPr lang="cs-CZ" sz="1600" b="0" strike="noStrike" spc="-1" dirty="0" smtClean="0">
                <a:solidFill>
                  <a:srgbClr val="C00000"/>
                </a:solidFill>
                <a:latin typeface="Calibri"/>
              </a:rPr>
              <a:t>skupina - 12. a 13. 5. 2023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 smtClean="0">
                <a:solidFill>
                  <a:srgbClr val="C00000"/>
                </a:solidFill>
                <a:latin typeface="Calibri"/>
              </a:rPr>
              <a:t>2</a:t>
            </a:r>
            <a:r>
              <a:rPr lang="cs-CZ" sz="1600" b="0" strike="noStrike" spc="-1" dirty="0">
                <a:solidFill>
                  <a:srgbClr val="C00000"/>
                </a:solidFill>
                <a:latin typeface="Calibri"/>
              </a:rPr>
              <a:t>. </a:t>
            </a:r>
            <a:r>
              <a:rPr lang="cs-CZ" sz="1600" b="0" strike="noStrike" spc="-1" dirty="0" smtClean="0">
                <a:solidFill>
                  <a:srgbClr val="C00000"/>
                </a:solidFill>
                <a:latin typeface="Calibri"/>
              </a:rPr>
              <a:t>   skupina - 19. a 20. 5. 2023</a:t>
            </a:r>
            <a:endParaRPr lang="cs-CZ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cs-CZ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</a:rPr>
              <a:t>S sebou: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</a:rPr>
              <a:t>- pracovní oblečení (plášť, kalhoty bílé, tričko)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</a:rPr>
              <a:t>- pracovní obuv – pohodlné, ne pantofle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</a:rPr>
              <a:t>- bez ozdob, nehty nelakované – jinak rukavice,   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</a:rPr>
              <a:t>  gumička na vlasy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</a:rPr>
              <a:t>- psací potřeby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</a:rPr>
              <a:t>- 400,- </a:t>
            </a:r>
            <a:r>
              <a:rPr lang="cs-CZ" sz="1600" b="0" strike="noStrike" spc="-1" dirty="0" smtClean="0">
                <a:solidFill>
                  <a:srgbClr val="000000"/>
                </a:solidFill>
                <a:latin typeface="Calibri"/>
              </a:rPr>
              <a:t>Kč (300 – přeplatek z </a:t>
            </a:r>
            <a:r>
              <a:rPr lang="cs-CZ" sz="1600" b="0" strike="noStrike" spc="-1" dirty="0" err="1" smtClean="0">
                <a:solidFill>
                  <a:srgbClr val="000000"/>
                </a:solidFill>
                <a:latin typeface="Calibri"/>
              </a:rPr>
              <a:t>I.semestru</a:t>
            </a:r>
            <a:r>
              <a:rPr lang="cs-CZ" sz="1600" b="0" strike="noStrike" spc="-1" dirty="0" smtClean="0">
                <a:solidFill>
                  <a:srgbClr val="000000"/>
                </a:solidFill>
                <a:latin typeface="Calibri"/>
              </a:rPr>
              <a:t>)</a:t>
            </a:r>
            <a:endParaRPr lang="cs-CZ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</a:rPr>
              <a:t>- svačina, pití, krabička na jídlo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</a:rPr>
              <a:t>- platný zdravotní průkaz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cs-CZ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67640" y="548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</a:rPr>
              <a:t>Metody hodnocení: kolokvium - písemný test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Nemocniční diety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Každá nemocniční dieta má své číselné označení, svůj název a je charakteristická svým složením nebo konzistencí. 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Picture 2"/>
          <p:cNvPicPr/>
          <p:nvPr/>
        </p:nvPicPr>
        <p:blipFill>
          <a:blip r:embed="rId2"/>
          <a:stretch/>
        </p:blipFill>
        <p:spPr>
          <a:xfrm>
            <a:off x="2483640" y="2493000"/>
            <a:ext cx="3960000" cy="39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/>
          <p:cNvPicPr/>
          <p:nvPr/>
        </p:nvPicPr>
        <p:blipFill>
          <a:blip r:embed="rId2"/>
          <a:stretch/>
        </p:blipFill>
        <p:spPr>
          <a:xfrm>
            <a:off x="1907640" y="83520"/>
            <a:ext cx="5336640" cy="677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324</Words>
  <Application>Microsoft Office PowerPoint</Application>
  <PresentationFormat>Předvádění na obrazovce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Mama</dc:creator>
  <cp:lastModifiedBy>KAMILA</cp:lastModifiedBy>
  <cp:revision>20</cp:revision>
  <dcterms:created xsi:type="dcterms:W3CDTF">2020-02-15T18:00:26Z</dcterms:created>
  <dcterms:modified xsi:type="dcterms:W3CDTF">2023-02-14T20:38:26Z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