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6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8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5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0101-B1C0-411B-84C9-9BBADEF0DEAE}" type="datetimeFigureOut">
              <a:rPr lang="cs-CZ" smtClean="0"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3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lar.cz/frydeckomistecko/frydek-mistek/19291-zakladni-skoly-ve-f-m-nabizi-detem-i-dietni-strav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delnastudentu.cz/jidelni-liste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lar.cz/zpravy/karvinsko/karvina/11000007325/nemocnice-v-karvine-pripravi-az-900-jidel-den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BVKP0222 Technologie přípravy pokrmů </a:t>
            </a:r>
            <a:r>
              <a:rPr lang="cs-CZ" dirty="0" smtClean="0"/>
              <a:t>II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Správná výrobní praxe, tvorba receptur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3024" y="3356992"/>
            <a:ext cx="6400800" cy="1752600"/>
          </a:xfrm>
        </p:spPr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99901"/>
            <a:ext cx="3483248" cy="24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531"/>
            <a:ext cx="8229600" cy="1143000"/>
          </a:xfrm>
        </p:spPr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975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Nejjednodušší varianta – stejný pokrm pro obě varianty – normální i dietní.</a:t>
            </a:r>
          </a:p>
          <a:p>
            <a:pPr marL="0" indent="0">
              <a:buNone/>
            </a:pPr>
            <a:r>
              <a:rPr lang="cs-CZ" sz="2400" dirty="0" smtClean="0"/>
              <a:t>Přizpůsobení pokrmu dietě – </a:t>
            </a:r>
            <a:r>
              <a:rPr lang="cs-CZ" sz="2400" dirty="0" err="1" smtClean="0"/>
              <a:t>blp</a:t>
            </a:r>
            <a:r>
              <a:rPr lang="cs-CZ" sz="2400" dirty="0" smtClean="0"/>
              <a:t> těstoviny, při šetřící použít jiný postup u rajské omáčky. Výsledkem je stejný pokrm na pohled, avšak dietně připravený. Význam pro nemocné dítě ve škole – necítí se méněcenné. </a:t>
            </a:r>
          </a:p>
          <a:p>
            <a:pPr marL="0" indent="0">
              <a:buNone/>
            </a:pPr>
            <a:r>
              <a:rPr lang="cs-CZ" sz="2400" dirty="0" smtClean="0"/>
              <a:t>Někdy je však nutné připravit zcela jiný pokrm.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https://polar.cz/frydeckomistecko/frydek-mistek/19291-zakladni-skoly-ve-f-m-nabizi-detem-i-dietni-stravu</a:t>
            </a:r>
            <a:endParaRPr lang="cs-CZ" sz="2400" b="1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9231"/>
            <a:ext cx="3384376" cy="225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77" y="4602710"/>
            <a:ext cx="3691641" cy="23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ma\Desktop\skenování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0"/>
            <a:ext cx="9148580" cy="6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ma\Pictures\Moje naskenované obrázky\skenování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0" y="0"/>
            <a:ext cx="9175090" cy="73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cs-CZ" dirty="0" smtClean="0"/>
              <a:t>Sestavování jídelních lístků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80920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Zásady a doporučení (např. pro sestavení diet ve školním stravování):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Dodržovat energetickou a biologickou hodnotu stravy, přihlédnout k věku strávníků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Navrhnout nejprve hlavní pokrm, pak polévky, následně dezerty a nápoje, pokud sestavujeme celodenní JL – snídaně, svačiny, večeře.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JL sestavovat z receptur vhodných pro danou dietu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Usilovat o největší pestrost stravy, nutriční kvalitu, neopakovat pokrmy často.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Upřednostnit sezónní potraviny, regionální, omezit polotovary a dochucovadla.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Dbát na různorodost, barevnost, chuť, technolog. Úpravy, stravitelnost.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estetika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  <a:p>
            <a:pPr>
              <a:spcBef>
                <a:spcPts val="0"/>
              </a:spcBef>
            </a:pP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7" y="5400453"/>
            <a:ext cx="2268653" cy="15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cs-CZ" dirty="0" smtClean="0"/>
              <a:t>Alergeny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Nařízení Evropského parlamentu a Rady EU č.1169/2011 o poskytování informací o potravinách spotřebitelům ukládá </a:t>
            </a:r>
            <a:r>
              <a:rPr lang="cs-CZ" sz="2400" b="1" dirty="0" smtClean="0"/>
              <a:t>povinnost informovat všechny strávníky o konkrétních alergenních látkách použitých při výrobě pokrmů</a:t>
            </a:r>
            <a:r>
              <a:rPr lang="cs-CZ" sz="2400" dirty="0" smtClean="0"/>
              <a:t> a to ve všech typech stravovacích provozů. </a:t>
            </a:r>
          </a:p>
          <a:p>
            <a:pPr marL="0" indent="0">
              <a:buNone/>
            </a:pPr>
            <a:r>
              <a:rPr lang="cs-CZ" sz="2400" dirty="0" smtClean="0"/>
              <a:t>Každému strávníkovi musí být zpřístupněny informace, zda se v podávané potravině nebo pokrmu i nápoje vyskytují nějaké konkrétní alergeny, uvedené v příloze  II tohoto nařízení. </a:t>
            </a:r>
          </a:p>
          <a:p>
            <a:pPr marL="0" indent="0">
              <a:buNone/>
            </a:pPr>
            <a:r>
              <a:rPr lang="cs-CZ" sz="2400" dirty="0" smtClean="0"/>
              <a:t>Nejčastěji se uvádí alergeny u  jednotlivých pokrmů v jídelním lístku. </a:t>
            </a:r>
          </a:p>
          <a:p>
            <a:pPr marL="0" indent="0">
              <a:buNone/>
            </a:pPr>
            <a:r>
              <a:rPr lang="cs-CZ" sz="2400" dirty="0" smtClean="0"/>
              <a:t>Také je možné poskytnout informace na vyžádání strávníka.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10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Seznam alergenů v souladu s Nařízením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pt-BR" dirty="0" smtClean="0"/>
              <a:t>EU </a:t>
            </a:r>
            <a:r>
              <a:rPr lang="pt-BR" dirty="0"/>
              <a:t>č. 1169/2011: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2176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35696" y="5661248"/>
            <a:ext cx="447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https://www.jidelnastudentu.cz/jidelni-listek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9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6168"/>
            <a:ext cx="5371414" cy="69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Správná výrobní praxe pro výrobu diet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Dietní stravování musí splňovat přísné hygienické předpisy. </a:t>
            </a:r>
          </a:p>
          <a:p>
            <a:r>
              <a:rPr lang="cs-CZ" sz="2400" dirty="0" smtClean="0"/>
              <a:t>Základní hygienické předpisy při přípravě pokrmů jsou totožné i pro dietní stravování. </a:t>
            </a:r>
          </a:p>
          <a:p>
            <a:r>
              <a:rPr lang="cs-CZ" sz="2400" dirty="0" smtClean="0"/>
              <a:t>Dietní stravování má své specifikace – např. má být připravováno odděleně.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Zajištění zdravotní nezávadnosti vstupních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Vstupní suroviny musí být kvalitní a zdravotně nezávadné.</a:t>
            </a:r>
          </a:p>
          <a:p>
            <a:r>
              <a:rPr lang="cs-CZ" sz="2600" dirty="0" smtClean="0"/>
              <a:t>Musí se dodržovat všechny zásady správné výrobní praxe jako u běžného vaření.</a:t>
            </a:r>
          </a:p>
          <a:p>
            <a:r>
              <a:rPr lang="cs-CZ" sz="2600" dirty="0" smtClean="0"/>
              <a:t>U bezlepkové diety a diety při alergii se musí dbát na přísnější dodržování pravidel, která zabrání druhotné kontaminaci bezlepkových a bezalergenních pokrmů.</a:t>
            </a:r>
          </a:p>
          <a:p>
            <a:r>
              <a:rPr lang="cs-CZ" sz="2600" dirty="0" smtClean="0"/>
              <a:t>U bezlepkové diety může poškození zdraví vyvolat potravina obsahující lepek (pozor při nákupu).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6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cs-CZ" sz="2400" dirty="0" smtClean="0"/>
              <a:t>Kontaminací rozumíme přenesení škodlivých látek v potravině nebo v prostředí při manipulaci s potravinami.</a:t>
            </a:r>
          </a:p>
          <a:p>
            <a:r>
              <a:rPr lang="cs-CZ" sz="2400" dirty="0" smtClean="0"/>
              <a:t>U bezlepkové diety jde o znečištění lepkem.</a:t>
            </a:r>
          </a:p>
          <a:p>
            <a:r>
              <a:rPr lang="cs-CZ" sz="2400" dirty="0" smtClean="0"/>
              <a:t>U všech typů přípravy stravy pozor na kontaminaci mikroorganizmy a cizorodými látkami.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5" y="4437112"/>
            <a:ext cx="2520280" cy="16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9" y="4437112"/>
            <a:ext cx="4218891" cy="16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vzniku nebezpečí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2400" dirty="0" smtClean="0"/>
              <a:t>Primární kontaminace: mikroorganizmy, toxiny obsažené přímo v surovině (lepek, jiné alergeny).</a:t>
            </a:r>
          </a:p>
          <a:p>
            <a:pPr marL="457200" indent="-457200">
              <a:buAutoNum type="arabicParenR" startAt="2"/>
            </a:pPr>
            <a:r>
              <a:rPr lang="cs-CZ" sz="2400" dirty="0" smtClean="0"/>
              <a:t>Sekundární kontaminace: zdravotně nezávadná surovina je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kontaminovaná závadnou surovinou, nástroji, zařízením,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rukama zaměstnanců.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23892"/>
            <a:ext cx="3420988" cy="22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předcházet kontaminaci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Prevence  sekundární kontaminace spočívá v pochopení a dodržování stanovených pravidel a postupů, jako jsou</a:t>
            </a:r>
          </a:p>
          <a:p>
            <a:pPr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právná výrobní praxe</a:t>
            </a:r>
          </a:p>
          <a:p>
            <a:pPr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sobní a provozní hygiena</a:t>
            </a:r>
          </a:p>
          <a:p>
            <a:pPr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ddělené přípravné plochy, důkladné čištění zařízení a pomůcek, oddělené skladování  surovin v uzavřených nádobách, oddělené skladování nádobí , vhodné uspořádání při výdeji pokrmů, např. umístění bezlepkových pokrmů na samostatný prostor apod.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1198"/>
            <a:ext cx="3024336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01198"/>
            <a:ext cx="3114672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Nákup, </a:t>
            </a:r>
            <a:r>
              <a:rPr lang="cs-CZ" dirty="0"/>
              <a:t>s</a:t>
            </a:r>
            <a:r>
              <a:rPr lang="cs-CZ" dirty="0" smtClean="0"/>
              <a:t>kladování, značení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Zvýšená pozornost u výběru potravin, nutné sledovat obsah použitých surovin a dobře rozhodnout, zda je potravina vhodná pro danou dietu.</a:t>
            </a:r>
          </a:p>
          <a:p>
            <a:r>
              <a:rPr lang="cs-CZ" sz="2400" dirty="0" smtClean="0"/>
              <a:t>Označit výrobky nevhodné pro výrobu diet výrazným znakem, který bude varovat všechny pracovníky před jeho použitím pro diety (usnadní přípravu dietní stravy).</a:t>
            </a:r>
          </a:p>
          <a:p>
            <a:r>
              <a:rPr lang="cs-CZ" sz="2400" b="1" dirty="0" smtClean="0"/>
              <a:t>Sledování složení výrobku </a:t>
            </a:r>
            <a:r>
              <a:rPr lang="cs-CZ" sz="2400" dirty="0" smtClean="0"/>
              <a:t>– již při nákupu. Může se  stát, že výrobce změní technologii i vstupní suroviny. Většinou se již při nákupu volí výrobek, který např. neobsahuje lepek a tím se usnadní značení a hlídání vhodnosti výrobku pro dietu.</a:t>
            </a:r>
          </a:p>
          <a:p>
            <a:r>
              <a:rPr lang="cs-CZ" sz="2400" dirty="0">
                <a:hlinkClick r:id="rId2"/>
              </a:rPr>
              <a:t>https://polar.cz/zpravy/karvinsko/karvina/11000007325/nemocnice-v-karvine-pripravi-az-900-jidel-denne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Nádobí a náčiní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Kuchyňské náčiní-může udržet i po umytí zbytky mouky (prkénka, nářadí, nástroje)</a:t>
            </a:r>
          </a:p>
          <a:p>
            <a:pPr marL="514350" indent="-514350">
              <a:buAutoNum type="arabicPeriod"/>
            </a:pPr>
            <a:r>
              <a:rPr lang="cs-CZ" dirty="0" smtClean="0"/>
              <a:t>Vhodné nádobí – nutno pořídit a viditelně označit nádobí pro přípravu </a:t>
            </a:r>
            <a:r>
              <a:rPr lang="cs-CZ" dirty="0" err="1" smtClean="0"/>
              <a:t>blp</a:t>
            </a:r>
            <a:r>
              <a:rPr lang="cs-CZ" dirty="0" smtClean="0"/>
              <a:t> diety.</a:t>
            </a:r>
          </a:p>
          <a:p>
            <a:pPr marL="514350" indent="-514350">
              <a:buAutoNum type="arabicPeriod"/>
            </a:pPr>
            <a:r>
              <a:rPr lang="cs-CZ" dirty="0" smtClean="0"/>
              <a:t>Drobné nářadí- vařečky, metly, prkénka, vály nejlépe barevně označit, aby nedošlo k záměně.</a:t>
            </a:r>
          </a:p>
          <a:p>
            <a:pPr marL="514350" indent="-514350">
              <a:buAutoNum type="arabicPeriod"/>
            </a:pPr>
            <a:r>
              <a:rPr lang="cs-CZ" dirty="0" smtClean="0"/>
              <a:t>Stroje, přístroje – spotřebiče používané pouze pro dietu –mixér, pekárna, hnětač atd.</a:t>
            </a:r>
          </a:p>
          <a:p>
            <a:pPr marL="514350" indent="-514350">
              <a:buAutoNum type="arabicPeriod"/>
            </a:pPr>
            <a:r>
              <a:rPr lang="cs-CZ" dirty="0" smtClean="0"/>
              <a:t>Oddělené nádobí – nutné u </a:t>
            </a:r>
            <a:r>
              <a:rPr lang="cs-CZ" dirty="0" err="1" smtClean="0"/>
              <a:t>blp</a:t>
            </a:r>
            <a:r>
              <a:rPr lang="cs-CZ" dirty="0" smtClean="0"/>
              <a:t> diety a diet, které vylučují některé potraviny. Důležité i při umývání – houbičky, hadry, skladovat nádobí odděleně.</a:t>
            </a:r>
          </a:p>
          <a:p>
            <a:pPr marL="514350" indent="-514350">
              <a:buAutoNum type="arabicPeriod"/>
            </a:pPr>
            <a:r>
              <a:rPr lang="cs-CZ" dirty="0" smtClean="0"/>
              <a:t>Zajištění bezpečnosti při výdeji pokrmů – pozor na rychlé chladnutí (HACCP), přikryté (sekundární kontaminace), vyčleněné nářadí k výdeji dietních pokrmů, pozor na záměnu.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Nesmí dojít k záměně pokrmů! – za bezpečnost ručí stravovací provoz – proškolený personál nutričním terapeutem</a:t>
            </a:r>
          </a:p>
        </p:txBody>
      </p:sp>
    </p:spTree>
    <p:extLst>
      <p:ext uri="{BB962C8B-B14F-4D97-AF65-F5344CB8AC3E}">
        <p14:creationId xmlns:p14="http://schemas.microsoft.com/office/powerpoint/2010/main" val="7112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Tvorba receptur pro dietní stavování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47" y="764704"/>
            <a:ext cx="864096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vytváření dietních receptur je možné vycházet z receptur dosud používaných. Je ale nutné receptury přepracovat do dietní varianty (týká se především školního stravování).</a:t>
            </a:r>
          </a:p>
          <a:p>
            <a:r>
              <a:rPr lang="cs-CZ" sz="2400" dirty="0" smtClean="0"/>
              <a:t>Pokud tvoříme dietní variantu receptury, obvykle nahrazujeme pro konkrétní dietu </a:t>
            </a:r>
            <a:r>
              <a:rPr lang="cs-CZ" sz="2400" dirty="0" smtClean="0">
                <a:solidFill>
                  <a:srgbClr val="FF0000"/>
                </a:solidFill>
              </a:rPr>
              <a:t>nevhodné</a:t>
            </a:r>
            <a:r>
              <a:rPr lang="cs-CZ" sz="2400" dirty="0" smtClean="0"/>
              <a:t> potraviny těmi </a:t>
            </a:r>
            <a:r>
              <a:rPr lang="cs-CZ" sz="2400" dirty="0" smtClean="0">
                <a:solidFill>
                  <a:srgbClr val="FF0000"/>
                </a:solidFill>
              </a:rPr>
              <a:t>vhodnými.</a:t>
            </a:r>
          </a:p>
          <a:p>
            <a:r>
              <a:rPr lang="cs-CZ" sz="2400" dirty="0" smtClean="0"/>
              <a:t>Všechny dietní receptury by měly být dostupné v písemné formě, a to napsané na papír-kniha receptur, poznámkový sešit, nebo v elektronické podobě v počítači. Musí být vždy jasné, o kterou dietu jde, musí být dostupné všem pracovníkům pro vzájemnou zastupitelnost.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2924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846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BVKP0222 Technologie přípravy pokrmů II  Správná výrobní praxe, tvorba receptur</vt:lpstr>
      <vt:lpstr>Správná výrobní praxe pro výrobu diet</vt:lpstr>
      <vt:lpstr>Zajištění zdravotní nezávadnosti vstupních surovin</vt:lpstr>
      <vt:lpstr>Kontaminace</vt:lpstr>
      <vt:lpstr>Příčiny vzniku nebezpečí</vt:lpstr>
      <vt:lpstr>Jak předcházet kontaminaci</vt:lpstr>
      <vt:lpstr>Nákup, skladování, značení potravin</vt:lpstr>
      <vt:lpstr>Nádobí a náčiní</vt:lpstr>
      <vt:lpstr>Tvorba receptur pro dietní stavování</vt:lpstr>
      <vt:lpstr>Příklad</vt:lpstr>
      <vt:lpstr>Prezentace aplikace PowerPoint</vt:lpstr>
      <vt:lpstr>Prezentace aplikace PowerPoint</vt:lpstr>
      <vt:lpstr>Sestavování jídelních lístků</vt:lpstr>
      <vt:lpstr>Alergeny</vt:lpstr>
      <vt:lpstr>Seznam alergenů v souladu s Nařízením  EU č. 1169/2011: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KAMILA</cp:lastModifiedBy>
  <cp:revision>27</cp:revision>
  <dcterms:created xsi:type="dcterms:W3CDTF">2020-02-15T18:00:26Z</dcterms:created>
  <dcterms:modified xsi:type="dcterms:W3CDTF">2023-02-14T20:06:49Z</dcterms:modified>
</cp:coreProperties>
</file>