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77" r:id="rId13"/>
    <p:sldId id="26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8" r:id="rId23"/>
    <p:sldId id="269" r:id="rId24"/>
    <p:sldId id="271" r:id="rId25"/>
    <p:sldId id="286" r:id="rId26"/>
    <p:sldId id="270" r:id="rId27"/>
    <p:sldId id="272" r:id="rId28"/>
    <p:sldId id="274" r:id="rId29"/>
    <p:sldId id="273" r:id="rId30"/>
    <p:sldId id="275" r:id="rId31"/>
    <p:sldId id="276" r:id="rId32"/>
    <p:sldId id="28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1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19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11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63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71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27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80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6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3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97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39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58E4-CFE0-4CE1-9382-61C6C88F88F5}" type="datetimeFigureOut">
              <a:rPr lang="cs-CZ" smtClean="0"/>
              <a:t>21.2.2023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61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v.idnes.cz/rozstrel/rozstrel-pavel-kohout-a-margit-slimakova-cely-zaznam.V180514_192118_zpravodaj_krr?" TargetMode="External"/><Relationship Id="rId2" Type="http://schemas.openxmlformats.org/officeDocument/2006/relationships/hyperlink" Target="https://www.youtube.com/watch?v=38uVs0zmhF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z72CRJycZ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guinrandomhouse.com/books/18327/the-physiology-of-taste-by-jean-anthelme-brillat-savarin-translated-by-mfk-fisher-introduction-by-bill-buford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Technologie přípravy pokrmů II</a:t>
            </a:r>
            <a:br>
              <a:rPr lang="cs-CZ" dirty="0" smtClean="0"/>
            </a:br>
            <a:r>
              <a:rPr lang="cs-CZ" sz="3600" dirty="0" smtClean="0"/>
              <a:t>Historie dietního systému, jeho vývoj po současnost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Kamila Kroupová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0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4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2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1920 - Lord Byron je známý anorektik. Své dietami i octem zhuntované tělo pošle předčasně do hrobu.</a:t>
            </a:r>
            <a:endParaRPr lang="cs-CZ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565527" cy="320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126876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Dieta s octem a vodou</a:t>
            </a:r>
          </a:p>
          <a:p>
            <a:r>
              <a:rPr lang="cs-CZ" sz="2400" dirty="0" smtClean="0"/>
              <a:t>Chcete působit bledě a jako z jiného světa? Pak dodržujte dietu podle lorda Byrona, který žil pouze na vodě, octu a bramborách v octu máčených. Ať vám tato dieta přijde jakkoli šílená, měla velké množství zastánců i přes své vedlejší účinky, kterými byly zvracení a průjem.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84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1826-dieta s nízkým příjmem sacharidů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Taste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4523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4221088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Jean </a:t>
            </a:r>
            <a:r>
              <a:rPr lang="cs-CZ" dirty="0" err="1"/>
              <a:t>Anthelme</a:t>
            </a:r>
            <a:r>
              <a:rPr lang="cs-CZ" dirty="0"/>
              <a:t> </a:t>
            </a:r>
            <a:r>
              <a:rPr lang="cs-CZ" dirty="0" err="1"/>
              <a:t>Brillat-Savarin</a:t>
            </a:r>
            <a:r>
              <a:rPr lang="cs-CZ" dirty="0"/>
              <a:t> [</a:t>
            </a:r>
            <a:r>
              <a:rPr lang="cs-CZ" dirty="0" err="1"/>
              <a:t>žán</a:t>
            </a:r>
            <a:r>
              <a:rPr lang="cs-CZ" dirty="0"/>
              <a:t> </a:t>
            </a:r>
            <a:r>
              <a:rPr lang="cs-CZ" dirty="0" err="1"/>
              <a:t>antelm</a:t>
            </a:r>
            <a:r>
              <a:rPr lang="cs-CZ" dirty="0"/>
              <a:t> </a:t>
            </a:r>
            <a:r>
              <a:rPr lang="cs-CZ" dirty="0" err="1"/>
              <a:t>brija</a:t>
            </a:r>
            <a:r>
              <a:rPr lang="cs-CZ" dirty="0"/>
              <a:t> </a:t>
            </a:r>
            <a:r>
              <a:rPr lang="cs-CZ" dirty="0" err="1"/>
              <a:t>savarén</a:t>
            </a:r>
            <a:r>
              <a:rPr lang="cs-CZ" dirty="0"/>
              <a:t>] (1. dubna 1755, </a:t>
            </a:r>
            <a:r>
              <a:rPr lang="cs-CZ" dirty="0" err="1"/>
              <a:t>Belley</a:t>
            </a:r>
            <a:r>
              <a:rPr lang="cs-CZ" dirty="0"/>
              <a:t>, Francie – 2. února 1826, Paříž) byl francouzský právník, politik, ekonomický myslitel a houslista, dnes známý především jako labužník - milovník a znalec dobrého jídla a pití, autor knihy Fyziologie chuti (</a:t>
            </a:r>
            <a:r>
              <a:rPr lang="cs-CZ" dirty="0" err="1"/>
              <a:t>Physiologie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goût</a:t>
            </a:r>
            <a:r>
              <a:rPr lang="cs-CZ" dirty="0"/>
              <a:t>, 1825).</a:t>
            </a:r>
          </a:p>
        </p:txBody>
      </p:sp>
    </p:spTree>
    <p:extLst>
      <p:ext uri="{BB962C8B-B14F-4D97-AF65-F5344CB8AC3E}">
        <p14:creationId xmlns:p14="http://schemas.microsoft.com/office/powerpoint/2010/main" val="21347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Cigaretová dieta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Máte na něco chuť, zapalte si cigaretu! Tato dieta byla propagována ve 20. letech 20. století a kouření bylo dokonce doporučováno pro své pozitivní zdravotní účinky. </a:t>
            </a:r>
          </a:p>
          <a:p>
            <a:pPr marL="0" indent="0">
              <a:buNone/>
            </a:pPr>
            <a:r>
              <a:rPr lang="cs-CZ" sz="2400" dirty="0" smtClean="0"/>
              <a:t>Dieta byla jednoduchá, prostě čím víc kouříte, tím více zhubnete. Dnes už víme, že kouření rozhodně zdravé není. Rozhodně ale po kouření hubnout můžete, kouření zrychluje metabolismus a trávení, a pokud díky kouření onemocníte rakovinou plic, hubnutí je zaručeno.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90641"/>
            <a:ext cx="3130674" cy="31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86173"/>
            <a:ext cx="2340315" cy="30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299"/>
            <a:ext cx="8229600" cy="738336"/>
          </a:xfrm>
        </p:spPr>
        <p:txBody>
          <a:bodyPr>
            <a:normAutofit/>
          </a:bodyPr>
          <a:lstStyle/>
          <a:p>
            <a:r>
              <a:rPr lang="cs-CZ" sz="3600" dirty="0"/>
              <a:t>1917- Lulu </a:t>
            </a:r>
            <a:r>
              <a:rPr lang="cs-CZ" sz="3600" dirty="0" err="1"/>
              <a:t>Hunt</a:t>
            </a:r>
            <a:r>
              <a:rPr lang="cs-CZ" sz="3600" dirty="0"/>
              <a:t> </a:t>
            </a:r>
            <a:r>
              <a:rPr lang="cs-CZ" sz="3600" dirty="0" err="1"/>
              <a:t>Peters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576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 roce 1918 vydala knižně svůj dietní program Dieta a zdraví: Klíč ke kaloriím, pojmenovaný podle jejích novinových sloupků. Kniha se okamžitě stala bestsellerem. Šlo o vůbec první bestseller na světě, který se týkal zdravé výživy.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76" y="2319532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3352"/>
            <a:ext cx="2095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12" y="2331477"/>
            <a:ext cx="3810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64" y="4581128"/>
            <a:ext cx="3418012" cy="214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1930- dieta podle </a:t>
            </a:r>
            <a:r>
              <a:rPr lang="cs-CZ" dirty="0" err="1" smtClean="0"/>
              <a:t>Dr.Haye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" y="1268760"/>
            <a:ext cx="35977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85615"/>
            <a:ext cx="1905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635896" y="1331707"/>
            <a:ext cx="5643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Dělená strava Dr</a:t>
            </a:r>
            <a:r>
              <a:rPr lang="cs-CZ" sz="2400" dirty="0" smtClean="0"/>
              <a:t>. </a:t>
            </a:r>
            <a:r>
              <a:rPr lang="cs-CZ" sz="2400" dirty="0" err="1" smtClean="0"/>
              <a:t>Haye</a:t>
            </a:r>
            <a:r>
              <a:rPr lang="cs-CZ" sz="2400" dirty="0" smtClean="0"/>
              <a:t> </a:t>
            </a:r>
            <a:r>
              <a:rPr lang="cs-CZ" sz="2400" dirty="0"/>
              <a:t>je založena na omezení potravin, které v těle vytváří kyseliny a zařazením do jídelníčku většího množství potravin se zásaditým účinkem.</a:t>
            </a:r>
          </a:p>
        </p:txBody>
      </p:sp>
    </p:spTree>
    <p:extLst>
      <p:ext uri="{BB962C8B-B14F-4D97-AF65-F5344CB8AC3E}">
        <p14:creationId xmlns:p14="http://schemas.microsoft.com/office/powerpoint/2010/main" val="132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1950 – kapustová dieta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Nikdo neví přesně určit, kdy byla </a:t>
            </a:r>
            <a:r>
              <a:rPr lang="cs-CZ" sz="2400" dirty="0" smtClean="0"/>
              <a:t>dieta </a:t>
            </a:r>
            <a:r>
              <a:rPr lang="cs-CZ" sz="2400" dirty="0"/>
              <a:t>poprvé zformována. Podle americké dietetické asociace vznikla kolem roku 1950, ale možná se datuje její vznik ještě dříve.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32" y="2780928"/>
            <a:ext cx="5037015" cy="264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Hollywoodská dieta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Již ve 30. letech minulého století se v Hollywoodu rozmohla grapefruitová dieta. Jenže patřila k mnoha přísným dietám, které se svým vyznavačům odměňují jo-jo efektem. Přidat však ke zdravé a vyvážené stravě grapefruit je moudrý krok, který k ideální váze napomůže.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320480" cy="23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958110" cy="23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"/>
            <a:ext cx="765208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8221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1960 - Zenová makrobiotická dieta</a:t>
            </a:r>
            <a:endParaRPr lang="cs-CZ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623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88679" y="1196752"/>
            <a:ext cx="5166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Makrobiotika je složena z řeckých slov, která označují dlouhý život, a výživově vychází ze složení zdravých tradičních diet. Zakladatelem makrobiotiky je George </a:t>
            </a:r>
            <a:r>
              <a:rPr lang="cs-CZ" sz="2400" dirty="0" err="1"/>
              <a:t>Ohsawa</a:t>
            </a:r>
            <a:r>
              <a:rPr lang="cs-CZ" sz="2400" dirty="0"/>
              <a:t>, který tvrdil, že se makrobiotikou vyléčil z tuberkulózy. Vedle makrobiotiky však doporučoval například kouření a sám zemřel na srdeční infarkt.</a:t>
            </a:r>
          </a:p>
        </p:txBody>
      </p:sp>
    </p:spTree>
    <p:extLst>
      <p:ext uri="{BB962C8B-B14F-4D97-AF65-F5344CB8AC3E}">
        <p14:creationId xmlns:p14="http://schemas.microsoft.com/office/powerpoint/2010/main" val="33136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je </a:t>
            </a:r>
            <a:r>
              <a:rPr lang="cs-CZ" sz="2400" dirty="0">
                <a:latin typeface="+mj-lt"/>
              </a:rPr>
              <a:t>řízený příjem pokrmů a tekutin za účelem </a:t>
            </a:r>
            <a:r>
              <a:rPr lang="cs-CZ" sz="2400" dirty="0" smtClean="0">
                <a:latin typeface="+mj-lt"/>
              </a:rPr>
              <a:t>dosažení specifického cíle.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endParaRPr lang="cs-CZ" sz="2400" dirty="0" smtClean="0">
              <a:latin typeface="+mj-lt"/>
            </a:endParaRP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Slovo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dieta </a:t>
            </a:r>
            <a:r>
              <a:rPr lang="cs-CZ" sz="2400" dirty="0" smtClean="0">
                <a:latin typeface="+mj-lt"/>
              </a:rPr>
              <a:t>se </a:t>
            </a:r>
            <a:r>
              <a:rPr lang="cs-CZ" sz="2400" dirty="0">
                <a:latin typeface="+mj-lt"/>
              </a:rPr>
              <a:t>může používat ve několika rozdílných významech: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nemocniční </a:t>
            </a:r>
            <a:r>
              <a:rPr lang="cs-CZ" sz="2400" dirty="0">
                <a:latin typeface="+mj-lt"/>
              </a:rPr>
              <a:t>(oficiální) diety,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redukční </a:t>
            </a:r>
            <a:r>
              <a:rPr lang="cs-CZ" sz="2400" dirty="0">
                <a:latin typeface="+mj-lt"/>
              </a:rPr>
              <a:t>diety na hubnutí, diety za účelem udržení </a:t>
            </a:r>
            <a:r>
              <a:rPr lang="cs-CZ" sz="2400" dirty="0" smtClean="0">
                <a:latin typeface="+mj-lt"/>
              </a:rPr>
              <a:t>nějakého </a:t>
            </a:r>
            <a:r>
              <a:rPr lang="cs-CZ" sz="2400" dirty="0">
                <a:latin typeface="+mj-lt"/>
              </a:rPr>
              <a:t>zdravotního </a:t>
            </a:r>
            <a:r>
              <a:rPr lang="cs-CZ" sz="2400" dirty="0" smtClean="0">
                <a:latin typeface="+mj-lt"/>
              </a:rPr>
              <a:t>stavu</a:t>
            </a:r>
            <a:r>
              <a:rPr lang="cs-CZ" sz="2400" dirty="0">
                <a:latin typeface="+mj-lt"/>
              </a:rPr>
              <a:t>,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diety </a:t>
            </a:r>
            <a:r>
              <a:rPr lang="cs-CZ" sz="2400" dirty="0">
                <a:latin typeface="+mj-lt"/>
              </a:rPr>
              <a:t>za účelem změny zdravotního stavu,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diety </a:t>
            </a:r>
            <a:r>
              <a:rPr lang="cs-CZ" sz="2400" dirty="0">
                <a:latin typeface="+mj-lt"/>
              </a:rPr>
              <a:t>jako dlouhodobý stravovací systému (</a:t>
            </a:r>
            <a:r>
              <a:rPr lang="cs-CZ" sz="2400" dirty="0" smtClean="0">
                <a:latin typeface="+mj-lt"/>
              </a:rPr>
              <a:t>podepřený </a:t>
            </a:r>
            <a:r>
              <a:rPr lang="cs-CZ" sz="2400" dirty="0">
                <a:latin typeface="+mj-lt"/>
              </a:rPr>
              <a:t>nějakým názorem </a:t>
            </a:r>
            <a:r>
              <a:rPr lang="cs-CZ" sz="2400" dirty="0" smtClean="0">
                <a:latin typeface="+mj-lt"/>
              </a:rPr>
              <a:t>nebo </a:t>
            </a:r>
            <a:r>
              <a:rPr lang="cs-CZ" sz="2400" dirty="0">
                <a:latin typeface="+mj-lt"/>
              </a:rPr>
              <a:t>filozofií)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Někdy </a:t>
            </a:r>
            <a:r>
              <a:rPr lang="cs-CZ" sz="2400" dirty="0">
                <a:latin typeface="+mj-lt"/>
              </a:rPr>
              <a:t>se jedná </a:t>
            </a:r>
            <a:r>
              <a:rPr lang="cs-CZ" sz="2400" dirty="0" smtClean="0">
                <a:latin typeface="+mj-lt"/>
              </a:rPr>
              <a:t>o </a:t>
            </a:r>
            <a:r>
              <a:rPr lang="cs-CZ" sz="2400" dirty="0">
                <a:latin typeface="+mj-lt"/>
              </a:rPr>
              <a:t>alternativní způsob </a:t>
            </a:r>
            <a:r>
              <a:rPr lang="cs-CZ" sz="2400" dirty="0" smtClean="0">
                <a:latin typeface="+mj-lt"/>
              </a:rPr>
              <a:t>výživy.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8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98"/>
            <a:ext cx="9154142" cy="676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1970- dieta Šípkové Růženky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/>
              <a:t>Sleeping</a:t>
            </a:r>
            <a:r>
              <a:rPr lang="cs-CZ" sz="2400" dirty="0"/>
              <a:t> </a:t>
            </a:r>
            <a:r>
              <a:rPr lang="cs-CZ" sz="2400" dirty="0" err="1"/>
              <a:t>Beauty</a:t>
            </a:r>
            <a:r>
              <a:rPr lang="cs-CZ" sz="2400" dirty="0"/>
              <a:t> Diet, tedy dieta Šípkové Růženky. Tento extrém naváděl lidi k užívání sedativ podporujících spánek, které člověka zlomily nejen na hodiny, ale celé dny. Tím pádem nepřijímal žádné kalorie a prý i hubnul. Propagátoři této diety však již pozapomněli na to, že tělo bez dostatku živin nehubne pro krásu, ale pod vlivem svého oslabování.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779912" cy="21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1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 na zajímavá videa: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32859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Makrobiotika: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https://www.youtube.com/watch?v=38uVs0zmhFQ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Problematika jídla v nemocnicích: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https://tv.idnes.cz/rozstrel/rozstrel-pavel-kohout-a-margit-slimakova-cely-zaznam.V180514_192118_zpravodaj_krr</a:t>
            </a:r>
            <a:r>
              <a:rPr lang="cs-CZ" dirty="0" smtClean="0">
                <a:hlinkClick r:id="rId3"/>
              </a:rPr>
              <a:t>?</a:t>
            </a:r>
            <a:endParaRPr lang="cs-CZ" dirty="0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mtClean="0"/>
              <a:t> </a:t>
            </a: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www.youtube.com/watch?v=7z72CRJycZ0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3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575048"/>
          </a:xfrm>
        </p:spPr>
        <p:txBody>
          <a:bodyPr>
            <a:normAutofit/>
          </a:bodyPr>
          <a:lstStyle/>
          <a:p>
            <a:r>
              <a:rPr lang="cs-CZ" dirty="0"/>
              <a:t>Dietní systém v </a:t>
            </a:r>
            <a:r>
              <a:rPr lang="cs-CZ" dirty="0" smtClean="0"/>
              <a:t>ČR-novelizace 1991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" y="980728"/>
            <a:ext cx="8964488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Principy: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 smtClean="0"/>
              <a:t>- došlo k novelizaci, kterou zpracoval tým expertů MZ ČR a vyšla jako metodický list MZ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jednalo se o úpravy v pojmenování diet (místo dieta žlučníková – dieta s omezením tuku), byla doporučena změna dávek energie, obsahu tuků a v některých případech i bílkovin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konkrétní rozpracování v jednotlivých zdravotnických zařízeních bylo úkolem dietologa daného zařízení ve spolupráci s dietní sestrou, případně nutričním týmem</a:t>
            </a:r>
          </a:p>
        </p:txBody>
      </p:sp>
    </p:spTree>
    <p:extLst>
      <p:ext uri="{BB962C8B-B14F-4D97-AF65-F5344CB8AC3E}">
        <p14:creationId xmlns:p14="http://schemas.microsoft.com/office/powerpoint/2010/main" val="14896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- v současné době jsou jednotlivá zdravotnická zařízení odpovědná za výživu svých pacientů, proto upravují a vytvářejí dietní systémy podle potřeb svých klientů a možností daného zařízení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v případě kontroly se hodnotí zejména to, zda daný systém odpovídá soudobým požadavkům na léčebnou výživu, zda jsou splněna nutriční kritéria jednotlivých diet a zda odpovídají potřebě pacienta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diety byly v dietním systému vždy členěny do několika skupin podle různých kritérií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diety se označují čísly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dietu ordinuje lékař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127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Od </a:t>
            </a:r>
            <a:r>
              <a:rPr lang="cs-CZ" sz="2400" dirty="0" smtClean="0"/>
              <a:t>roku 1991 se </a:t>
            </a:r>
            <a:r>
              <a:rPr lang="cs-CZ" sz="2400" dirty="0"/>
              <a:t>mnoho ve výživě a životním stylu obyvatel změnilo, je tedy velmi pravděpodobné, že dietní systém z roku 1991 již nebude v některých ohledech aktuální.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Vhodnou </a:t>
            </a:r>
            <a:r>
              <a:rPr lang="cs-CZ" sz="2400" dirty="0"/>
              <a:t>inspirací, zda a případně jak diety upravovat, může být pohled do zahraničí. Srovnání českého DS se zahraničním může přinést spoustu zajímavých podnětů, které mohou být inspirací pro případnou aktualizaci DS v </a:t>
            </a:r>
            <a:r>
              <a:rPr lang="cs-CZ" sz="2400" dirty="0" smtClean="0"/>
              <a:t>ČR.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772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4082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C00000"/>
                </a:solidFill>
              </a:rPr>
              <a:t>Dietní systém</a:t>
            </a:r>
            <a:br>
              <a:rPr lang="cs-CZ" sz="2000" dirty="0">
                <a:solidFill>
                  <a:srgbClr val="C00000"/>
                </a:solidFill>
              </a:rPr>
            </a:b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0 </a:t>
            </a:r>
            <a:r>
              <a:rPr lang="cs-CZ" sz="2000" dirty="0" smtClean="0"/>
              <a:t>– tekutá - krátkodobě </a:t>
            </a:r>
            <a:r>
              <a:rPr lang="cs-CZ" sz="2000" dirty="0"/>
              <a:t>po operacích v ústech a na trávicím ústrojí</a:t>
            </a:r>
          </a:p>
          <a:p>
            <a:pPr marL="0" indent="0">
              <a:buNone/>
            </a:pPr>
            <a:r>
              <a:rPr lang="cs-CZ" sz="2000" dirty="0"/>
              <a:t>0 S </a:t>
            </a:r>
            <a:r>
              <a:rPr lang="cs-CZ" sz="2000" dirty="0" smtClean="0"/>
              <a:t>– čajová - po </a:t>
            </a:r>
            <a:r>
              <a:rPr lang="cs-CZ" sz="2000" dirty="0"/>
              <a:t>lžičkách při realimentačních postupech</a:t>
            </a:r>
          </a:p>
          <a:p>
            <a:pPr marL="0" indent="0">
              <a:buNone/>
            </a:pPr>
            <a:r>
              <a:rPr lang="cs-CZ" sz="2000" dirty="0"/>
              <a:t>1 - kašovitá</a:t>
            </a:r>
          </a:p>
          <a:p>
            <a:pPr marL="0" indent="0">
              <a:buNone/>
            </a:pPr>
            <a:r>
              <a:rPr lang="cs-CZ" sz="2000" dirty="0"/>
              <a:t>1 S </a:t>
            </a:r>
            <a:r>
              <a:rPr lang="cs-CZ" sz="2000" dirty="0" smtClean="0"/>
              <a:t>– tekutá - výživné </a:t>
            </a:r>
            <a:r>
              <a:rPr lang="cs-CZ" sz="2000" dirty="0"/>
              <a:t>tekutiny, pokud nemůže nemocný přijímat tuhou stravu</a:t>
            </a:r>
          </a:p>
          <a:p>
            <a:pPr marL="0" indent="0">
              <a:buNone/>
            </a:pPr>
            <a:r>
              <a:rPr lang="cs-CZ" sz="2000" dirty="0"/>
              <a:t>2 - šetřící</a:t>
            </a:r>
          </a:p>
          <a:p>
            <a:pPr marL="0" indent="0">
              <a:buNone/>
            </a:pPr>
            <a:r>
              <a:rPr lang="cs-CZ" sz="2000" dirty="0"/>
              <a:t>3 - racionální</a:t>
            </a:r>
          </a:p>
          <a:p>
            <a:pPr marL="0" indent="0">
              <a:buNone/>
            </a:pPr>
            <a:r>
              <a:rPr lang="cs-CZ" sz="2000" dirty="0"/>
              <a:t>4 - s omezením tuků</a:t>
            </a:r>
          </a:p>
          <a:p>
            <a:pPr marL="0" indent="0">
              <a:buNone/>
            </a:pPr>
            <a:r>
              <a:rPr lang="cs-CZ" sz="2000" dirty="0"/>
              <a:t>5 - bezezbytková</a:t>
            </a:r>
          </a:p>
          <a:p>
            <a:pPr marL="0" indent="0">
              <a:buNone/>
            </a:pPr>
            <a:r>
              <a:rPr lang="cs-CZ" sz="2000" dirty="0"/>
              <a:t>6 - </a:t>
            </a:r>
            <a:r>
              <a:rPr lang="cs-CZ" sz="2000" dirty="0" err="1"/>
              <a:t>nízkobílkovinná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7 </a:t>
            </a:r>
            <a:r>
              <a:rPr lang="cs-CZ" sz="2000" dirty="0" smtClean="0"/>
              <a:t>– </a:t>
            </a:r>
            <a:r>
              <a:rPr lang="cs-CZ" sz="2000" dirty="0" err="1" smtClean="0"/>
              <a:t>nízkocholesterolová</a:t>
            </a:r>
            <a:r>
              <a:rPr lang="cs-CZ" sz="2000" dirty="0" smtClean="0"/>
              <a:t> při </a:t>
            </a:r>
            <a:r>
              <a:rPr lang="cs-CZ" sz="2000" dirty="0" err="1"/>
              <a:t>aterioskleróze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8 </a:t>
            </a:r>
            <a:r>
              <a:rPr lang="cs-CZ" sz="2000" dirty="0" smtClean="0"/>
              <a:t>– redukční při </a:t>
            </a:r>
            <a:r>
              <a:rPr lang="cs-CZ" sz="2000" dirty="0"/>
              <a:t>obezitě</a:t>
            </a:r>
          </a:p>
          <a:p>
            <a:pPr marL="0" indent="0">
              <a:buNone/>
            </a:pPr>
            <a:r>
              <a:rPr lang="cs-CZ" sz="2000" dirty="0"/>
              <a:t>9 - diabetická</a:t>
            </a:r>
          </a:p>
          <a:p>
            <a:pPr marL="0" indent="0">
              <a:buNone/>
            </a:pPr>
            <a:r>
              <a:rPr lang="cs-CZ" sz="2000" dirty="0"/>
              <a:t>10 - neslaná </a:t>
            </a:r>
            <a:r>
              <a:rPr lang="cs-CZ" sz="2000" dirty="0" smtClean="0"/>
              <a:t>šetřící - při </a:t>
            </a:r>
            <a:r>
              <a:rPr lang="cs-CZ" sz="2000" dirty="0"/>
              <a:t>onemocnění srdce a cév, u nemocných s otoky</a:t>
            </a:r>
          </a:p>
          <a:p>
            <a:pPr marL="0" indent="0">
              <a:buNone/>
            </a:pPr>
            <a:r>
              <a:rPr lang="cs-CZ" sz="2000" dirty="0"/>
              <a:t>11 - výživná</a:t>
            </a:r>
          </a:p>
          <a:p>
            <a:pPr marL="0" indent="0">
              <a:buNone/>
            </a:pPr>
            <a:r>
              <a:rPr lang="cs-CZ" sz="2000" dirty="0"/>
              <a:t>12 - strava batolat</a:t>
            </a:r>
          </a:p>
          <a:p>
            <a:pPr marL="0" indent="0">
              <a:buNone/>
            </a:pPr>
            <a:r>
              <a:rPr lang="cs-CZ" sz="2000" dirty="0"/>
              <a:t>13 - strava větších dětí</a:t>
            </a:r>
          </a:p>
          <a:p>
            <a:pPr marL="0" indent="0">
              <a:buNone/>
            </a:pPr>
            <a:r>
              <a:rPr lang="cs-CZ" sz="2000" dirty="0"/>
              <a:t>14 </a:t>
            </a:r>
            <a:r>
              <a:rPr lang="cs-CZ" sz="2000" dirty="0" smtClean="0"/>
              <a:t>– výběrová - u </a:t>
            </a:r>
            <a:r>
              <a:rPr lang="cs-CZ" sz="2000" dirty="0"/>
              <a:t>kachektických nemocných, při nádorových onemocnění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503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9638"/>
            <a:ext cx="8229600" cy="1143000"/>
          </a:xfrm>
        </p:spPr>
        <p:txBody>
          <a:bodyPr/>
          <a:lstStyle/>
          <a:p>
            <a:r>
              <a:rPr lang="cs-CZ" dirty="0" smtClean="0"/>
              <a:t>Nutriční péče – nutriční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Nutriční péče je zajišťována v nemocničních zařízeních v současné době </a:t>
            </a:r>
            <a:r>
              <a:rPr lang="cs-CZ" sz="2400" dirty="0" err="1" smtClean="0"/>
              <a:t>multidisciplinárně</a:t>
            </a:r>
            <a:r>
              <a:rPr lang="cs-CZ" sz="2400" dirty="0" smtClean="0"/>
              <a:t>:</a:t>
            </a:r>
          </a:p>
          <a:p>
            <a:pPr marL="0" indent="0">
              <a:buNone/>
            </a:pPr>
            <a:r>
              <a:rPr lang="cs-CZ" sz="2400" dirty="0" smtClean="0"/>
              <a:t>- podílí se na ní jak nutriční terapeut, tak ošetřující sestra, lékař, ošetřovatelka i stravovací provoz</a:t>
            </a:r>
          </a:p>
          <a:p>
            <a:pPr marL="0" indent="0">
              <a:buNone/>
            </a:pPr>
            <a:r>
              <a:rPr lang="cs-CZ" sz="2400" dirty="0" smtClean="0"/>
              <a:t>- </a:t>
            </a:r>
            <a:r>
              <a:rPr lang="cs-CZ" sz="2400" dirty="0" smtClean="0">
                <a:solidFill>
                  <a:srgbClr val="C00000"/>
                </a:solidFill>
              </a:rPr>
              <a:t>nutriční terapeut  </a:t>
            </a:r>
            <a:r>
              <a:rPr lang="cs-CZ" sz="2400" dirty="0" smtClean="0"/>
              <a:t>provádí nutriční diagnostiku, řeší výživový problém, konzultuje s lékařem a navrhuje a hodnotí nutriční opatření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1923"/>
            <a:ext cx="2909900" cy="232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5376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57" y="511711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61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solidFill>
                  <a:srgbClr val="C00000"/>
                </a:solidFill>
              </a:rPr>
              <a:t>lékař</a:t>
            </a:r>
            <a:r>
              <a:rPr lang="cs-CZ" dirty="0" smtClean="0"/>
              <a:t>  provádí </a:t>
            </a:r>
            <a:r>
              <a:rPr lang="cs-CZ" dirty="0" err="1" smtClean="0"/>
              <a:t>screening</a:t>
            </a:r>
            <a:r>
              <a:rPr lang="cs-CZ" dirty="0" smtClean="0"/>
              <a:t> při přijetí pacienta, diagnostikuje stav výživy, </a:t>
            </a:r>
          </a:p>
          <a:p>
            <a:pPr>
              <a:buFontTx/>
              <a:buChar char="-"/>
            </a:pPr>
            <a:r>
              <a:rPr lang="cs-CZ" dirty="0" smtClean="0"/>
              <a:t>ordinuje řešení výživového problému</a:t>
            </a:r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032448" cy="253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399032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ošetřující sestra  </a:t>
            </a:r>
            <a:r>
              <a:rPr lang="cs-CZ" dirty="0" smtClean="0"/>
              <a:t>rozpoznává, stanovuje nedostatečnou výživu jako ošetřovatelský problém, sleduje a řeší problémy pacienta s příjmem potravy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71703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8937"/>
            <a:ext cx="5153236" cy="342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Výživa v minulosti, doporučované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2060" y="1268760"/>
            <a:ext cx="916606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Historicky </a:t>
            </a:r>
            <a:r>
              <a:rPr lang="cs-CZ" sz="2400" dirty="0"/>
              <a:t>byla léčba dietou jedním z </a:t>
            </a:r>
            <a:r>
              <a:rPr lang="cs-CZ" sz="2400" dirty="0" smtClean="0"/>
              <a:t>nejvýznamnějších </a:t>
            </a:r>
            <a:r>
              <a:rPr lang="cs-CZ" sz="2400" dirty="0"/>
              <a:t>léčebných postupů. </a:t>
            </a:r>
          </a:p>
          <a:p>
            <a:pPr marL="0" indent="0">
              <a:buNone/>
            </a:pPr>
            <a:r>
              <a:rPr lang="cs-CZ" sz="2400" dirty="0" err="1" smtClean="0"/>
              <a:t>Hippokratés</a:t>
            </a:r>
            <a:r>
              <a:rPr lang="cs-CZ" sz="2400" dirty="0" smtClean="0"/>
              <a:t> (5</a:t>
            </a:r>
            <a:r>
              <a:rPr lang="cs-CZ" sz="2400" dirty="0"/>
              <a:t>. století před naším letopočtem) přikládal výživě</a:t>
            </a:r>
          </a:p>
          <a:p>
            <a:pPr marL="0" indent="0">
              <a:buNone/>
            </a:pPr>
            <a:r>
              <a:rPr lang="cs-CZ" sz="2400" dirty="0"/>
              <a:t>nemocných </a:t>
            </a:r>
            <a:r>
              <a:rPr lang="cs-CZ" sz="2400" dirty="0" smtClean="0"/>
              <a:t>velký </a:t>
            </a:r>
            <a:r>
              <a:rPr lang="cs-CZ" sz="2400" dirty="0"/>
              <a:t>význam a právě jemu se připisují </a:t>
            </a:r>
            <a:r>
              <a:rPr lang="cs-CZ" sz="2400" dirty="0" smtClean="0"/>
              <a:t>výroky</a:t>
            </a:r>
            <a:r>
              <a:rPr lang="cs-CZ" sz="2400" dirty="0"/>
              <a:t>, </a:t>
            </a:r>
            <a:r>
              <a:rPr lang="cs-CZ" sz="2400" dirty="0" smtClean="0"/>
              <a:t>že „naše potrava </a:t>
            </a:r>
            <a:r>
              <a:rPr lang="cs-CZ" sz="2400" dirty="0"/>
              <a:t>má být lékem a naše léky mají být </a:t>
            </a:r>
            <a:r>
              <a:rPr lang="cs-CZ" sz="2400" dirty="0" smtClean="0"/>
              <a:t>potravou“ a  „nemocného </a:t>
            </a:r>
            <a:r>
              <a:rPr lang="cs-CZ" sz="2400" dirty="0"/>
              <a:t>je </a:t>
            </a:r>
            <a:r>
              <a:rPr lang="cs-CZ" sz="2400" dirty="0" smtClean="0"/>
              <a:t>nutno </a:t>
            </a:r>
            <a:r>
              <a:rPr lang="cs-CZ" sz="2400" dirty="0"/>
              <a:t>dietou nejen léčit, ale i </a:t>
            </a:r>
            <a:r>
              <a:rPr lang="cs-CZ" sz="2400" dirty="0" smtClean="0"/>
              <a:t>živit“.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Dále </a:t>
            </a:r>
            <a:r>
              <a:rPr lang="cs-CZ" sz="2400" dirty="0"/>
              <a:t>je známá </a:t>
            </a:r>
            <a:r>
              <a:rPr lang="cs-CZ" sz="2400" dirty="0" smtClean="0"/>
              <a:t>Římská </a:t>
            </a:r>
            <a:r>
              <a:rPr lang="cs-CZ" sz="2400" dirty="0"/>
              <a:t>lékařská </a:t>
            </a:r>
            <a:r>
              <a:rPr lang="cs-CZ" sz="2400" dirty="0" smtClean="0"/>
              <a:t>škola - </a:t>
            </a:r>
            <a:r>
              <a:rPr lang="cs-CZ" sz="2400" dirty="0"/>
              <a:t>2. století n.l.</a:t>
            </a:r>
          </a:p>
          <a:p>
            <a:pPr marL="0" indent="0">
              <a:buNone/>
            </a:pPr>
            <a:r>
              <a:rPr lang="cs-CZ" sz="2400" dirty="0" smtClean="0"/>
              <a:t>Lékařská </a:t>
            </a:r>
            <a:r>
              <a:rPr lang="cs-CZ" sz="2400" dirty="0"/>
              <a:t>škola Salernská </a:t>
            </a:r>
            <a:r>
              <a:rPr lang="cs-CZ" sz="2400" dirty="0" smtClean="0"/>
              <a:t>na </a:t>
            </a:r>
            <a:r>
              <a:rPr lang="cs-CZ" sz="2400" dirty="0" err="1"/>
              <a:t>Sicilii</a:t>
            </a:r>
            <a:r>
              <a:rPr lang="cs-CZ" sz="2400" dirty="0"/>
              <a:t> -13. století n.l.</a:t>
            </a:r>
          </a:p>
          <a:p>
            <a:pPr marL="0" indent="0">
              <a:buNone/>
            </a:pPr>
            <a:r>
              <a:rPr lang="cs-CZ" sz="2400" dirty="0" smtClean="0"/>
              <a:t>Jednalo </a:t>
            </a:r>
            <a:r>
              <a:rPr lang="cs-CZ" sz="2400" dirty="0"/>
              <a:t>se o výsledky různého způsobu výživy při </a:t>
            </a:r>
            <a:r>
              <a:rPr lang="cs-CZ" sz="2400" dirty="0" smtClean="0"/>
              <a:t>určitých </a:t>
            </a:r>
            <a:r>
              <a:rPr lang="cs-CZ" sz="2400" dirty="0"/>
              <a:t>chorobách, tedy </a:t>
            </a:r>
            <a:r>
              <a:rPr lang="cs-CZ" sz="2400" dirty="0" smtClean="0"/>
              <a:t>ryze empirický </a:t>
            </a:r>
            <a:r>
              <a:rPr lang="cs-CZ" sz="2400" dirty="0"/>
              <a:t>přístup, kde získané poznatky předávají </a:t>
            </a:r>
            <a:r>
              <a:rPr lang="cs-CZ" sz="2400" dirty="0" smtClean="0"/>
              <a:t>dalším generacím.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Začátek </a:t>
            </a:r>
            <a:r>
              <a:rPr lang="cs-CZ" sz="2400" dirty="0">
                <a:solidFill>
                  <a:srgbClr val="FF0000"/>
                </a:solidFill>
              </a:rPr>
              <a:t>moderního přístupu byl až 19. – 20. </a:t>
            </a:r>
            <a:r>
              <a:rPr lang="cs-CZ" sz="2400" dirty="0" smtClean="0">
                <a:solidFill>
                  <a:srgbClr val="FF0000"/>
                </a:solidFill>
              </a:rPr>
              <a:t>stolet</a:t>
            </a:r>
            <a:r>
              <a:rPr lang="cs-CZ" sz="2400" dirty="0" smtClean="0"/>
              <a:t>í- rozvoj </a:t>
            </a:r>
            <a:r>
              <a:rPr lang="cs-CZ" sz="2400" dirty="0"/>
              <a:t>přírodních věd, proto názory a postupy již </a:t>
            </a:r>
            <a:r>
              <a:rPr lang="cs-CZ" sz="2400" dirty="0" smtClean="0"/>
              <a:t>racionálnější.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20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ošetřovatelka, sanitárka</a:t>
            </a:r>
            <a:r>
              <a:rPr lang="cs-CZ" dirty="0" smtClean="0"/>
              <a:t>  sleduje konzumaci jídla (většinou odnáší nádobí)</a:t>
            </a:r>
          </a:p>
          <a:p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8768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594917" cy="259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4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stravovací provoz </a:t>
            </a:r>
            <a:r>
              <a:rPr lang="cs-CZ" dirty="0" smtClean="0"/>
              <a:t>individualizuje stravu podle potřeby nemocného</a:t>
            </a:r>
            <a:endParaRPr lang="cs-CZ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1940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DOBERSKÝ, Přemysl. Nový dietní systém pro nemocnice. 1. vyd. </a:t>
            </a:r>
            <a:r>
              <a:rPr lang="cs-CZ" sz="2400" dirty="0" smtClean="0"/>
              <a:t>Praha: Státní </a:t>
            </a:r>
            <a:r>
              <a:rPr lang="cs-CZ" sz="2400" dirty="0"/>
              <a:t>zdravotnické nakladatelství, n. p., 1955.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IDNES TV. Rozstřel: Pavel Kohout a Margit </a:t>
            </a:r>
            <a:r>
              <a:rPr lang="cs-CZ" sz="2400" dirty="0" err="1"/>
              <a:t>Slimáková</a:t>
            </a:r>
            <a:r>
              <a:rPr lang="cs-CZ" sz="2400" dirty="0"/>
              <a:t>. In: </a:t>
            </a:r>
            <a:r>
              <a:rPr lang="cs-CZ" sz="2400" dirty="0" err="1"/>
              <a:t>iDNES</a:t>
            </a:r>
            <a:r>
              <a:rPr lang="cs-CZ" sz="2400" dirty="0"/>
              <a:t> </a:t>
            </a:r>
            <a:r>
              <a:rPr lang="cs-CZ" sz="2400" dirty="0" smtClean="0"/>
              <a:t>TV [online</a:t>
            </a:r>
            <a:r>
              <a:rPr lang="cs-CZ" sz="2400" dirty="0"/>
              <a:t>]. 16. květen 2018 [vid. 2019-05-05]. Dostupné</a:t>
            </a:r>
          </a:p>
          <a:p>
            <a:pPr marL="0" indent="0">
              <a:buNone/>
            </a:pPr>
            <a:r>
              <a:rPr lang="cs-CZ" sz="2400" dirty="0"/>
              <a:t>z: https://tv.idnes.cz/rozstrel/rozstrel-pavel-kohout-a-margit-slimakova-celyzaznam.V180514_192118_zpravodaj_krr?</a:t>
            </a:r>
          </a:p>
        </p:txBody>
      </p:sp>
    </p:spTree>
    <p:extLst>
      <p:ext uri="{BB962C8B-B14F-4D97-AF65-F5344CB8AC3E}">
        <p14:creationId xmlns:p14="http://schemas.microsoft.com/office/powerpoint/2010/main" val="304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Rozvoj </a:t>
            </a:r>
            <a:r>
              <a:rPr lang="cs-CZ" sz="4000" dirty="0"/>
              <a:t>české, resp. Československé </a:t>
            </a:r>
            <a:br>
              <a:rPr lang="cs-CZ" sz="4000" dirty="0"/>
            </a:br>
            <a:r>
              <a:rPr lang="cs-CZ" sz="4000" dirty="0"/>
              <a:t>dietetiky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První záznamy v písemnictví již </a:t>
            </a:r>
            <a:r>
              <a:rPr lang="cs-CZ" sz="2400" dirty="0" smtClean="0">
                <a:solidFill>
                  <a:srgbClr val="FF0000"/>
                </a:solidFill>
              </a:rPr>
              <a:t>1522</a:t>
            </a:r>
            <a:r>
              <a:rPr lang="cs-CZ" sz="2400" dirty="0" smtClean="0"/>
              <a:t> - </a:t>
            </a:r>
            <a:r>
              <a:rPr lang="cs-CZ" sz="2400" dirty="0" err="1" smtClean="0"/>
              <a:t>Wenceslaus</a:t>
            </a:r>
            <a:r>
              <a:rPr lang="cs-CZ" sz="2400" dirty="0" smtClean="0"/>
              <a:t> </a:t>
            </a:r>
            <a:r>
              <a:rPr lang="cs-CZ" sz="2400" dirty="0" err="1"/>
              <a:t>Payer</a:t>
            </a:r>
            <a:r>
              <a:rPr lang="cs-CZ" sz="2400" dirty="0"/>
              <a:t> v K</a:t>
            </a:r>
            <a:r>
              <a:rPr lang="cs-CZ" sz="2400" dirty="0" smtClean="0"/>
              <a:t>. Varech - zabýval </a:t>
            </a:r>
            <a:r>
              <a:rPr lang="cs-CZ" sz="2400" dirty="0"/>
              <a:t>se léčebnými </a:t>
            </a:r>
            <a:r>
              <a:rPr lang="cs-CZ" sz="2400" dirty="0" smtClean="0"/>
              <a:t>postupy.</a:t>
            </a:r>
          </a:p>
          <a:p>
            <a:pPr marL="0" indent="0">
              <a:buNone/>
            </a:pPr>
            <a:r>
              <a:rPr lang="cs-CZ" sz="2400" dirty="0" smtClean="0"/>
              <a:t>V r. 1927 – vydává lázeňský </a:t>
            </a:r>
            <a:r>
              <a:rPr lang="cs-CZ" sz="2400" dirty="0"/>
              <a:t>š</a:t>
            </a:r>
            <a:r>
              <a:rPr lang="cs-CZ" sz="2400" dirty="0" smtClean="0"/>
              <a:t>éfkuchař Jan Kettner společně s MUDr. Maxem  </a:t>
            </a:r>
            <a:r>
              <a:rPr lang="cs-CZ" sz="2400" dirty="0" err="1" smtClean="0"/>
              <a:t>Popperem</a:t>
            </a:r>
            <a:r>
              <a:rPr lang="cs-CZ" sz="2400" dirty="0" smtClean="0"/>
              <a:t>  publikaci: </a:t>
            </a:r>
            <a:r>
              <a:rPr lang="cs-CZ" sz="2400" dirty="0" smtClean="0">
                <a:solidFill>
                  <a:srgbClr val="FF0000"/>
                </a:solidFill>
              </a:rPr>
              <a:t>Hygienická a dietní kuchyně</a:t>
            </a:r>
          </a:p>
          <a:p>
            <a:pPr marL="0" indent="0">
              <a:buNone/>
            </a:pPr>
            <a:r>
              <a:rPr lang="cs-CZ" sz="2400" dirty="0" smtClean="0"/>
              <a:t>V r. 1928 – vyšla 1. </a:t>
            </a:r>
            <a:r>
              <a:rPr lang="cs-CZ" sz="2400" dirty="0"/>
              <a:t>č</a:t>
            </a:r>
            <a:r>
              <a:rPr lang="cs-CZ" sz="2400" dirty="0" smtClean="0"/>
              <a:t>eská příručka dietetiky Otakara </a:t>
            </a:r>
            <a:r>
              <a:rPr lang="cs-CZ" sz="2400" dirty="0" err="1" smtClean="0"/>
              <a:t>Koseho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1934 </a:t>
            </a:r>
            <a:r>
              <a:rPr lang="cs-CZ" sz="2400" dirty="0">
                <a:solidFill>
                  <a:srgbClr val="FF0000"/>
                </a:solidFill>
              </a:rPr>
              <a:t>prof. Prusík </a:t>
            </a:r>
            <a:r>
              <a:rPr lang="cs-CZ" sz="2400" dirty="0"/>
              <a:t>zakládá pražskou školu pro dietní </a:t>
            </a:r>
            <a:r>
              <a:rPr lang="cs-CZ" sz="2400" dirty="0" smtClean="0"/>
              <a:t>sestry - v prvním roce studia bylo 14 studentek, vyučovala se čeština, počty, lékařské a praktické předměty. </a:t>
            </a:r>
          </a:p>
          <a:p>
            <a:pPr marL="0" indent="0">
              <a:buNone/>
            </a:pPr>
            <a:r>
              <a:rPr lang="cs-CZ" sz="2400" dirty="0" smtClean="0"/>
              <a:t>Pro práci absolventek však nebylo v praxi porozumění, z 96 absolventek získalo pouze 27 zaměstnání - převážně v nemocnicích a léčebných ústavech. Po roce 1948 Ministerstvo zdravotnictví svým výnosem doporučilo přijetí absolventek zdravotnickým zařízením.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092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7" y="262503"/>
            <a:ext cx="9015533" cy="65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Profesoři Prusík a Charvát</a:t>
            </a:r>
            <a:endParaRPr lang="cs-CZ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5" y="1327855"/>
            <a:ext cx="7808513" cy="490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Dietetika po 2. světové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 smtClean="0"/>
              <a:t>1951 - v </a:t>
            </a:r>
            <a:r>
              <a:rPr lang="cs-CZ" sz="2400" dirty="0"/>
              <a:t>Praze založení Ústavu pro výzkum výživy </a:t>
            </a:r>
            <a:r>
              <a:rPr lang="cs-CZ" sz="2400" dirty="0" smtClean="0"/>
              <a:t>lidu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- založení Společnosti pro racionální výživu </a:t>
            </a:r>
          </a:p>
          <a:p>
            <a:pPr marL="457200" indent="-457200">
              <a:buAutoNum type="arabicPlain" startAt="1953"/>
            </a:pPr>
            <a:r>
              <a:rPr lang="cs-CZ" sz="2400" dirty="0" smtClean="0"/>
              <a:t> - Bratislava</a:t>
            </a:r>
            <a:r>
              <a:rPr lang="cs-CZ" sz="2400" dirty="0"/>
              <a:t>, založen stejný </a:t>
            </a:r>
            <a:r>
              <a:rPr lang="cs-CZ" sz="2400" dirty="0" smtClean="0"/>
              <a:t>ústav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1952-1954  - vypracování Dietního systému a jeho publikace pro ČR.</a:t>
            </a:r>
          </a:p>
          <a:p>
            <a:pPr marL="0" indent="0">
              <a:buNone/>
            </a:pPr>
            <a:r>
              <a:rPr lang="cs-CZ" sz="2400" dirty="0" smtClean="0"/>
              <a:t>(</a:t>
            </a:r>
            <a:r>
              <a:rPr lang="cs-CZ" sz="2400" dirty="0" err="1" smtClean="0"/>
              <a:t>Doberský</a:t>
            </a:r>
            <a:r>
              <a:rPr lang="cs-CZ" sz="2400" dirty="0" smtClean="0"/>
              <a:t> – Nový dietní systém pro nemocnice)</a:t>
            </a:r>
          </a:p>
          <a:p>
            <a:pPr marL="0" indent="0">
              <a:buNone/>
            </a:pPr>
            <a:r>
              <a:rPr lang="cs-CZ" sz="2400" dirty="0" smtClean="0"/>
              <a:t>Pro Slovenskou republiku v r.1958 – normy, podle kterých se připravovala léčebná výživa ve všech čs. a sl. </a:t>
            </a:r>
            <a:r>
              <a:rPr lang="cs-CZ" sz="2400" dirty="0"/>
              <a:t>n</a:t>
            </a:r>
            <a:r>
              <a:rPr lang="cs-CZ" sz="2400" dirty="0" smtClean="0"/>
              <a:t>emocnicích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400" dirty="0" smtClean="0"/>
              <a:t>1. září </a:t>
            </a:r>
            <a:r>
              <a:rPr lang="cs-CZ" sz="2400" dirty="0"/>
              <a:t>1960 </a:t>
            </a:r>
            <a:r>
              <a:rPr lang="cs-CZ" sz="2400" dirty="0" smtClean="0"/>
              <a:t> - usnesení </a:t>
            </a:r>
            <a:r>
              <a:rPr lang="cs-CZ" sz="2400" dirty="0"/>
              <a:t>kolegia ministra zdravotnictví, jímž se výživa stává nedílnou součástí komplexní léčby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Další </a:t>
            </a:r>
            <a:r>
              <a:rPr lang="cs-CZ" sz="2400" dirty="0"/>
              <a:t>publikace pro </a:t>
            </a:r>
            <a:r>
              <a:rPr lang="cs-CZ" sz="2400" dirty="0" smtClean="0"/>
              <a:t>obě republiky  v r.1968 - přepracované </a:t>
            </a:r>
            <a:r>
              <a:rPr lang="cs-CZ" sz="2400" dirty="0"/>
              <a:t>a rozšířené </a:t>
            </a:r>
            <a:r>
              <a:rPr lang="cs-CZ" sz="2400" dirty="0" smtClean="0"/>
              <a:t>vydání</a:t>
            </a:r>
          </a:p>
          <a:p>
            <a:pPr marL="0" indent="0">
              <a:buNone/>
            </a:pPr>
            <a:r>
              <a:rPr lang="cs-CZ" sz="2400" dirty="0" smtClean="0"/>
              <a:t>1983 byl vydán inovovaný  Dietní </a:t>
            </a:r>
            <a:r>
              <a:rPr lang="cs-CZ" sz="2400" dirty="0"/>
              <a:t>systém pro nemocnice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   </a:t>
            </a:r>
            <a:r>
              <a:rPr lang="cs-CZ" sz="2400" dirty="0" err="1" smtClean="0"/>
              <a:t>Dietný</a:t>
            </a:r>
            <a:r>
              <a:rPr lang="cs-CZ" sz="2400" dirty="0" smtClean="0"/>
              <a:t> </a:t>
            </a:r>
            <a:r>
              <a:rPr lang="cs-CZ" sz="2400" dirty="0"/>
              <a:t>systém </a:t>
            </a:r>
            <a:r>
              <a:rPr lang="cs-CZ" sz="2400" dirty="0" err="1"/>
              <a:t>pre</a:t>
            </a:r>
            <a:r>
              <a:rPr lang="cs-CZ" sz="2400" dirty="0"/>
              <a:t> nemocnice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Tyto </a:t>
            </a:r>
            <a:r>
              <a:rPr lang="cs-CZ" sz="2400" dirty="0"/>
              <a:t>byly závaznou celostátní </a:t>
            </a:r>
            <a:r>
              <a:rPr lang="cs-CZ" sz="2400" dirty="0" smtClean="0"/>
              <a:t>normou, byl </a:t>
            </a:r>
            <a:r>
              <a:rPr lang="cs-CZ" sz="2400" dirty="0"/>
              <a:t>vytvořen 14ti druhový dietní </a:t>
            </a:r>
            <a:r>
              <a:rPr lang="cs-CZ" sz="2400" dirty="0" smtClean="0"/>
              <a:t>systém. Součástí </a:t>
            </a:r>
            <a:r>
              <a:rPr lang="cs-CZ" sz="2400" dirty="0"/>
              <a:t>byl i slovník: Slovensko český a </a:t>
            </a:r>
            <a:r>
              <a:rPr lang="cs-CZ" sz="2400" dirty="0" smtClean="0"/>
              <a:t>Česko-slovenský.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35" y="4795402"/>
            <a:ext cx="1524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3049521" cy="22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Image result for Dobersk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2839649" cy="21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996952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11" y="1628799"/>
            <a:ext cx="3842372" cy="503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</a:t>
            </a:r>
            <a:r>
              <a:rPr lang="cs-CZ" dirty="0" smtClean="0"/>
              <a:t>používaných módních </a:t>
            </a:r>
            <a:r>
              <a:rPr lang="cs-CZ" dirty="0"/>
              <a:t>diet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7" y="1268760"/>
            <a:ext cx="7916763" cy="519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172400" y="1984792"/>
            <a:ext cx="162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err="1">
                <a:hlinkClick r:id="rId3"/>
              </a:rPr>
              <a:t>The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Physiology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of</a:t>
            </a:r>
            <a:r>
              <a:rPr lang="cs-CZ" u="sng" dirty="0">
                <a:hlinkClick r:id="rId3"/>
              </a:rPr>
              <a:t> Taste</a:t>
            </a:r>
          </a:p>
        </p:txBody>
      </p:sp>
    </p:spTree>
    <p:extLst>
      <p:ext uri="{BB962C8B-B14F-4D97-AF65-F5344CB8AC3E}">
        <p14:creationId xmlns:p14="http://schemas.microsoft.com/office/powerpoint/2010/main" val="35841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1433</Words>
  <Application>Microsoft Office PowerPoint</Application>
  <PresentationFormat>Předvádění na obrazovce (4:3)</PresentationFormat>
  <Paragraphs>119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Technologie přípravy pokrmů II Historie dietního systému, jeho vývoj po současnost</vt:lpstr>
      <vt:lpstr>Dieta</vt:lpstr>
      <vt:lpstr>Výživa v minulosti, doporučované přístupy</vt:lpstr>
      <vt:lpstr> Rozvoj české, resp. Československé  dietetiky </vt:lpstr>
      <vt:lpstr>Prezentace aplikace PowerPoint</vt:lpstr>
      <vt:lpstr>Profesoři Prusík a Charvát</vt:lpstr>
      <vt:lpstr>Dietetika po 2. světové válce</vt:lpstr>
      <vt:lpstr>Prezentace aplikace PowerPoint</vt:lpstr>
      <vt:lpstr>Přehled používaných módních diet</vt:lpstr>
      <vt:lpstr>Prezentace aplikace PowerPoint</vt:lpstr>
      <vt:lpstr>1920 - Lord Byron je známý anorektik. Své dietami i octem zhuntované tělo pošle předčasně do hrobu.</vt:lpstr>
      <vt:lpstr>1826-dieta s nízkým příjmem sacharidů</vt:lpstr>
      <vt:lpstr>Cigaretová dieta </vt:lpstr>
      <vt:lpstr>1917- Lulu Hunt Peters</vt:lpstr>
      <vt:lpstr>1930- dieta podle Dr.Haye</vt:lpstr>
      <vt:lpstr>1950 – kapustová dieta</vt:lpstr>
      <vt:lpstr>Hollywoodská dieta</vt:lpstr>
      <vt:lpstr>Prezentace aplikace PowerPoint</vt:lpstr>
      <vt:lpstr>1960 - Zenová makrobiotická dieta</vt:lpstr>
      <vt:lpstr>Prezentace aplikace PowerPoint</vt:lpstr>
      <vt:lpstr>1970- dieta Šípkové Růženky</vt:lpstr>
      <vt:lpstr>Odkazy na zajímavá videa:</vt:lpstr>
      <vt:lpstr>Dietní systém v ČR-novelizace 1991</vt:lpstr>
      <vt:lpstr>Prezentace aplikace PowerPoint</vt:lpstr>
      <vt:lpstr>Současnost</vt:lpstr>
      <vt:lpstr>Dietní systém </vt:lpstr>
      <vt:lpstr>Nutriční péče – nutriční tým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přípravy pokrmů II Historie dietního systému, jeho vývoj po současnost</dc:title>
  <dc:creator>Mama</dc:creator>
  <cp:lastModifiedBy>KAMILA</cp:lastModifiedBy>
  <cp:revision>29</cp:revision>
  <dcterms:created xsi:type="dcterms:W3CDTF">2020-02-21T09:51:16Z</dcterms:created>
  <dcterms:modified xsi:type="dcterms:W3CDTF">2023-02-21T19:27:12Z</dcterms:modified>
</cp:coreProperties>
</file>