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3" r:id="rId3"/>
    <p:sldId id="262" r:id="rId4"/>
    <p:sldId id="267" r:id="rId5"/>
    <p:sldId id="268" r:id="rId6"/>
    <p:sldId id="269" r:id="rId7"/>
    <p:sldId id="270" r:id="rId8"/>
    <p:sldId id="271" r:id="rId9"/>
    <p:sldId id="272" r:id="rId10"/>
    <p:sldId id="273" r:id="rId11"/>
    <p:sldId id="274" r:id="rId12"/>
    <p:sldId id="275" r:id="rId13"/>
    <p:sldId id="276" r:id="rId14"/>
    <p:sldId id="277" r:id="rId15"/>
    <p:sldId id="278" r:id="rId16"/>
    <p:sldId id="280" r:id="rId17"/>
    <p:sldId id="281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Styl s motivem 1 – zvýraznění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15.3.2023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4368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15.3.2023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96876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15.3.2023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685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15.3.2023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8519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15.3.2023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962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15.3.2023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2176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15.3.2023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918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15.3.2023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4127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15.3.2023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63104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15.3.2023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28821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20101-B1C0-411B-84C9-9BBADEF0DEAE}" type="datetimeFigureOut">
              <a:rPr lang="cs-CZ" smtClean="0"/>
              <a:t>15.3.2023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0388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D20101-B1C0-411B-84C9-9BBADEF0DEAE}" type="datetimeFigureOut">
              <a:rPr lang="cs-CZ" smtClean="0"/>
              <a:t>15.3.2023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460C9-A406-4D7A-8DBA-6BED2F0429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320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eliatica.cz/cz/product/" TargetMode="External"/><Relationship Id="rId2" Type="http://schemas.openxmlformats.org/officeDocument/2006/relationships/hyperlink" Target="https://www.potravinybezlepku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celiakshop.cz/" TargetMode="External"/><Relationship Id="rId4" Type="http://schemas.openxmlformats.org/officeDocument/2006/relationships/hyperlink" Target="https://www.spolu-bez-lepku.cz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polar.cz/zpravy/moravskoslezsky-kraj/cely-ms-kraj/11000030598/v-ostrave-se-uci-skolni-kuchari-a-kucharky-varit-bez-lepku-vzorem-muze-byt-opav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79512" y="2130425"/>
            <a:ext cx="8784976" cy="1470025"/>
          </a:xfrm>
        </p:spPr>
        <p:txBody>
          <a:bodyPr>
            <a:normAutofit fontScale="90000"/>
          </a:bodyPr>
          <a:lstStyle/>
          <a:p>
            <a:r>
              <a:rPr lang="cs-CZ" dirty="0"/>
              <a:t>BVKP0222 Technologie přípravy pokrmů </a:t>
            </a:r>
            <a:r>
              <a:rPr lang="cs-CZ" dirty="0" smtClean="0"/>
              <a:t>II</a:t>
            </a:r>
            <a:r>
              <a:rPr lang="cs-CZ" dirty="0"/>
              <a:t> </a:t>
            </a:r>
            <a:br>
              <a:rPr lang="cs-CZ" dirty="0"/>
            </a:br>
            <a:r>
              <a:rPr lang="cs-CZ" dirty="0" smtClean="0"/>
              <a:t>Bezlepková dieta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Kamila Kroupová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64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Rizikové potraviny a pokrmy s možným obsahem lepku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zpracované maso a ryby</a:t>
            </a:r>
          </a:p>
          <a:p>
            <a:pPr>
              <a:buFontTx/>
              <a:buChar char="-"/>
            </a:pPr>
            <a:r>
              <a:rPr lang="cs-CZ" dirty="0" smtClean="0"/>
              <a:t>instantní pokrmy a zahušťovadla</a:t>
            </a:r>
          </a:p>
          <a:p>
            <a:pPr>
              <a:buFontTx/>
              <a:buChar char="-"/>
            </a:pPr>
            <a:r>
              <a:rPr lang="cs-CZ" dirty="0" smtClean="0"/>
              <a:t>instantní nápoje</a:t>
            </a:r>
          </a:p>
          <a:p>
            <a:pPr>
              <a:buFontTx/>
              <a:buChar char="-"/>
            </a:pPr>
            <a:r>
              <a:rPr lang="cs-CZ" dirty="0" smtClean="0"/>
              <a:t>kečupy, majonézy a dochucovadla</a:t>
            </a:r>
          </a:p>
          <a:p>
            <a:pPr>
              <a:buFontTx/>
              <a:buChar char="-"/>
            </a:pPr>
            <a:r>
              <a:rPr lang="cs-CZ" dirty="0" smtClean="0"/>
              <a:t>ovocné přesnídávky </a:t>
            </a:r>
          </a:p>
          <a:p>
            <a:pPr>
              <a:buFontTx/>
              <a:buChar char="-"/>
            </a:pPr>
            <a:r>
              <a:rPr lang="cs-CZ" dirty="0" smtClean="0"/>
              <a:t>cukrovinky</a:t>
            </a:r>
          </a:p>
          <a:p>
            <a:pPr>
              <a:buFontTx/>
              <a:buChar char="-"/>
            </a:pPr>
            <a:r>
              <a:rPr lang="cs-CZ" dirty="0" smtClean="0"/>
              <a:t>pochutiny – popcorn, bramborové lupínky</a:t>
            </a:r>
          </a:p>
          <a:p>
            <a:pPr>
              <a:buFontTx/>
              <a:buChar char="-"/>
            </a:pPr>
            <a:r>
              <a:rPr lang="cs-CZ" dirty="0" smtClean="0"/>
              <a:t>jogurty zahuštěné škrobem</a:t>
            </a:r>
          </a:p>
          <a:p>
            <a:pPr>
              <a:buFontTx/>
              <a:buChar char="-"/>
            </a:pPr>
            <a:r>
              <a:rPr lang="cs-CZ" dirty="0" smtClean="0"/>
              <a:t>hotové pokrmy a polotovary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Lepek může být součástí přídatných látek (aditiv)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7551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výběru potravin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věnujeme pozornost složení výrobku</a:t>
            </a:r>
          </a:p>
          <a:p>
            <a:pPr>
              <a:buFontTx/>
              <a:buChar char="-"/>
            </a:pPr>
            <a:r>
              <a:rPr lang="cs-CZ" dirty="0" smtClean="0"/>
              <a:t>pozor na průmyslově upravené potraviny</a:t>
            </a:r>
          </a:p>
          <a:p>
            <a:pPr>
              <a:buFontTx/>
              <a:buChar char="-"/>
            </a:pPr>
            <a:r>
              <a:rPr lang="cs-CZ" b="1" dirty="0" smtClean="0"/>
              <a:t>není-li možné zjistit přesné složení pokrmu nebo potravinářského výrobku, raději se mu vyhneme.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90422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Povolené potraviny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Char char="-"/>
            </a:pPr>
            <a:r>
              <a:rPr lang="cs-CZ" dirty="0" smtClean="0"/>
              <a:t>rýže</a:t>
            </a:r>
          </a:p>
          <a:p>
            <a:pPr>
              <a:buFontTx/>
              <a:buChar char="-"/>
            </a:pPr>
            <a:r>
              <a:rPr lang="cs-CZ" dirty="0" smtClean="0"/>
              <a:t>proso (</a:t>
            </a:r>
            <a:r>
              <a:rPr lang="cs-CZ" dirty="0" err="1" smtClean="0"/>
              <a:t>jáhly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smtClean="0"/>
              <a:t>pohanka</a:t>
            </a:r>
          </a:p>
          <a:p>
            <a:pPr>
              <a:buFontTx/>
              <a:buChar char="-"/>
            </a:pPr>
            <a:r>
              <a:rPr lang="cs-CZ" dirty="0" smtClean="0"/>
              <a:t>amarant</a:t>
            </a:r>
          </a:p>
          <a:p>
            <a:pPr>
              <a:buFontTx/>
              <a:buChar char="-"/>
            </a:pPr>
            <a:r>
              <a:rPr lang="cs-CZ" dirty="0" smtClean="0"/>
              <a:t>čirok</a:t>
            </a:r>
          </a:p>
          <a:p>
            <a:pPr>
              <a:buFontTx/>
              <a:buChar char="-"/>
            </a:pPr>
            <a:r>
              <a:rPr lang="cs-CZ" dirty="0" err="1" smtClean="0"/>
              <a:t>quinoa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luštěniny</a:t>
            </a:r>
          </a:p>
          <a:p>
            <a:pPr>
              <a:buFontTx/>
              <a:buChar char="-"/>
            </a:pPr>
            <a:r>
              <a:rPr lang="cs-CZ" dirty="0" smtClean="0"/>
              <a:t>brambory</a:t>
            </a:r>
          </a:p>
          <a:p>
            <a:pPr>
              <a:buFontTx/>
              <a:buChar char="-"/>
            </a:pPr>
            <a:r>
              <a:rPr lang="cs-CZ" dirty="0" smtClean="0"/>
              <a:t>tapioka</a:t>
            </a:r>
          </a:p>
          <a:p>
            <a:pPr marL="0" indent="0">
              <a:buNone/>
            </a:pP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7699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Ostatní přirozené bezlepkové suroviny a výrobky z nich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 smtClean="0"/>
              <a:t>-maso a ryby</a:t>
            </a:r>
          </a:p>
          <a:p>
            <a:pPr>
              <a:buFontTx/>
              <a:buChar char="-"/>
            </a:pPr>
            <a:r>
              <a:rPr lang="cs-CZ" dirty="0" smtClean="0"/>
              <a:t>vejce</a:t>
            </a:r>
          </a:p>
          <a:p>
            <a:pPr>
              <a:buFontTx/>
              <a:buChar char="-"/>
            </a:pPr>
            <a:r>
              <a:rPr lang="cs-CZ" dirty="0" smtClean="0"/>
              <a:t>tuky a oleje</a:t>
            </a:r>
          </a:p>
          <a:p>
            <a:pPr>
              <a:buFontTx/>
              <a:buChar char="-"/>
            </a:pPr>
            <a:r>
              <a:rPr lang="cs-CZ" dirty="0" smtClean="0"/>
              <a:t>mléko a mléčné výrobky</a:t>
            </a:r>
          </a:p>
          <a:p>
            <a:pPr>
              <a:buFontTx/>
              <a:buChar char="-"/>
            </a:pPr>
            <a:r>
              <a:rPr lang="cs-CZ" dirty="0" smtClean="0"/>
              <a:t>ovoce a ovocné výrobky</a:t>
            </a:r>
          </a:p>
          <a:p>
            <a:pPr>
              <a:buFontTx/>
              <a:buChar char="-"/>
            </a:pPr>
            <a:r>
              <a:rPr lang="cs-CZ" dirty="0" smtClean="0"/>
              <a:t>zelenina a výrobky ze zeleniny</a:t>
            </a:r>
          </a:p>
          <a:p>
            <a:pPr>
              <a:buFontTx/>
              <a:buChar char="-"/>
            </a:pPr>
            <a:r>
              <a:rPr lang="cs-CZ" dirty="0"/>
              <a:t>s</a:t>
            </a:r>
            <a:r>
              <a:rPr lang="cs-CZ" dirty="0" smtClean="0"/>
              <a:t>kořápkové plody, semena, mák, kokos, jedlé kaštany</a:t>
            </a:r>
          </a:p>
          <a:p>
            <a:pPr>
              <a:buFontTx/>
              <a:buChar char="-"/>
            </a:pPr>
            <a:r>
              <a:rPr lang="cs-CZ" dirty="0" smtClean="0"/>
              <a:t>cukr řepný, třtinový, hroznový, med, čistá čokoláda</a:t>
            </a:r>
          </a:p>
          <a:p>
            <a:pPr>
              <a:buFontTx/>
              <a:buChar char="-"/>
            </a:pPr>
            <a:r>
              <a:rPr lang="cs-CZ" dirty="0" smtClean="0"/>
              <a:t>karob</a:t>
            </a:r>
          </a:p>
          <a:p>
            <a:pPr>
              <a:buFontTx/>
              <a:buChar char="-"/>
            </a:pPr>
            <a:r>
              <a:rPr lang="cs-CZ" dirty="0" err="1" smtClean="0"/>
              <a:t>chia</a:t>
            </a:r>
            <a:r>
              <a:rPr lang="cs-CZ" dirty="0" smtClean="0"/>
              <a:t> semínka</a:t>
            </a:r>
          </a:p>
          <a:p>
            <a:pPr>
              <a:buFontTx/>
              <a:buChar char="-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2276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Potraviny pro zvláštní výživu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dirty="0"/>
              <a:t>D</a:t>
            </a:r>
            <a:r>
              <a:rPr lang="cs-CZ" dirty="0" smtClean="0"/>
              <a:t>vě kategorie:</a:t>
            </a:r>
          </a:p>
          <a:p>
            <a:pPr marL="0" indent="0">
              <a:buNone/>
            </a:pPr>
            <a:r>
              <a:rPr lang="cs-CZ" dirty="0" smtClean="0"/>
              <a:t>- potraviny označené „bez lepku“</a:t>
            </a:r>
          </a:p>
          <a:p>
            <a:pPr marL="0" indent="0">
              <a:buNone/>
            </a:pPr>
            <a:r>
              <a:rPr lang="cs-CZ" dirty="0" smtClean="0"/>
              <a:t>- potraviny označené údaje, „velmi nízký obsah lepku“</a:t>
            </a:r>
          </a:p>
          <a:p>
            <a:pPr marL="0" indent="0">
              <a:buNone/>
            </a:pPr>
            <a:r>
              <a:rPr lang="cs-CZ" dirty="0" smtClean="0"/>
              <a:t>Důvodem rozdělení potravin do dvou kategorií           - tolerance malého množství lepku.</a:t>
            </a:r>
          </a:p>
          <a:p>
            <a:pPr marL="0" indent="0">
              <a:buNone/>
            </a:pPr>
            <a:r>
              <a:rPr lang="cs-CZ" dirty="0" smtClean="0"/>
              <a:t>Databáze bezlepkových potravin:</a:t>
            </a:r>
          </a:p>
          <a:p>
            <a:pPr marL="0" indent="0">
              <a:buNone/>
            </a:pPr>
            <a:r>
              <a:rPr lang="cs-CZ" dirty="0" smtClean="0"/>
              <a:t>testuje Výzkumný ústav potravinářský www.vupp.cz </a:t>
            </a:r>
            <a:r>
              <a:rPr lang="cs-CZ" dirty="0" smtClean="0">
                <a:hlinkClick r:id="rId2"/>
              </a:rPr>
              <a:t>https</a:t>
            </a:r>
            <a:r>
              <a:rPr lang="cs-CZ" dirty="0">
                <a:hlinkClick r:id="rId2"/>
              </a:rPr>
              <a:t>://www.potravinybezlepku.cz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hlinkClick r:id="rId3"/>
              </a:rPr>
              <a:t>https://celiatica.cz/cz/product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hlinkClick r:id="rId4"/>
              </a:rPr>
              <a:t>https://www.spolu-bez-lepku.cz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  <a:p>
            <a:pPr marL="0" indent="0">
              <a:buNone/>
            </a:pPr>
            <a:r>
              <a:rPr lang="cs-CZ" dirty="0">
                <a:hlinkClick r:id="rId5"/>
              </a:rPr>
              <a:t>https://www.celiakshop.cz/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111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Jídelníček</a:t>
            </a:r>
            <a:endParaRPr lang="cs-CZ" sz="3200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17628227"/>
              </p:ext>
            </p:extLst>
          </p:nvPr>
        </p:nvGraphicFramePr>
        <p:xfrm>
          <a:off x="179512" y="1196752"/>
          <a:ext cx="4824536" cy="44805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3816424"/>
              </a:tblGrid>
              <a:tr h="150397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Den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Klasický jídelníček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Pondělí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 brokolicový krém s krutony</a:t>
                      </a:r>
                    </a:p>
                    <a:p>
                      <a:r>
                        <a:rPr lang="cs-CZ" dirty="0" smtClean="0"/>
                        <a:t>Pečené kuře s rýží</a:t>
                      </a:r>
                    </a:p>
                    <a:p>
                      <a:r>
                        <a:rPr lang="cs-CZ" dirty="0" smtClean="0"/>
                        <a:t>Mrkvovo-ovocný</a:t>
                      </a:r>
                      <a:r>
                        <a:rPr lang="cs-CZ" baseline="0" dirty="0" smtClean="0"/>
                        <a:t> salát</a:t>
                      </a:r>
                    </a:p>
                    <a:p>
                      <a:r>
                        <a:rPr lang="cs-CZ" baseline="0" dirty="0" smtClean="0"/>
                        <a:t>Mléčný nápoj</a:t>
                      </a:r>
                      <a:endParaRPr lang="cs-CZ" dirty="0"/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Úterý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 z červené čočky</a:t>
                      </a:r>
                    </a:p>
                    <a:p>
                      <a:r>
                        <a:rPr lang="cs-CZ" dirty="0" smtClean="0"/>
                        <a:t>Zapečené</a:t>
                      </a:r>
                      <a:r>
                        <a:rPr lang="cs-CZ" baseline="0" dirty="0" smtClean="0"/>
                        <a:t> těstoviny s tuňákem</a:t>
                      </a:r>
                    </a:p>
                    <a:p>
                      <a:r>
                        <a:rPr lang="cs-CZ" baseline="0" dirty="0" smtClean="0"/>
                        <a:t>Zeleninou a sýrem</a:t>
                      </a:r>
                    </a:p>
                    <a:p>
                      <a:r>
                        <a:rPr lang="cs-CZ" baseline="0" dirty="0" smtClean="0"/>
                        <a:t>Salát okurkový</a:t>
                      </a:r>
                    </a:p>
                    <a:p>
                      <a:r>
                        <a:rPr lang="cs-CZ" baseline="0" dirty="0" smtClean="0"/>
                        <a:t>Ovoce</a:t>
                      </a:r>
                      <a:endParaRPr lang="cs-CZ" dirty="0" smtClean="0"/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Středa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 pórková</a:t>
                      </a:r>
                      <a:r>
                        <a:rPr lang="cs-CZ" baseline="0" dirty="0" smtClean="0"/>
                        <a:t> s ovesnými vločkami</a:t>
                      </a:r>
                    </a:p>
                    <a:p>
                      <a:r>
                        <a:rPr lang="cs-CZ" baseline="0" dirty="0" smtClean="0"/>
                        <a:t>Hovězí maso, rajská omáčka</a:t>
                      </a:r>
                    </a:p>
                    <a:p>
                      <a:r>
                        <a:rPr lang="cs-CZ" baseline="0" dirty="0" smtClean="0"/>
                        <a:t>houskový knedlík</a:t>
                      </a:r>
                    </a:p>
                    <a:p>
                      <a:r>
                        <a:rPr lang="cs-CZ" baseline="0" dirty="0" smtClean="0"/>
                        <a:t>Ovocná šťáva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5175418" y="1484784"/>
            <a:ext cx="396858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Polévka bez krutonů, z </a:t>
            </a:r>
            <a:r>
              <a:rPr lang="cs-CZ" dirty="0" err="1" smtClean="0"/>
              <a:t>blp</a:t>
            </a:r>
            <a:r>
              <a:rPr lang="cs-CZ" dirty="0" smtClean="0"/>
              <a:t> pečiva, kukuřičné lupínky, </a:t>
            </a:r>
            <a:r>
              <a:rPr lang="cs-CZ" dirty="0" err="1" smtClean="0"/>
              <a:t>blp</a:t>
            </a:r>
            <a:r>
              <a:rPr lang="cs-CZ" dirty="0" smtClean="0"/>
              <a:t> chlebíček</a:t>
            </a:r>
          </a:p>
          <a:p>
            <a:r>
              <a:rPr lang="cs-CZ" dirty="0" smtClean="0"/>
              <a:t>Masová šťáva z kuřete – nezahušťovat, nebo </a:t>
            </a:r>
            <a:r>
              <a:rPr lang="cs-CZ" dirty="0" err="1" smtClean="0"/>
              <a:t>blp</a:t>
            </a:r>
            <a:r>
              <a:rPr lang="cs-CZ" dirty="0" smtClean="0"/>
              <a:t> moukou či škrobem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175418" y="2996952"/>
            <a:ext cx="3573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P</a:t>
            </a:r>
            <a:r>
              <a:rPr lang="cs-CZ" dirty="0" smtClean="0"/>
              <a:t>olévka – zahustit </a:t>
            </a:r>
            <a:r>
              <a:rPr lang="cs-CZ" dirty="0" err="1" smtClean="0"/>
              <a:t>pomixováním</a:t>
            </a:r>
            <a:r>
              <a:rPr lang="cs-CZ" dirty="0" smtClean="0"/>
              <a:t> čočky,</a:t>
            </a:r>
          </a:p>
          <a:p>
            <a:r>
              <a:rPr lang="cs-CZ" dirty="0"/>
              <a:t>T</a:t>
            </a:r>
            <a:r>
              <a:rPr lang="cs-CZ" dirty="0" smtClean="0"/>
              <a:t>ěstoviny – z </a:t>
            </a:r>
            <a:r>
              <a:rPr lang="cs-CZ" dirty="0" err="1" smtClean="0"/>
              <a:t>blp</a:t>
            </a:r>
            <a:r>
              <a:rPr lang="cs-CZ" dirty="0" smtClean="0"/>
              <a:t> těstovin, kontrola konzervy tuňáka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5188916" y="4365104"/>
            <a:ext cx="3573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Polévka – rýžové vločky, </a:t>
            </a:r>
            <a:r>
              <a:rPr lang="cs-CZ" dirty="0" err="1" smtClean="0"/>
              <a:t>jáhly</a:t>
            </a:r>
            <a:r>
              <a:rPr lang="cs-CZ" dirty="0" smtClean="0"/>
              <a:t>, polentové kapání</a:t>
            </a:r>
          </a:p>
          <a:p>
            <a:r>
              <a:rPr lang="cs-CZ" dirty="0" smtClean="0"/>
              <a:t>Omáčka- zahustit </a:t>
            </a:r>
            <a:r>
              <a:rPr lang="cs-CZ" dirty="0" err="1" smtClean="0"/>
              <a:t>kukuř</a:t>
            </a:r>
            <a:r>
              <a:rPr lang="cs-CZ" dirty="0" smtClean="0"/>
              <a:t>. škrobem</a:t>
            </a:r>
          </a:p>
          <a:p>
            <a:r>
              <a:rPr lang="cs-CZ" dirty="0" smtClean="0"/>
              <a:t>Knedlík – nahradit </a:t>
            </a:r>
            <a:r>
              <a:rPr lang="cs-CZ" dirty="0" err="1" smtClean="0"/>
              <a:t>blp</a:t>
            </a:r>
            <a:r>
              <a:rPr lang="cs-CZ" dirty="0" smtClean="0"/>
              <a:t> nebo rýží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68048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  <p:bldP spid="1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dirty="0" smtClean="0"/>
              <a:t>Jídelníček</a:t>
            </a:r>
            <a:endParaRPr lang="cs-CZ" sz="3200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0528323"/>
              </p:ext>
            </p:extLst>
          </p:nvPr>
        </p:nvGraphicFramePr>
        <p:xfrm>
          <a:off x="179512" y="1196752"/>
          <a:ext cx="4824536" cy="3291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8112"/>
                <a:gridCol w="3816424"/>
              </a:tblGrid>
              <a:tr h="150397"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Den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FF0000"/>
                          </a:solidFill>
                        </a:rPr>
                        <a:t>Klasický jídelníček</a:t>
                      </a:r>
                      <a:endParaRPr lang="cs-CZ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Čtvrtek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 kulajda</a:t>
                      </a:r>
                    </a:p>
                    <a:p>
                      <a:r>
                        <a:rPr lang="cs-CZ" dirty="0" smtClean="0"/>
                        <a:t>Šoulet s pečenou zeleninou</a:t>
                      </a:r>
                    </a:p>
                    <a:p>
                      <a:r>
                        <a:rPr lang="cs-CZ" dirty="0" smtClean="0"/>
                        <a:t>Ovocný crumble s ovesnou drobenkou</a:t>
                      </a:r>
                      <a:endParaRPr lang="cs-CZ" baseline="0" dirty="0" smtClean="0"/>
                    </a:p>
                    <a:p>
                      <a:r>
                        <a:rPr lang="cs-CZ" baseline="0" dirty="0" smtClean="0"/>
                        <a:t>Meduňková limonáda</a:t>
                      </a:r>
                      <a:endParaRPr lang="cs-CZ" dirty="0"/>
                    </a:p>
                  </a:txBody>
                  <a:tcPr/>
                </a:tc>
              </a:tr>
              <a:tr h="934828">
                <a:tc>
                  <a:txBody>
                    <a:bodyPr/>
                    <a:lstStyle/>
                    <a:p>
                      <a:r>
                        <a:rPr lang="cs-CZ" dirty="0" smtClean="0"/>
                        <a:t>Pátek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Polévka dýňová krémová s opraženými semínky</a:t>
                      </a:r>
                    </a:p>
                    <a:p>
                      <a:r>
                        <a:rPr lang="cs-CZ" dirty="0" smtClean="0"/>
                        <a:t>Zapečené</a:t>
                      </a:r>
                      <a:r>
                        <a:rPr lang="cs-CZ" baseline="0" dirty="0" smtClean="0"/>
                        <a:t> rybí filé se špenátem a sýrem, bramborová kaše</a:t>
                      </a:r>
                    </a:p>
                    <a:p>
                      <a:r>
                        <a:rPr lang="cs-CZ" baseline="0" dirty="0" smtClean="0"/>
                        <a:t>Salát z pekingského zelí a ředkviček</a:t>
                      </a:r>
                    </a:p>
                    <a:p>
                      <a:r>
                        <a:rPr lang="cs-CZ" baseline="0" dirty="0" smtClean="0"/>
                        <a:t>Mléko s kokosovou příchutí</a:t>
                      </a:r>
                      <a:endParaRPr lang="cs-CZ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ovéPole 8"/>
          <p:cNvSpPr txBox="1"/>
          <p:nvPr/>
        </p:nvSpPr>
        <p:spPr>
          <a:xfrm>
            <a:off x="5175417" y="1473277"/>
            <a:ext cx="396858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polévka – zahustit kuk. nebo bram.  škrobem, šoulet- ječné kroupy nahradit pohankou</a:t>
            </a:r>
          </a:p>
          <a:p>
            <a:r>
              <a:rPr lang="cs-CZ" dirty="0" smtClean="0"/>
              <a:t>Crumble – oves v drobence nahradit kokosem, mákem, ořechy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5373183" y="3181618"/>
            <a:ext cx="357304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Beze změny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16802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KAPOUNOVÁ, Zlata, Anna PACKOVÁ, Jana PETROVÁ, Jana SPÁČILOVÁ, Alena STROSSEROVÁ a Sylva ŠMÍDOVÁ. </a:t>
            </a:r>
            <a:r>
              <a:rPr lang="cs-CZ" b="1" i="1" dirty="0">
                <a:solidFill>
                  <a:srgbClr val="C00000"/>
                </a:solidFill>
              </a:rPr>
              <a:t>Diety ve školních jídelnách</a:t>
            </a:r>
            <a:r>
              <a:rPr lang="cs-CZ" b="1" i="1" dirty="0"/>
              <a:t> </a:t>
            </a:r>
            <a:r>
              <a:rPr lang="cs-CZ" i="1" dirty="0"/>
              <a:t>- Manuál k zavedení dietního stravování do školních jídelen</a:t>
            </a:r>
            <a:r>
              <a:rPr lang="cs-CZ" dirty="0"/>
              <a:t>. </a:t>
            </a:r>
          </a:p>
          <a:p>
            <a:r>
              <a:rPr lang="cs-CZ" dirty="0">
                <a:hlinkClick r:id="rId2"/>
              </a:rPr>
              <a:t>https://</a:t>
            </a:r>
            <a:r>
              <a:rPr lang="cs-CZ" dirty="0" smtClean="0">
                <a:hlinkClick r:id="rId2"/>
              </a:rPr>
              <a:t>polar.cz/zpravy/moravskoslezsky-kraj/cely-ms-kraj/11000030598/v-ostrave-se-uci-skolni-kuchari-a-kucharky-varit-bez-lepku-vzorem-muze-byt-opava</a:t>
            </a: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2446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Osnova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525963"/>
          </a:xfrm>
        </p:spPr>
        <p:txBody>
          <a:bodyPr/>
          <a:lstStyle/>
          <a:p>
            <a:pPr marL="0" lvl="0" indent="0">
              <a:buNone/>
            </a:pPr>
            <a:r>
              <a:rPr lang="cs-CZ" dirty="0"/>
              <a:t>Studenti se seznámí se s technologií přípravy polévek, příloh, mas, bezmasých pokrmů, moučníků a dezertů, výrobků studené kuchyně i s ohledem výběru potravin pro dietní stravování včetně využití modulárních dietetik.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3550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9079" y="0"/>
            <a:ext cx="8229600" cy="1143000"/>
          </a:xfrm>
        </p:spPr>
        <p:txBody>
          <a:bodyPr>
            <a:normAutofit/>
          </a:bodyPr>
          <a:lstStyle/>
          <a:p>
            <a:r>
              <a:rPr lang="cs-CZ" dirty="0"/>
              <a:t>P</a:t>
            </a:r>
            <a:r>
              <a:rPr lang="cs-CZ" dirty="0" smtClean="0"/>
              <a:t>ovinná </a:t>
            </a:r>
            <a:r>
              <a:rPr lang="cs-CZ" dirty="0"/>
              <a:t>literatura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544018"/>
            <a:ext cx="3929484" cy="5239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/>
          <p:cNvSpPr/>
          <p:nvPr/>
        </p:nvSpPr>
        <p:spPr>
          <a:xfrm>
            <a:off x="164410" y="908720"/>
            <a:ext cx="896121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KAPOUNOVÁ, Zlata, Anna PACKOVÁ, Jana PETROVÁ, Jana SPÁČILOVÁ, Alena STROSSEROVÁ a Sylva ŠMÍDOVÁ. </a:t>
            </a:r>
            <a:r>
              <a:rPr lang="cs-CZ" b="1" i="1" dirty="0">
                <a:solidFill>
                  <a:srgbClr val="C00000"/>
                </a:solidFill>
              </a:rPr>
              <a:t>Diety ve školních jídelnách</a:t>
            </a:r>
            <a:r>
              <a:rPr lang="cs-CZ" b="1" i="1" dirty="0"/>
              <a:t> </a:t>
            </a:r>
            <a:r>
              <a:rPr lang="cs-CZ" i="1" dirty="0"/>
              <a:t>- Manuál k zavedení dietního stravování do školních jídelen</a:t>
            </a:r>
            <a:r>
              <a:rPr lang="cs-CZ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778816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Bezlepková dieta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Tx/>
              <a:buChar char="-"/>
            </a:pPr>
            <a:r>
              <a:rPr lang="cs-CZ" dirty="0" smtClean="0"/>
              <a:t>je podávána při onemocnění vyznačujících se nežádoucí reakcí na lepek:</a:t>
            </a:r>
          </a:p>
          <a:p>
            <a:pPr marL="0" indent="0">
              <a:buNone/>
            </a:pPr>
            <a:r>
              <a:rPr lang="cs-CZ" b="1" dirty="0" smtClean="0"/>
              <a:t>V případě diagnóz:</a:t>
            </a:r>
          </a:p>
          <a:p>
            <a:pPr marL="0" indent="0">
              <a:buNone/>
            </a:pPr>
            <a:r>
              <a:rPr lang="cs-CZ" dirty="0" smtClean="0"/>
              <a:t>1. Nesnášenlivost lepku (autoimunitně podmíněná): </a:t>
            </a:r>
            <a:r>
              <a:rPr lang="cs-CZ" dirty="0" err="1" smtClean="0"/>
              <a:t>celiakie</a:t>
            </a:r>
            <a:r>
              <a:rPr lang="cs-CZ" dirty="0" smtClean="0"/>
              <a:t> (střevní forma), </a:t>
            </a:r>
            <a:r>
              <a:rPr lang="cs-CZ" dirty="0" err="1" smtClean="0"/>
              <a:t>Duhringova</a:t>
            </a:r>
            <a:r>
              <a:rPr lang="cs-CZ" dirty="0" smtClean="0"/>
              <a:t> herpetiformní dermatitida (kožní forma) a glutenová ataxie (postižení CNS).</a:t>
            </a:r>
          </a:p>
          <a:p>
            <a:pPr marL="0" indent="0">
              <a:buNone/>
            </a:pPr>
            <a:r>
              <a:rPr lang="cs-CZ" dirty="0" smtClean="0"/>
              <a:t>2. Alergie: alergie na lepek, či na jinou bílkovinu pšenice.</a:t>
            </a:r>
          </a:p>
          <a:p>
            <a:pPr marL="0" indent="0">
              <a:buNone/>
            </a:pPr>
            <a:r>
              <a:rPr lang="cs-CZ" dirty="0" smtClean="0"/>
              <a:t>3. Neautoimunitní a nealergická onemocnění: </a:t>
            </a:r>
            <a:r>
              <a:rPr lang="cs-CZ" dirty="0" err="1" smtClean="0"/>
              <a:t>neceliakální</a:t>
            </a:r>
            <a:r>
              <a:rPr lang="cs-CZ" dirty="0" smtClean="0"/>
              <a:t> glutenová senzitivita, syndrom dráždivého tračníku s nesnášenlivostí lepku.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23537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Celiakie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536" y="1268760"/>
            <a:ext cx="8424936" cy="51125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 smtClean="0"/>
              <a:t>- jde o chronické autoimunitní onemocnění sliznice tenkého střeva vyvolané lepkem.</a:t>
            </a:r>
          </a:p>
          <a:p>
            <a:pPr marL="0" indent="0">
              <a:buNone/>
            </a:pPr>
            <a:r>
              <a:rPr lang="cs-CZ" dirty="0" smtClean="0"/>
              <a:t>- abnormální odpověď imunitního systému ve střevní tkáni po konzumaci lepku vedoucí k degradaci sliznice střeva s následnou poruchou vstřebávání živin z potravy.</a:t>
            </a:r>
          </a:p>
          <a:p>
            <a:pPr marL="0" indent="0">
              <a:buNone/>
            </a:pPr>
            <a:r>
              <a:rPr lang="cs-CZ" b="1" dirty="0" smtClean="0"/>
              <a:t>Příznaky</a:t>
            </a:r>
            <a:r>
              <a:rPr lang="cs-CZ" dirty="0" smtClean="0"/>
              <a:t>: bolest břicha, nadýmání, průjem, nechutenství, únava, neprospívání a poruchy růstu, chudokrevnost, kazivost zubů, afty.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097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Alergie na lepek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Jedná se o potravinovou alergii, kdy organismus produkuje protilátky namířené proti lepku.</a:t>
            </a:r>
          </a:p>
          <a:p>
            <a:r>
              <a:rPr lang="cs-CZ" dirty="0" smtClean="0"/>
              <a:t>Již malé požití lepku ve stravě, i vdechnutí může vyvolat akutní příznaky.</a:t>
            </a:r>
          </a:p>
          <a:p>
            <a:pPr marL="0" indent="0">
              <a:buNone/>
            </a:pPr>
            <a:r>
              <a:rPr lang="cs-CZ" dirty="0" smtClean="0"/>
              <a:t>Příznaky: svědění úst, kýchání, rýma, kopřivka, ekzém, rychlý dech, pot, nevolnost, slabost, zvracení, průjem, dušnost, kolaps až bezvědomí.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2747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Specifikace diety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Bezlepková dieta je energeticky i biologicky plnohodnotná.</a:t>
            </a:r>
          </a:p>
          <a:p>
            <a:r>
              <a:rPr lang="cs-CZ" dirty="0" smtClean="0"/>
              <a:t>Technologická úprava pokrmů se nijak neliší od běžné kuchyně, je však možné stravu šetrně upravit a podávat v lehčí úpravě s omezením nestravitelné vlákniny, </a:t>
            </a:r>
            <a:r>
              <a:rPr lang="cs-CZ" dirty="0"/>
              <a:t>j</a:t>
            </a:r>
            <a:r>
              <a:rPr lang="cs-CZ" dirty="0" smtClean="0"/>
              <a:t>e-li nutno.</a:t>
            </a:r>
          </a:p>
          <a:p>
            <a:r>
              <a:rPr lang="cs-CZ" dirty="0" smtClean="0"/>
              <a:t>Limitující jsou jen potraviny a pokrmy obsahující lepek. Upřednostníme přirozeně bezlepkové potraviny. Dieta může být finančně náročnější.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9717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Nevhodné potraviny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1. Obiloviny s obsahem lepku:</a:t>
            </a:r>
          </a:p>
          <a:p>
            <a:pPr>
              <a:buFontTx/>
              <a:buChar char="-"/>
            </a:pPr>
            <a:r>
              <a:rPr lang="cs-CZ" dirty="0" smtClean="0"/>
              <a:t>pšenice, tj. Všechny druhy – pšenice tvrdá, dvouzrnka, </a:t>
            </a:r>
            <a:r>
              <a:rPr lang="cs-CZ" dirty="0" err="1" smtClean="0"/>
              <a:t>kamut</a:t>
            </a:r>
            <a:r>
              <a:rPr lang="cs-CZ" dirty="0" smtClean="0"/>
              <a:t>, špalda</a:t>
            </a:r>
          </a:p>
          <a:p>
            <a:pPr>
              <a:buFontTx/>
              <a:buChar char="-"/>
            </a:pPr>
            <a:r>
              <a:rPr lang="cs-CZ" dirty="0"/>
              <a:t>j</a:t>
            </a:r>
            <a:r>
              <a:rPr lang="cs-CZ" dirty="0" smtClean="0"/>
              <a:t>ečmen, žito, oves, </a:t>
            </a:r>
            <a:r>
              <a:rPr lang="cs-CZ" dirty="0" err="1" smtClean="0"/>
              <a:t>žitovec</a:t>
            </a:r>
            <a:r>
              <a:rPr lang="cs-CZ" dirty="0" smtClean="0"/>
              <a:t> a jiné křížení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8597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Nevhodné potraviny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Tx/>
              <a:buChar char="-"/>
            </a:pPr>
            <a:r>
              <a:rPr lang="cs-CZ" dirty="0"/>
              <a:t>m</a:t>
            </a:r>
            <a:r>
              <a:rPr lang="cs-CZ" dirty="0" smtClean="0"/>
              <a:t>ouky</a:t>
            </a:r>
          </a:p>
          <a:p>
            <a:pPr>
              <a:buFontTx/>
              <a:buChar char="-"/>
            </a:pPr>
            <a:r>
              <a:rPr lang="cs-CZ" dirty="0" smtClean="0"/>
              <a:t>pekařské a cukrářské výrobky</a:t>
            </a:r>
          </a:p>
          <a:p>
            <a:pPr>
              <a:buFontTx/>
              <a:buChar char="-"/>
            </a:pPr>
            <a:r>
              <a:rPr lang="cs-CZ" dirty="0" smtClean="0"/>
              <a:t>obilné směsi – müsli, vločky, </a:t>
            </a:r>
          </a:p>
          <a:p>
            <a:pPr>
              <a:buFontTx/>
              <a:buChar char="-"/>
            </a:pPr>
            <a:r>
              <a:rPr lang="cs-CZ" dirty="0" smtClean="0"/>
              <a:t>obilné kaše</a:t>
            </a:r>
          </a:p>
          <a:p>
            <a:pPr>
              <a:buFontTx/>
              <a:buChar char="-"/>
            </a:pPr>
            <a:r>
              <a:rPr lang="cs-CZ" dirty="0" smtClean="0"/>
              <a:t>těstoviny</a:t>
            </a:r>
          </a:p>
          <a:p>
            <a:pPr>
              <a:buFontTx/>
              <a:buChar char="-"/>
            </a:pPr>
            <a:r>
              <a:rPr lang="cs-CZ" dirty="0" smtClean="0"/>
              <a:t>knedlíky a noky</a:t>
            </a:r>
          </a:p>
          <a:p>
            <a:pPr>
              <a:buFontTx/>
              <a:buChar char="-"/>
            </a:pPr>
            <a:r>
              <a:rPr lang="cs-CZ" dirty="0" smtClean="0"/>
              <a:t>přílohy</a:t>
            </a:r>
          </a:p>
          <a:p>
            <a:pPr>
              <a:buFontTx/>
              <a:buChar char="-"/>
            </a:pPr>
            <a:r>
              <a:rPr lang="cs-CZ" dirty="0" smtClean="0"/>
              <a:t>strouhanka</a:t>
            </a:r>
          </a:p>
          <a:p>
            <a:pPr>
              <a:buFontTx/>
              <a:buChar char="-"/>
            </a:pPr>
            <a:r>
              <a:rPr lang="cs-CZ" dirty="0" smtClean="0"/>
              <a:t>rostlinné náhrady masa –</a:t>
            </a:r>
            <a:r>
              <a:rPr lang="cs-CZ" dirty="0" err="1"/>
              <a:t>S</a:t>
            </a:r>
            <a:r>
              <a:rPr lang="cs-CZ" dirty="0" err="1" smtClean="0"/>
              <a:t>eitan</a:t>
            </a:r>
            <a:r>
              <a:rPr lang="cs-CZ" dirty="0" smtClean="0"/>
              <a:t>, Robi atd.</a:t>
            </a:r>
          </a:p>
          <a:p>
            <a:pPr>
              <a:buFontTx/>
              <a:buChar char="-"/>
            </a:pPr>
            <a:r>
              <a:rPr lang="cs-CZ" dirty="0" smtClean="0"/>
              <a:t>kávovinové směsi – </a:t>
            </a:r>
            <a:r>
              <a:rPr lang="cs-CZ" dirty="0" err="1"/>
              <a:t>M</a:t>
            </a:r>
            <a:r>
              <a:rPr lang="cs-CZ" dirty="0" err="1" smtClean="0"/>
              <a:t>alcao</a:t>
            </a:r>
            <a:r>
              <a:rPr lang="cs-CZ" dirty="0" smtClean="0"/>
              <a:t>, </a:t>
            </a:r>
            <a:r>
              <a:rPr lang="cs-CZ" dirty="0" err="1" smtClean="0"/>
              <a:t>Bikava</a:t>
            </a:r>
            <a:r>
              <a:rPr lang="cs-CZ" dirty="0" smtClean="0"/>
              <a:t>, </a:t>
            </a:r>
            <a:r>
              <a:rPr lang="cs-CZ" dirty="0" err="1" smtClean="0"/>
              <a:t>Caro</a:t>
            </a:r>
            <a:r>
              <a:rPr lang="cs-CZ" dirty="0" smtClean="0"/>
              <a:t>, Melta</a:t>
            </a:r>
          </a:p>
        </p:txBody>
      </p:sp>
    </p:spTree>
    <p:extLst>
      <p:ext uri="{BB962C8B-B14F-4D97-AF65-F5344CB8AC3E}">
        <p14:creationId xmlns:p14="http://schemas.microsoft.com/office/powerpoint/2010/main" val="903154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753</Words>
  <Application>Microsoft Office PowerPoint</Application>
  <PresentationFormat>Předvádění na obrazovce (4:3)</PresentationFormat>
  <Paragraphs>133</Paragraphs>
  <Slides>17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18" baseType="lpstr">
      <vt:lpstr>Motiv systému Office</vt:lpstr>
      <vt:lpstr>BVKP0222 Technologie přípravy pokrmů II  Bezlepková dieta</vt:lpstr>
      <vt:lpstr>Osnova </vt:lpstr>
      <vt:lpstr>Povinná literatura</vt:lpstr>
      <vt:lpstr>Bezlepková dieta</vt:lpstr>
      <vt:lpstr>Celiakie</vt:lpstr>
      <vt:lpstr>Alergie na lepek</vt:lpstr>
      <vt:lpstr>Specifikace diety</vt:lpstr>
      <vt:lpstr>Nevhodné potraviny</vt:lpstr>
      <vt:lpstr>Nevhodné potraviny</vt:lpstr>
      <vt:lpstr>Rizikové potraviny a pokrmy s možným obsahem lepku</vt:lpstr>
      <vt:lpstr>Zásady výběru potravin</vt:lpstr>
      <vt:lpstr>Povolené potraviny</vt:lpstr>
      <vt:lpstr>Ostatní přirozené bezlepkové suroviny a výrobky z nich</vt:lpstr>
      <vt:lpstr>Potraviny pro zvláštní výživu</vt:lpstr>
      <vt:lpstr>Jídelníček</vt:lpstr>
      <vt:lpstr>Jídelníček</vt:lpstr>
      <vt:lpstr>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Mama</dc:creator>
  <cp:lastModifiedBy>KAMILA</cp:lastModifiedBy>
  <cp:revision>23</cp:revision>
  <dcterms:created xsi:type="dcterms:W3CDTF">2020-02-15T18:00:26Z</dcterms:created>
  <dcterms:modified xsi:type="dcterms:W3CDTF">2023-03-15T07:48:15Z</dcterms:modified>
</cp:coreProperties>
</file>