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11FBF2D-7309-4647-B003-D9F43A8A921E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28. 3. 2023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E1AA4D-C421-44F6-9D5E-1C39982A9A3B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3700835-ED56-4E09-8EB4-9D7A338A23FC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28. 3. 2023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D5AE16-5F67-4667-9B39-4091EA282956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34DBD2D-A5AA-4663-B6CE-26A146BD4E84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28. 3. 2023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B1BED3C-5EB4-44EB-8821-957FC7966E92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adpis 1"/>
          <p:cNvSpPr txBox="1"/>
          <p:nvPr/>
        </p:nvSpPr>
        <p:spPr>
          <a:xfrm>
            <a:off x="179640" y="2130480"/>
            <a:ext cx="878472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BVKP0222 Technologie přípravy pokrmů II </a:t>
            </a:r>
            <a:br/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Diabetická dieta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odnadpis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3200" spc="-1" strike="noStrike">
                <a:solidFill>
                  <a:srgbClr val="8b8b8b"/>
                </a:solidFill>
                <a:latin typeface="Calibri"/>
              </a:rPr>
              <a:t>Mgr. Kamila Kroupová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C:\Users\Mama\Desktop\dia2.jpg"/>
          <p:cNvPicPr/>
          <p:nvPr/>
        </p:nvPicPr>
        <p:blipFill>
          <a:blip r:embed="rId1"/>
          <a:stretch/>
        </p:blipFill>
        <p:spPr>
          <a:xfrm>
            <a:off x="0" y="-315360"/>
            <a:ext cx="9090360" cy="63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dpis 1"/>
          <p:cNvSpPr txBox="1"/>
          <p:nvPr/>
        </p:nvSpPr>
        <p:spPr>
          <a:xfrm>
            <a:off x="46764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Jídelníček s úpravou pro diabetickou dietu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2" name="Zástupný symbol pro obsah 5"/>
          <p:cNvGraphicFramePr/>
          <p:nvPr/>
        </p:nvGraphicFramePr>
        <p:xfrm>
          <a:off x="99720" y="1149480"/>
          <a:ext cx="4824000" cy="2954520"/>
        </p:xfrm>
        <a:graphic>
          <a:graphicData uri="http://schemas.openxmlformats.org/drawingml/2006/table">
            <a:tbl>
              <a:tblPr/>
              <a:tblGrid>
                <a:gridCol w="1008000"/>
                <a:gridCol w="3816360"/>
              </a:tblGrid>
              <a:tr h="32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Oběd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Klasický jídelníček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1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Pondělí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Polévka brokolicový krém s krutony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Pečené kuře s rýží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Mrkvovo-ovocný salát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Mléčný nápoj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42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Úterý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Polévka z červené čočky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Zapečené těstoviny s tuňákem,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Zeleninou a sýrem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Salát okurkový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Ovoce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1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Středa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Polévka pórková s ovesnými vločkami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Hovězí maso, rajská omáčka, houskový knedlík</a:t>
                      </a:r>
                      <a:endParaRPr b="0" lang="cs-CZ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Ovocná šťáva</a:t>
                      </a:r>
                      <a:endParaRPr b="0" lang="cs-CZ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3" name="TextovéPole 8"/>
          <p:cNvSpPr/>
          <p:nvPr/>
        </p:nvSpPr>
        <p:spPr>
          <a:xfrm>
            <a:off x="5126040" y="1412640"/>
            <a:ext cx="396828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70c0"/>
                </a:solidFill>
                <a:latin typeface="Calibri"/>
              </a:rPr>
              <a:t>Polévka – s odváženým množ.krutonů, mléko – odvážené množství.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70c0"/>
                </a:solidFill>
                <a:latin typeface="Calibri"/>
              </a:rPr>
              <a:t>Odvážené množství rýže, salátu, stanovené množství ml. Nápoje nebo podávat nemléčný neslazený nápoj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144" name="TextovéPole 9"/>
          <p:cNvSpPr/>
          <p:nvPr/>
        </p:nvSpPr>
        <p:spPr>
          <a:xfrm>
            <a:off x="5146560" y="2861640"/>
            <a:ext cx="357264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2e15"/>
                </a:solidFill>
                <a:latin typeface="Calibri"/>
              </a:rPr>
              <a:t>Odvážené množství polévky, těstovin, okurkový salát nesladit cukrem.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2e15"/>
                </a:solidFill>
                <a:latin typeface="Calibri"/>
              </a:rPr>
              <a:t>Odvážené množ. ovoce.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145" name="TextovéPole 10"/>
          <p:cNvSpPr/>
          <p:nvPr/>
        </p:nvSpPr>
        <p:spPr>
          <a:xfrm>
            <a:off x="4942800" y="4272120"/>
            <a:ext cx="3980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60066"/>
                </a:solidFill>
                <a:latin typeface="Calibri"/>
              </a:rPr>
              <a:t>Odvážené množství ovesných vloček, stanovené mn. Knedlíků, nápoj bez cukru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Zdroje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Zástupný symbol pro obsah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KAPOUNOVÁ, Zlata, Anna PACKOVÁ, Jana PETROVÁ, Jana SPÁČILOVÁ, Alena STROSSEROVÁ a Sylva ŠMÍDOVÁ. </a:t>
            </a:r>
            <a:r>
              <a:rPr b="1" i="1" lang="cs-CZ" sz="3200" spc="-1" strike="noStrike">
                <a:solidFill>
                  <a:srgbClr val="c00000"/>
                </a:solidFill>
                <a:latin typeface="Calibri"/>
              </a:rPr>
              <a:t>Diety ve školních jídelnách</a:t>
            </a:r>
            <a:r>
              <a:rPr b="1" i="1" lang="cs-CZ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- Manuál k zavedení dietního stravování do školních jídelen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adpis 1"/>
          <p:cNvSpPr txBox="1"/>
          <p:nvPr/>
        </p:nvSpPr>
        <p:spPr>
          <a:xfrm>
            <a:off x="3690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Povinná literatura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2771640" y="1544040"/>
            <a:ext cx="3929040" cy="5239080"/>
          </a:xfrm>
          <a:prstGeom prst="rect">
            <a:avLst/>
          </a:prstGeom>
          <a:ln w="0">
            <a:noFill/>
          </a:ln>
        </p:spPr>
      </p:pic>
      <p:sp>
        <p:nvSpPr>
          <p:cNvPr id="127" name="Obdélník 3"/>
          <p:cNvSpPr/>
          <p:nvPr/>
        </p:nvSpPr>
        <p:spPr>
          <a:xfrm>
            <a:off x="164520" y="908640"/>
            <a:ext cx="89607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KAPOUNOVÁ, Zlata, Anna PACKOVÁ, Jana PETROVÁ, Jana SPÁČILOVÁ, Alena STROSSEROVÁ a Sylva ŠMÍDOVÁ. </a:t>
            </a:r>
            <a:r>
              <a:rPr b="1" i="1" lang="cs-CZ" sz="1800" spc="-1" strike="noStrike">
                <a:solidFill>
                  <a:srgbClr val="c00000"/>
                </a:solidFill>
                <a:latin typeface="Calibri"/>
              </a:rPr>
              <a:t>Diety ve školních jídelnách</a:t>
            </a:r>
            <a:r>
              <a:rPr b="1" i="1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cs-CZ" sz="1800" spc="-1" strike="noStrike">
                <a:solidFill>
                  <a:srgbClr val="000000"/>
                </a:solidFill>
                <a:latin typeface="Calibri"/>
              </a:rPr>
              <a:t>- Manuál k zavedení dietního stravování do školních jídelen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Diabetická dieta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Zástupný symbol pro obsah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7000"/>
          </a:bodyPr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Specifikace onemocnění: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Diabetes mellitus laicky nazývaná cukrovka je charakterizována nepřítomností nebo sníženým účinkem inzulínu. Důsledkem je narušení metabolismu sacharidů přijímaných ve stravě. Podle toho, jakým způsobem k nedostatku inzulínu dochází, dělíme diabetes na dva typy: diabetes mellitus 1. a 2. typu.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Diabetes mellitus 1. typu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 autoimunitní onemocnění. Příčinou nedostatečné produkce inzulínu je zničení vlastních buněk, které produkují inzulín ve slinivce břišní. Objevuje se častěji u mladých lidí mezi 12.-15. rokem věku. Má vliv genetika, ale i vnější vlivy jako prodělání závažné nemoci, stresu. V ČR je kolem 7% ze všech nemocných diabetiků.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Diabetes mellitus 2. typu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patří k onemocnění hromadného výskytu. Příčinou je tzv. inzulinová rezistence (necitlivost k působení inzulínu).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Buňky nereagují na přítomný inzulín a nedochází k odstraňování glukózy z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krve. Je nejčastější u dospělých po čtyřicátém nebo padesátém roku života. Vznik –  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genetické faktory, způsob života. Je nejčastější metabolickou poruchou a výskyt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narůstá. V roce 2013 v ČR  7% obyvatel s diabetem 2. typu.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Specifikace diety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Zástupný symbol pro obsah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Léčba diabetu se liší v závislosti na typu diabetu a stádia onemocnění. Cílem léčby je dosáhnout optimálních hodnot glykemie (cukru v krvi).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U nemocných s diabetem 1. typu je nutná plná náhrada inzulínu z důvodu jeho absolutního nedostatku. Nemocní podkožně dávkují inzulin – určuje lékař. Důležité je pravidelné stravování, které oddaluje a snižuje riziko vzniku dalších komplikací.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U nemocných s diabetem 2. typu je základním požadavkem úprava hladiny glykemie na základě dietních opatření a pohybové aktivity. Nemocní jsou seznámeni s novým stravovacím režimem, jeho cílem je dosáhnout optimální a vyrovnané hladiny cukru v krvi a případné redukce hmotnosti. Pokud dieta nezabírá, je nutné nasadit léčiva.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Zástupný symbol pro obsah 2"/>
          <p:cNvSpPr txBox="1"/>
          <p:nvPr/>
        </p:nvSpPr>
        <p:spPr>
          <a:xfrm>
            <a:off x="395640" y="404640"/>
            <a:ext cx="8434800" cy="5544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2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životě diabetiků je stravování velmi důležité. Diabetická dieta je především soubor doporučení, která vycházejí ze zásad správné výživy.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diabetické dietě sledujeme hlavně množství, frekvenci a typ (jednoduché, složené) přijímaných sacharidů. Z toho důvodu byla zavedena tzv. 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výměnná jednotka,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která umožňuje nemocnému lépe se orientovat ve výběru potravin.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Výměnná jednotka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je takové množství pokrmu, které ovlivní hladinu cukru v krvi přibližně stejně, ať se jedná o výměnnou jednotku v podobě chleba, rýže nebo jablka.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České republice je za jednu výměnnou jednotku považováno 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10-12 g sacharidů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(2 kostky cukru). Toto množství je obsaženo v různých váhových množstvích jednotlivých potravin, což umožňuje výměnu jedné potraviny za jinou.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Diabetici mají stanoveno množství výměnných jednotek za den a jejich rozdělení v průběhu dne.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Doporučení pro diabetickou dietu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Zástupný symbol pro obsah 2"/>
          <p:cNvSpPr txBox="1"/>
          <p:nvPr/>
        </p:nvSpPr>
        <p:spPr>
          <a:xfrm>
            <a:off x="467640" y="1340640"/>
            <a:ext cx="843480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Množství výměnných jednotek závisí na tělesné výšce a hmotnosti, věku, pohlaví a fyzické aktivitě nemocného. Stanovuje lékař.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Rozdělení výměnných jednotek by mělo být do 4-6 denních jídel. Účelem plánu je pravidelnost.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Stravovací plán má být vyvážený a má respektovat zásady – rozestup mezi hlavními jídly (snídaně, oběd, večeře) by měly být 4-7 hodin. Svačina by měla následovat za 2-3 hodiny po hlavních pokrmech. U diabetiků s rizikem noční hypoglykemie počítáme také s druhou večeří těsně před spaním.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Doporučení pro diabetickou dietu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Zástupný symbol pro obsah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Diabetik by měl dodržovat zásady správné výživy s omezeným obsahem tuků, cukrů a soli.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Tuky – 20-35% z celkového ener. příjmu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Sacharidy – 45-60% z celkového ener. příjmu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Doporučuje se denně 20g vlákniny/2000 kcal denního příjmu.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3000" spc="-1" strike="noStrike">
                <a:solidFill>
                  <a:srgbClr val="000000"/>
                </a:solidFill>
                <a:latin typeface="Calibri"/>
              </a:rPr>
              <a:t>U obézních diabetiků je snahou především redukce hmotnosti. Usilujeme u nich na snížení příjmu energie o 500-1000 kcal/den, na příjem a složení tuků ve stravě, pohybová aktivita.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adpis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Výběr potravin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Zástupný symbol pro obsah 2"/>
          <p:cNvSpPr txBox="1"/>
          <p:nvPr/>
        </p:nvSpPr>
        <p:spPr>
          <a:xfrm>
            <a:off x="323640" y="1484640"/>
            <a:ext cx="8640720" cy="482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1000"/>
          </a:bodyPr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Potraviny, u kterých hlídáme použité množství: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Obiloviny, pseudoobiloviny a výrobky z nich: rýže, pšenice, žito, ječmen, oves, pohanka, jáhly, amarant, quinoa, bulgur, kuskus aj. Upřednostňujeme ty s vyšším obsahem vlákniny.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Luštěniny – všechny druhy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Mléko, mléčné výrobky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Ovoce a ovocné šťávy, kompoty. Ovocné pyré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Přílohy: brambory, knedlíky, těstoviny, pečivo – volíme celozrnné.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Zeleninu bez omezení. Pouze dávat pozor na množství mrkve, kukuřice, zeleného hrášku a červené řepy.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Nepodáváme: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Sladké pokrmy, buchty, sladkosti, sladké nápoje.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C:\Users\Mama\Desktop\dia.jpg"/>
          <p:cNvPicPr/>
          <p:nvPr/>
        </p:nvPicPr>
        <p:blipFill>
          <a:blip r:embed="rId1"/>
          <a:stretch/>
        </p:blipFill>
        <p:spPr>
          <a:xfrm>
            <a:off x="611640" y="332640"/>
            <a:ext cx="7920360" cy="606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Application>LibreOffice/7.1.2.2$Windows_X86_64 LibreOffice_project/8a45595d069ef5570103caea1b71cc9d82b2aae4</Application>
  <AppVersion>15.0000</AppVersion>
  <Words>878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2020-02-15T18:00:26Z</dcterms:created>
  <dc:creator>Mama</dc:creator>
  <dc:description/>
  <dc:language>cs-CZ</dc:language>
  <cp:lastModifiedBy>Mama</cp:lastModifiedBy>
  <dcterms:modified xsi:type="dcterms:W3CDTF">2020-04-29T09:27:37Z</dcterms:modified>
  <cp:revision>59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12</vt:i4>
  </property>
</Properties>
</file>