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_rels/notesSlide3.xml.rels" ContentType="application/vnd.openxmlformats-package.relationships+xml"/>
  <Override PartName="/ppt/notesSlides/_rels/notesSlide6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media/image1.png" ContentType="image/pn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přesun snímku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2000" spc="-1" strike="noStrike">
                <a:latin typeface="Arial"/>
              </a:rPr>
              <a:t>Klikněte pro úpravu formátu komentářů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cs-CZ" sz="1400" spc="-1" strike="noStrike">
                <a:latin typeface="Times New Roman"/>
              </a:rPr>
              <a:t>&lt;záhlaví&gt;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cs-CZ" sz="1400" spc="-1" strike="noStrike">
                <a:latin typeface="Times New Roman"/>
              </a:rPr>
              <a:t>&lt;datum/čas&gt;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cs-CZ" sz="1400" spc="-1" strike="noStrike">
                <a:latin typeface="Times New Roman"/>
              </a:rPr>
              <a:t>&lt;zápatí&gt;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86F93EF2-149B-4409-87F1-C8D7763065CE}" type="slidenum">
              <a:rPr b="0" lang="cs-CZ" sz="1400" spc="-1" strike="noStrike">
                <a:latin typeface="Times New Roman"/>
              </a:rPr>
              <a:t>&lt;číslo&gt;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Eliminační dieta může být úlevou od obtíží. Jejím cílem je ze stravy vyloučit po dobu 3-4 týdnů všechny nejčastější potravinové alergeny (podezřelou pot</a:t>
            </a:r>
            <a:endParaRPr b="0" lang="cs-CZ" sz="12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ravinu či skupinu potravin). </a:t>
            </a:r>
            <a:endParaRPr b="0" lang="cs-CZ" sz="12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Galaktosémie je vrozená porucha metabolismu sacharidů.</a:t>
            </a:r>
            <a:endParaRPr b="0" lang="cs-CZ" sz="1200" spc="-1" strike="noStrike">
              <a:latin typeface="Arial"/>
            </a:endParaRPr>
          </a:p>
        </p:txBody>
      </p:sp>
      <p:sp>
        <p:nvSpPr>
          <p:cNvPr id="120" name="Zástupný symbol pro číslo snímku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B58DC53C-37FE-4D58-85E1-D99AE99B31C4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cs-CZ" sz="2000" spc="-1" strike="noStrike">
                <a:latin typeface="Arial"/>
              </a:rPr>
              <a:t>https://www.rehabilitace.info/nemoci/intolerance-laktozy-alergie-na-mleko-a-jak-na-ni/</a:t>
            </a:r>
            <a:endParaRPr b="0" lang="cs-CZ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cs-CZ" sz="2000" spc="-1" strike="noStrike">
                <a:latin typeface="Arial"/>
              </a:rPr>
              <a:t>https://www.margit.cz/jak-se-projevuje-alergie-na-mleko/</a:t>
            </a:r>
            <a:endParaRPr b="0" lang="cs-CZ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</p:txBody>
      </p:sp>
      <p:sp>
        <p:nvSpPr>
          <p:cNvPr id="123" name="Zástupný symbol pro číslo snímku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6CFF8AA4-F110-40FC-8F27-3BFD0B47AADC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A77375E-58E1-44D7-A209-1C5852202362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28. 3. 2023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3F9F9CA7-FAA0-40F6-A8F9-B2545C62054F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Kliknutím lze upravit styly předlohy textu.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08912D85-18E5-4EAF-942D-D42D751C4AAB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28. 3. 2023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49E5A87-121E-4785-84DC-1F6CDC31EF07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www.zakonyprolidi.cz/cs/2004-54#cast9" TargetMode="External"/><Relationship Id="rId2" Type="http://schemas.openxmlformats.org/officeDocument/2006/relationships/hyperlink" Target="https://www.zakonyprolidi.cz/cs/2004-54#cast9" TargetMode="External"/><Relationship Id="rId3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www.idnes.cz/onadnes/vztahy/alergie-na-potraviny.A141208_093031_deti_pet" TargetMode="External"/><Relationship Id="rId2" Type="http://schemas.openxmlformats.org/officeDocument/2006/relationships/hyperlink" Target="https://www.idnes.cz/onadnes/vztahy/alergie-na-potraviny.A141208_093031_deti_pet" TargetMode="External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Nadpis 1"/>
          <p:cNvSpPr txBox="1"/>
          <p:nvPr/>
        </p:nvSpPr>
        <p:spPr>
          <a:xfrm>
            <a:off x="179640" y="2130480"/>
            <a:ext cx="878472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73000"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BVKP0222 Technologie přípravy pokrmů II </a:t>
            </a:r>
            <a:br/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Bezmléčná dieta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odnadpis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8b8b8b"/>
                </a:solidFill>
                <a:latin typeface="Calibri"/>
              </a:rPr>
              <a:t>Mgr. Kamila Kroupová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Nadpis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Dietní opatření při laktózové intoleranci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Zástupný symbol pro obsah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Závisí na stupni individuální intolerance a na zkonzumovaném množství, obsahu laktózy v potravě.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Na trhu je mnoho bezlaktózových výrobků. Tyto potraviny jsou definovány předpisem </a:t>
            </a:r>
            <a:r>
              <a:rPr b="0" lang="cs-CZ" sz="3200" spc="-1" strike="noStrike">
                <a:solidFill>
                  <a:srgbClr val="ff0000"/>
                </a:solidFill>
                <a:latin typeface="Calibri"/>
              </a:rPr>
              <a:t>č.54/2004 Sb. Vyhláška o potravinách určených pro zvláštní výživu a způsobu jejich použití. </a:t>
            </a:r>
            <a:r>
              <a:rPr b="0" lang="cs-CZ" sz="3200" spc="-1" strike="noStrike" u="sng">
                <a:solidFill>
                  <a:srgbClr val="0000ff"/>
                </a:solidFill>
                <a:uFillTx/>
                <a:latin typeface="Calibri"/>
                <a:hlinkClick r:id="rId1"/>
              </a:rPr>
              <a:t>https://</a:t>
            </a:r>
            <a:r>
              <a:rPr b="0" lang="cs-CZ" sz="3200" spc="-1" strike="noStrike" u="sng">
                <a:solidFill>
                  <a:srgbClr val="0000ff"/>
                </a:solidFill>
                <a:uFillTx/>
                <a:latin typeface="Calibri"/>
                <a:hlinkClick r:id="rId2"/>
              </a:rPr>
              <a:t>www.zakonyprolidi.cz/cs/2004-54#cast9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Nadpis 1"/>
          <p:cNvSpPr txBox="1"/>
          <p:nvPr/>
        </p:nvSpPr>
        <p:spPr>
          <a:xfrm>
            <a:off x="467640" y="-1713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Jídelníček s úpravou pro bezmléčnou dietu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10" name="Zástupný symbol pro obsah 5"/>
          <p:cNvGraphicFramePr/>
          <p:nvPr/>
        </p:nvGraphicFramePr>
        <p:xfrm>
          <a:off x="179640" y="1196640"/>
          <a:ext cx="4824000" cy="2954520"/>
        </p:xfrm>
        <a:graphic>
          <a:graphicData uri="http://schemas.openxmlformats.org/drawingml/2006/table">
            <a:tbl>
              <a:tblPr/>
              <a:tblGrid>
                <a:gridCol w="1008000"/>
                <a:gridCol w="3816360"/>
              </a:tblGrid>
              <a:tr h="3218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Oběd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Klasický jídelníček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34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Pondělí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Cizrnová polévka se smetanou</a:t>
                      </a: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Hovězí pečeně, dušený špenát s mlékem, vařené brambory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34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Úterý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Polévka zeleninová s houbami</a:t>
                      </a: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Drůbeží kung-pao s rýží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0119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Středa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Polévka drůbeží vývar</a:t>
                      </a: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Krůtí paprikáš s mlékem nebo smetanou</a:t>
                      </a: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těstoviny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1" name="TextovéPole 8"/>
          <p:cNvSpPr/>
          <p:nvPr/>
        </p:nvSpPr>
        <p:spPr>
          <a:xfrm>
            <a:off x="5146560" y="1628640"/>
            <a:ext cx="3968280" cy="82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0070c0"/>
                </a:solidFill>
                <a:latin typeface="Calibri"/>
              </a:rPr>
              <a:t>Polévka – bez mléčného výrobku nebo s rostlinnou náhražkou.</a:t>
            </a:r>
            <a:endParaRPr b="0" lang="cs-CZ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0070c0"/>
                </a:solidFill>
                <a:latin typeface="Calibri"/>
              </a:rPr>
              <a:t>Špenát – s použitím rýžového nápoje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12" name="TextovéPole 9"/>
          <p:cNvSpPr/>
          <p:nvPr/>
        </p:nvSpPr>
        <p:spPr>
          <a:xfrm>
            <a:off x="5146560" y="2861640"/>
            <a:ext cx="3572640" cy="33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002e15"/>
                </a:solidFill>
                <a:latin typeface="Calibri"/>
              </a:rPr>
              <a:t>Oba chody beze změny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13" name="TextovéPole 10"/>
          <p:cNvSpPr/>
          <p:nvPr/>
        </p:nvSpPr>
        <p:spPr>
          <a:xfrm>
            <a:off x="4983480" y="3573000"/>
            <a:ext cx="3980520" cy="82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0066"/>
                </a:solidFill>
                <a:latin typeface="Calibri"/>
              </a:rPr>
              <a:t>Polévka – beze změny.</a:t>
            </a:r>
            <a:endParaRPr b="0" lang="cs-CZ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0066"/>
                </a:solidFill>
                <a:latin typeface="Calibri"/>
              </a:rPr>
              <a:t>Krůtí paprikáš – místo smetany použít rostlinný nápoj – rýžový.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Nadpis 1"/>
          <p:cNvSpPr txBox="1"/>
          <p:nvPr/>
        </p:nvSpPr>
        <p:spPr>
          <a:xfrm>
            <a:off x="467640" y="-17136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Jídelníček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15" name="Zástupný symbol pro obsah 5"/>
          <p:cNvGraphicFramePr/>
          <p:nvPr/>
        </p:nvGraphicFramePr>
        <p:xfrm>
          <a:off x="1619640" y="980640"/>
          <a:ext cx="6192360" cy="4824000"/>
        </p:xfrm>
        <a:graphic>
          <a:graphicData uri="http://schemas.openxmlformats.org/drawingml/2006/table">
            <a:tbl>
              <a:tblPr/>
              <a:tblGrid>
                <a:gridCol w="1756080"/>
                <a:gridCol w="4436280"/>
              </a:tblGrid>
              <a:tr h="3218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přesnídávka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Příklad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34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Pondělí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Ovesná kaše – zalitá rostlinným mlékem, vodou, ovoce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34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Úterý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Chléb bezmléčný, hummus, vejce natvrdo, okurek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34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Středa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Rohlík, tuňáková pomazánka ( bez mléčného tuku), paprika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34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Čtvrtek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Chléb, budapešťská pomazánka (místo tvarohu rozmixované tofu)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345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Pátek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cs-CZ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Pudink (z rostlinného nápoje) s piškoty a ovocem</a:t>
                      </a:r>
                      <a:endParaRPr b="0" lang="cs-CZ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" dur="indefinite" restart="never" nodeType="tmRoot">
          <p:childTnLst>
            <p:seq>
              <p:cTn id="24" dur="indefinite" nodeType="mainSeq">
                <p:childTnLst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Nadpis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Zdroje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Zástupný symbol pro obsah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KAPOUNOVÁ, Zlata, Anna PACKOVÁ, Jana PETROVÁ, Jana SPÁČILOVÁ, Alena STROSSEROVÁ a Sylva ŠMÍDOVÁ. </a:t>
            </a:r>
            <a:r>
              <a:rPr b="1" i="1" lang="cs-CZ" sz="3200" spc="-1" strike="noStrike">
                <a:solidFill>
                  <a:srgbClr val="c00000"/>
                </a:solidFill>
                <a:latin typeface="Calibri"/>
              </a:rPr>
              <a:t>Diety ve školních jídelnách</a:t>
            </a:r>
            <a:r>
              <a:rPr b="1" i="1" lang="cs-CZ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cs-CZ" sz="3200" spc="-1" strike="noStrike">
                <a:solidFill>
                  <a:srgbClr val="000000"/>
                </a:solidFill>
                <a:latin typeface="Calibri"/>
              </a:rPr>
              <a:t>- Manuál k zavedení dietního stravování do školních jídelen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Nadpis 1"/>
          <p:cNvSpPr txBox="1"/>
          <p:nvPr/>
        </p:nvSpPr>
        <p:spPr>
          <a:xfrm>
            <a:off x="369000" y="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Povinná literatura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1" name="Picture 2" descr=""/>
          <p:cNvPicPr/>
          <p:nvPr/>
        </p:nvPicPr>
        <p:blipFill>
          <a:blip r:embed="rId1"/>
          <a:stretch/>
        </p:blipFill>
        <p:spPr>
          <a:xfrm>
            <a:off x="2771640" y="1544040"/>
            <a:ext cx="3929040" cy="5239080"/>
          </a:xfrm>
          <a:prstGeom prst="rect">
            <a:avLst/>
          </a:prstGeom>
          <a:ln w="0">
            <a:noFill/>
          </a:ln>
        </p:spPr>
      </p:pic>
      <p:sp>
        <p:nvSpPr>
          <p:cNvPr id="92" name="Obdélník 3"/>
          <p:cNvSpPr/>
          <p:nvPr/>
        </p:nvSpPr>
        <p:spPr>
          <a:xfrm>
            <a:off x="164520" y="908640"/>
            <a:ext cx="8960760" cy="91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KAPOUNOVÁ, Zlata, Anna PACKOVÁ, Jana PETROVÁ, Jana SPÁČILOVÁ, Alena STROSSEROVÁ a Sylva ŠMÍDOVÁ. </a:t>
            </a:r>
            <a:r>
              <a:rPr b="1" i="1" lang="cs-CZ" sz="1800" spc="-1" strike="noStrike">
                <a:solidFill>
                  <a:srgbClr val="c00000"/>
                </a:solidFill>
                <a:latin typeface="Calibri"/>
              </a:rPr>
              <a:t>Diety ve školních jídelnách</a:t>
            </a:r>
            <a:r>
              <a:rPr b="1" i="1" lang="cs-CZ" sz="1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- Manuál k zavedení dietního stravování do školních jídelen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Nadpis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Bezmléčná dieta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Zástupný symbol pro obsah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88000"/>
          </a:bodyPr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Specifikace onemocnění: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dieta je eliminační dietou. Bývá indikována u jedinců s alergií na bílkoviny kravského mléka, laktózovou intolerancí a vzácně při galaktosemii.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Alergie na bílkoviny kravského mléka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: vyloučení alergenu ze stravy i jeho stopové množství.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Laktózová intolerance: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omezování příjmu laktózy ve stravě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Galaktosemie: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eliminace galaktózy(i laktózy) ze stravy – vzácnost výskytu.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Nadpis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Specifikace diety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Zástupný symbol pro obsah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Při bezmléčné dietě je ze stravy třeba vyřadit mléko, mléčné výrobky a všechny výrobky s tzv. skrytým obsahem mléka, jako je např. pečivo a veškeré výrobky s obsahem sušeného mléka.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Je nutné zvláště u dětí myslet na doplnění vápníku z jiných zdrojů, nebo použít doplněk stravy.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Bílkoviny z mléka lze nahradit jinými živočišnými bílkovinami z masa, ryb, vajec, luštěnin, obilovin, ořechů a semen – tyto potraviny jsou velmi vhodné pro bezmléčnou dietu.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Jako alternativu mléka k popíjení lze využít rostlinné mléko – rýžové, sójové, pohankové, kokosové, mandlové aj. , ale -vyšší cena, nesrovnatelná a nedostatečná náhrada (rostlinná bílkovina, absence vápníku, alergie na ořechy).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Nadpis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Hlavní zásady při přípravě diety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Zástupný symbol pro obsah 2"/>
          <p:cNvSpPr txBox="1"/>
          <p:nvPr/>
        </p:nvSpPr>
        <p:spPr>
          <a:xfrm>
            <a:off x="457200" y="1600200"/>
            <a:ext cx="843480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Dbáme na vhodnou technologickou úpravu.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lang="cs-CZ" sz="3200" spc="-1" strike="noStrike">
                <a:solidFill>
                  <a:srgbClr val="00b050"/>
                </a:solidFill>
                <a:latin typeface="Calibri"/>
              </a:rPr>
              <a:t>Vhodná úprava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: dáváme přednost vaření , vaření v páře, pečení.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1" lang="cs-CZ" sz="3200" spc="-1" strike="noStrike">
                <a:solidFill>
                  <a:srgbClr val="ff0000"/>
                </a:solidFill>
                <a:latin typeface="Calibri"/>
              </a:rPr>
              <a:t>Nevhodná úprava</a:t>
            </a:r>
            <a:r>
              <a:rPr b="0" lang="cs-CZ" sz="3200" spc="-1" strike="noStrike">
                <a:solidFill>
                  <a:srgbClr val="ff0000"/>
                </a:solidFill>
                <a:latin typeface="Calibri"/>
              </a:rPr>
              <a:t>: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smažení-omezujeme.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Nadpis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Alergie na bílkoviny kravského mléka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Zástupný symbol pro obsah 2"/>
          <p:cNvSpPr txBox="1"/>
          <p:nvPr/>
        </p:nvSpPr>
        <p:spPr>
          <a:xfrm>
            <a:off x="457200" y="1600200"/>
            <a:ext cx="8506800" cy="525744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51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Mléko obsahuje asi 40 typů různých bílkovin, které mohou vést k alergické reakci. To jsou především bílkoviny syrovátkové a kaseinové.                                                        Především u malých dětí pro nevyzrálost trávicího traktu a schopnosti natrávit syrovátku se alergie objevuje, později mizí v předškolním věku. Kaseiny naopak alergizují  více v dospělosti.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Projevy: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postižen </a:t>
            </a:r>
            <a:r>
              <a:rPr b="0" i="1" lang="cs-CZ" sz="3200" spc="-1" strike="noStrike">
                <a:solidFill>
                  <a:srgbClr val="ff0000"/>
                </a:solidFill>
                <a:latin typeface="Calibri"/>
              </a:rPr>
              <a:t>trávicí trakt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-bolest břicha, zvracení, kolika, průjem, nechutenství, neprospívání, bolestivé polykání, nestandartní stolice (krev, hlen, barva, zápach, konzistence). Projevy </a:t>
            </a:r>
            <a:r>
              <a:rPr b="0" i="1" lang="cs-CZ" sz="3200" spc="-1" strike="noStrike">
                <a:solidFill>
                  <a:srgbClr val="ff0000"/>
                </a:solidFill>
                <a:latin typeface="Calibri"/>
              </a:rPr>
              <a:t>na kůži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jako svědění, atopický ekzém, kopřivka, vyrážka.                                                                                      </a:t>
            </a:r>
            <a:r>
              <a:rPr b="0" i="1" lang="cs-CZ" sz="3200" spc="-1" strike="noStrike">
                <a:solidFill>
                  <a:srgbClr val="ff0000"/>
                </a:solidFill>
                <a:latin typeface="Calibri"/>
              </a:rPr>
              <a:t>Dýchací ústrojí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– dušnost, kašel, rýma, pískoty, otoky horních dýchacích cest, astma, zahlenění.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 u="sng">
                <a:solidFill>
                  <a:srgbClr val="0000ff"/>
                </a:solidFill>
                <a:uFillTx/>
                <a:latin typeface="Calibri"/>
                <a:hlinkClick r:id="rId1"/>
              </a:rPr>
              <a:t>https://</a:t>
            </a:r>
            <a:r>
              <a:rPr b="0" lang="cs-CZ" sz="3200" spc="-1" strike="noStrike" u="sng">
                <a:solidFill>
                  <a:srgbClr val="0000ff"/>
                </a:solidFill>
                <a:uFillTx/>
                <a:latin typeface="Calibri"/>
                <a:hlinkClick r:id="rId2"/>
              </a:rPr>
              <a:t>www.idnes.cz/onadnes/vztahy/alergie-na-potraviny.A141208_093031_deti_pet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Nadpis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Výběr potravin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Zástupný symbol pro obsah 2"/>
          <p:cNvSpPr txBox="1"/>
          <p:nvPr/>
        </p:nvSpPr>
        <p:spPr>
          <a:xfrm>
            <a:off x="251640" y="1600200"/>
            <a:ext cx="864072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35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Ze stravy je nutné vyloučit: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- kravské mléko a veškeré mléčné výrobky (kondenzované mléko, kefír, kyška, smetana, pomazánkové máslo, jogurtové nápoje, zmrzlina, mléčné dezerty, pudink, přepuštěné máslo, syrovátka).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- všechna ostatní živočišná mléka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- potraviny obsahující stopy mléka (sladké pečivo, sušenky, krekry, oplatky  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uzeniny, margaríny, omáčky – nutno sledovat složení).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Na etiketě smí být uvedeno – laktát (mléčnan), </a:t>
            </a: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kyselina mléčná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.       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Kyselina mléčná -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vzniká mléčným kvašením cukrů za nepřítomnosti vzduchu  například v mléce, sýrech nebo kyselém zelí. S mlékem kromě názvu nemá nic společného (proto nevadí při alergii na kravské mléko). Sůl kyseliny mléčné s nazývá laktát.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Nadpis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Náhražky mléka a mléčných výrobků při bezmléčné dietě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Zástupný symbol pro obsah 2"/>
          <p:cNvSpPr txBox="1"/>
          <p:nvPr/>
        </p:nvSpPr>
        <p:spPr>
          <a:xfrm>
            <a:off x="251640" y="1484640"/>
            <a:ext cx="871272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Nápoje rostlinné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- rýžové, sójové, pohankové, kokosové, mandlové,                 vhodné jako nápoj i při přípravě pokrmů.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rostlinné náhražky jogurtů, dezerty a pudinky, rostlinné smetany.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na pečivo mazat pomazánky ze zeleniny, luštěnin, pseudoobilovin, tofu, droždí, medu, marmelády, povidel, oříškové pomazánky, hummus, paštiky, rybí krémy, avokádo a masové pomazánky.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margaríny bez mléčných přísad.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Nadpis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"/>
              </a:rPr>
              <a:t>Laktózová intolerance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Zástupný symbol pro obsah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28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Nesnášenlivost mléčného cukru, tzv. laktózy (disacharid glukózy a galaktózy) bývá nesprávně zaměňován za alergii na bílkovinu kravského mléka.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Intolerance laktózy nepředstavuje vážné zdravotní riziko, spíše obtěžuje svými projevy. Jde o neschopnost organismu trávit laktózu, která je způsobená nedostatečnou funkcí enzymu přítomného ve sliznici tenkého střeva. Laktóza se nerozštěpí a je fermentována na plyny, kyselinu mléčnou a vodu. Vede to k potížím jako je nadýmání, kručení v břiše, pocit plnosti a tlaku v břiše, průjem.                                                             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pc="-1" strike="noStrike">
                <a:solidFill>
                  <a:srgbClr val="000000"/>
                </a:solidFill>
                <a:latin typeface="Calibri"/>
              </a:rPr>
              <a:t>Příčina vzniku: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přirozený pokles laktázy s přibývajícím věkem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nevyváženost střevního mikrobiomu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onemocnění trávicího traktu jako celiakie, Crohnova nemoc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chirurgický zákrok na trávicím traktu (sekundární laktózová intolerance).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      </a:t>
            </a:r>
            <a:r>
              <a:rPr b="0" lang="cs-CZ" sz="3200" spc="-1" strike="noStrike">
                <a:solidFill>
                  <a:srgbClr val="000000"/>
                </a:solidFill>
                <a:latin typeface="Calibri"/>
              </a:rPr>
              <a:t>Tolerance laktózy u Čechů je asi v 70%.</a:t>
            </a: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endParaRPr b="0" lang="cs-CZ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Application>LibreOffice/7.1.2.2$Windows_X86_64 LibreOffice_project/8a45595d069ef5570103caea1b71cc9d82b2aae4</Application>
  <AppVersion>15.0000</AppVersion>
  <Words>918</Words>
  <Paragraphs>91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2020-02-15T18:00:26Z</dcterms:created>
  <dc:creator>Mama</dc:creator>
  <dc:description/>
  <dc:language>cs-CZ</dc:language>
  <cp:lastModifiedBy>KAMILA</cp:lastModifiedBy>
  <dcterms:modified xsi:type="dcterms:W3CDTF">2022-03-28T19:35:20Z</dcterms:modified>
  <cp:revision>55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Předvádění na obrazovce (4:3)</vt:lpwstr>
  </property>
  <property fmtid="{D5CDD505-2E9C-101B-9397-08002B2CF9AE}" pid="4" name="Slides">
    <vt:i4>13</vt:i4>
  </property>
</Properties>
</file>