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430" r:id="rId3"/>
    <p:sldId id="438" r:id="rId4"/>
    <p:sldId id="481" r:id="rId5"/>
    <p:sldId id="482" r:id="rId6"/>
    <p:sldId id="442" r:id="rId7"/>
    <p:sldId id="484" r:id="rId8"/>
    <p:sldId id="435" r:id="rId9"/>
    <p:sldId id="433" r:id="rId10"/>
    <p:sldId id="432" r:id="rId11"/>
    <p:sldId id="469" r:id="rId12"/>
    <p:sldId id="434" r:id="rId13"/>
    <p:sldId id="444" r:id="rId14"/>
    <p:sldId id="445" r:id="rId15"/>
    <p:sldId id="485" r:id="rId16"/>
    <p:sldId id="466" r:id="rId17"/>
    <p:sldId id="467" r:id="rId18"/>
    <p:sldId id="468" r:id="rId19"/>
    <p:sldId id="448" r:id="rId20"/>
    <p:sldId id="449" r:id="rId21"/>
    <p:sldId id="451" r:id="rId22"/>
    <p:sldId id="452" r:id="rId23"/>
    <p:sldId id="453" r:id="rId24"/>
    <p:sldId id="483" r:id="rId25"/>
    <p:sldId id="471" r:id="rId26"/>
    <p:sldId id="472" r:id="rId27"/>
    <p:sldId id="473" r:id="rId28"/>
    <p:sldId id="479" r:id="rId29"/>
    <p:sldId id="474" r:id="rId30"/>
    <p:sldId id="475" r:id="rId31"/>
    <p:sldId id="476" r:id="rId32"/>
    <p:sldId id="477" r:id="rId33"/>
    <p:sldId id="478" r:id="rId34"/>
    <p:sldId id="454" r:id="rId35"/>
    <p:sldId id="456" r:id="rId36"/>
    <p:sldId id="480" r:id="rId37"/>
    <p:sldId id="455" r:id="rId38"/>
    <p:sldId id="463" r:id="rId39"/>
    <p:sldId id="457" r:id="rId40"/>
    <p:sldId id="458" r:id="rId41"/>
    <p:sldId id="459" r:id="rId42"/>
    <p:sldId id="460" r:id="rId43"/>
    <p:sldId id="465" r:id="rId44"/>
    <p:sldId id="461" r:id="rId45"/>
    <p:sldId id="464" r:id="rId46"/>
    <p:sldId id="462" r:id="rId47"/>
    <p:sldId id="27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D33"/>
    <a:srgbClr val="0E9D03"/>
    <a:srgbClr val="DE99F9"/>
    <a:srgbClr val="FFC266"/>
    <a:srgbClr val="6FFD9E"/>
    <a:srgbClr val="FFE6C5"/>
    <a:srgbClr val="7CFD35"/>
    <a:srgbClr val="4BD7F3"/>
    <a:srgbClr val="B59D0B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7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010A5-E47F-4D42-A94C-C432020322A8}" type="datetimeFigureOut">
              <a:rPr lang="cs-CZ" smtClean="0"/>
              <a:t>11. 2. 2023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05989-A11D-4606-8AB6-BC75CD6C9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8765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1260F-50D5-4BDC-93F5-FDD9BD00E356}" type="datetimeFigureOut">
              <a:rPr lang="cs-CZ" smtClean="0"/>
              <a:t>11. 2. 2023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E6D7F-4A7B-418F-B10E-7CA1DB204B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816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112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9144000" cy="1929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356991"/>
            <a:ext cx="7776864" cy="15641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8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2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9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0FA2F-CBB2-47EA-9734-098F870013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396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A360C-FAEC-4F8D-8EFE-35C134BE85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91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6"/>
          <a:stretch/>
        </p:blipFill>
        <p:spPr>
          <a:xfrm rot="120000">
            <a:off x="-7554" y="836736"/>
            <a:ext cx="9152894" cy="82318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8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8" r:id="rId6"/>
    <p:sldLayoutId id="2147483659" r:id="rId7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650" y="980728"/>
            <a:ext cx="8010814" cy="4104456"/>
          </a:xfrm>
        </p:spPr>
        <p:txBody>
          <a:bodyPr>
            <a:noAutofit/>
          </a:bodyPr>
          <a:lstStyle/>
          <a:p>
            <a:pPr algn="l">
              <a:spcBef>
                <a:spcPts val="2400"/>
              </a:spcBef>
            </a:pP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Malnutrice</a:t>
            </a:r>
            <a:b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Nutriční anamnéza</a:t>
            </a:r>
            <a:b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bakalářské studium, obor nutriční terapeut</a:t>
            </a:r>
            <a:b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2.ročník LF MU</a:t>
            </a:r>
            <a:b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Miroslav </a:t>
            </a:r>
            <a:r>
              <a:rPr lang="cs-CZ" sz="28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Tomíška</a:t>
            </a:r>
            <a:r>
              <a:rPr lang="cs-CZ" sz="28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8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Interní hematologická a onkologická klinika</a:t>
            </a:r>
            <a:b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LF MU a FN Brno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684078"/>
            <a:ext cx="2881189" cy="98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17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3849" y="188912"/>
            <a:ext cx="8352607" cy="86382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Malnutrice  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versus 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kachexie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terminologie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0825" y="1628800"/>
            <a:ext cx="4249738" cy="41044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Malnutrice</a:t>
            </a:r>
          </a:p>
          <a:p>
            <a:pPr>
              <a:defRPr/>
            </a:pP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nízký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příjem živin</a:t>
            </a:r>
          </a:p>
          <a:p>
            <a:pPr>
              <a:spcBef>
                <a:spcPts val="2400"/>
              </a:spcBef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Prosté hladovění</a:t>
            </a:r>
          </a:p>
          <a:p>
            <a:pPr>
              <a:spcBef>
                <a:spcPts val="600"/>
              </a:spcBef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Nedostatečný příjem stravy   </a:t>
            </a:r>
          </a:p>
          <a:p>
            <a:pPr>
              <a:spcBef>
                <a:spcPts val="0"/>
              </a:spcBef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déletrvávající</a:t>
            </a: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defRPr/>
            </a:pP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Malnutrice 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sekundární </a:t>
            </a:r>
          </a:p>
          <a:p>
            <a:pPr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pacient 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nemůže jíst</a:t>
            </a:r>
          </a:p>
          <a:p>
            <a:pPr>
              <a:defRPr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dysfágie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stenóza jícnu aj.)</a:t>
            </a: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TextovéPole 3"/>
          <p:cNvSpPr txBox="1">
            <a:spLocks noChangeArrowheads="1"/>
          </p:cNvSpPr>
          <p:nvPr/>
        </p:nvSpPr>
        <p:spPr bwMode="auto">
          <a:xfrm>
            <a:off x="755650" y="5847358"/>
            <a:ext cx="3300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dirty="0">
                <a:latin typeface="Arial" charset="0"/>
                <a:cs typeface="Arial" charset="0"/>
              </a:rPr>
              <a:t>Adaptace je významná</a:t>
            </a:r>
          </a:p>
        </p:txBody>
      </p:sp>
      <p:sp>
        <p:nvSpPr>
          <p:cNvPr id="8" name="Obdélník 7"/>
          <p:cNvSpPr/>
          <p:nvPr/>
        </p:nvSpPr>
        <p:spPr>
          <a:xfrm>
            <a:off x="4643438" y="1628800"/>
            <a:ext cx="4249737" cy="41044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Kachexie</a:t>
            </a:r>
          </a:p>
          <a:p>
            <a:pPr>
              <a:defRPr/>
            </a:pP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porucha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přeměny živin</a:t>
            </a:r>
          </a:p>
          <a:p>
            <a:pPr>
              <a:spcBef>
                <a:spcPts val="2400"/>
              </a:spcBef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Malnutrice při onemocnění</a:t>
            </a:r>
          </a:p>
          <a:p>
            <a:pPr>
              <a:spcBef>
                <a:spcPts val="600"/>
              </a:spcBef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nádorová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kachexie</a:t>
            </a: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srdeční kachexie </a:t>
            </a:r>
          </a:p>
          <a:p>
            <a:pPr>
              <a:spcBef>
                <a:spcPts val="1800"/>
              </a:spcBef>
              <a:defRPr/>
            </a:pP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Malnutrice 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primární</a:t>
            </a:r>
          </a:p>
          <a:p>
            <a:pPr>
              <a:spcBef>
                <a:spcPts val="0"/>
              </a:spcBef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 může jíst, </a:t>
            </a:r>
          </a:p>
          <a:p>
            <a:pPr>
              <a:spcBef>
                <a:spcPts val="0"/>
              </a:spcBef>
              <a:defRPr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ale živiny špatně využívá </a:t>
            </a: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5151438" y="5847358"/>
            <a:ext cx="3165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dirty="0">
                <a:latin typeface="Arial" charset="0"/>
                <a:cs typeface="Arial" charset="0"/>
              </a:rPr>
              <a:t>Adaptace je omezená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B0B81A3B-49FB-44B3-A12D-5E4AA752EDE5}" type="slidenum">
              <a:rPr lang="cs-CZ" smtClean="0"/>
              <a:pPr algn="r"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29962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9EF4E475-7627-4CDB-87FC-5C52CD7A6C90}" type="slidenum">
              <a:rPr lang="cs-CZ"/>
              <a:pPr algn="r">
                <a:defRPr/>
              </a:pPr>
              <a:t>11</a:t>
            </a:fld>
            <a:endParaRPr lang="cs-CZ" dirty="0"/>
          </a:p>
        </p:txBody>
      </p:sp>
      <p:sp>
        <p:nvSpPr>
          <p:cNvPr id="53251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4624"/>
            <a:ext cx="7191375" cy="10081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Nádorová kachexie 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není výhradně pozdním fenoménem</a:t>
            </a:r>
          </a:p>
        </p:txBody>
      </p:sp>
      <p:sp>
        <p:nvSpPr>
          <p:cNvPr id="53253" name="AutoShape 4"/>
          <p:cNvSpPr>
            <a:spLocks noChangeArrowheads="1"/>
          </p:cNvSpPr>
          <p:nvPr/>
        </p:nvSpPr>
        <p:spPr bwMode="auto">
          <a:xfrm>
            <a:off x="5206320" y="2223293"/>
            <a:ext cx="2667000" cy="2592387"/>
          </a:xfrm>
          <a:prstGeom prst="rightArrow">
            <a:avLst>
              <a:gd name="adj1" fmla="val 50000"/>
              <a:gd name="adj2" fmla="val 2572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none" anchor="ctr"/>
          <a:lstStyle/>
          <a:p>
            <a:pPr algn="ctr"/>
            <a:r>
              <a:rPr lang="cs-CZ" sz="2400" dirty="0" smtClean="0"/>
              <a:t>Refrakterní</a:t>
            </a:r>
          </a:p>
          <a:p>
            <a:pPr algn="ctr"/>
            <a:r>
              <a:rPr lang="cs-CZ" sz="2400" dirty="0" smtClean="0"/>
              <a:t>kachexie</a:t>
            </a:r>
            <a:endParaRPr lang="cs-CZ" sz="2400" dirty="0"/>
          </a:p>
        </p:txBody>
      </p:sp>
      <p:sp>
        <p:nvSpPr>
          <p:cNvPr id="53254" name="Text Box 5"/>
          <p:cNvSpPr txBox="1">
            <a:spLocks noChangeArrowheads="1"/>
          </p:cNvSpPr>
          <p:nvPr/>
        </p:nvSpPr>
        <p:spPr bwMode="auto">
          <a:xfrm>
            <a:off x="7923213" y="3321050"/>
            <a:ext cx="827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Smrt</a:t>
            </a:r>
          </a:p>
        </p:txBody>
      </p:sp>
      <p:sp>
        <p:nvSpPr>
          <p:cNvPr id="53256" name="Text Box 7"/>
          <p:cNvSpPr txBox="1">
            <a:spLocks noChangeArrowheads="1"/>
          </p:cNvSpPr>
          <p:nvPr/>
        </p:nvSpPr>
        <p:spPr bwMode="auto">
          <a:xfrm>
            <a:off x="723900" y="4283075"/>
            <a:ext cx="17208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 dirty="0"/>
              <a:t>časné</a:t>
            </a:r>
          </a:p>
          <a:p>
            <a:pPr eaLnBrk="1" hangingPunct="1"/>
            <a:r>
              <a:rPr lang="cs-CZ" sz="2000" b="1" dirty="0"/>
              <a:t>metabolické </a:t>
            </a:r>
          </a:p>
          <a:p>
            <a:pPr eaLnBrk="1" hangingPunct="1"/>
            <a:r>
              <a:rPr lang="cs-CZ" sz="2000" b="1" dirty="0"/>
              <a:t>změny</a:t>
            </a:r>
          </a:p>
          <a:p>
            <a:pPr eaLnBrk="1" hangingPunct="1"/>
            <a:r>
              <a:rPr lang="cs-CZ" sz="2000" b="1" dirty="0"/>
              <a:t>    IL-6, CRP</a:t>
            </a:r>
          </a:p>
          <a:p>
            <a:pPr eaLnBrk="1" hangingPunct="1"/>
            <a:r>
              <a:rPr lang="cs-CZ" sz="2000" b="1" dirty="0"/>
              <a:t>    albumin </a:t>
            </a:r>
          </a:p>
        </p:txBody>
      </p:sp>
      <p:sp>
        <p:nvSpPr>
          <p:cNvPr id="53257" name="Text Box 8"/>
          <p:cNvSpPr txBox="1">
            <a:spLocks noChangeArrowheads="1"/>
          </p:cNvSpPr>
          <p:nvPr/>
        </p:nvSpPr>
        <p:spPr bwMode="auto">
          <a:xfrm>
            <a:off x="3348038" y="2384425"/>
            <a:ext cx="12153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&gt; </a:t>
            </a: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5-20 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53258" name="Text Box 9"/>
          <p:cNvSpPr txBox="1">
            <a:spLocks noChangeArrowheads="1"/>
          </p:cNvSpPr>
          <p:nvPr/>
        </p:nvSpPr>
        <p:spPr bwMode="auto">
          <a:xfrm>
            <a:off x="5221288" y="2133600"/>
            <a:ext cx="25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>
                <a:solidFill>
                  <a:srgbClr val="4F2683"/>
                </a:solidFill>
              </a:rPr>
              <a:t> </a:t>
            </a:r>
          </a:p>
          <a:p>
            <a:pPr eaLnBrk="1" hangingPunct="1"/>
            <a:endParaRPr lang="cs-CZ" sz="2000" b="1">
              <a:solidFill>
                <a:srgbClr val="4F2683"/>
              </a:solidFill>
            </a:endParaRPr>
          </a:p>
        </p:txBody>
      </p:sp>
      <p:sp>
        <p:nvSpPr>
          <p:cNvPr id="53259" name="Text Box 10"/>
          <p:cNvSpPr txBox="1">
            <a:spLocks noChangeArrowheads="1"/>
          </p:cNvSpPr>
          <p:nvPr/>
        </p:nvSpPr>
        <p:spPr bwMode="auto">
          <a:xfrm>
            <a:off x="323850" y="2060575"/>
            <a:ext cx="2520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Ztráta hmotnosti </a:t>
            </a:r>
          </a:p>
          <a:p>
            <a:pPr algn="ctr" eaLnBrk="1" hangingPunct="1"/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&lt;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 5%</a:t>
            </a:r>
          </a:p>
        </p:txBody>
      </p:sp>
      <p:sp>
        <p:nvSpPr>
          <p:cNvPr id="53260" name="Text Box 11"/>
          <p:cNvSpPr txBox="1">
            <a:spLocks noChangeArrowheads="1"/>
          </p:cNvSpPr>
          <p:nvPr/>
        </p:nvSpPr>
        <p:spPr bwMode="auto">
          <a:xfrm>
            <a:off x="2784475" y="4283075"/>
            <a:ext cx="1566863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 dirty="0"/>
              <a:t>systémový </a:t>
            </a:r>
          </a:p>
          <a:p>
            <a:pPr eaLnBrk="1" hangingPunct="1"/>
            <a:r>
              <a:rPr lang="cs-CZ" sz="2000" b="1" dirty="0"/>
              <a:t>zánět </a:t>
            </a:r>
          </a:p>
          <a:p>
            <a:pPr eaLnBrk="1" hangingPunct="1"/>
            <a:endParaRPr lang="cs-CZ" sz="800" b="1" dirty="0"/>
          </a:p>
          <a:p>
            <a:pPr eaLnBrk="1" hangingPunct="1"/>
            <a:r>
              <a:rPr lang="cs-CZ" sz="2000" b="1" dirty="0"/>
              <a:t>anorexie</a:t>
            </a:r>
          </a:p>
          <a:p>
            <a:pPr eaLnBrk="1" hangingPunct="1"/>
            <a:endParaRPr lang="cs-CZ" sz="2000" b="1" dirty="0">
              <a:solidFill>
                <a:srgbClr val="1E0B7B"/>
              </a:solidFill>
            </a:endParaRPr>
          </a:p>
          <a:p>
            <a:pPr eaLnBrk="1" hangingPunct="1"/>
            <a:endParaRPr lang="cs-CZ" sz="2000" b="1" dirty="0">
              <a:solidFill>
                <a:srgbClr val="1E0B7B"/>
              </a:solidFill>
            </a:endParaRPr>
          </a:p>
        </p:txBody>
      </p:sp>
      <p:sp>
        <p:nvSpPr>
          <p:cNvPr id="53261" name="Text Box 12"/>
          <p:cNvSpPr txBox="1">
            <a:spLocks noChangeArrowheads="1"/>
          </p:cNvSpPr>
          <p:nvPr/>
        </p:nvSpPr>
        <p:spPr bwMode="auto">
          <a:xfrm>
            <a:off x="5508625" y="4294188"/>
            <a:ext cx="1473200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 dirty="0">
                <a:solidFill>
                  <a:srgbClr val="4F2683"/>
                </a:solidFill>
              </a:rPr>
              <a:t>   </a:t>
            </a:r>
            <a:r>
              <a:rPr lang="cs-CZ" sz="2000" b="1" dirty="0"/>
              <a:t>PS  </a:t>
            </a:r>
          </a:p>
          <a:p>
            <a:pPr eaLnBrk="1" hangingPunct="1"/>
            <a:endParaRPr lang="cs-CZ" sz="800" b="1" dirty="0"/>
          </a:p>
          <a:p>
            <a:pPr eaLnBrk="1" hangingPunct="1"/>
            <a:r>
              <a:rPr lang="cs-CZ" sz="2000" b="1" dirty="0"/>
              <a:t>přežívání</a:t>
            </a:r>
          </a:p>
          <a:p>
            <a:pPr eaLnBrk="1" hangingPunct="1"/>
            <a:r>
              <a:rPr lang="en-GB" sz="2000" b="1" dirty="0"/>
              <a:t>&lt; </a:t>
            </a:r>
            <a:r>
              <a:rPr lang="cs-CZ" sz="2000" b="1" dirty="0"/>
              <a:t>3 měsíce</a:t>
            </a:r>
          </a:p>
        </p:txBody>
      </p:sp>
      <p:sp>
        <p:nvSpPr>
          <p:cNvPr id="53262" name="Line 13"/>
          <p:cNvSpPr>
            <a:spLocks noChangeShapeType="1"/>
          </p:cNvSpPr>
          <p:nvPr/>
        </p:nvSpPr>
        <p:spPr bwMode="auto">
          <a:xfrm>
            <a:off x="900113" y="5589588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63" name="Line 14"/>
          <p:cNvSpPr>
            <a:spLocks noChangeShapeType="1"/>
          </p:cNvSpPr>
          <p:nvPr/>
        </p:nvSpPr>
        <p:spPr bwMode="auto">
          <a:xfrm flipV="1">
            <a:off x="900113" y="5229225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64" name="Line 15"/>
          <p:cNvSpPr>
            <a:spLocks noChangeShapeType="1"/>
          </p:cNvSpPr>
          <p:nvPr/>
        </p:nvSpPr>
        <p:spPr bwMode="auto">
          <a:xfrm>
            <a:off x="5651500" y="436562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65" name="Rectangle 16"/>
          <p:cNvSpPr>
            <a:spLocks noChangeArrowheads="1"/>
          </p:cNvSpPr>
          <p:nvPr/>
        </p:nvSpPr>
        <p:spPr bwMode="auto">
          <a:xfrm>
            <a:off x="2685370" y="2871787"/>
            <a:ext cx="2520950" cy="1295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2400" dirty="0" smtClean="0"/>
              <a:t>Kachexie</a:t>
            </a:r>
            <a:endParaRPr lang="cs-CZ" sz="2400" dirty="0"/>
          </a:p>
        </p:txBody>
      </p:sp>
      <p:sp>
        <p:nvSpPr>
          <p:cNvPr id="53266" name="Rectangle 17"/>
          <p:cNvSpPr>
            <a:spLocks noChangeArrowheads="1"/>
          </p:cNvSpPr>
          <p:nvPr/>
        </p:nvSpPr>
        <p:spPr bwMode="auto">
          <a:xfrm>
            <a:off x="395536" y="2871787"/>
            <a:ext cx="2303462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 wrap="none" anchor="ctr"/>
          <a:lstStyle/>
          <a:p>
            <a:pPr algn="ctr"/>
            <a:r>
              <a:rPr lang="cs-CZ" sz="2400" dirty="0" err="1"/>
              <a:t>P</a:t>
            </a:r>
            <a:r>
              <a:rPr lang="cs-CZ" sz="2400" dirty="0" err="1" smtClean="0"/>
              <a:t>re</a:t>
            </a:r>
            <a:r>
              <a:rPr lang="cs-CZ" sz="2400" dirty="0" smtClean="0"/>
              <a:t>-kachexie</a:t>
            </a:r>
            <a:endParaRPr lang="cs-CZ" sz="2400" dirty="0"/>
          </a:p>
        </p:txBody>
      </p:sp>
      <p:sp>
        <p:nvSpPr>
          <p:cNvPr id="53269" name="Text Box 21"/>
          <p:cNvSpPr txBox="1">
            <a:spLocks noChangeArrowheads="1"/>
          </p:cNvSpPr>
          <p:nvPr/>
        </p:nvSpPr>
        <p:spPr bwMode="auto">
          <a:xfrm>
            <a:off x="7524750" y="2384425"/>
            <a:ext cx="13684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&gt; 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30-40 % </a:t>
            </a:r>
          </a:p>
        </p:txBody>
      </p:sp>
      <p:sp>
        <p:nvSpPr>
          <p:cNvPr id="53270" name="Text Box 23"/>
          <p:cNvSpPr txBox="1">
            <a:spLocks noChangeArrowheads="1"/>
          </p:cNvSpPr>
          <p:nvPr/>
        </p:nvSpPr>
        <p:spPr bwMode="auto">
          <a:xfrm>
            <a:off x="5651500" y="2349500"/>
            <a:ext cx="134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&gt; 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20-30 %</a:t>
            </a:r>
          </a:p>
        </p:txBody>
      </p:sp>
    </p:spTree>
    <p:extLst>
      <p:ext uri="{BB962C8B-B14F-4D97-AF65-F5344CB8AC3E}">
        <p14:creationId xmlns:p14="http://schemas.microsoft.com/office/powerpoint/2010/main" val="286700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41263" y="115889"/>
            <a:ext cx="8023225" cy="93684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Zánětlivá odpověď , způsobená chorobou</a:t>
            </a:r>
            <a:r>
              <a:rPr lang="cs-CZ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 často podílí na rozvoji kachexie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11561" y="1772816"/>
            <a:ext cx="7848871" cy="4536503"/>
          </a:xfrm>
        </p:spPr>
        <p:txBody>
          <a:bodyPr rtlCol="0">
            <a:normAutofit/>
          </a:bodyPr>
          <a:lstStyle/>
          <a:p>
            <a:pPr marL="276225" indent="-276225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Chronický systémový zánět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defRPr/>
            </a:pPr>
            <a:r>
              <a:rPr lang="cs-CZ" sz="2400" dirty="0">
                <a:latin typeface="Arial" charset="0"/>
              </a:rPr>
              <a:t>nízké </a:t>
            </a:r>
            <a:r>
              <a:rPr lang="cs-CZ" sz="2400" dirty="0" smtClean="0">
                <a:latin typeface="Arial" charset="0"/>
              </a:rPr>
              <a:t>intenzity, nepřiměřený, aberantní, 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defRPr/>
            </a:pPr>
            <a:r>
              <a:rPr lang="cs-CZ" sz="2400" dirty="0" smtClean="0">
                <a:latin typeface="Arial" charset="0"/>
              </a:rPr>
              <a:t>mírné zvýšení CRP v krvi &gt; 10 mg/l  (norma 0-5)</a:t>
            </a: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defRPr/>
            </a:pPr>
            <a:r>
              <a:rPr lang="cs-CZ" sz="2400" dirty="0" smtClean="0">
                <a:latin typeface="Arial" charset="0"/>
              </a:rPr>
              <a:t>na tvorbu zánětu organismus spotřebovává energii   a aminokyseliny, pocházející ze svalové hmoty</a:t>
            </a:r>
            <a:endParaRPr lang="cs-CZ" sz="2400" b="1" dirty="0" smtClean="0">
              <a:latin typeface="Arial" charset="0"/>
            </a:endParaRPr>
          </a:p>
          <a:p>
            <a:pPr marL="276225" indent="-276225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Přetrvávající systémový zánět </a:t>
            </a: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defRPr/>
            </a:pPr>
            <a:r>
              <a:rPr lang="cs-CZ" sz="2400" dirty="0">
                <a:latin typeface="Arial" charset="0"/>
              </a:rPr>
              <a:t>p</a:t>
            </a:r>
            <a:r>
              <a:rPr lang="cs-CZ" sz="2400" dirty="0" smtClean="0">
                <a:latin typeface="Arial" charset="0"/>
              </a:rPr>
              <a:t>ředstavuje poruchu metabolismu, plýtvání energií   a aminokyselinami, vyčerpává organismus</a:t>
            </a:r>
          </a:p>
          <a:p>
            <a:pPr marL="276225" indent="-276225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Metabolická porucha</a:t>
            </a: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defRPr/>
            </a:pPr>
            <a:r>
              <a:rPr lang="cs-CZ" sz="2400" dirty="0">
                <a:latin typeface="Arial" charset="0"/>
              </a:rPr>
              <a:t>m</a:t>
            </a:r>
            <a:r>
              <a:rPr lang="cs-CZ" sz="2400" dirty="0" smtClean="0">
                <a:latin typeface="Arial" charset="0"/>
              </a:rPr>
              <a:t>ůže být zmírněna úspěšnou léčbou onemocnění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41CCD569-A8DB-4195-A824-8D85DB479282}" type="slidenum">
              <a:rPr lang="cs-CZ" smtClean="0"/>
              <a:pPr algn="r"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53476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920880" cy="105273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Primární důsledky podvýživy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malnutrice při při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onemocnění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00808"/>
            <a:ext cx="8388424" cy="4752528"/>
          </a:xfrm>
        </p:spPr>
        <p:txBody>
          <a:bodyPr rtlCol="0">
            <a:noAutofit/>
          </a:bodyPr>
          <a:lstStyle/>
          <a:p>
            <a:pPr marL="361950" indent="-276225" eaLnBrk="1" fontAlgn="auto" hangingPunct="1">
              <a:spcBef>
                <a:spcPts val="600"/>
              </a:spcBef>
              <a:spcAft>
                <a:spcPts val="0"/>
              </a:spcAft>
              <a:buSzPct val="50000"/>
              <a:buFont typeface="Wingdings" pitchFamily="2" charset="2"/>
              <a:buChar char="n"/>
              <a:defRPr/>
            </a:pPr>
            <a:r>
              <a:rPr lang="cs-CZ" sz="2800" b="1" dirty="0">
                <a:latin typeface="Arial" charset="0"/>
              </a:rPr>
              <a:t>D</a:t>
            </a:r>
            <a:r>
              <a:rPr lang="cs-CZ" sz="2800" b="1" dirty="0" smtClean="0">
                <a:latin typeface="Arial" charset="0"/>
              </a:rPr>
              <a:t>ysfunkce orgánů</a:t>
            </a:r>
          </a:p>
          <a:p>
            <a:pPr marL="620713" lvl="1" indent="-25876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 smtClean="0">
                <a:latin typeface="Arial" charset="0"/>
              </a:rPr>
              <a:t>zmenšení svalové hmoty a síly (i dýchacího svalstva)</a:t>
            </a:r>
          </a:p>
          <a:p>
            <a:pPr marL="620713" lvl="1" indent="-25876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 smtClean="0">
                <a:latin typeface="Arial" charset="0"/>
              </a:rPr>
              <a:t>snížení minutového srdečního výdeje</a:t>
            </a:r>
          </a:p>
          <a:p>
            <a:pPr marL="620713" lvl="1" indent="-25876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 smtClean="0">
                <a:latin typeface="Arial" charset="0"/>
              </a:rPr>
              <a:t>atrofie střevní sliznice, porucha vstřebávání živin</a:t>
            </a:r>
          </a:p>
          <a:p>
            <a:pPr marL="620713" lvl="1" indent="-25876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 smtClean="0">
                <a:latin typeface="Arial" charset="0"/>
              </a:rPr>
              <a:t>porucha funkce CNS: apatie, deprese, nespolupráce   až zmatenost</a:t>
            </a:r>
          </a:p>
          <a:p>
            <a:pPr marL="361950" indent="-276225" eaLnBrk="1" fontAlgn="auto" hangingPunct="1">
              <a:spcBef>
                <a:spcPts val="600"/>
              </a:spcBef>
              <a:spcAft>
                <a:spcPts val="0"/>
              </a:spcAft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Deprese imunity, zejména buněčné</a:t>
            </a:r>
          </a:p>
          <a:p>
            <a:pPr marL="620713" lvl="1" indent="-25876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 smtClean="0">
                <a:latin typeface="Arial" charset="0"/>
              </a:rPr>
              <a:t>zvýšený výskyt infekcí</a:t>
            </a:r>
            <a:endParaRPr lang="cs-CZ" sz="2400" b="1" dirty="0" smtClean="0">
              <a:latin typeface="Arial" charset="0"/>
            </a:endParaRPr>
          </a:p>
          <a:p>
            <a:pPr marL="361950" indent="-276225" eaLnBrk="1" fontAlgn="auto" hangingPunct="1">
              <a:spcBef>
                <a:spcPts val="600"/>
              </a:spcBef>
              <a:spcAft>
                <a:spcPts val="0"/>
              </a:spcAft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Porucha hojení poškozených tkání</a:t>
            </a:r>
          </a:p>
          <a:p>
            <a:pPr marL="620713" lvl="1" indent="-25876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 smtClean="0">
                <a:latin typeface="Arial" charset="0"/>
              </a:rPr>
              <a:t>nejen po operaci a při mechanickém poranění </a:t>
            </a:r>
          </a:p>
          <a:p>
            <a:pPr marL="620713" lvl="1" indent="-25876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 smtClean="0">
                <a:latin typeface="Arial" charset="0"/>
              </a:rPr>
              <a:t>také hojení ložiska infekce</a:t>
            </a:r>
            <a:endParaRPr lang="cs-CZ" sz="2400" b="1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pPr algn="r">
              <a:defRPr/>
            </a:pPr>
            <a:fld id="{9EFB5F96-499D-4226-AE51-8509325C86FE}" type="slidenum">
              <a:rPr lang="cs-CZ" smtClean="0"/>
              <a:pPr algn="r"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71492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261" y="71661"/>
            <a:ext cx="7560195" cy="98107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Sekundární důsledky podvýživy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malnutrice při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onemocnění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698625"/>
            <a:ext cx="7416824" cy="4394200"/>
          </a:xfrm>
        </p:spPr>
        <p:txBody>
          <a:bodyPr>
            <a:normAutofit/>
          </a:bodyPr>
          <a:lstStyle/>
          <a:p>
            <a:pPr marL="358775" eaLnBrk="1" hangingPunct="1">
              <a:spcBef>
                <a:spcPct val="0"/>
              </a:spcBef>
            </a:pPr>
            <a:r>
              <a:rPr lang="cs-CZ" altLang="cs-CZ" sz="2800" b="1" dirty="0" smtClean="0">
                <a:latin typeface="Arial" charset="0"/>
              </a:rPr>
              <a:t>Zvýšená morbidita  </a:t>
            </a:r>
            <a:r>
              <a:rPr lang="cs-CZ" altLang="cs-CZ" sz="2800" dirty="0" smtClean="0">
                <a:latin typeface="Arial" charset="0"/>
              </a:rPr>
              <a:t>(nemocnost)</a:t>
            </a:r>
          </a:p>
          <a:p>
            <a:pPr marL="758825" lvl="1" eaLnBrk="1" hangingPunct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zvýšený výskyt komplikací po operaci aj.</a:t>
            </a:r>
          </a:p>
          <a:p>
            <a:pPr marL="358775" eaLnBrk="1" hangingPunct="1">
              <a:spcBef>
                <a:spcPts val="1800"/>
              </a:spcBef>
            </a:pPr>
            <a:r>
              <a:rPr lang="cs-CZ" altLang="cs-CZ" sz="2800" b="1" dirty="0" smtClean="0">
                <a:latin typeface="Arial" charset="0"/>
              </a:rPr>
              <a:t>Zvýšená mortalita  </a:t>
            </a:r>
            <a:r>
              <a:rPr lang="cs-CZ" altLang="cs-CZ" sz="2800" dirty="0" smtClean="0">
                <a:latin typeface="Arial" charset="0"/>
              </a:rPr>
              <a:t>(úmrtnost)</a:t>
            </a:r>
          </a:p>
          <a:p>
            <a:pPr marL="358775" eaLnBrk="1" hangingPunct="1">
              <a:spcBef>
                <a:spcPts val="1800"/>
              </a:spcBef>
            </a:pPr>
            <a:r>
              <a:rPr lang="cs-CZ" altLang="cs-CZ" sz="2800" b="1" dirty="0" smtClean="0">
                <a:latin typeface="Arial" charset="0"/>
              </a:rPr>
              <a:t>Snížená kvalita života</a:t>
            </a:r>
          </a:p>
          <a:p>
            <a:pPr marL="758825" lvl="1" eaLnBrk="1" hangingPunct="1">
              <a:spcBef>
                <a:spcPct val="0"/>
              </a:spcBef>
            </a:pPr>
            <a:r>
              <a:rPr lang="cs-CZ" altLang="cs-CZ" sz="2400" dirty="0" err="1" smtClean="0">
                <a:latin typeface="Arial" charset="0"/>
              </a:rPr>
              <a:t>QoL</a:t>
            </a:r>
            <a:r>
              <a:rPr lang="cs-CZ" altLang="cs-CZ" sz="2400" dirty="0" smtClean="0">
                <a:latin typeface="Arial" charset="0"/>
              </a:rPr>
              <a:t>   </a:t>
            </a:r>
            <a:r>
              <a:rPr lang="cs-CZ" altLang="cs-CZ" sz="2400" i="1" dirty="0" smtClean="0">
                <a:latin typeface="Arial" charset="0"/>
              </a:rPr>
              <a:t>(</a:t>
            </a:r>
            <a:r>
              <a:rPr lang="cs-CZ" altLang="cs-CZ" sz="2400" i="1" dirty="0" err="1" smtClean="0">
                <a:latin typeface="Arial" charset="0"/>
              </a:rPr>
              <a:t>Quality</a:t>
            </a:r>
            <a:r>
              <a:rPr lang="cs-CZ" altLang="cs-CZ" sz="2400" i="1" dirty="0" smtClean="0">
                <a:latin typeface="Arial" charset="0"/>
              </a:rPr>
              <a:t> </a:t>
            </a:r>
            <a:r>
              <a:rPr lang="cs-CZ" altLang="cs-CZ" sz="2400" i="1" dirty="0" err="1" smtClean="0">
                <a:latin typeface="Arial" charset="0"/>
              </a:rPr>
              <a:t>of</a:t>
            </a:r>
            <a:r>
              <a:rPr lang="cs-CZ" altLang="cs-CZ" sz="2400" i="1" dirty="0" smtClean="0">
                <a:latin typeface="Arial" charset="0"/>
              </a:rPr>
              <a:t> </a:t>
            </a:r>
            <a:r>
              <a:rPr lang="cs-CZ" altLang="cs-CZ" sz="2400" i="1" dirty="0" err="1" smtClean="0">
                <a:latin typeface="Arial" charset="0"/>
              </a:rPr>
              <a:t>Life</a:t>
            </a:r>
            <a:r>
              <a:rPr lang="cs-CZ" altLang="cs-CZ" sz="2400" i="1" dirty="0" smtClean="0">
                <a:latin typeface="Arial" charset="0"/>
              </a:rPr>
              <a:t>)</a:t>
            </a:r>
          </a:p>
          <a:p>
            <a:pPr marL="358775" eaLnBrk="1" hangingPunct="1">
              <a:spcBef>
                <a:spcPts val="1800"/>
              </a:spcBef>
            </a:pPr>
            <a:r>
              <a:rPr lang="cs-CZ" altLang="cs-CZ" sz="2800" b="1" dirty="0" smtClean="0">
                <a:latin typeface="Arial" charset="0"/>
              </a:rPr>
              <a:t>Prodloužení doby hospitalizace</a:t>
            </a:r>
          </a:p>
          <a:p>
            <a:pPr marL="758825" lvl="1" eaLnBrk="1" hangingPunct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časná </a:t>
            </a:r>
            <a:r>
              <a:rPr lang="cs-CZ" altLang="cs-CZ" sz="2400" dirty="0" err="1" smtClean="0">
                <a:latin typeface="Arial" charset="0"/>
              </a:rPr>
              <a:t>rehospitalizace</a:t>
            </a:r>
            <a:endParaRPr lang="cs-CZ" altLang="cs-CZ" sz="2400" dirty="0" smtClean="0">
              <a:latin typeface="Arial" charset="0"/>
            </a:endParaRPr>
          </a:p>
          <a:p>
            <a:pPr marL="358775" eaLnBrk="1" hangingPunct="1">
              <a:spcBef>
                <a:spcPts val="1800"/>
              </a:spcBef>
            </a:pPr>
            <a:r>
              <a:rPr lang="cs-CZ" altLang="cs-CZ" sz="2800" b="1" dirty="0" smtClean="0">
                <a:latin typeface="Arial" charset="0"/>
              </a:rPr>
              <a:t>Zvýšené náklady na léčení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pPr algn="r">
              <a:defRPr/>
            </a:pPr>
            <a:fld id="{6599008F-8360-4206-96CE-36F934B57E87}" type="slidenum">
              <a:rPr lang="cs-CZ" smtClean="0"/>
              <a:pPr algn="r"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01021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15938" y="188640"/>
            <a:ext cx="7848550" cy="609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Diagnostika podvýživy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1"/>
          </p:nvPr>
        </p:nvSpPr>
        <p:spPr>
          <a:xfrm>
            <a:off x="754012" y="1618481"/>
            <a:ext cx="7562404" cy="4762847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cs-CZ" altLang="cs-CZ" sz="2800" b="1" dirty="0" smtClean="0">
                <a:solidFill>
                  <a:srgbClr val="FF0000"/>
                </a:solidFill>
                <a:latin typeface="Arial" charset="0"/>
              </a:rPr>
              <a:t>Nutriční anamnéza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800" b="1" dirty="0">
                <a:latin typeface="Arial" charset="0"/>
              </a:rPr>
              <a:t>F</a:t>
            </a:r>
            <a:r>
              <a:rPr lang="cs-CZ" altLang="cs-CZ" sz="2800" b="1" dirty="0" smtClean="0">
                <a:latin typeface="Arial" charset="0"/>
              </a:rPr>
              <a:t>yzikální vyšetření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800" b="1" dirty="0">
                <a:latin typeface="Arial" charset="0"/>
              </a:rPr>
              <a:t>A</a:t>
            </a:r>
            <a:r>
              <a:rPr lang="cs-CZ" altLang="cs-CZ" sz="2800" b="1" dirty="0" smtClean="0">
                <a:latin typeface="Arial" charset="0"/>
              </a:rPr>
              <a:t>ntropometrická měření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800" b="1" dirty="0">
                <a:latin typeface="Arial" charset="0"/>
              </a:rPr>
              <a:t>L</a:t>
            </a:r>
            <a:r>
              <a:rPr lang="cs-CZ" altLang="cs-CZ" sz="2800" b="1" dirty="0" smtClean="0">
                <a:latin typeface="Arial" charset="0"/>
              </a:rPr>
              <a:t>aboratorní hodnoty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viscerální sérové bílkoviny</a:t>
            </a:r>
            <a:endParaRPr lang="cs-CZ" altLang="cs-CZ" sz="2400" b="1" dirty="0" smtClean="0">
              <a:latin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cs-CZ" altLang="cs-CZ" sz="2800" b="1" dirty="0">
                <a:latin typeface="Arial" charset="0"/>
              </a:rPr>
              <a:t>M</a:t>
            </a:r>
            <a:r>
              <a:rPr lang="cs-CZ" altLang="cs-CZ" sz="2800" b="1" dirty="0" smtClean="0">
                <a:latin typeface="Arial" charset="0"/>
              </a:rPr>
              <a:t>etody vyšetření tělesného složení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bioelektrická impedanční analýza - BIA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CT vyšetření, DXA</a:t>
            </a:r>
            <a:endParaRPr lang="cs-CZ" altLang="cs-CZ" dirty="0" smtClean="0">
              <a:latin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cs-CZ" altLang="cs-CZ" sz="2800" b="1" dirty="0">
                <a:latin typeface="Arial" charset="0"/>
              </a:rPr>
              <a:t>H</a:t>
            </a:r>
            <a:r>
              <a:rPr lang="cs-CZ" altLang="cs-CZ" sz="2800" b="1" dirty="0" smtClean="0">
                <a:latin typeface="Arial" charset="0"/>
              </a:rPr>
              <a:t>odnocení funkčního stavu	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měření maximální síly stisku ruky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876256" y="6376243"/>
            <a:ext cx="2133600" cy="365125"/>
          </a:xfrm>
        </p:spPr>
        <p:txBody>
          <a:bodyPr/>
          <a:lstStyle/>
          <a:p>
            <a:pPr algn="r">
              <a:defRPr/>
            </a:pPr>
            <a:fld id="{AD77785B-9D79-4A67-A5C3-CB446AFECA27}" type="slidenum">
              <a:rPr lang="cs-CZ" smtClean="0"/>
              <a:pPr algn="r"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79309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50304" y="72008"/>
            <a:ext cx="8170168" cy="9807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Anamnéza ztráty tělesné hmotnosti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anglicky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weight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loss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cs-CZ" sz="20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versus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weight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reduction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424936" cy="5184576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sz="2800" b="1" dirty="0" smtClean="0">
                <a:latin typeface="Arial" charset="0"/>
              </a:rPr>
              <a:t>Srovnání původní hmotnosti s aktuální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Původní </a:t>
            </a:r>
            <a:r>
              <a:rPr lang="cs-CZ" altLang="cs-CZ" sz="2800" b="1" dirty="0" smtClean="0">
                <a:solidFill>
                  <a:srgbClr val="FF0000"/>
                </a:solidFill>
                <a:latin typeface="Arial" charset="0"/>
              </a:rPr>
              <a:t>obvyklá tělesná hmotnost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před začátkem hubnutí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dřívější obvyklá hmotnost </a:t>
            </a:r>
            <a:r>
              <a:rPr lang="cs-CZ" altLang="cs-CZ" sz="2400" i="1" dirty="0" smtClean="0">
                <a:latin typeface="Arial" charset="0"/>
              </a:rPr>
              <a:t>(</a:t>
            </a:r>
            <a:r>
              <a:rPr lang="cs-CZ" altLang="cs-CZ" sz="2400" i="1" dirty="0" err="1" smtClean="0">
                <a:latin typeface="Arial" charset="0"/>
              </a:rPr>
              <a:t>usual</a:t>
            </a:r>
            <a:r>
              <a:rPr lang="cs-CZ" altLang="cs-CZ" sz="2400" i="1" dirty="0" smtClean="0">
                <a:latin typeface="Arial" charset="0"/>
              </a:rPr>
              <a:t> body </a:t>
            </a:r>
            <a:r>
              <a:rPr lang="cs-CZ" altLang="cs-CZ" sz="2400" i="1" dirty="0" err="1" smtClean="0">
                <a:latin typeface="Arial" charset="0"/>
              </a:rPr>
              <a:t>weight</a:t>
            </a:r>
            <a:r>
              <a:rPr lang="cs-CZ" altLang="cs-CZ" sz="2400" i="1" dirty="0" smtClean="0">
                <a:latin typeface="Arial" charset="0"/>
              </a:rPr>
              <a:t>, UBW)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většinou v lehkém oděvu, často není nalačno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někteří nemocní neví, kolik váží a údaj může být velmi hrubý a nepřesný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800" b="1" dirty="0" smtClean="0">
                <a:solidFill>
                  <a:srgbClr val="FF0000"/>
                </a:solidFill>
                <a:latin typeface="Arial" charset="0"/>
              </a:rPr>
              <a:t>Aktuální tělesná hmotnost</a:t>
            </a:r>
          </a:p>
          <a:p>
            <a:pPr lvl="1">
              <a:spcBef>
                <a:spcPct val="0"/>
              </a:spcBef>
            </a:pPr>
            <a:r>
              <a:rPr lang="cs-CZ" altLang="cs-CZ" sz="2400" i="1" dirty="0" err="1" smtClean="0">
                <a:latin typeface="Arial" charset="0"/>
              </a:rPr>
              <a:t>actual</a:t>
            </a:r>
            <a:r>
              <a:rPr lang="cs-CZ" altLang="cs-CZ" sz="2400" i="1" dirty="0" smtClean="0">
                <a:latin typeface="Arial" charset="0"/>
              </a:rPr>
              <a:t> body </a:t>
            </a:r>
            <a:r>
              <a:rPr lang="cs-CZ" altLang="cs-CZ" sz="2400" i="1" dirty="0" err="1" smtClean="0">
                <a:latin typeface="Arial" charset="0"/>
              </a:rPr>
              <a:t>weight</a:t>
            </a:r>
            <a:r>
              <a:rPr lang="cs-CZ" altLang="cs-CZ" sz="2400" i="1" dirty="0" smtClean="0">
                <a:latin typeface="Arial" charset="0"/>
              </a:rPr>
              <a:t>, ABW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někdy je nesprávně zjišťována jen anamnesticky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mělo by však jít o spolehlivě zjištěnou čistou hmotnost, jen ve spodním prádle, optimálně ráno nalačno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pPr algn="r">
              <a:defRPr/>
            </a:pPr>
            <a:fld id="{752848F9-AAF2-4936-9269-1B7FCBAB7B48}" type="slidenum">
              <a:rPr lang="cs-CZ" smtClean="0"/>
              <a:pPr algn="r"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68867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50304" y="72008"/>
            <a:ext cx="8170168" cy="9807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Lékařská anamnéza ztráty tělesné hmotnosti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je často nepřesná a není vyjadřována v % 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sz="2800" b="1" dirty="0" smtClean="0">
                <a:latin typeface="Arial" charset="0"/>
              </a:rPr>
              <a:t>Záznam ztráty hmotnosti je samozřejmou součástí lékařské anamnézy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vždy musí být uvedena </a:t>
            </a:r>
            <a:r>
              <a:rPr lang="cs-CZ" altLang="cs-CZ" sz="2400" dirty="0" smtClean="0">
                <a:solidFill>
                  <a:srgbClr val="FF0000"/>
                </a:solidFill>
                <a:latin typeface="Arial" charset="0"/>
              </a:rPr>
              <a:t>doba hubnutí 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pokud je zhubnutí uváděno v kg, měla by být uvedena také původní hmotnost (k možnosti výpočtu %)</a:t>
            </a:r>
            <a:endParaRPr lang="cs-CZ" altLang="cs-CZ" sz="2400" dirty="0">
              <a:latin typeface="Arial" charset="0"/>
            </a:endParaRP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příklad: „z </a:t>
            </a:r>
            <a:r>
              <a:rPr lang="cs-CZ" altLang="cs-CZ" sz="2400" dirty="0">
                <a:latin typeface="Arial" charset="0"/>
              </a:rPr>
              <a:t>původních 50 </a:t>
            </a:r>
            <a:r>
              <a:rPr lang="cs-CZ" altLang="cs-CZ" sz="2400" dirty="0" smtClean="0">
                <a:latin typeface="Arial" charset="0"/>
              </a:rPr>
              <a:t>kg zhubl 5 kg za 3 měsíce“</a:t>
            </a:r>
          </a:p>
          <a:p>
            <a:pPr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Nutriční terapeut musí zjišťovat ztrátu hmotnosti spolehlivě 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to znamená srovnat ABW s UBW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ztrátu </a:t>
            </a:r>
            <a:r>
              <a:rPr lang="cs-CZ" altLang="cs-CZ" sz="2400" dirty="0">
                <a:latin typeface="Arial" charset="0"/>
              </a:rPr>
              <a:t>v kg </a:t>
            </a:r>
            <a:r>
              <a:rPr lang="cs-CZ" altLang="cs-CZ" sz="2400" dirty="0" smtClean="0">
                <a:latin typeface="Arial" charset="0"/>
              </a:rPr>
              <a:t>je </a:t>
            </a:r>
            <a:r>
              <a:rPr lang="cs-CZ" altLang="cs-CZ" sz="2400" dirty="0">
                <a:latin typeface="Arial" charset="0"/>
              </a:rPr>
              <a:t>nutné přepočítat na %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obvyklá tělesná hmotnost je důležitou hodnotou také pro další vývoj hmotnosti</a:t>
            </a:r>
          </a:p>
          <a:p>
            <a:pPr lvl="1">
              <a:spcBef>
                <a:spcPts val="0"/>
              </a:spcBef>
            </a:pPr>
            <a:endParaRPr lang="cs-CZ" altLang="cs-CZ" sz="2400" dirty="0" smtClean="0">
              <a:latin typeface="Arial" charset="0"/>
            </a:endParaRPr>
          </a:p>
          <a:p>
            <a:pPr lvl="1">
              <a:spcBef>
                <a:spcPts val="0"/>
              </a:spcBef>
            </a:pPr>
            <a:endParaRPr lang="cs-CZ" altLang="cs-CZ" sz="2400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pPr algn="r">
              <a:defRPr/>
            </a:pPr>
            <a:fld id="{752848F9-AAF2-4936-9269-1B7FCBAB7B48}" type="slidenum">
              <a:rPr lang="cs-CZ" smtClean="0"/>
              <a:pPr algn="r"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25919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50304" y="72008"/>
            <a:ext cx="8170168" cy="9807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Vyjadřování ztráty tělesné hmotnosti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 procentech původní hmotnosti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752848F9-AAF2-4936-9269-1B7FCBAB7B48}" type="slidenum">
              <a:rPr lang="cs-CZ" smtClean="0"/>
              <a:pPr algn="r">
                <a:defRPr/>
              </a:pPr>
              <a:t>18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280368"/>
              </p:ext>
            </p:extLst>
          </p:nvPr>
        </p:nvGraphicFramePr>
        <p:xfrm>
          <a:off x="179512" y="1772816"/>
          <a:ext cx="8711953" cy="4400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32"/>
                <a:gridCol w="2213407"/>
                <a:gridCol w="2213407"/>
                <a:gridCol w="2213407"/>
              </a:tblGrid>
              <a:tr h="1119816">
                <a:tc>
                  <a:txBody>
                    <a:bodyPr/>
                    <a:lstStyle/>
                    <a:p>
                      <a:pPr algn="ctr"/>
                      <a:r>
                        <a:rPr lang="cs-CZ" sz="2000" i="0" dirty="0" smtClean="0"/>
                        <a:t>Původní</a:t>
                      </a:r>
                    </a:p>
                    <a:p>
                      <a:pPr algn="ctr"/>
                      <a:r>
                        <a:rPr lang="cs-CZ" sz="2000" i="0" dirty="0" smtClean="0"/>
                        <a:t>hmotnost</a:t>
                      </a:r>
                    </a:p>
                    <a:p>
                      <a:pPr algn="ctr"/>
                      <a:r>
                        <a:rPr lang="cs-CZ" sz="2000" i="0" dirty="0" smtClean="0"/>
                        <a:t>kg</a:t>
                      </a:r>
                      <a:endParaRPr lang="cs-CZ" sz="20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i="0" dirty="0" smtClean="0"/>
                        <a:t>Aktuální</a:t>
                      </a:r>
                    </a:p>
                    <a:p>
                      <a:pPr algn="ctr"/>
                      <a:r>
                        <a:rPr lang="cs-CZ" sz="2000" i="0" dirty="0" smtClean="0"/>
                        <a:t>hmotnost</a:t>
                      </a:r>
                    </a:p>
                    <a:p>
                      <a:pPr algn="ctr"/>
                      <a:r>
                        <a:rPr lang="cs-CZ" sz="2000" i="0" dirty="0" smtClean="0"/>
                        <a:t>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Zhubnutí</a:t>
                      </a:r>
                    </a:p>
                    <a:p>
                      <a:pPr algn="ctr"/>
                      <a:endParaRPr lang="cs-CZ" sz="2000" b="1" i="1" dirty="0" smtClean="0"/>
                    </a:p>
                    <a:p>
                      <a:pPr algn="ctr"/>
                      <a:r>
                        <a:rPr lang="cs-CZ" sz="2000" b="1" i="1" dirty="0" smtClean="0"/>
                        <a:t>kg</a:t>
                      </a:r>
                      <a:endParaRPr lang="cs-CZ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Zhubnutí</a:t>
                      </a:r>
                    </a:p>
                    <a:p>
                      <a:pPr algn="ctr"/>
                      <a:endParaRPr lang="cs-CZ" sz="2000" b="1" i="1" dirty="0" smtClean="0"/>
                    </a:p>
                    <a:p>
                      <a:pPr algn="ctr"/>
                      <a:r>
                        <a:rPr lang="cs-CZ" sz="2000" b="1" i="1" dirty="0" smtClean="0"/>
                        <a:t>%</a:t>
                      </a:r>
                    </a:p>
                  </a:txBody>
                  <a:tcPr anchor="ctr"/>
                </a:tc>
              </a:tr>
              <a:tr h="65615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100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90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10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65615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50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40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10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20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65615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50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45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5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65615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50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47,5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2,5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5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65615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70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63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7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10</a:t>
                      </a:r>
                      <a:endParaRPr lang="cs-CZ" sz="20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1042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2705" y="44624"/>
            <a:ext cx="8359775" cy="100783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Významná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ztráta tělesné hmotnosti</a:t>
            </a:r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signifikantní ztráta hmotnosti,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significant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weight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loss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B80B5333-34A0-49AC-8FDD-B77DC8DC6C8F}" type="slidenum">
              <a:rPr lang="cs-CZ" smtClean="0"/>
              <a:pPr algn="r">
                <a:defRPr/>
              </a:pPr>
              <a:t>19</a:t>
            </a:fld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11560" y="1556792"/>
            <a:ext cx="770485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&gt; 10 %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449776" y="2276872"/>
            <a:ext cx="3866639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&gt; 7,5 %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020271" y="2996952"/>
            <a:ext cx="1274351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&gt; 5 %</a:t>
            </a:r>
            <a:endParaRPr lang="cs-CZ" sz="2400" b="1" dirty="0">
              <a:solidFill>
                <a:schemeClr val="tx1"/>
              </a:solidFill>
            </a:endParaRPr>
          </a:p>
        </p:txBody>
      </p:sp>
      <p:cxnSp>
        <p:nvCxnSpPr>
          <p:cNvPr id="6" name="Přímá spojnice 5"/>
          <p:cNvCxnSpPr/>
          <p:nvPr/>
        </p:nvCxnSpPr>
        <p:spPr>
          <a:xfrm>
            <a:off x="626723" y="3933056"/>
            <a:ext cx="76679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611560" y="3717032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7020272" y="3717032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8294624" y="3717032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5724128" y="3717032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4449777" y="3717032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3175425" y="3717032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1901074" y="3717032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611560" y="4005064"/>
            <a:ext cx="7683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       6                5                4                 3                 2               1</a:t>
            </a:r>
          </a:p>
          <a:p>
            <a:r>
              <a:rPr lang="cs-CZ" sz="2000" b="1" dirty="0" smtClean="0"/>
              <a:t>  měsíců                                                                                měsíc</a:t>
            </a:r>
            <a:endParaRPr lang="cs-CZ" sz="2000" b="1" dirty="0"/>
          </a:p>
        </p:txBody>
      </p:sp>
      <p:sp>
        <p:nvSpPr>
          <p:cNvPr id="29" name="Obdélník 28"/>
          <p:cNvSpPr/>
          <p:nvPr/>
        </p:nvSpPr>
        <p:spPr>
          <a:xfrm>
            <a:off x="626723" y="4869160"/>
            <a:ext cx="7689693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>
                <a:solidFill>
                  <a:schemeClr val="tx1"/>
                </a:solidFill>
              </a:rPr>
              <a:t>Ztráta je významná, pokud </a:t>
            </a:r>
            <a:r>
              <a:rPr lang="cs-CZ" sz="2400" b="1" dirty="0">
                <a:solidFill>
                  <a:srgbClr val="FF0000"/>
                </a:solidFill>
              </a:rPr>
              <a:t>stále pokračuje 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nebo pokud je </a:t>
            </a:r>
            <a:r>
              <a:rPr lang="cs-CZ" sz="2400" b="1" dirty="0">
                <a:solidFill>
                  <a:srgbClr val="FF0000"/>
                </a:solidFill>
              </a:rPr>
              <a:t>provázena neúplným příjmem stravy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nebo </a:t>
            </a:r>
            <a:r>
              <a:rPr lang="cs-CZ" sz="2400" b="1" dirty="0">
                <a:solidFill>
                  <a:srgbClr val="FF0000"/>
                </a:solidFill>
              </a:rPr>
              <a:t>fyzickou slabostí</a:t>
            </a:r>
          </a:p>
        </p:txBody>
      </p:sp>
    </p:spTree>
    <p:extLst>
      <p:ext uri="{BB962C8B-B14F-4D97-AF65-F5344CB8AC3E}">
        <p14:creationId xmlns:p14="http://schemas.microsoft.com/office/powerpoint/2010/main" val="38305987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160339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Malnutrice v širokém smyslu slova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terminologie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353425" cy="446405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Malnutrice = špatný stav výživy</a:t>
            </a:r>
          </a:p>
          <a:p>
            <a:pPr marL="620713" lvl="1" indent="-258763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Symbol" pitchFamily="18" charset="2"/>
              <a:buChar char="-"/>
              <a:defRPr/>
            </a:pPr>
            <a:r>
              <a:rPr lang="cs-CZ" sz="2400" dirty="0">
                <a:latin typeface="Arial" charset="0"/>
              </a:rPr>
              <a:t>n</a:t>
            </a:r>
            <a:r>
              <a:rPr lang="cs-CZ" sz="2400" dirty="0" smtClean="0">
                <a:latin typeface="Arial" charset="0"/>
              </a:rPr>
              <a:t>adváha, obezita		BMI &gt; 25 kg/m</a:t>
            </a:r>
            <a:r>
              <a:rPr lang="cs-CZ" sz="2400" baseline="30000" dirty="0" smtClean="0">
                <a:latin typeface="Arial" charset="0"/>
              </a:rPr>
              <a:t>2</a:t>
            </a:r>
          </a:p>
          <a:p>
            <a:pPr marL="620713" lvl="1" indent="-258763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Symbol" pitchFamily="18" charset="2"/>
              <a:buChar char="-"/>
              <a:defRPr/>
            </a:pPr>
            <a:r>
              <a:rPr lang="cs-CZ" sz="2400" dirty="0">
                <a:latin typeface="Arial" charset="0"/>
              </a:rPr>
              <a:t>p</a:t>
            </a:r>
            <a:r>
              <a:rPr lang="cs-CZ" sz="2400" dirty="0" smtClean="0">
                <a:latin typeface="Arial" charset="0"/>
              </a:rPr>
              <a:t>odvýživa, hubenost		BMI &lt; 18,5 kg/m</a:t>
            </a:r>
            <a:r>
              <a:rPr lang="cs-CZ" sz="2400" baseline="30000" dirty="0" smtClean="0">
                <a:latin typeface="Arial" charset="0"/>
              </a:rPr>
              <a:t>2</a:t>
            </a:r>
          </a:p>
          <a:p>
            <a:pPr eaLnBrk="1" fontAlgn="auto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Podvýživa může být přítomna ve skryté formě</a:t>
            </a:r>
          </a:p>
          <a:p>
            <a:pPr marL="620713" lvl="1" indent="-258763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Symbol" pitchFamily="18" charset="2"/>
              <a:buChar char="-"/>
              <a:defRPr/>
            </a:pP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úbytek svalové hmoty a tělesných bílkovin</a:t>
            </a:r>
          </a:p>
          <a:p>
            <a:pPr marL="620713" lvl="1" indent="-258763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Symbol" pitchFamily="18" charset="2"/>
              <a:buChar char="-"/>
              <a:defRPr/>
            </a:pPr>
            <a:r>
              <a:rPr lang="cs-CZ" sz="2400" dirty="0" smtClean="0">
                <a:latin typeface="Arial" charset="0"/>
              </a:rPr>
              <a:t>může nastat i u pacientů s nadváhou nebo obezitou</a:t>
            </a:r>
          </a:p>
          <a:p>
            <a:pPr marL="620713" lvl="1" indent="-258763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Symbol" pitchFamily="18" charset="2"/>
              <a:buChar char="-"/>
              <a:defRPr/>
            </a:pPr>
            <a:r>
              <a:rPr lang="cs-CZ" sz="2400" dirty="0">
                <a:latin typeface="Arial" charset="0"/>
              </a:rPr>
              <a:t>má negativní dopady na </a:t>
            </a:r>
            <a:r>
              <a:rPr lang="cs-CZ" sz="2400" dirty="0" smtClean="0">
                <a:latin typeface="Arial" charset="0"/>
              </a:rPr>
              <a:t>zdraví</a:t>
            </a:r>
          </a:p>
          <a:p>
            <a:pPr marL="620713" lvl="1" indent="-258763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Symbol" pitchFamily="18" charset="2"/>
              <a:buChar char="-"/>
              <a:defRPr/>
            </a:pPr>
            <a:r>
              <a:rPr lang="cs-CZ" sz="2400" dirty="0" smtClean="0">
                <a:latin typeface="Arial" charset="0"/>
              </a:rPr>
              <a:t>diagnóza podvýživy při normálním nebo zvýšeném BMI je obtížná (vyšetření tělesného složení)</a:t>
            </a:r>
          </a:p>
          <a:p>
            <a:pPr marL="620713" lvl="1" indent="-258763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Symbol" pitchFamily="18" charset="2"/>
              <a:buChar char="-"/>
              <a:defRPr/>
            </a:pPr>
            <a:endParaRPr lang="cs-CZ" sz="2400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08558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8755" y="44624"/>
            <a:ext cx="8213725" cy="7521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Závažnost významné ztráty tělesné hmotnosti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628800"/>
            <a:ext cx="8640961" cy="5000897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Významná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nechtěná ztráta </a:t>
            </a:r>
            <a:r>
              <a:rPr lang="cs-CZ" sz="2800" b="1" dirty="0" smtClean="0">
                <a:latin typeface="Arial" charset="0"/>
              </a:rPr>
              <a:t>hmotnosti je téměř vždy provázena </a:t>
            </a:r>
          </a:p>
          <a:p>
            <a:pPr lvl="1">
              <a:spcBef>
                <a:spcPct val="0"/>
              </a:spcBef>
              <a:buSzPct val="50000"/>
              <a:buFont typeface="Arial" pitchFamily="34" charset="0"/>
              <a:buChar char="—"/>
              <a:defRPr/>
            </a:pP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ztrátou svalové hmoty </a:t>
            </a:r>
            <a:r>
              <a:rPr lang="cs-CZ" sz="2400" dirty="0" smtClean="0">
                <a:latin typeface="Arial" charset="0"/>
              </a:rPr>
              <a:t>(i při nadváze/obezitě)</a:t>
            </a:r>
            <a:endParaRPr lang="cs-CZ" sz="2400" b="1" dirty="0">
              <a:latin typeface="Arial" charset="0"/>
            </a:endParaRPr>
          </a:p>
          <a:p>
            <a:pPr lvl="1">
              <a:spcBef>
                <a:spcPct val="0"/>
              </a:spcBef>
              <a:buSzPct val="50000"/>
              <a:buFont typeface="Arial" pitchFamily="34" charset="0"/>
              <a:buChar char="—"/>
              <a:defRPr/>
            </a:pPr>
            <a:r>
              <a:rPr lang="cs-CZ" sz="2400" dirty="0" smtClean="0">
                <a:latin typeface="Arial" charset="0"/>
              </a:rPr>
              <a:t>ztrátou </a:t>
            </a: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tělesných bílkovin</a:t>
            </a:r>
          </a:p>
          <a:p>
            <a:pPr lvl="1">
              <a:spcBef>
                <a:spcPct val="0"/>
              </a:spcBef>
              <a:buSzPct val="50000"/>
              <a:buFont typeface="Arial" pitchFamily="34" charset="0"/>
              <a:buChar char="—"/>
              <a:defRPr/>
            </a:pPr>
            <a:r>
              <a:rPr lang="cs-CZ" sz="2400" dirty="0" smtClean="0">
                <a:latin typeface="Arial" charset="0"/>
              </a:rPr>
              <a:t>zhoršeným </a:t>
            </a: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fungováním organismu</a:t>
            </a:r>
          </a:p>
          <a:p>
            <a:pPr>
              <a:spcBef>
                <a:spcPts val="1200"/>
              </a:spcBef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Rozdíl mezi </a:t>
            </a:r>
            <a:r>
              <a:rPr lang="cs-CZ" sz="2800" b="1" u="sng" dirty="0" smtClean="0">
                <a:latin typeface="Arial" charset="0"/>
              </a:rPr>
              <a:t>chtěnou</a:t>
            </a:r>
            <a:r>
              <a:rPr lang="cs-CZ" sz="2800" b="1" dirty="0" smtClean="0">
                <a:latin typeface="Arial" charset="0"/>
              </a:rPr>
              <a:t>  a  </a:t>
            </a:r>
            <a:r>
              <a:rPr lang="cs-CZ" sz="2800" b="1" u="sng" dirty="0" smtClean="0">
                <a:latin typeface="Arial" charset="0"/>
              </a:rPr>
              <a:t>nechtěnou</a:t>
            </a:r>
            <a:r>
              <a:rPr lang="cs-CZ" sz="2800" b="1" dirty="0" smtClean="0">
                <a:latin typeface="Arial" charset="0"/>
              </a:rPr>
              <a:t> ztrátou hmotnosti je zásadní, což nemocní nechápou</a:t>
            </a:r>
          </a:p>
          <a:p>
            <a:pPr marL="620713" lvl="1" indent="-258763">
              <a:spcBef>
                <a:spcPts val="0"/>
              </a:spcBef>
              <a:buSzPct val="50000"/>
              <a:buFont typeface="Arial" pitchFamily="34" charset="0"/>
              <a:buChar char="—"/>
              <a:defRPr/>
            </a:pPr>
            <a:r>
              <a:rPr lang="cs-CZ" sz="2400" dirty="0" smtClean="0">
                <a:latin typeface="Arial" charset="0"/>
              </a:rPr>
              <a:t>ztráta hmotnosti může být původně chtěná </a:t>
            </a:r>
          </a:p>
          <a:p>
            <a:pPr marL="620713" lvl="1" indent="-258763">
              <a:spcBef>
                <a:spcPts val="0"/>
              </a:spcBef>
              <a:buSzPct val="50000"/>
              <a:buFont typeface="Arial" pitchFamily="34" charset="0"/>
              <a:buChar char="—"/>
              <a:defRPr/>
            </a:pPr>
            <a:r>
              <a:rPr lang="cs-CZ" sz="2400" dirty="0" smtClean="0">
                <a:latin typeface="Arial" charset="0"/>
              </a:rPr>
              <a:t>obézní pacient zhubnutí zpočátku vítá, může se cítit lépe</a:t>
            </a:r>
          </a:p>
          <a:p>
            <a:pPr>
              <a:spcBef>
                <a:spcPts val="1200"/>
              </a:spcBef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Hubnutí při onemocnění má prakticky vždy negativní dopady na zdraví</a:t>
            </a:r>
          </a:p>
          <a:p>
            <a:pPr marL="457200" lvl="1" indent="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cs-CZ" b="1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978BECA-9C7D-4CE4-A9D7-8E32CF07C1F8}" type="slidenum">
              <a:rPr lang="cs-CZ" smtClean="0"/>
              <a:pPr algn="r"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28277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640960" cy="86409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Orientační hodnocení celodenního příjmu stravy</a:t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 smyslu kvantity je v běžné praxi velmi užitečné</a:t>
            </a:r>
            <a:endParaRPr lang="cs-CZ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01354"/>
            <a:ext cx="8640960" cy="4895998"/>
          </a:xfrm>
        </p:spPr>
        <p:txBody>
          <a:bodyPr>
            <a:normAutofit/>
          </a:bodyPr>
          <a:lstStyle/>
          <a:p>
            <a:pPr marL="358775" eaLnBrk="1" hangingPunct="1">
              <a:spcBef>
                <a:spcPct val="0"/>
              </a:spcBef>
              <a:defRPr/>
            </a:pPr>
            <a:r>
              <a:rPr lang="cs-CZ" sz="2800" b="1" dirty="0" smtClean="0">
                <a:latin typeface="Arial" charset="0"/>
              </a:rPr>
              <a:t>Srovnání s dřívějším příjmem stravy, na který byl pacient zvyklý před začátkem potíží</a:t>
            </a:r>
          </a:p>
          <a:p>
            <a:pPr marL="358775" eaLnBrk="1" hangingPunct="1">
              <a:spcBef>
                <a:spcPts val="1200"/>
              </a:spcBef>
              <a:defRPr/>
            </a:pPr>
            <a:r>
              <a:rPr lang="cs-CZ" sz="2800" b="1" dirty="0" smtClean="0">
                <a:latin typeface="Arial" charset="0"/>
              </a:rPr>
              <a:t>Srovnává se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celodenní množství stravy </a:t>
            </a:r>
            <a:r>
              <a:rPr lang="cs-CZ" sz="2800" b="1" dirty="0" smtClean="0">
                <a:latin typeface="Arial" charset="0"/>
              </a:rPr>
              <a:t>co do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objemu</a:t>
            </a:r>
            <a:r>
              <a:rPr lang="cs-CZ" sz="2800" b="1" dirty="0" smtClean="0">
                <a:latin typeface="Arial" charset="0"/>
              </a:rPr>
              <a:t>, nikoliv velikost jedné porce</a:t>
            </a:r>
          </a:p>
          <a:p>
            <a:pPr marL="758825" lvl="1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problém vzniká u nemocných, kteří dodržují doporučení </a:t>
            </a:r>
            <a:r>
              <a:rPr lang="cs-CZ" sz="2400" dirty="0">
                <a:latin typeface="Arial" charset="0"/>
              </a:rPr>
              <a:t>jíst </a:t>
            </a:r>
            <a:r>
              <a:rPr lang="cs-CZ" sz="2400" dirty="0" smtClean="0">
                <a:latin typeface="Arial" charset="0"/>
              </a:rPr>
              <a:t>při nemoci častěji menší porce</a:t>
            </a:r>
          </a:p>
          <a:p>
            <a:pPr marL="358775">
              <a:spcBef>
                <a:spcPts val="1200"/>
              </a:spcBef>
              <a:defRPr/>
            </a:pPr>
            <a:r>
              <a:rPr lang="cs-CZ" sz="2800" b="1" dirty="0" smtClean="0">
                <a:latin typeface="Arial" charset="0"/>
              </a:rPr>
              <a:t>Množství stravy odpovídá množství energie</a:t>
            </a:r>
          </a:p>
          <a:p>
            <a:pPr marL="758825" lvl="1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spíše než množství bílkovin a jiných živin</a:t>
            </a:r>
            <a:endParaRPr lang="cs-CZ" sz="2400" dirty="0">
              <a:latin typeface="Arial" charset="0"/>
            </a:endParaRPr>
          </a:p>
          <a:p>
            <a:pPr marL="358775">
              <a:spcBef>
                <a:spcPts val="1200"/>
              </a:spcBef>
              <a:defRPr/>
            </a:pPr>
            <a:r>
              <a:rPr lang="cs-CZ" sz="2800" b="1" dirty="0" smtClean="0">
                <a:latin typeface="Arial" charset="0"/>
              </a:rPr>
              <a:t>Dřívější příjem stravy v době stabilní hmotnosti odpovídal celkové </a:t>
            </a:r>
            <a:r>
              <a:rPr lang="cs-CZ" sz="2800" b="1" u="sng" dirty="0" smtClean="0">
                <a:latin typeface="Arial" charset="0"/>
              </a:rPr>
              <a:t>potřebě</a:t>
            </a:r>
            <a:r>
              <a:rPr lang="cs-CZ" sz="2800" b="1" dirty="0" smtClean="0">
                <a:latin typeface="Arial" charset="0"/>
              </a:rPr>
              <a:t> energie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CF16ACBE-3D9B-4376-9D2E-53880AE6EA5F}" type="slidenum">
              <a:rPr lang="cs-CZ" smtClean="0"/>
              <a:pPr algn="r"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63963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1532" y="44624"/>
            <a:ext cx="8792468" cy="93610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Orientační hodnocení celodenního příjmu stravy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poskytuje rychlou informaci o množství celodenní stravy</a:t>
            </a: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611188" y="2946692"/>
            <a:ext cx="2447925" cy="18732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sz="3200" b="1" dirty="0">
                <a:solidFill>
                  <a:srgbClr val="000000"/>
                </a:solidFill>
                <a:latin typeface="Arial" charset="0"/>
              </a:rPr>
              <a:t>3/4</a:t>
            </a:r>
          </a:p>
          <a:p>
            <a:pPr algn="ctr"/>
            <a:endParaRPr lang="cs-CZ" altLang="cs-CZ" sz="1400" b="1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cs-CZ" altLang="cs-CZ" sz="3200" b="1" dirty="0">
                <a:solidFill>
                  <a:srgbClr val="000000"/>
                </a:solidFill>
                <a:latin typeface="Arial" charset="0"/>
              </a:rPr>
              <a:t>≥ 70 %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11188" y="1835150"/>
            <a:ext cx="8064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</a:t>
            </a:r>
            <a:r>
              <a:rPr lang="cs-CZ" alt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odnocen je typický </a:t>
            </a:r>
            <a:r>
              <a:rPr lang="cs-CZ" alt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průměrný </a:t>
            </a:r>
            <a:r>
              <a:rPr lang="cs-CZ" alt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den v </a:t>
            </a:r>
            <a:r>
              <a:rPr lang="cs-CZ" alt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posledním </a:t>
            </a:r>
            <a:r>
              <a:rPr lang="cs-CZ" alt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týdnu</a:t>
            </a:r>
          </a:p>
          <a:p>
            <a:pPr algn="ctr"/>
            <a:r>
              <a:rPr lang="cs-CZ" altLang="cs-CZ" sz="2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nejedná se o jednu porci, ale o celodenní příjem</a:t>
            </a:r>
            <a:endParaRPr lang="cs-CZ" altLang="cs-CZ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6229350" y="2948279"/>
            <a:ext cx="2446338" cy="18732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sz="3200" b="1">
                <a:solidFill>
                  <a:srgbClr val="000000"/>
                </a:solidFill>
                <a:latin typeface="Arial" charset="0"/>
              </a:rPr>
              <a:t>1/4</a:t>
            </a:r>
          </a:p>
          <a:p>
            <a:pPr algn="ctr"/>
            <a:endParaRPr lang="cs-CZ" altLang="cs-CZ" sz="1400" b="1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cs-CZ" altLang="cs-CZ" sz="3200" b="1">
                <a:solidFill>
                  <a:srgbClr val="000000"/>
                </a:solidFill>
                <a:latin typeface="Arial" charset="0"/>
              </a:rPr>
              <a:t>≤ 30 %</a:t>
            </a:r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3419475" y="2948279"/>
            <a:ext cx="2447925" cy="18732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sz="3200" b="1" dirty="0">
                <a:solidFill>
                  <a:srgbClr val="000000"/>
                </a:solidFill>
                <a:latin typeface="Arial" charset="0"/>
              </a:rPr>
              <a:t>1/2</a:t>
            </a:r>
          </a:p>
          <a:p>
            <a:pPr algn="ctr"/>
            <a:endParaRPr lang="cs-CZ" altLang="cs-CZ" sz="1400" b="1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cs-CZ" altLang="cs-CZ" sz="3200" b="1" dirty="0">
                <a:solidFill>
                  <a:srgbClr val="000000"/>
                </a:solidFill>
                <a:latin typeface="Arial" charset="0"/>
              </a:rPr>
              <a:t>70-30 %</a:t>
            </a: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6756547" y="4888204"/>
            <a:ext cx="141416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potřeba</a:t>
            </a:r>
            <a:endParaRPr lang="cs-CZ" altLang="cs-CZ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algn="ctr"/>
            <a:r>
              <a:rPr lang="cs-CZ" alt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nutriční </a:t>
            </a:r>
          </a:p>
          <a:p>
            <a:pPr algn="ctr"/>
            <a:r>
              <a:rPr lang="cs-CZ" alt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podpory</a:t>
            </a: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1015062" y="4888204"/>
            <a:ext cx="16385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nemocný </a:t>
            </a:r>
          </a:p>
          <a:p>
            <a:pPr algn="ctr"/>
            <a:r>
              <a:rPr lang="cs-CZ" alt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se může </a:t>
            </a:r>
          </a:p>
          <a:p>
            <a:pPr algn="ctr"/>
            <a:r>
              <a:rPr lang="cs-CZ" alt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adaptovat</a:t>
            </a: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3750126" y="4892967"/>
            <a:ext cx="184377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tolerovat </a:t>
            </a:r>
          </a:p>
          <a:p>
            <a:pPr algn="ctr"/>
            <a:r>
              <a:rPr lang="cs-CZ" alt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lze jen </a:t>
            </a:r>
          </a:p>
          <a:p>
            <a:pPr algn="ctr"/>
            <a:r>
              <a:rPr lang="cs-CZ" alt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krátkodobě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E789D866-754B-48B8-ACBE-18E77D8CBDAE}" type="slidenum">
              <a:rPr lang="cs-CZ" smtClean="0"/>
              <a:pPr algn="r"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76464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704856" cy="9807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Nedostatečný příjem stravy (energie)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charakteristika a definice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4365104"/>
            <a:ext cx="8280920" cy="1800200"/>
          </a:xfrm>
        </p:spPr>
        <p:txBody>
          <a:bodyPr/>
          <a:lstStyle/>
          <a:p>
            <a:pPr marL="276225" indent="-260350" eaLnBrk="1" hangingPunct="1">
              <a:spcBef>
                <a:spcPts val="0"/>
              </a:spcBef>
            </a:pPr>
            <a:r>
              <a:rPr lang="cs-CZ" altLang="cs-CZ" dirty="0" smtClean="0">
                <a:latin typeface="Arial" charset="0"/>
              </a:rPr>
              <a:t>Zvyšuje riziko vzniku malnutrice, zvláště pokud přetrvává           a není možno jej rychle zvýšit / upravit </a:t>
            </a:r>
          </a:p>
          <a:p>
            <a:pPr marL="276225" indent="-260350" eaLnBrk="1" hangingPunct="1">
              <a:spcBef>
                <a:spcPts val="600"/>
              </a:spcBef>
            </a:pPr>
            <a:r>
              <a:rPr lang="cs-CZ" altLang="cs-CZ" dirty="0" smtClean="0">
                <a:latin typeface="Arial" charset="0"/>
              </a:rPr>
              <a:t>Zvyšuje také riziko nedostatku (karence)  různých živin         (bílkovin, vitamínů, minerálních látek, vlákniny, tekutin)</a:t>
            </a:r>
          </a:p>
          <a:p>
            <a:pPr marL="758825" lvl="1">
              <a:spcBef>
                <a:spcPts val="0"/>
              </a:spcBef>
            </a:pPr>
            <a:endParaRPr lang="cs-CZ" altLang="cs-CZ" dirty="0" smtClean="0">
              <a:latin typeface="Arial" charset="0"/>
            </a:endParaRPr>
          </a:p>
          <a:p>
            <a:pPr marL="358775" eaLnBrk="1" hangingPunct="1">
              <a:spcBef>
                <a:spcPts val="0"/>
              </a:spcBef>
            </a:pPr>
            <a:endParaRPr lang="cs-CZ" altLang="cs-CZ" dirty="0">
              <a:latin typeface="Arial" charset="0"/>
            </a:endParaRPr>
          </a:p>
          <a:p>
            <a:pPr marL="358775" eaLnBrk="1" hangingPunct="1">
              <a:spcBef>
                <a:spcPts val="0"/>
              </a:spcBef>
            </a:pPr>
            <a:endParaRPr lang="cs-CZ" altLang="cs-CZ" sz="28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BA81207A-D085-4B2C-AA08-2FEE92E0CDC9}" type="slidenum">
              <a:rPr lang="cs-CZ" smtClean="0"/>
              <a:pPr algn="r">
                <a:defRPr/>
              </a:pPr>
              <a:t>23</a:t>
            </a:fld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467544" y="1772816"/>
            <a:ext cx="8136904" cy="216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75" algn="ctr">
              <a:spcBef>
                <a:spcPts val="1200"/>
              </a:spcBef>
            </a:pP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Definice nedostatečného příjmu energie</a:t>
            </a:r>
          </a:p>
          <a:p>
            <a:pPr marL="15875" algn="ctr">
              <a:spcBef>
                <a:spcPts val="600"/>
              </a:spcBef>
            </a:pPr>
            <a:r>
              <a:rPr lang="cs-CZ" altLang="cs-CZ" sz="2400" b="1" dirty="0">
                <a:solidFill>
                  <a:schemeClr val="tx1"/>
                </a:solidFill>
                <a:latin typeface="Arial" charset="0"/>
              </a:rPr>
              <a:t>Denní množství </a:t>
            </a:r>
            <a:r>
              <a:rPr lang="cs-CZ" altLang="cs-CZ" sz="2400" b="1" dirty="0">
                <a:solidFill>
                  <a:srgbClr val="FF0000"/>
                </a:solidFill>
                <a:latin typeface="Arial" charset="0"/>
              </a:rPr>
              <a:t>&lt; 60 %</a:t>
            </a:r>
            <a:r>
              <a:rPr lang="cs-CZ" altLang="cs-CZ" sz="2400" b="1" dirty="0">
                <a:latin typeface="Arial" charset="0"/>
              </a:rPr>
              <a:t> </a:t>
            </a:r>
            <a:r>
              <a:rPr lang="cs-CZ" altLang="cs-CZ" sz="2400" b="1" dirty="0">
                <a:solidFill>
                  <a:schemeClr val="tx1"/>
                </a:solidFill>
                <a:latin typeface="Arial" charset="0"/>
              </a:rPr>
              <a:t>dřívějšího obvyklého příjmu stravy, pokud trvá </a:t>
            </a:r>
            <a:r>
              <a:rPr lang="cs-CZ" altLang="cs-CZ" sz="2400" b="1" dirty="0">
                <a:solidFill>
                  <a:srgbClr val="FF0000"/>
                </a:solidFill>
                <a:latin typeface="Arial" charset="0"/>
              </a:rPr>
              <a:t>&gt; 10 dnů</a:t>
            </a:r>
          </a:p>
          <a:p>
            <a:pPr marL="15875" algn="ctr"/>
            <a:r>
              <a:rPr lang="cs-CZ" altLang="cs-CZ" sz="2400" b="1" i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nebo</a:t>
            </a:r>
          </a:p>
          <a:p>
            <a:pPr marL="15875" algn="ctr"/>
            <a:r>
              <a:rPr lang="cs-CZ" altLang="cs-CZ" sz="2400" b="1" dirty="0">
                <a:solidFill>
                  <a:schemeClr val="tx1"/>
                </a:solidFill>
                <a:latin typeface="Arial" charset="0"/>
              </a:rPr>
              <a:t>Příjem</a:t>
            </a:r>
            <a:r>
              <a:rPr lang="cs-CZ" altLang="cs-CZ" sz="2400" b="1" dirty="0">
                <a:latin typeface="Arial" charset="0"/>
              </a:rPr>
              <a:t> </a:t>
            </a:r>
            <a:r>
              <a:rPr lang="cs-CZ" altLang="cs-CZ" sz="2400" b="1" dirty="0">
                <a:solidFill>
                  <a:srgbClr val="FF0000"/>
                </a:solidFill>
                <a:latin typeface="Arial" charset="0"/>
              </a:rPr>
              <a:t>&lt; 60 </a:t>
            </a:r>
            <a:r>
              <a:rPr lang="cs-CZ" altLang="cs-CZ" sz="2400" b="1" dirty="0" smtClean="0">
                <a:solidFill>
                  <a:srgbClr val="FF0000"/>
                </a:solidFill>
                <a:latin typeface="Arial" charset="0"/>
              </a:rPr>
              <a:t>% </a:t>
            </a:r>
            <a:r>
              <a:rPr lang="cs-CZ" altLang="cs-CZ" sz="2400" b="1" dirty="0" smtClean="0">
                <a:latin typeface="Arial" charset="0"/>
              </a:rPr>
              <a:t> </a:t>
            </a:r>
            <a:r>
              <a:rPr lang="cs-CZ" altLang="cs-CZ" sz="2400" b="1" dirty="0">
                <a:solidFill>
                  <a:schemeClr val="tx1"/>
                </a:solidFill>
                <a:latin typeface="Arial" charset="0"/>
              </a:rPr>
              <a:t>trvající</a:t>
            </a:r>
            <a:r>
              <a:rPr lang="cs-CZ" altLang="cs-CZ" sz="2400" b="1" dirty="0">
                <a:latin typeface="Arial" charset="0"/>
              </a:rPr>
              <a:t> </a:t>
            </a:r>
            <a:r>
              <a:rPr lang="cs-CZ" altLang="cs-CZ" sz="2400" b="1" dirty="0">
                <a:solidFill>
                  <a:srgbClr val="FF0000"/>
                </a:solidFill>
                <a:latin typeface="Arial" charset="0"/>
              </a:rPr>
              <a:t>1-2 týdny</a:t>
            </a:r>
          </a:p>
        </p:txBody>
      </p:sp>
    </p:spTree>
    <p:extLst>
      <p:ext uri="{BB962C8B-B14F-4D97-AF65-F5344CB8AC3E}">
        <p14:creationId xmlns:p14="http://schemas.microsoft.com/office/powerpoint/2010/main" val="16787912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538592" cy="9807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Symptomy onemocnění, omezující příjem stravy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nutrition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impact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symptoms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2791"/>
            <a:ext cx="8280920" cy="4392513"/>
          </a:xfrm>
        </p:spPr>
        <p:txBody>
          <a:bodyPr/>
          <a:lstStyle/>
          <a:p>
            <a:pPr marL="358775"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Problémy v ústní dutině</a:t>
            </a:r>
          </a:p>
          <a:p>
            <a:pPr marL="358775"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Anorexie a příbuzné symptomy</a:t>
            </a:r>
          </a:p>
          <a:p>
            <a:pPr marL="358775"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Dysfagické (polykací) potíže</a:t>
            </a:r>
          </a:p>
          <a:p>
            <a:pPr marL="358775"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Žaludeční potíže</a:t>
            </a:r>
          </a:p>
          <a:p>
            <a:pPr marL="358775"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Střevní potíže</a:t>
            </a:r>
          </a:p>
          <a:p>
            <a:pPr marL="358775"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Bolesti břicha</a:t>
            </a:r>
          </a:p>
          <a:p>
            <a:pPr marL="358775"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Problémy s příjmem nemocniční stravy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BA81207A-D085-4B2C-AA08-2FEE92E0CDC9}" type="slidenum">
              <a:rPr lang="cs-CZ" smtClean="0"/>
              <a:pPr algn="r"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645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3928" y="44624"/>
            <a:ext cx="7890520" cy="9807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Symptomy lokalizované v dutině ústní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omezující příjem stravy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84784"/>
            <a:ext cx="8280920" cy="5229225"/>
          </a:xfrm>
        </p:spPr>
        <p:txBody>
          <a:bodyPr>
            <a:normAutofit/>
          </a:bodyPr>
          <a:lstStyle/>
          <a:p>
            <a:pPr marL="15875" indent="0" eaLnBrk="1" hangingPunct="1">
              <a:spcBef>
                <a:spcPts val="300"/>
              </a:spcBef>
              <a:buNone/>
            </a:pPr>
            <a:r>
              <a:rPr lang="cs-CZ" alt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Stav ústní dutiny je třeba aktivně zjišťovat</a:t>
            </a:r>
          </a:p>
          <a:p>
            <a:pPr marL="358775" eaLnBrk="1" hangingPunct="1"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Defektní chrup</a:t>
            </a:r>
          </a:p>
          <a:p>
            <a:pPr marL="358775" eaLnBrk="1" hangingPunct="1"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Stomatitida aftózní </a:t>
            </a:r>
            <a:r>
              <a:rPr lang="cs-CZ" altLang="cs-CZ" sz="2000" dirty="0" smtClean="0">
                <a:latin typeface="Arial" charset="0"/>
              </a:rPr>
              <a:t>nebo</a:t>
            </a:r>
            <a:r>
              <a:rPr lang="cs-CZ" altLang="cs-CZ" sz="2800" b="1" dirty="0" smtClean="0">
                <a:latin typeface="Arial" charset="0"/>
              </a:rPr>
              <a:t> difuzní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citlivost sliznic, výrazně omezuje příjem kyselých součástí stravy, ovoce, tvrdé zeleniny aj.</a:t>
            </a:r>
          </a:p>
          <a:p>
            <a:pPr marL="358775" eaLnBrk="1" hangingPunct="1"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Gingivitida  </a:t>
            </a:r>
            <a:r>
              <a:rPr lang="cs-CZ" altLang="cs-CZ" dirty="0" smtClean="0">
                <a:latin typeface="Arial" charset="0"/>
              </a:rPr>
              <a:t>(zduření a bolestivost dásní)</a:t>
            </a:r>
          </a:p>
          <a:p>
            <a:pPr marL="358775" eaLnBrk="1" hangingPunct="1"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Bolest v dutině ústní</a:t>
            </a:r>
          </a:p>
          <a:p>
            <a:pPr marL="358775" eaLnBrk="1" hangingPunct="1"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Xerostomie   </a:t>
            </a:r>
            <a:r>
              <a:rPr lang="cs-CZ" altLang="cs-CZ" dirty="0" smtClean="0">
                <a:latin typeface="Arial" charset="0"/>
              </a:rPr>
              <a:t>(suchost sliznic)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omezuje polykání, zvyšuje zranitelnost sliznic</a:t>
            </a:r>
          </a:p>
          <a:p>
            <a:pPr marL="358775" eaLnBrk="1" hangingPunct="1"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Defekt patra měkkého  </a:t>
            </a:r>
            <a:r>
              <a:rPr lang="cs-CZ" altLang="cs-CZ" sz="2000" dirty="0" smtClean="0">
                <a:latin typeface="Arial" charset="0"/>
              </a:rPr>
              <a:t>nebo i </a:t>
            </a:r>
            <a:r>
              <a:rPr lang="cs-CZ" altLang="cs-CZ" sz="2800" b="1" dirty="0" smtClean="0">
                <a:latin typeface="Arial" charset="0"/>
              </a:rPr>
              <a:t> tvrdého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po operaci  </a:t>
            </a:r>
            <a:r>
              <a:rPr lang="cs-CZ" altLang="cs-CZ" dirty="0" smtClean="0">
                <a:latin typeface="Arial" charset="0"/>
              </a:rPr>
              <a:t>nebo </a:t>
            </a:r>
            <a:r>
              <a:rPr lang="cs-CZ" altLang="cs-CZ" sz="2400" dirty="0" smtClean="0">
                <a:latin typeface="Arial" charset="0"/>
              </a:rPr>
              <a:t> destrukce patra fungální infekcí</a:t>
            </a:r>
          </a:p>
          <a:p>
            <a:pPr marL="358775" eaLnBrk="1" hangingPunct="1">
              <a:spcBef>
                <a:spcPts val="300"/>
              </a:spcBef>
            </a:pPr>
            <a:endParaRPr lang="cs-CZ" altLang="cs-CZ" sz="2800" b="1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BA81207A-D085-4B2C-AA08-2FEE92E0CDC9}" type="slidenum">
              <a:rPr lang="cs-CZ" smtClean="0"/>
              <a:pPr algn="r"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2729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69912" y="72008"/>
            <a:ext cx="8106544" cy="9807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Anorexie a příbuzné fenomény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omezující příjem stravy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84784"/>
            <a:ext cx="8424936" cy="5373216"/>
          </a:xfrm>
        </p:spPr>
        <p:txBody>
          <a:bodyPr>
            <a:normAutofit/>
          </a:bodyPr>
          <a:lstStyle/>
          <a:p>
            <a:pPr marL="15875" indent="0" eaLnBrk="1" hangingPunct="1">
              <a:spcBef>
                <a:spcPts val="300"/>
              </a:spcBef>
              <a:buNone/>
            </a:pPr>
            <a:r>
              <a:rPr lang="cs-CZ" alt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Všechny tyto fenomény vedou k poklesu příjmu stravy</a:t>
            </a:r>
          </a:p>
          <a:p>
            <a:pPr marL="358775" eaLnBrk="1" hangingPunct="1"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Anorexie </a:t>
            </a:r>
            <a:r>
              <a:rPr lang="cs-CZ" altLang="cs-CZ" dirty="0" smtClean="0">
                <a:latin typeface="Arial" charset="0"/>
              </a:rPr>
              <a:t>(nechutenství)</a:t>
            </a:r>
          </a:p>
          <a:p>
            <a:pPr marL="758825" lvl="1">
              <a:spcBef>
                <a:spcPts val="0"/>
              </a:spcBef>
            </a:pPr>
            <a:r>
              <a:rPr lang="cs-CZ" altLang="cs-CZ" sz="2400" b="1" dirty="0">
                <a:solidFill>
                  <a:srgbClr val="FF0000"/>
                </a:solidFill>
                <a:latin typeface="Arial" charset="0"/>
              </a:rPr>
              <a:t>Š</a:t>
            </a:r>
            <a:r>
              <a:rPr lang="cs-CZ" altLang="cs-CZ" sz="2400" b="1" dirty="0" smtClean="0">
                <a:solidFill>
                  <a:srgbClr val="FF0000"/>
                </a:solidFill>
                <a:latin typeface="Arial" charset="0"/>
              </a:rPr>
              <a:t>kála apetitu 0-10 b.</a:t>
            </a:r>
            <a:r>
              <a:rPr lang="cs-CZ" altLang="cs-CZ" sz="24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altLang="cs-CZ" sz="2400" dirty="0" smtClean="0">
                <a:latin typeface="Arial" charset="0"/>
              </a:rPr>
              <a:t>(nulová chuť … normální chuť)</a:t>
            </a:r>
          </a:p>
          <a:p>
            <a:pPr marL="758825"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anorexie 0-5, snížený apetit 6-10</a:t>
            </a:r>
          </a:p>
          <a:p>
            <a:pPr marL="358775" eaLnBrk="1" hangingPunct="1"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Časná sytost</a:t>
            </a:r>
          </a:p>
          <a:p>
            <a:pPr marL="758825"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může být častější než anorexie, od níž se liší </a:t>
            </a:r>
          </a:p>
          <a:p>
            <a:pPr marL="758825"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porucha akomodace žaludku při jídle?</a:t>
            </a:r>
          </a:p>
          <a:p>
            <a:pPr marL="358775" eaLnBrk="1" hangingPunct="1"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Absence hladu</a:t>
            </a:r>
          </a:p>
          <a:p>
            <a:pPr marL="358775" eaLnBrk="1" hangingPunct="1">
              <a:spcBef>
                <a:spcPts val="600"/>
              </a:spcBef>
            </a:pPr>
            <a:r>
              <a:rPr lang="cs-CZ" altLang="cs-CZ" sz="2800" b="1" dirty="0" err="1" smtClean="0">
                <a:latin typeface="Arial" charset="0"/>
              </a:rPr>
              <a:t>Dysgeuzie</a:t>
            </a:r>
            <a:r>
              <a:rPr lang="cs-CZ" altLang="cs-CZ" sz="2800" b="1" dirty="0" smtClean="0">
                <a:latin typeface="Arial" charset="0"/>
              </a:rPr>
              <a:t>  </a:t>
            </a:r>
            <a:r>
              <a:rPr lang="cs-CZ" altLang="cs-CZ" dirty="0" smtClean="0">
                <a:latin typeface="Arial" charset="0"/>
              </a:rPr>
              <a:t>(častá po chemoterapii)</a:t>
            </a:r>
          </a:p>
          <a:p>
            <a:pPr marL="758825"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porušené vnímání chutí jídla, necítí sladkost apod.</a:t>
            </a:r>
          </a:p>
          <a:p>
            <a:pPr marL="758825"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jídlo může chutnat jako papír nebo polystyrén</a:t>
            </a:r>
          </a:p>
          <a:p>
            <a:pPr marL="758825"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všechno může být kyselé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BA81207A-D085-4B2C-AA08-2FEE92E0CDC9}" type="slidenum">
              <a:rPr lang="cs-CZ" smtClean="0"/>
              <a:pPr algn="r">
                <a:defRPr/>
              </a:p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9021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936" y="72008"/>
            <a:ext cx="7890520" cy="9807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Dysfagické potíže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omezující příjem stravy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84784"/>
            <a:ext cx="8352928" cy="5229225"/>
          </a:xfrm>
        </p:spPr>
        <p:txBody>
          <a:bodyPr>
            <a:normAutofit/>
          </a:bodyPr>
          <a:lstStyle/>
          <a:p>
            <a:pPr marL="358775">
              <a:spcBef>
                <a:spcPts val="300"/>
              </a:spcBef>
            </a:pPr>
            <a:r>
              <a:rPr lang="cs-CZ" altLang="cs-CZ" sz="2800" b="1" dirty="0" err="1">
                <a:solidFill>
                  <a:srgbClr val="FF0000"/>
                </a:solidFill>
                <a:latin typeface="Arial" charset="0"/>
              </a:rPr>
              <a:t>O</a:t>
            </a:r>
            <a:r>
              <a:rPr lang="cs-CZ" altLang="cs-CZ" sz="2800" b="1" dirty="0" err="1" smtClean="0">
                <a:solidFill>
                  <a:srgbClr val="FF0000"/>
                </a:solidFill>
                <a:latin typeface="Arial" charset="0"/>
              </a:rPr>
              <a:t>dynofágie</a:t>
            </a:r>
            <a:r>
              <a:rPr lang="cs-CZ" altLang="cs-CZ" sz="2800" b="1" dirty="0" smtClean="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cs-CZ" altLang="cs-CZ" sz="2800" dirty="0" smtClean="0">
                <a:latin typeface="Arial" charset="0"/>
              </a:rPr>
              <a:t>znamená</a:t>
            </a:r>
            <a:r>
              <a:rPr lang="cs-CZ" altLang="cs-CZ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altLang="cs-CZ" sz="2800" b="1" dirty="0" smtClean="0">
                <a:latin typeface="Arial" charset="0"/>
              </a:rPr>
              <a:t>bolestivé polykání</a:t>
            </a:r>
          </a:p>
          <a:p>
            <a:pPr marL="358775"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Horní dysfagické potíže   </a:t>
            </a:r>
            <a:r>
              <a:rPr lang="cs-CZ" altLang="cs-CZ" dirty="0" smtClean="0">
                <a:latin typeface="Arial" charset="0"/>
              </a:rPr>
              <a:t>v oblasti hltanu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obtížné polykání tuhého a suchého jídla, pacient musí zapíjet, lépe polyká mastné jídlo, omáčky, kašovité  nebo v konzistenci pyré 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potíže mohou být větší při polykání tekutin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rozkašlání při jídle ukazuje na aspiraci stravy do dýchacích cest (může být i tichá aspirace a pak kašel)</a:t>
            </a:r>
          </a:p>
          <a:p>
            <a:pPr marL="358775"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Dolní jícnové </a:t>
            </a:r>
            <a:r>
              <a:rPr lang="cs-CZ" altLang="cs-CZ" sz="2800" b="1" dirty="0" err="1" smtClean="0">
                <a:latin typeface="Arial" charset="0"/>
              </a:rPr>
              <a:t>dysfágie</a:t>
            </a:r>
            <a:endParaRPr lang="cs-CZ" altLang="cs-CZ" sz="2800" b="1" dirty="0" smtClean="0">
              <a:latin typeface="Arial" charset="0"/>
            </a:endParaRP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mohou být spojené s návratem </a:t>
            </a:r>
            <a:r>
              <a:rPr lang="cs-CZ" altLang="cs-CZ" sz="2400" dirty="0" err="1" smtClean="0">
                <a:latin typeface="Arial" charset="0"/>
              </a:rPr>
              <a:t>šťav</a:t>
            </a:r>
            <a:r>
              <a:rPr lang="cs-CZ" altLang="cs-CZ" sz="2400" dirty="0" smtClean="0">
                <a:latin typeface="Arial" charset="0"/>
              </a:rPr>
              <a:t> a hlenů, pacient </a:t>
            </a:r>
            <a:r>
              <a:rPr lang="cs-CZ" altLang="cs-CZ" sz="2400" dirty="0" err="1" smtClean="0">
                <a:latin typeface="Arial" charset="0"/>
              </a:rPr>
              <a:t>regurgitující</a:t>
            </a:r>
            <a:r>
              <a:rPr lang="cs-CZ" altLang="cs-CZ" sz="2400" dirty="0" smtClean="0">
                <a:latin typeface="Arial" charset="0"/>
              </a:rPr>
              <a:t> hleny vyplivuje z úst (stenóza jícnu)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někdy je nemocní lokalizují do oblasti krku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BA81207A-D085-4B2C-AA08-2FEE92E0CDC9}" type="slidenum">
              <a:rPr lang="cs-CZ" smtClean="0"/>
              <a:pPr algn="r"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8425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936" y="72008"/>
            <a:ext cx="7818512" cy="9807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Vyšetření polykacího aktu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při dysfagických potížích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00809"/>
            <a:ext cx="8568952" cy="4824535"/>
          </a:xfrm>
        </p:spPr>
        <p:txBody>
          <a:bodyPr>
            <a:normAutofit/>
          </a:bodyPr>
          <a:lstStyle/>
          <a:p>
            <a:pPr marL="15875" indent="0">
              <a:spcBef>
                <a:spcPts val="300"/>
              </a:spcBef>
              <a:buNone/>
            </a:pPr>
            <a:r>
              <a:rPr lang="cs-CZ" alt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Pacienta se dotazujeme, zda prodělal vyšetření polykání</a:t>
            </a:r>
          </a:p>
          <a:p>
            <a:pPr marL="358775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Endoskopické vyšetření </a:t>
            </a:r>
            <a:r>
              <a:rPr lang="cs-CZ" altLang="cs-CZ" sz="2800" dirty="0" smtClean="0">
                <a:latin typeface="Arial" charset="0"/>
              </a:rPr>
              <a:t>polykání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b="1" dirty="0" smtClean="0">
                <a:solidFill>
                  <a:srgbClr val="FF0000"/>
                </a:solidFill>
                <a:latin typeface="Arial" charset="0"/>
              </a:rPr>
              <a:t>FEES</a:t>
            </a:r>
            <a:r>
              <a:rPr lang="cs-CZ" altLang="cs-CZ" sz="2400" dirty="0" smtClean="0">
                <a:latin typeface="Arial" charset="0"/>
              </a:rPr>
              <a:t>, </a:t>
            </a:r>
            <a:r>
              <a:rPr lang="cs-CZ" altLang="cs-CZ" sz="2400" i="1" dirty="0" err="1" smtClean="0">
                <a:latin typeface="Arial" charset="0"/>
              </a:rPr>
              <a:t>Flexibile</a:t>
            </a:r>
            <a:r>
              <a:rPr lang="cs-CZ" altLang="cs-CZ" sz="2400" i="1" dirty="0" smtClean="0">
                <a:latin typeface="Arial" charset="0"/>
              </a:rPr>
              <a:t>  </a:t>
            </a:r>
            <a:r>
              <a:rPr lang="cs-CZ" altLang="cs-CZ" sz="2400" i="1" dirty="0" err="1" smtClean="0">
                <a:latin typeface="Arial" charset="0"/>
              </a:rPr>
              <a:t>Endoscopic</a:t>
            </a:r>
            <a:r>
              <a:rPr lang="cs-CZ" altLang="cs-CZ" sz="2400" i="1" dirty="0" smtClean="0">
                <a:latin typeface="Arial" charset="0"/>
              </a:rPr>
              <a:t>  </a:t>
            </a:r>
            <a:r>
              <a:rPr lang="cs-CZ" altLang="cs-CZ" sz="2400" i="1" dirty="0" err="1" smtClean="0">
                <a:latin typeface="Arial" charset="0"/>
              </a:rPr>
              <a:t>Evaluation</a:t>
            </a:r>
            <a:r>
              <a:rPr lang="cs-CZ" altLang="cs-CZ" sz="2400" i="1" dirty="0" smtClean="0">
                <a:latin typeface="Arial" charset="0"/>
              </a:rPr>
              <a:t>  </a:t>
            </a:r>
            <a:r>
              <a:rPr lang="cs-CZ" altLang="cs-CZ" sz="2400" i="1" dirty="0" err="1" smtClean="0">
                <a:latin typeface="Arial" charset="0"/>
              </a:rPr>
              <a:t>of</a:t>
            </a:r>
            <a:r>
              <a:rPr lang="cs-CZ" altLang="cs-CZ" sz="2400" i="1" dirty="0" smtClean="0">
                <a:latin typeface="Arial" charset="0"/>
              </a:rPr>
              <a:t>  </a:t>
            </a:r>
            <a:r>
              <a:rPr lang="cs-CZ" altLang="cs-CZ" sz="2400" i="1" dirty="0" err="1" smtClean="0">
                <a:latin typeface="Arial" charset="0"/>
              </a:rPr>
              <a:t>Swallowing</a:t>
            </a:r>
            <a:endParaRPr lang="cs-CZ" altLang="cs-CZ" sz="2400" i="1" dirty="0" smtClean="0">
              <a:latin typeface="Arial" charset="0"/>
            </a:endParaRP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endoskopem zavedeným nosní cestou do horního hltanu pozorujeme polykání testovacího jídla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provádí se na ORL, hodnotí logoped</a:t>
            </a:r>
          </a:p>
          <a:p>
            <a:pPr marL="358775">
              <a:spcBef>
                <a:spcPts val="1800"/>
              </a:spcBef>
            </a:pPr>
            <a:r>
              <a:rPr lang="cs-CZ" altLang="cs-CZ" sz="2800" b="1" dirty="0" err="1" smtClean="0">
                <a:latin typeface="Arial" charset="0"/>
              </a:rPr>
              <a:t>Videofluoroskopické</a:t>
            </a:r>
            <a:r>
              <a:rPr lang="cs-CZ" altLang="cs-CZ" sz="2800" b="1" dirty="0" smtClean="0">
                <a:latin typeface="Arial" charset="0"/>
              </a:rPr>
              <a:t> vyšetření </a:t>
            </a:r>
            <a:r>
              <a:rPr lang="cs-CZ" altLang="cs-CZ" sz="2800" dirty="0" smtClean="0">
                <a:latin typeface="Arial" charset="0"/>
              </a:rPr>
              <a:t>polykacího aktu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rentgenové video průchodu kontrastní látky hltanem    do jícnu, provádí se na radiologickém pracovišti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diagnostika  </a:t>
            </a:r>
            <a:r>
              <a:rPr lang="cs-CZ" altLang="cs-CZ" sz="2400" dirty="0" smtClean="0">
                <a:solidFill>
                  <a:srgbClr val="FF0000"/>
                </a:solidFill>
                <a:latin typeface="Arial" charset="0"/>
              </a:rPr>
              <a:t>tichých aspirací stravy </a:t>
            </a:r>
            <a:r>
              <a:rPr lang="cs-CZ" altLang="cs-CZ" sz="2400" dirty="0" smtClean="0">
                <a:latin typeface="Arial" charset="0"/>
              </a:rPr>
              <a:t>do dýchacích cest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BA81207A-D085-4B2C-AA08-2FEE92E0CDC9}" type="slidenum">
              <a:rPr lang="cs-CZ" smtClean="0"/>
              <a:pPr algn="r">
                <a:defRPr/>
              </a:pPr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3428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936" y="72008"/>
            <a:ext cx="7818512" cy="9807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Žaludeční potíže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omezující příjem stravy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84784"/>
            <a:ext cx="8352928" cy="5229225"/>
          </a:xfrm>
        </p:spPr>
        <p:txBody>
          <a:bodyPr>
            <a:normAutofit lnSpcReduction="10000"/>
          </a:bodyPr>
          <a:lstStyle/>
          <a:p>
            <a:pPr marL="358775" eaLnBrk="1" hangingPunct="1">
              <a:spcBef>
                <a:spcPts val="300"/>
              </a:spcBef>
            </a:pPr>
            <a:r>
              <a:rPr lang="cs-CZ" altLang="cs-CZ" sz="2800" b="1" dirty="0" smtClean="0">
                <a:latin typeface="Arial" charset="0"/>
              </a:rPr>
              <a:t>Nevolnost (</a:t>
            </a:r>
            <a:r>
              <a:rPr lang="cs-CZ" altLang="cs-CZ" sz="2800" b="1" dirty="0" err="1" smtClean="0">
                <a:latin typeface="Arial" charset="0"/>
              </a:rPr>
              <a:t>nausea</a:t>
            </a:r>
            <a:r>
              <a:rPr lang="cs-CZ" altLang="cs-CZ" sz="2800" b="1" dirty="0" smtClean="0">
                <a:latin typeface="Arial" charset="0"/>
              </a:rPr>
              <a:t>) 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po různých lécích, chemoterapii, psychogenní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může </a:t>
            </a:r>
            <a:r>
              <a:rPr lang="cs-CZ" altLang="cs-CZ" sz="2400" dirty="0">
                <a:latin typeface="Arial" charset="0"/>
              </a:rPr>
              <a:t>být příznivě ovlivněna </a:t>
            </a:r>
            <a:r>
              <a:rPr lang="cs-CZ" altLang="cs-CZ" sz="2400" dirty="0" smtClean="0">
                <a:latin typeface="Arial" charset="0"/>
              </a:rPr>
              <a:t>léky proti nevolnosti</a:t>
            </a:r>
          </a:p>
          <a:p>
            <a:pPr marL="358775"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Zvracení   </a:t>
            </a:r>
            <a:r>
              <a:rPr lang="cs-CZ" altLang="cs-CZ" dirty="0" smtClean="0">
                <a:latin typeface="Arial" charset="0"/>
              </a:rPr>
              <a:t>může mít mnoho různých příčin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po chemoterapii, lécích, při metabolické poruše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při mechanické obstrukci v oblasti žaludku nebo při poruše motility žaludku (</a:t>
            </a:r>
            <a:r>
              <a:rPr lang="cs-CZ" altLang="cs-CZ" sz="2400" dirty="0" err="1" smtClean="0">
                <a:latin typeface="Arial" charset="0"/>
              </a:rPr>
              <a:t>gastroparéza</a:t>
            </a:r>
            <a:r>
              <a:rPr lang="cs-CZ" altLang="cs-CZ" sz="2400" dirty="0" smtClean="0">
                <a:latin typeface="Arial" charset="0"/>
              </a:rPr>
              <a:t>)</a:t>
            </a:r>
          </a:p>
          <a:p>
            <a:pPr marL="358775"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Chronická přetrvávající </a:t>
            </a:r>
            <a:r>
              <a:rPr lang="cs-CZ" altLang="cs-CZ" sz="2800" b="1" dirty="0" err="1" smtClean="0">
                <a:latin typeface="Arial" charset="0"/>
              </a:rPr>
              <a:t>nausea</a:t>
            </a:r>
            <a:endParaRPr lang="cs-CZ" altLang="cs-CZ" sz="2800" b="1" dirty="0" smtClean="0">
              <a:latin typeface="Arial" charset="0"/>
            </a:endParaRP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nemusí mít žádnou zjistitelnou příčinu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vede často k výraznému poklesu příjmu stravy</a:t>
            </a:r>
          </a:p>
          <a:p>
            <a:pPr marL="358775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Trvající </a:t>
            </a:r>
            <a:r>
              <a:rPr lang="cs-CZ" altLang="cs-CZ" sz="2800" b="1" dirty="0" err="1" smtClean="0">
                <a:latin typeface="Arial" charset="0"/>
              </a:rPr>
              <a:t>nausea</a:t>
            </a:r>
            <a:r>
              <a:rPr lang="cs-CZ" altLang="cs-CZ" sz="2800" b="1" dirty="0" smtClean="0">
                <a:latin typeface="Arial" charset="0"/>
              </a:rPr>
              <a:t> omezuje příjem stravy více, než epizody zvracení s následnou úlevou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BA81207A-D085-4B2C-AA08-2FEE92E0CDC9}" type="slidenum">
              <a:rPr lang="cs-CZ" smtClean="0"/>
              <a:pPr algn="r">
                <a:defRPr/>
              </a:pPr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1967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-27384"/>
            <a:ext cx="7790953" cy="1124744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Výskyt malnutrice ve smyslu podvýživy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 pacientů v nemocnici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25785" y="1700808"/>
            <a:ext cx="8294687" cy="4608859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sz="2800" b="1" dirty="0" smtClean="0">
                <a:latin typeface="Arial" charset="0"/>
              </a:rPr>
              <a:t>20-40 % při přijetí do nemocnice</a:t>
            </a:r>
          </a:p>
          <a:p>
            <a:pPr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výskyt závisí na způsobu vyšetření (diagnózy)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30 % se vyvine až po přijetí</a:t>
            </a:r>
          </a:p>
          <a:p>
            <a:pPr lvl="1" eaLnBrk="1" hangingPunct="1">
              <a:spcBef>
                <a:spcPts val="300"/>
              </a:spcBef>
            </a:pPr>
            <a:r>
              <a:rPr lang="cs-CZ" altLang="cs-CZ" sz="2400" dirty="0" err="1" smtClean="0">
                <a:latin typeface="Arial" charset="0"/>
              </a:rPr>
              <a:t>iatrogenní</a:t>
            </a:r>
            <a:r>
              <a:rPr lang="cs-CZ" altLang="cs-CZ" sz="2400" dirty="0" smtClean="0">
                <a:latin typeface="Arial" charset="0"/>
              </a:rPr>
              <a:t> malnutrice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3-4% hospitalizovaných má těžkou malnutrici, která přímo ohrožuje život pacienta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vysoký výskyt v rizikových skupinách</a:t>
            </a:r>
            <a:endParaRPr lang="cs-CZ" altLang="cs-CZ" sz="2400" dirty="0" smtClean="0">
              <a:latin typeface="Arial" charset="0"/>
            </a:endParaRPr>
          </a:p>
          <a:p>
            <a:pPr lvl="1">
              <a:spcBef>
                <a:spcPts val="300"/>
              </a:spcBef>
            </a:pPr>
            <a:r>
              <a:rPr lang="cs-CZ" altLang="cs-CZ" sz="2400" dirty="0">
                <a:latin typeface="Arial" charset="0"/>
              </a:rPr>
              <a:t>chronická </a:t>
            </a:r>
            <a:r>
              <a:rPr lang="cs-CZ" altLang="cs-CZ" sz="2400" dirty="0" smtClean="0">
                <a:latin typeface="Arial" charset="0"/>
              </a:rPr>
              <a:t>onemocnění 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nádorové </a:t>
            </a:r>
            <a:r>
              <a:rPr lang="cs-CZ" altLang="cs-CZ" sz="2400" dirty="0">
                <a:latin typeface="Arial" charset="0"/>
              </a:rPr>
              <a:t>onemocnění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senioři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alkoholici, toxikomani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FC3F6DB5-6428-489B-B26F-506471332E8B}" type="slidenum">
              <a:rPr lang="cs-CZ" smtClean="0"/>
              <a:pPr algn="r"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00628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69912" y="72008"/>
            <a:ext cx="8106544" cy="98072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Průjem déletrvající, přetrvávající, opakovaný 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omezující příjem stravy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28775"/>
            <a:ext cx="8280920" cy="4968875"/>
          </a:xfrm>
        </p:spPr>
        <p:txBody>
          <a:bodyPr>
            <a:normAutofit/>
          </a:bodyPr>
          <a:lstStyle/>
          <a:p>
            <a:pPr marL="358775" eaLnBrk="1" hangingPunct="1">
              <a:spcBef>
                <a:spcPts val="300"/>
              </a:spcBef>
            </a:pPr>
            <a:r>
              <a:rPr lang="cs-CZ" altLang="cs-CZ" sz="2800" b="1" dirty="0" smtClean="0">
                <a:latin typeface="Arial" charset="0"/>
              </a:rPr>
              <a:t>Průjem může přervávat řadu týdnů až měsíců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po střevní infekci, po antibioticích, při </a:t>
            </a:r>
            <a:r>
              <a:rPr lang="cs-CZ" altLang="cs-CZ" sz="2400" dirty="0" err="1" smtClean="0">
                <a:latin typeface="Arial" charset="0"/>
              </a:rPr>
              <a:t>dysmikrobii</a:t>
            </a:r>
            <a:endParaRPr lang="cs-CZ" altLang="cs-CZ" sz="2400" dirty="0" smtClean="0">
              <a:latin typeface="Arial" charset="0"/>
            </a:endParaRP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při onkologické léčbě (TKI, tyrosin kinázové inhibitory)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při onemocnění střeva (IBD, nádory)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po operacích střeva, při odvodné ileostomii</a:t>
            </a:r>
          </a:p>
          <a:p>
            <a:pPr marL="358775" eaLnBrk="1" hangingPunct="1"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Pacient se bojí jíst, omezuje výběr jídla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omezuje mléčné výrobky, tuk, zeleninu, ovoce</a:t>
            </a:r>
          </a:p>
          <a:p>
            <a:pPr marL="358775" eaLnBrk="1" hangingPunct="1"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Častá je porucha vstřebávání živin                při zrychlené pasáži střevního obsahu 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může docházet ke ztrátám tekutin, minerálních látek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dehydratace provázená slabostí, závratěmi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BA81207A-D085-4B2C-AA08-2FEE92E0CDC9}" type="slidenum">
              <a:rPr lang="cs-CZ" smtClean="0"/>
              <a:pPr algn="r">
                <a:defRPr/>
              </a:pPr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6257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936" y="72008"/>
            <a:ext cx="7962528" cy="9807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Zácpa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(obstipace,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constipation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může významně omezovat příjem stravy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28775"/>
            <a:ext cx="8280920" cy="4968875"/>
          </a:xfrm>
        </p:spPr>
        <p:txBody>
          <a:bodyPr>
            <a:normAutofit/>
          </a:bodyPr>
          <a:lstStyle/>
          <a:p>
            <a:pPr marL="358775">
              <a:spcBef>
                <a:spcPts val="300"/>
              </a:spcBef>
            </a:pPr>
            <a:r>
              <a:rPr lang="cs-CZ" altLang="cs-CZ" sz="2800" b="1" dirty="0">
                <a:latin typeface="Arial" charset="0"/>
              </a:rPr>
              <a:t>Přetrvávající </a:t>
            </a:r>
            <a:r>
              <a:rPr lang="cs-CZ" altLang="cs-CZ" sz="2800" b="1" dirty="0" smtClean="0">
                <a:latin typeface="Arial" charset="0"/>
              </a:rPr>
              <a:t>zácpa může mít mnoho příčin</a:t>
            </a:r>
          </a:p>
          <a:p>
            <a:pPr marL="620713" lvl="1" indent="-258763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vedlejší účinky léků, nejen </a:t>
            </a:r>
            <a:r>
              <a:rPr lang="cs-CZ" altLang="cs-CZ" sz="2400" dirty="0" err="1" smtClean="0">
                <a:latin typeface="Arial" charset="0"/>
              </a:rPr>
              <a:t>opioidů</a:t>
            </a:r>
            <a:endParaRPr lang="cs-CZ" altLang="cs-CZ" sz="2400" dirty="0" smtClean="0">
              <a:latin typeface="Arial" charset="0"/>
            </a:endParaRPr>
          </a:p>
          <a:p>
            <a:pPr marL="620713" lvl="1" indent="-258763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nedostatek tekutin, vlákniny a pohybu</a:t>
            </a:r>
          </a:p>
          <a:p>
            <a:pPr marL="620713" lvl="1" indent="-258763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obstrukce střeva</a:t>
            </a:r>
          </a:p>
          <a:p>
            <a:pPr marL="358775" eaLnBrk="1" hangingPunct="1"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Déletrvající zácpa může být spojena s plností břicha, tlakem v břiše až nevolností</a:t>
            </a:r>
          </a:p>
          <a:p>
            <a:pPr marL="620713" lvl="1" indent="-258763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snížený příjem stravy</a:t>
            </a:r>
          </a:p>
          <a:p>
            <a:pPr marL="620713" lvl="1" indent="-258763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při léčbě </a:t>
            </a:r>
            <a:r>
              <a:rPr lang="cs-CZ" altLang="cs-CZ" sz="2400" dirty="0" err="1" smtClean="0">
                <a:latin typeface="Arial" charset="0"/>
              </a:rPr>
              <a:t>opioidy</a:t>
            </a:r>
            <a:r>
              <a:rPr lang="cs-CZ" altLang="cs-CZ" sz="2400" dirty="0" smtClean="0">
                <a:latin typeface="Arial" charset="0"/>
              </a:rPr>
              <a:t> je třeba možnost zácpy předvídat</a:t>
            </a:r>
          </a:p>
          <a:p>
            <a:pPr marL="358775" eaLnBrk="1" hangingPunct="1"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Nutriční faktory zácpy</a:t>
            </a:r>
          </a:p>
          <a:p>
            <a:pPr marL="620713" lvl="1" indent="-258763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anamnesticky </a:t>
            </a:r>
            <a:r>
              <a:rPr lang="cs-CZ" altLang="cs-CZ" sz="2400" dirty="0">
                <a:latin typeface="Arial" charset="0"/>
              </a:rPr>
              <a:t>je třeba </a:t>
            </a:r>
            <a:r>
              <a:rPr lang="cs-CZ" altLang="cs-CZ" sz="2400" dirty="0" smtClean="0">
                <a:latin typeface="Arial" charset="0"/>
              </a:rPr>
              <a:t>aktivně zjišťovat, zda se podílejí na přítomnosti zácpy, i kvůli nutriční intervenci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BA81207A-D085-4B2C-AA08-2FEE92E0CDC9}" type="slidenum">
              <a:rPr lang="cs-CZ" smtClean="0"/>
              <a:pPr algn="r">
                <a:defRPr/>
              </a:pPr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0382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936" y="72008"/>
            <a:ext cx="8106544" cy="9807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Bolesti břicha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omezující příjem stravy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916807"/>
            <a:ext cx="8568952" cy="4392513"/>
          </a:xfrm>
        </p:spPr>
        <p:txBody>
          <a:bodyPr/>
          <a:lstStyle/>
          <a:p>
            <a:pPr marL="358775" eaLnBrk="1" hangingPunct="1">
              <a:spcBef>
                <a:spcPts val="300"/>
              </a:spcBef>
            </a:pPr>
            <a:r>
              <a:rPr lang="cs-CZ" altLang="cs-CZ" sz="2800" b="1" dirty="0" smtClean="0">
                <a:latin typeface="Arial" charset="0"/>
              </a:rPr>
              <a:t>Dva typy bolestí v horní části břicha 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nezávislé na příjmu stravy</a:t>
            </a:r>
          </a:p>
          <a:p>
            <a:pPr marL="758825"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bolesti dostavující se po jídle </a:t>
            </a:r>
          </a:p>
          <a:p>
            <a:pPr marL="358775" eaLnBrk="1" hangingPunct="1">
              <a:spcBef>
                <a:spcPts val="1800"/>
              </a:spcBef>
            </a:pPr>
            <a:r>
              <a:rPr lang="cs-CZ" altLang="cs-CZ" sz="2800" b="1" dirty="0" smtClean="0">
                <a:latin typeface="Arial" charset="0"/>
              </a:rPr>
              <a:t>Bolesti v žaludku </a:t>
            </a:r>
            <a:r>
              <a:rPr lang="cs-CZ" altLang="cs-CZ" sz="2000" dirty="0" smtClean="0">
                <a:latin typeface="Arial" charset="0"/>
              </a:rPr>
              <a:t>nebo</a:t>
            </a:r>
            <a:r>
              <a:rPr lang="cs-CZ" altLang="cs-CZ" sz="2800" b="1" dirty="0" smtClean="0">
                <a:latin typeface="Arial" charset="0"/>
              </a:rPr>
              <a:t> </a:t>
            </a:r>
            <a:r>
              <a:rPr lang="cs-CZ" altLang="cs-CZ" sz="2800" b="1" dirty="0" err="1" smtClean="0">
                <a:latin typeface="Arial" charset="0"/>
              </a:rPr>
              <a:t>nadbříšku</a:t>
            </a:r>
            <a:r>
              <a:rPr lang="cs-CZ" altLang="cs-CZ" sz="2800" b="1" dirty="0" smtClean="0">
                <a:latin typeface="Arial" charset="0"/>
              </a:rPr>
              <a:t> krátce po jídle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výrazně omezují příjem stravy</a:t>
            </a:r>
          </a:p>
          <a:p>
            <a:pPr marL="758825"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pacient se bojí jíst</a:t>
            </a:r>
          </a:p>
          <a:p>
            <a:pPr marL="758825"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nutriční anamnéza zjišťuje typ jídla</a:t>
            </a:r>
          </a:p>
          <a:p>
            <a:pPr marL="1158875" lvl="2">
              <a:spcBef>
                <a:spcPts val="0"/>
              </a:spcBef>
            </a:pPr>
            <a:r>
              <a:rPr lang="cs-CZ" altLang="cs-CZ" sz="2200" dirty="0" smtClean="0">
                <a:latin typeface="Arial" charset="0"/>
              </a:rPr>
              <a:t>který vyvolává větší potíže</a:t>
            </a:r>
          </a:p>
          <a:p>
            <a:pPr marL="1158875" lvl="2">
              <a:spcBef>
                <a:spcPts val="0"/>
              </a:spcBef>
            </a:pPr>
            <a:r>
              <a:rPr lang="cs-CZ" altLang="cs-CZ" sz="2200" dirty="0" smtClean="0">
                <a:latin typeface="Arial" charset="0"/>
              </a:rPr>
              <a:t>a naopak, který typ jídla nemocný snáší lépe</a:t>
            </a:r>
          </a:p>
          <a:p>
            <a:pPr marL="758825"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potíže mohou být tlumeny také léky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BA81207A-D085-4B2C-AA08-2FEE92E0CDC9}" type="slidenum">
              <a:rPr lang="cs-CZ" smtClean="0"/>
              <a:pPr algn="r">
                <a:defRPr/>
              </a:pPr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4478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3928" y="72008"/>
            <a:ext cx="8106544" cy="9807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Problémy s příjmem nemocniční stravy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intolerance nemocniční stravy, porucha příjmu potravy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8424936" cy="4968875"/>
          </a:xfrm>
        </p:spPr>
        <p:txBody>
          <a:bodyPr>
            <a:normAutofit/>
          </a:bodyPr>
          <a:lstStyle/>
          <a:p>
            <a:pPr marL="15875" indent="0" algn="ctr" eaLnBrk="1" hangingPunct="1">
              <a:spcBef>
                <a:spcPts val="300"/>
              </a:spcBef>
              <a:buNone/>
            </a:pPr>
            <a:r>
              <a:rPr lang="cs-CZ" alt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Může jít o analogii poruch příjmu potravy</a:t>
            </a:r>
          </a:p>
          <a:p>
            <a:pPr marL="358775"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Získaný odpor k obvyklé nemocniční stravě</a:t>
            </a:r>
          </a:p>
          <a:p>
            <a:pPr marL="620713" lvl="1" indent="-258763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získaná averze v době různých tělesných potíží</a:t>
            </a:r>
          </a:p>
          <a:p>
            <a:pPr marL="620713" lvl="1" indent="-258763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nepříjemný vliv nemocničních pachů</a:t>
            </a:r>
          </a:p>
          <a:p>
            <a:pPr marL="620713" lvl="1" indent="-258763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jídlo přinesené z domu nemocný zvládá lépe</a:t>
            </a:r>
          </a:p>
          <a:p>
            <a:pPr marL="358775"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Nevyhovující jednotné intervaly podávání jídla</a:t>
            </a:r>
          </a:p>
          <a:p>
            <a:pPr marL="620713" lvl="1" indent="-258763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krátké intervaly s dlouhou noční pauzou</a:t>
            </a:r>
          </a:p>
          <a:p>
            <a:pPr marL="358775"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Nevolnost po lécích</a:t>
            </a:r>
          </a:p>
          <a:p>
            <a:pPr marL="358775"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Psychický tlak, stres z nemoci, nepříjemná očekávání v nemocnici, obavy ze zákroků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BA81207A-D085-4B2C-AA08-2FEE92E0CDC9}" type="slidenum">
              <a:rPr lang="cs-CZ" smtClean="0"/>
              <a:pPr algn="r">
                <a:defRPr/>
              </a:pPr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8165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5456" y="188640"/>
            <a:ext cx="8001000" cy="64837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Další symptomy interferující s příjmem stravy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628800"/>
            <a:ext cx="8065268" cy="4824536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</a:pPr>
            <a:r>
              <a:rPr lang="cs-CZ" altLang="cs-CZ" sz="2800" b="1" dirty="0" smtClean="0">
                <a:latin typeface="Arial" charset="0"/>
              </a:rPr>
              <a:t>Jakákoliv nekontrolovaná bolest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vyžaduje pravidelné užívání účinných analgetik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Dušnost  </a:t>
            </a:r>
            <a:r>
              <a:rPr lang="cs-CZ" altLang="cs-CZ" sz="2800" dirty="0" smtClean="0">
                <a:latin typeface="Arial" charset="0"/>
              </a:rPr>
              <a:t>při minimální námaze nebo i v klidu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může se zhoršovat po větší porci jídla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pacient se bojí najíst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Psychická deprese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pokud není rozpoznána a léčena, mohou všechna nutriční doporučení selhávat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800" b="1" dirty="0">
                <a:latin typeface="Arial" charset="0"/>
              </a:rPr>
              <a:t>V</a:t>
            </a:r>
            <a:r>
              <a:rPr lang="cs-CZ" altLang="cs-CZ" sz="2800" b="1" dirty="0" smtClean="0">
                <a:latin typeface="Arial" charset="0"/>
              </a:rPr>
              <a:t>ýrazná tělesná slabost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pacient nemá síly zajistit si dostupnost jídla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vyžaduje pomoc druhé osoby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16A7682B-7121-4198-A79E-B7086BC27453}" type="slidenum">
              <a:rPr lang="cs-CZ" smtClean="0"/>
              <a:pPr algn="r">
                <a:defRPr/>
              </a:pPr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45226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819274" y="188640"/>
            <a:ext cx="8001198" cy="86439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Další faktory omezující příjem stravy</a:t>
            </a:r>
            <a:br>
              <a:rPr lang="cs-CZ" b="1" dirty="0" smtClean="0"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latin typeface="Arial" pitchFamily="34" charset="0"/>
                <a:cs typeface="Arial" pitchFamily="34" charset="0"/>
              </a:rPr>
              <a:t>musí být aktivně zjišťovány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29346"/>
            <a:ext cx="8424936" cy="5040014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sz="2800" b="1" dirty="0" smtClean="0">
                <a:solidFill>
                  <a:srgbClr val="FF0000"/>
                </a:solidFill>
                <a:latin typeface="Arial" charset="0"/>
              </a:rPr>
              <a:t>Dietní omezení</a:t>
            </a:r>
            <a:r>
              <a:rPr lang="cs-CZ" altLang="cs-CZ" sz="2800" b="1" dirty="0" smtClean="0">
                <a:latin typeface="Arial" charset="0"/>
              </a:rPr>
              <a:t> má mnoho pacientů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>
                <a:latin typeface="Arial" charset="0"/>
              </a:rPr>
              <a:t>netolerovaná nebo neoblíbená  jídla či potraviny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dieta spontánně </a:t>
            </a:r>
            <a:r>
              <a:rPr lang="cs-CZ" altLang="cs-CZ" sz="2400" dirty="0">
                <a:latin typeface="Arial" charset="0"/>
              </a:rPr>
              <a:t>dodržovaná </a:t>
            </a:r>
            <a:r>
              <a:rPr lang="cs-CZ" altLang="cs-CZ" sz="2400" dirty="0" smtClean="0">
                <a:latin typeface="Arial" charset="0"/>
              </a:rPr>
              <a:t>pacientem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dieta předepsaná lékařem / nutričním terapeutem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800" b="1" dirty="0" smtClean="0">
                <a:solidFill>
                  <a:srgbClr val="FF0000"/>
                </a:solidFill>
                <a:latin typeface="Arial" charset="0"/>
              </a:rPr>
              <a:t>Nedostatečná pestrost </a:t>
            </a:r>
            <a:r>
              <a:rPr lang="cs-CZ" altLang="cs-CZ" sz="2800" b="1" dirty="0" smtClean="0">
                <a:latin typeface="Arial" charset="0"/>
              </a:rPr>
              <a:t>stravy</a:t>
            </a:r>
          </a:p>
          <a:p>
            <a:pPr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častá u starších pacientů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při špatné sociální situaci </a:t>
            </a:r>
          </a:p>
          <a:p>
            <a:pPr lvl="2">
              <a:spcBef>
                <a:spcPts val="0"/>
              </a:spcBef>
            </a:pPr>
            <a:r>
              <a:rPr lang="cs-CZ" altLang="cs-CZ" sz="2200" dirty="0" smtClean="0">
                <a:latin typeface="Arial" charset="0"/>
              </a:rPr>
              <a:t>nedostatek financí, </a:t>
            </a:r>
            <a:r>
              <a:rPr lang="cs-CZ" altLang="cs-CZ" sz="2000" dirty="0" smtClean="0">
                <a:latin typeface="Arial" charset="0"/>
              </a:rPr>
              <a:t>osamělost</a:t>
            </a:r>
            <a:r>
              <a:rPr lang="cs-CZ" altLang="cs-CZ" sz="2000" dirty="0">
                <a:latin typeface="Arial" charset="0"/>
              </a:rPr>
              <a:t>, závislost na </a:t>
            </a:r>
            <a:r>
              <a:rPr lang="cs-CZ" altLang="cs-CZ" sz="2000" dirty="0" smtClean="0">
                <a:latin typeface="Arial" charset="0"/>
              </a:rPr>
              <a:t>okolí</a:t>
            </a:r>
            <a:r>
              <a:rPr lang="cs-CZ" altLang="cs-CZ" sz="2200" dirty="0" smtClean="0">
                <a:latin typeface="Arial" charset="0"/>
              </a:rPr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800" b="1" dirty="0" smtClean="0">
                <a:solidFill>
                  <a:srgbClr val="FF0000"/>
                </a:solidFill>
                <a:latin typeface="Arial" charset="0"/>
              </a:rPr>
              <a:t>Chyby v organizaci </a:t>
            </a:r>
            <a:r>
              <a:rPr lang="cs-CZ" altLang="cs-CZ" sz="2800" b="1" dirty="0" smtClean="0">
                <a:latin typeface="Arial" charset="0"/>
              </a:rPr>
              <a:t>příjmu stravy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nízký počet porcí, špatné rozložení, pozdní snídaně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špatné podmínky k přípravě, nedostatek času k jídlu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nevyhovující prostředí, chybění sociálních kontaktů </a:t>
            </a:r>
          </a:p>
          <a:p>
            <a:pPr lvl="1">
              <a:spcBef>
                <a:spcPts val="0"/>
              </a:spcBef>
            </a:pPr>
            <a:endParaRPr lang="cs-CZ" altLang="cs-CZ" sz="2400" dirty="0" smtClean="0">
              <a:latin typeface="Arial" charset="0"/>
            </a:endParaRPr>
          </a:p>
          <a:p>
            <a:pPr lvl="1">
              <a:spcBef>
                <a:spcPts val="0"/>
              </a:spcBef>
            </a:pPr>
            <a:endParaRPr lang="cs-CZ" altLang="cs-CZ" sz="2400" dirty="0" smtClean="0">
              <a:latin typeface="Arial" charset="0"/>
            </a:endParaRPr>
          </a:p>
          <a:p>
            <a:pPr lvl="1">
              <a:spcBef>
                <a:spcPts val="0"/>
              </a:spcBef>
            </a:pPr>
            <a:endParaRPr lang="cs-CZ" altLang="cs-CZ" sz="2400" dirty="0" smtClean="0">
              <a:latin typeface="Arial" charset="0"/>
            </a:endParaRPr>
          </a:p>
          <a:p>
            <a:pPr lvl="1">
              <a:spcBef>
                <a:spcPts val="0"/>
              </a:spcBef>
            </a:pPr>
            <a:endParaRPr lang="cs-CZ" altLang="cs-CZ" sz="2400" dirty="0" smtClean="0">
              <a:latin typeface="Arial" charset="0"/>
            </a:endParaRPr>
          </a:p>
          <a:p>
            <a:pPr lvl="1">
              <a:spcBef>
                <a:spcPts val="1200"/>
              </a:spcBef>
            </a:pPr>
            <a:endParaRPr lang="cs-CZ" altLang="cs-CZ" sz="2400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FC912CB4-321B-4060-9097-87202ABBFCA9}" type="slidenum">
              <a:rPr lang="cs-CZ" smtClean="0"/>
              <a:pPr algn="r">
                <a:defRPr/>
              </a:pPr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64181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352928" cy="86439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Nutriční anamnéza zaměřená na složení  stravy</a:t>
            </a:r>
            <a:br>
              <a:rPr lang="cs-CZ" b="1" dirty="0" smtClean="0"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latin typeface="Arial" pitchFamily="34" charset="0"/>
                <a:cs typeface="Arial" pitchFamily="34" charset="0"/>
              </a:rPr>
              <a:t>orientační zhodnocení příjmu živin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84784"/>
            <a:ext cx="8424936" cy="5040014"/>
          </a:xfrm>
        </p:spPr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cs-CZ" alt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Odhad příjmu jednotlivých skupin potravin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800" b="1" dirty="0" smtClean="0">
                <a:solidFill>
                  <a:srgbClr val="FF0000"/>
                </a:solidFill>
                <a:latin typeface="Arial" charset="0"/>
              </a:rPr>
              <a:t>Bílkovinné </a:t>
            </a:r>
            <a:r>
              <a:rPr lang="cs-CZ" altLang="cs-CZ" sz="2800" b="1" dirty="0" smtClean="0">
                <a:latin typeface="Arial" charset="0"/>
              </a:rPr>
              <a:t>potraviny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maso červené a </a:t>
            </a:r>
            <a:r>
              <a:rPr lang="cs-CZ" altLang="cs-CZ" sz="2400" dirty="0">
                <a:latin typeface="Arial" charset="0"/>
              </a:rPr>
              <a:t>b</a:t>
            </a:r>
            <a:r>
              <a:rPr lang="cs-CZ" altLang="cs-CZ" sz="2400" dirty="0" smtClean="0">
                <a:latin typeface="Arial" charset="0"/>
              </a:rPr>
              <a:t>ílé, ryby, vejce, sýry	</a:t>
            </a:r>
          </a:p>
          <a:p>
            <a:pPr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Potraviny s obsahem </a:t>
            </a:r>
            <a:r>
              <a:rPr lang="cs-CZ" altLang="cs-CZ" sz="2800" b="1" dirty="0" smtClean="0">
                <a:solidFill>
                  <a:srgbClr val="FF0000"/>
                </a:solidFill>
                <a:latin typeface="Arial" charset="0"/>
              </a:rPr>
              <a:t>tuku</a:t>
            </a:r>
            <a:r>
              <a:rPr lang="cs-CZ" altLang="cs-CZ" sz="2800" b="1" dirty="0" smtClean="0">
                <a:latin typeface="Arial" charset="0"/>
              </a:rPr>
              <a:t> </a:t>
            </a:r>
            <a:r>
              <a:rPr lang="cs-CZ" altLang="cs-CZ" dirty="0" smtClean="0">
                <a:latin typeface="Arial" charset="0"/>
              </a:rPr>
              <a:t>(koncentrovaná energie)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tučnější mléčné výrobky, tuky rostlinné a živočišné</a:t>
            </a:r>
          </a:p>
          <a:p>
            <a:pPr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Potraviny bohaté na </a:t>
            </a:r>
            <a:r>
              <a:rPr lang="cs-CZ" altLang="cs-CZ" sz="2800" b="1" dirty="0" smtClean="0">
                <a:solidFill>
                  <a:srgbClr val="FF0000"/>
                </a:solidFill>
                <a:latin typeface="Arial" charset="0"/>
              </a:rPr>
              <a:t>vlákninu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>
                <a:latin typeface="Arial" charset="0"/>
              </a:rPr>
              <a:t>celozrnné pečivo, zelenina</a:t>
            </a:r>
            <a:r>
              <a:rPr lang="cs-CZ" altLang="cs-CZ" sz="2400" dirty="0" smtClean="0">
                <a:latin typeface="Arial" charset="0"/>
              </a:rPr>
              <a:t>, ovoce</a:t>
            </a:r>
          </a:p>
          <a:p>
            <a:pPr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Potraviny s obsahem </a:t>
            </a:r>
            <a:r>
              <a:rPr lang="cs-CZ" altLang="cs-CZ" sz="2800" b="1" dirty="0" smtClean="0">
                <a:solidFill>
                  <a:srgbClr val="FF0000"/>
                </a:solidFill>
                <a:latin typeface="Arial" charset="0"/>
              </a:rPr>
              <a:t>vitamínů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zelenina, ovoce, maso, mléčné výrobky</a:t>
            </a:r>
          </a:p>
          <a:p>
            <a:pPr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Odhad příjmu </a:t>
            </a:r>
            <a:r>
              <a:rPr lang="cs-CZ" altLang="cs-CZ" sz="2800" b="1" dirty="0" smtClean="0">
                <a:solidFill>
                  <a:srgbClr val="FF0000"/>
                </a:solidFill>
                <a:latin typeface="Arial" charset="0"/>
              </a:rPr>
              <a:t>minerálních látek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>
                <a:latin typeface="Arial" charset="0"/>
              </a:rPr>
              <a:t>zelenina, ovoce, maso</a:t>
            </a:r>
            <a:endParaRPr lang="cs-CZ" altLang="cs-CZ" sz="2400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endParaRPr lang="cs-CZ" altLang="cs-CZ" sz="2800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endParaRPr lang="cs-CZ" altLang="cs-CZ" sz="2800" b="1" dirty="0" smtClean="0">
              <a:latin typeface="Arial" charset="0"/>
            </a:endParaRPr>
          </a:p>
          <a:p>
            <a:pPr lvl="1">
              <a:spcBef>
                <a:spcPct val="0"/>
              </a:spcBef>
            </a:pPr>
            <a:endParaRPr lang="cs-CZ" altLang="cs-CZ" sz="2400" dirty="0">
              <a:latin typeface="Arial" charset="0"/>
            </a:endParaRPr>
          </a:p>
          <a:p>
            <a:pPr lvl="1">
              <a:spcBef>
                <a:spcPct val="0"/>
              </a:spcBef>
            </a:pPr>
            <a:endParaRPr lang="cs-CZ" altLang="cs-CZ" sz="24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cs-CZ" altLang="cs-CZ" dirty="0" smtClean="0">
              <a:latin typeface="Arial" charset="0"/>
            </a:endParaRPr>
          </a:p>
          <a:p>
            <a:pPr lvl="1">
              <a:spcBef>
                <a:spcPts val="0"/>
              </a:spcBef>
            </a:pPr>
            <a:endParaRPr lang="cs-CZ" altLang="cs-CZ" sz="2400" dirty="0" smtClean="0">
              <a:latin typeface="Arial" charset="0"/>
            </a:endParaRPr>
          </a:p>
          <a:p>
            <a:pPr lvl="1">
              <a:spcBef>
                <a:spcPts val="0"/>
              </a:spcBef>
            </a:pPr>
            <a:endParaRPr lang="cs-CZ" altLang="cs-CZ" sz="2400" dirty="0" smtClean="0">
              <a:latin typeface="Arial" charset="0"/>
            </a:endParaRPr>
          </a:p>
          <a:p>
            <a:pPr lvl="1">
              <a:spcBef>
                <a:spcPts val="1200"/>
              </a:spcBef>
            </a:pPr>
            <a:endParaRPr lang="cs-CZ" altLang="cs-CZ" sz="2400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FC912CB4-321B-4060-9097-87202ABBFCA9}" type="slidenum">
              <a:rPr lang="cs-CZ" smtClean="0"/>
              <a:pPr algn="r"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05028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965448" y="116632"/>
            <a:ext cx="5766792" cy="93610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Další anamnestické údaje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podporující diagnózu malnutrice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28801"/>
            <a:ext cx="8064896" cy="4824536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cs-CZ" altLang="cs-CZ" sz="2800" b="1" dirty="0" smtClean="0">
                <a:latin typeface="Arial" charset="0"/>
              </a:rPr>
              <a:t>Pacient vnímá změnu </a:t>
            </a:r>
            <a:r>
              <a:rPr lang="cs-CZ" altLang="cs-CZ" sz="2800" b="1" dirty="0">
                <a:latin typeface="Arial" charset="0"/>
              </a:rPr>
              <a:t>tělesného vzhledu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pocit celkové hubenosti, hubenost v obličeji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anamnestický úbytek svalové hmoty </a:t>
            </a:r>
          </a:p>
          <a:p>
            <a:pPr marL="811213" lvl="2" indent="-190500">
              <a:spcBef>
                <a:spcPct val="0"/>
              </a:spcBef>
            </a:pPr>
            <a:r>
              <a:rPr lang="cs-CZ" altLang="cs-CZ" sz="2200" dirty="0" smtClean="0">
                <a:latin typeface="Arial" charset="0"/>
              </a:rPr>
              <a:t>podílet se může pokles fyzické aktivity v době nemoci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altLang="cs-CZ" sz="2800" b="1" dirty="0" smtClean="0">
                <a:latin typeface="Arial" charset="0"/>
              </a:rPr>
              <a:t>Pocit </a:t>
            </a:r>
            <a:r>
              <a:rPr lang="cs-CZ" altLang="cs-CZ" sz="2800" b="1" dirty="0">
                <a:latin typeface="Arial" charset="0"/>
              </a:rPr>
              <a:t>tělesné slabosti</a:t>
            </a:r>
          </a:p>
          <a:p>
            <a:pPr marL="620713" lvl="1" indent="-258763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snížená </a:t>
            </a:r>
            <a:r>
              <a:rPr lang="cs-CZ" altLang="cs-CZ" sz="2400" dirty="0">
                <a:latin typeface="Arial" charset="0"/>
              </a:rPr>
              <a:t>fyzická </a:t>
            </a:r>
            <a:r>
              <a:rPr lang="cs-CZ" altLang="cs-CZ" sz="2400" dirty="0" smtClean="0">
                <a:latin typeface="Arial" charset="0"/>
              </a:rPr>
              <a:t>výkonnost, zvýšená únavnost</a:t>
            </a:r>
            <a:endParaRPr lang="cs-CZ" altLang="cs-CZ" sz="2400" dirty="0">
              <a:latin typeface="Arial" charset="0"/>
            </a:endParaRP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obtížná, pomalá a nejistá chůze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pokud časově koresponduje se zhubnutím</a:t>
            </a:r>
            <a:endParaRPr lang="cs-CZ" altLang="cs-CZ" dirty="0" smtClean="0">
              <a:latin typeface="Arial" charset="0"/>
            </a:endParaRPr>
          </a:p>
          <a:p>
            <a:pPr>
              <a:spcBef>
                <a:spcPts val="1200"/>
              </a:spcBef>
            </a:pPr>
            <a:r>
              <a:rPr lang="cs-CZ" altLang="cs-CZ" sz="2800" b="1" dirty="0" err="1">
                <a:latin typeface="Arial" charset="0"/>
              </a:rPr>
              <a:t>H</a:t>
            </a:r>
            <a:r>
              <a:rPr lang="cs-CZ" altLang="cs-CZ" sz="2800" b="1" dirty="0" err="1" smtClean="0">
                <a:latin typeface="Arial" charset="0"/>
              </a:rPr>
              <a:t>ypoproteinemické</a:t>
            </a:r>
            <a:r>
              <a:rPr lang="cs-CZ" altLang="cs-CZ" sz="2800" b="1" dirty="0" smtClean="0">
                <a:latin typeface="Arial" charset="0"/>
              </a:rPr>
              <a:t> otoky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difúzní, nejen na dolních končetinách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se současným poklesem hladiny albuminu v krvi</a:t>
            </a:r>
          </a:p>
          <a:p>
            <a:pPr lvl="1">
              <a:spcBef>
                <a:spcPct val="0"/>
              </a:spcBef>
            </a:pPr>
            <a:endParaRPr lang="cs-CZ" altLang="cs-CZ" sz="2400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6D6727FE-1477-4AD7-92C2-77B4D9ED6482}" type="slidenum">
              <a:rPr lang="cs-CZ" smtClean="0"/>
              <a:pPr algn="r">
                <a:defRPr/>
              </a:pPr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14695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361" y="0"/>
            <a:ext cx="7704087" cy="105273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Testy hodnotící příjem stravy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retrospektivní a prospektivní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576090"/>
            <a:ext cx="8209284" cy="5165278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cs-CZ" sz="2800" b="1" dirty="0" smtClean="0">
                <a:latin typeface="Arial" charset="0"/>
              </a:rPr>
              <a:t>24-hodinový „</a:t>
            </a:r>
            <a:r>
              <a:rPr lang="cs-CZ" sz="2800" b="1" dirty="0" err="1" smtClean="0">
                <a:latin typeface="Arial" charset="0"/>
              </a:rPr>
              <a:t>recall</a:t>
            </a:r>
            <a:r>
              <a:rPr lang="cs-CZ" sz="2800" b="1" dirty="0" smtClean="0">
                <a:latin typeface="Arial" charset="0"/>
              </a:rPr>
              <a:t>“</a:t>
            </a:r>
          </a:p>
          <a:p>
            <a:pPr lvl="1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pacient reprodukuje příjem stravy za předchozí den</a:t>
            </a:r>
          </a:p>
          <a:p>
            <a:pPr>
              <a:spcBef>
                <a:spcPts val="600"/>
              </a:spcBef>
              <a:defRPr/>
            </a:pPr>
            <a:r>
              <a:rPr lang="cs-CZ" sz="2800" b="1" dirty="0" smtClean="0">
                <a:latin typeface="Arial" charset="0"/>
              </a:rPr>
              <a:t>Prospektivní záznam stravy</a:t>
            </a:r>
          </a:p>
          <a:p>
            <a:pPr lvl="1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3-denní (2 dny všední, jeden den víkendový)</a:t>
            </a:r>
          </a:p>
          <a:p>
            <a:pPr lvl="1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7-denní</a:t>
            </a:r>
          </a:p>
          <a:p>
            <a:pPr>
              <a:spcBef>
                <a:spcPts val="600"/>
              </a:spcBef>
              <a:defRPr/>
            </a:pPr>
            <a:r>
              <a:rPr lang="cs-CZ" sz="2800" b="1" dirty="0" smtClean="0">
                <a:latin typeface="Arial" charset="0"/>
              </a:rPr>
              <a:t>Dotazník frekvence příjmu potravin</a:t>
            </a:r>
          </a:p>
          <a:p>
            <a:pPr lvl="1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frekvence příjmu jednotlivých skupin potravin            za průměrný den, týden, měsíc</a:t>
            </a:r>
          </a:p>
          <a:p>
            <a:pPr>
              <a:spcBef>
                <a:spcPts val="600"/>
              </a:spcBef>
              <a:defRPr/>
            </a:pPr>
            <a:r>
              <a:rPr lang="cs-CZ" sz="2800" b="1" dirty="0" smtClean="0">
                <a:latin typeface="Arial" charset="0"/>
              </a:rPr>
              <a:t>Objektivně vážené množství stravy</a:t>
            </a:r>
          </a:p>
          <a:p>
            <a:pPr lvl="1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obvykle se váží nepřijaté (vrácené) množství z porce známého množství a složení </a:t>
            </a:r>
          </a:p>
          <a:p>
            <a:pPr lvl="1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pro vědecké účely, nikoliv pro praxi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5F307801-9F4F-409A-9D85-6880A9751E52}" type="slidenum">
              <a:rPr lang="cs-CZ" smtClean="0"/>
              <a:pPr algn="r">
                <a:defRPr/>
              </a:pPr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5464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560071" cy="105273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24-hodinový  „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recall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retrospektivní nástroj k hodnocení příjmu stravy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48098"/>
            <a:ext cx="8424936" cy="4733230"/>
          </a:xfrm>
        </p:spPr>
        <p:txBody>
          <a:bodyPr/>
          <a:lstStyle/>
          <a:p>
            <a:pPr>
              <a:spcBef>
                <a:spcPts val="1800"/>
              </a:spcBef>
              <a:buSzPct val="50000"/>
              <a:buFont typeface="Wingdings" pitchFamily="2" charset="2"/>
              <a:buChar char="n"/>
              <a:defRPr/>
            </a:pPr>
            <a:r>
              <a:rPr lang="cs-CZ" sz="2800" b="1" dirty="0">
                <a:latin typeface="Arial" charset="0"/>
              </a:rPr>
              <a:t>Nejjednodušší způsob pro posouzení příjmu živin za předchozí </a:t>
            </a:r>
            <a:r>
              <a:rPr lang="cs-CZ" sz="2800" b="1" dirty="0" smtClean="0">
                <a:latin typeface="Arial" charset="0"/>
              </a:rPr>
              <a:t>den</a:t>
            </a:r>
          </a:p>
          <a:p>
            <a:pPr lvl="1">
              <a:spcBef>
                <a:spcPts val="0"/>
              </a:spcBef>
              <a:buSzPct val="50000"/>
              <a:buFont typeface="Arial" pitchFamily="34" charset="0"/>
              <a:buChar char="—"/>
              <a:defRPr/>
            </a:pPr>
            <a:r>
              <a:rPr lang="cs-CZ" sz="2400" dirty="0">
                <a:latin typeface="Arial" charset="0"/>
              </a:rPr>
              <a:t>p</a:t>
            </a:r>
            <a:r>
              <a:rPr lang="cs-CZ" sz="2400" dirty="0" smtClean="0">
                <a:latin typeface="Arial" charset="0"/>
              </a:rPr>
              <a:t>acient si musí podrobně vzpomenout, co všechno včera snědl a v jakém množství</a:t>
            </a:r>
          </a:p>
          <a:p>
            <a:pPr lvl="1">
              <a:spcBef>
                <a:spcPts val="0"/>
              </a:spcBef>
              <a:buSzPct val="50000"/>
              <a:buFont typeface="Arial" pitchFamily="34" charset="0"/>
              <a:buChar char="—"/>
              <a:defRPr/>
            </a:pPr>
            <a:r>
              <a:rPr lang="cs-CZ" sz="2400" dirty="0" smtClean="0">
                <a:latin typeface="Arial" charset="0"/>
              </a:rPr>
              <a:t>řízený rozhovor s nutričním terapeutem</a:t>
            </a:r>
          </a:p>
          <a:p>
            <a:pPr marL="0" indent="0" eaLnBrk="1" hangingPunct="1">
              <a:spcBef>
                <a:spcPts val="1800"/>
              </a:spcBef>
              <a:buFont typeface="Arial" charset="0"/>
              <a:buNone/>
              <a:defRPr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Provedení ve 3 fázích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cs-CZ" sz="2800" b="1" dirty="0" smtClean="0">
                <a:latin typeface="Arial" charset="0"/>
              </a:rPr>
              <a:t>I. 	vyjmenovat seznam potravin</a:t>
            </a: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cs-CZ" sz="2800" b="1" dirty="0" smtClean="0">
                <a:latin typeface="Arial" charset="0"/>
              </a:rPr>
              <a:t>II. 	upřesnit druh a množství potraviny,		čas konzumace</a:t>
            </a: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cs-CZ" sz="2800" b="1" dirty="0" smtClean="0">
                <a:latin typeface="Arial" charset="0"/>
              </a:rPr>
              <a:t>III. 	chronologická rekapitulace, doplnění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5F307801-9F4F-409A-9D85-6880A9751E52}" type="slidenum">
              <a:rPr lang="cs-CZ" smtClean="0"/>
              <a:pPr algn="r">
                <a:defRPr/>
              </a:pPr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26207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72007"/>
            <a:ext cx="8386192" cy="105273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Dva krajní typy malnutrice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marasmus-dobře viditelný typ, proteinový-skrytá malnutrice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30288"/>
            <a:ext cx="8763000" cy="4967064"/>
          </a:xfrm>
          <a:extLst>
            <a:ext uri="{91240B29-F687-4F45-9708-019B960494DF}">
              <a14:hiddenLine xmlns:a14="http://schemas.microsoft.com/office/drawing/2010/main" w="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marL="360000" eaLnBrk="1" fontAlgn="auto" hangingPunct="1">
              <a:spcBef>
                <a:spcPts val="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chemeClr val="accent2"/>
                </a:solidFill>
                <a:latin typeface="Arial" charset="0"/>
              </a:rPr>
              <a:t>				          </a:t>
            </a:r>
            <a:r>
              <a:rPr lang="cs-CZ" b="1" dirty="0" smtClean="0">
                <a:solidFill>
                  <a:srgbClr val="FF0000"/>
                </a:solidFill>
                <a:latin typeface="Arial" charset="0"/>
              </a:rPr>
              <a:t>Marasmus              Proteinový typ</a:t>
            </a:r>
          </a:p>
          <a:p>
            <a:pPr marL="360000" eaLnBrk="1" fontAlgn="auto" hangingPunct="1">
              <a:spcBef>
                <a:spcPts val="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sz="800" b="1" dirty="0" smtClean="0">
                <a:solidFill>
                  <a:schemeClr val="accent2"/>
                </a:solidFill>
                <a:latin typeface="Arial" charset="0"/>
              </a:rPr>
              <a:t>							</a:t>
            </a:r>
          </a:p>
          <a:p>
            <a:pPr marL="360000" eaLnBrk="1" fontAlgn="auto" hangingPunct="1">
              <a:spcBef>
                <a:spcPts val="6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Převažující deficit</a:t>
            </a:r>
            <a:r>
              <a:rPr lang="cs-CZ" b="1" dirty="0" smtClean="0">
                <a:latin typeface="Arial" charset="0"/>
              </a:rPr>
              <a:t>		energie		bílkovin</a:t>
            </a:r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Ztráta hmotnosti </a:t>
            </a:r>
            <a:r>
              <a:rPr lang="cs-CZ" b="1" dirty="0" smtClean="0">
                <a:latin typeface="Arial" charset="0"/>
              </a:rPr>
              <a:t>		výrazná		nevýrazná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Úbytek tuku</a:t>
            </a:r>
            <a:r>
              <a:rPr lang="cs-CZ" b="1" dirty="0" smtClean="0">
                <a:latin typeface="Arial" charset="0"/>
              </a:rPr>
              <a:t>			zřetelný		méně patrný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Úbytek svalstva</a:t>
            </a:r>
            <a:r>
              <a:rPr lang="cs-CZ" b="1" dirty="0" smtClean="0">
                <a:latin typeface="Arial" charset="0"/>
              </a:rPr>
              <a:t>		zřetelný		skrytý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Hubený vzhled</a:t>
            </a:r>
            <a:r>
              <a:rPr lang="cs-CZ" b="1" dirty="0" smtClean="0">
                <a:latin typeface="Arial" charset="0"/>
              </a:rPr>
              <a:t>		ano			ne</a:t>
            </a:r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Albumin v séru</a:t>
            </a:r>
            <a:r>
              <a:rPr lang="cs-CZ" b="1" dirty="0" smtClean="0">
                <a:latin typeface="Arial" charset="0"/>
              </a:rPr>
              <a:t>		normální		snížený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Otoky	</a:t>
            </a:r>
            <a:r>
              <a:rPr lang="cs-CZ" b="1" dirty="0" smtClean="0">
                <a:latin typeface="Arial" charset="0"/>
              </a:rPr>
              <a:t>			ne			ano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Katabolismus/stres  </a:t>
            </a:r>
            <a:r>
              <a:rPr lang="cs-CZ" b="1" dirty="0" smtClean="0">
                <a:latin typeface="Arial" charset="0"/>
              </a:rPr>
              <a:t>	nevýznamný     	ano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61ADD1F9-CF13-460A-AEB8-FFA06380DCDC}" type="slidenum">
              <a:rPr lang="cs-CZ" smtClean="0"/>
              <a:pPr algn="r"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25443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16632"/>
            <a:ext cx="7920880" cy="93610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Zhodnocení testu  24-h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recall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dvojí způsob: orientační rychlý a detailní úplný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04056" y="1628328"/>
            <a:ext cx="8532440" cy="496902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defRPr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Orientační zhodnocení 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záznamu </a:t>
            </a:r>
            <a:endParaRPr lang="cs-CZ" sz="2800" b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subjektivní posouzení hned na místě (v ambulanci)</a:t>
            </a:r>
          </a:p>
          <a:p>
            <a:pPr lvl="1">
              <a:spcBef>
                <a:spcPts val="0"/>
              </a:spcBef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výsledek je možno použít k nutričnímu doporučení</a:t>
            </a:r>
          </a:p>
          <a:p>
            <a:pPr lvl="1">
              <a:spcBef>
                <a:spcPts val="0"/>
              </a:spcBef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hrubý </a:t>
            </a:r>
            <a:r>
              <a:rPr lang="cs-CZ" sz="2400" dirty="0">
                <a:latin typeface="Arial" charset="0"/>
              </a:rPr>
              <a:t>odhad nízkého příjmu </a:t>
            </a:r>
            <a:r>
              <a:rPr lang="cs-CZ" sz="2400" dirty="0" smtClean="0">
                <a:latin typeface="Arial" charset="0"/>
              </a:rPr>
              <a:t>energie / bílkovin</a:t>
            </a:r>
          </a:p>
          <a:p>
            <a:pPr lvl="1">
              <a:spcBef>
                <a:spcPts val="0"/>
              </a:spcBef>
              <a:defRPr/>
            </a:pPr>
            <a:r>
              <a:rPr lang="cs-CZ" sz="2400" dirty="0" smtClean="0">
                <a:latin typeface="Arial" charset="0"/>
              </a:rPr>
              <a:t>hrubý odhad nedostatečného příjmu některých živin </a:t>
            </a:r>
          </a:p>
          <a:p>
            <a:pPr lvl="2">
              <a:spcBef>
                <a:spcPts val="0"/>
              </a:spcBef>
              <a:defRPr/>
            </a:pPr>
            <a:r>
              <a:rPr lang="cs-CZ" sz="2000" dirty="0">
                <a:latin typeface="Arial" charset="0"/>
              </a:rPr>
              <a:t>tuku, n-3 mastných kyselin</a:t>
            </a:r>
          </a:p>
          <a:p>
            <a:pPr lvl="2">
              <a:spcBef>
                <a:spcPts val="0"/>
              </a:spcBef>
              <a:defRPr/>
            </a:pPr>
            <a:r>
              <a:rPr lang="cs-CZ" sz="2000" dirty="0" smtClean="0">
                <a:latin typeface="Arial" charset="0"/>
              </a:rPr>
              <a:t>vitamínů C, B, B</a:t>
            </a:r>
            <a:r>
              <a:rPr lang="cs-CZ" sz="2000" baseline="-25000" dirty="0" smtClean="0">
                <a:latin typeface="Arial" charset="0"/>
              </a:rPr>
              <a:t>12</a:t>
            </a:r>
            <a:r>
              <a:rPr lang="cs-CZ" sz="2000" dirty="0" smtClean="0">
                <a:latin typeface="Arial" charset="0"/>
              </a:rPr>
              <a:t>, rozpustných v tucích </a:t>
            </a:r>
          </a:p>
          <a:p>
            <a:pPr lvl="2">
              <a:spcBef>
                <a:spcPts val="0"/>
              </a:spcBef>
              <a:defRPr/>
            </a:pPr>
            <a:r>
              <a:rPr lang="cs-CZ" sz="2000" dirty="0" smtClean="0">
                <a:latin typeface="Arial" charset="0"/>
              </a:rPr>
              <a:t>minerálních látek, Ca, </a:t>
            </a:r>
            <a:r>
              <a:rPr lang="cs-CZ" sz="2000" dirty="0" err="1" smtClean="0">
                <a:latin typeface="Arial" charset="0"/>
              </a:rPr>
              <a:t>Fe</a:t>
            </a:r>
            <a:r>
              <a:rPr lang="cs-CZ" sz="2000" dirty="0" smtClean="0">
                <a:latin typeface="Arial" charset="0"/>
              </a:rPr>
              <a:t>, </a:t>
            </a:r>
            <a:r>
              <a:rPr lang="cs-CZ" sz="2000" dirty="0" err="1" smtClean="0">
                <a:latin typeface="Arial" charset="0"/>
              </a:rPr>
              <a:t>Zn</a:t>
            </a:r>
            <a:r>
              <a:rPr lang="cs-CZ" sz="2000" dirty="0" smtClean="0">
                <a:latin typeface="Arial" charset="0"/>
              </a:rPr>
              <a:t>, Se</a:t>
            </a:r>
          </a:p>
          <a:p>
            <a:pPr lvl="2">
              <a:spcBef>
                <a:spcPts val="0"/>
              </a:spcBef>
              <a:defRPr/>
            </a:pPr>
            <a:r>
              <a:rPr lang="cs-CZ" sz="2000" dirty="0" smtClean="0">
                <a:latin typeface="Arial" charset="0"/>
              </a:rPr>
              <a:t>vlákniny</a:t>
            </a:r>
          </a:p>
          <a:p>
            <a:pPr>
              <a:spcBef>
                <a:spcPts val="600"/>
              </a:spcBef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Podrobné zhodnocení </a:t>
            </a:r>
            <a:r>
              <a:rPr lang="cs-CZ" sz="2800" b="1" dirty="0" smtClean="0">
                <a:latin typeface="Arial" charset="0"/>
              </a:rPr>
              <a:t>za pomoci software</a:t>
            </a:r>
            <a:endParaRPr lang="cs-CZ" sz="2800" dirty="0" smtClean="0">
              <a:latin typeface="Arial" charset="0"/>
            </a:endParaRPr>
          </a:p>
          <a:p>
            <a:pPr lvl="1">
              <a:spcBef>
                <a:spcPts val="0"/>
              </a:spcBef>
              <a:buSzPct val="50000"/>
              <a:buFont typeface="Arial" pitchFamily="34" charset="0"/>
              <a:buChar char="—"/>
              <a:defRPr/>
            </a:pPr>
            <a:r>
              <a:rPr lang="cs-CZ" sz="2400" dirty="0" smtClean="0">
                <a:latin typeface="Arial" charset="0"/>
              </a:rPr>
              <a:t>pracné, doporučení dostane pacient až při kontrole</a:t>
            </a:r>
          </a:p>
          <a:p>
            <a:pPr lvl="1">
              <a:spcBef>
                <a:spcPts val="0"/>
              </a:spcBef>
              <a:buSzPct val="50000"/>
              <a:buFont typeface="Arial" pitchFamily="34" charset="0"/>
              <a:buChar char="—"/>
              <a:defRPr/>
            </a:pPr>
            <a:r>
              <a:rPr lang="cs-CZ" sz="2400" dirty="0" smtClean="0">
                <a:latin typeface="Arial" charset="0"/>
              </a:rPr>
              <a:t>příjem energie </a:t>
            </a:r>
            <a:r>
              <a:rPr lang="cs-CZ" sz="2400" dirty="0" err="1" smtClean="0">
                <a:latin typeface="Arial" charset="0"/>
              </a:rPr>
              <a:t>kJ</a:t>
            </a:r>
            <a:r>
              <a:rPr lang="cs-CZ" sz="2400" dirty="0" smtClean="0">
                <a:latin typeface="Arial" charset="0"/>
              </a:rPr>
              <a:t>/24 </a:t>
            </a:r>
            <a:r>
              <a:rPr lang="cs-CZ" sz="2400" dirty="0">
                <a:latin typeface="Arial" charset="0"/>
              </a:rPr>
              <a:t>h, sacharidů a tuku g/24 </a:t>
            </a:r>
            <a:r>
              <a:rPr lang="cs-CZ" sz="2400" dirty="0" smtClean="0">
                <a:latin typeface="Arial" charset="0"/>
              </a:rPr>
              <a:t>h</a:t>
            </a:r>
          </a:p>
          <a:p>
            <a:pPr lvl="1">
              <a:spcBef>
                <a:spcPts val="0"/>
              </a:spcBef>
              <a:buSzPct val="50000"/>
              <a:buFont typeface="Arial" pitchFamily="34" charset="0"/>
              <a:buChar char="—"/>
              <a:defRPr/>
            </a:pPr>
            <a:r>
              <a:rPr lang="cs-CZ" sz="2400" dirty="0" smtClean="0">
                <a:latin typeface="Arial" charset="0"/>
              </a:rPr>
              <a:t>bílkovin g/24 h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830888" y="6381328"/>
            <a:ext cx="2133600" cy="365125"/>
          </a:xfrm>
        </p:spPr>
        <p:txBody>
          <a:bodyPr/>
          <a:lstStyle/>
          <a:p>
            <a:pPr algn="r">
              <a:defRPr/>
            </a:pPr>
            <a:fld id="{A0E4C660-DF15-42A7-9E83-2A8A2F9275A7}" type="slidenum">
              <a:rPr lang="cs-CZ" smtClean="0"/>
              <a:pPr algn="r">
                <a:defRPr/>
              </a:pPr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70262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47464" y="-27384"/>
            <a:ext cx="8001000" cy="108012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Podrobný prospektivní záznam přijaté stravy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3-denní   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nebo 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7-denní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808"/>
            <a:ext cx="8424167" cy="4607917"/>
          </a:xfrm>
        </p:spPr>
        <p:txBody>
          <a:bodyPr>
            <a:normAutofit/>
          </a:bodyPr>
          <a:lstStyle/>
          <a:p>
            <a:pPr marL="358775" eaLnBrk="1" hangingPunct="1">
              <a:spcBef>
                <a:spcPct val="0"/>
              </a:spcBef>
            </a:pPr>
            <a:r>
              <a:rPr lang="cs-CZ" altLang="cs-CZ" sz="2800" b="1" dirty="0" smtClean="0">
                <a:latin typeface="Arial" charset="0"/>
              </a:rPr>
              <a:t>Prospektivní záznam na tiskopis podle předem daných instrukcí</a:t>
            </a:r>
          </a:p>
          <a:p>
            <a:pPr marL="758825"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druh potraviny, případně složení (obsah živin ze štítku)</a:t>
            </a:r>
          </a:p>
          <a:p>
            <a:pPr marL="758825"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množství potraviny</a:t>
            </a:r>
          </a:p>
          <a:p>
            <a:pPr marL="758825"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čas konzumace (např. 9:00 snídaně …)</a:t>
            </a:r>
          </a:p>
          <a:p>
            <a:pPr marL="358775" eaLnBrk="1" hangingPunct="1">
              <a:spcBef>
                <a:spcPts val="1200"/>
              </a:spcBef>
            </a:pPr>
            <a:r>
              <a:rPr lang="cs-CZ" altLang="cs-CZ" sz="2800" b="1" dirty="0">
                <a:latin typeface="Arial" charset="0"/>
              </a:rPr>
              <a:t>P</a:t>
            </a:r>
            <a:r>
              <a:rPr lang="cs-CZ" altLang="cs-CZ" sz="2800" b="1" dirty="0" smtClean="0">
                <a:latin typeface="Arial" charset="0"/>
              </a:rPr>
              <a:t>odrobné zpracování nutričním terapeutem                    za pomoci tabulek </a:t>
            </a:r>
            <a:r>
              <a:rPr lang="cs-CZ" altLang="cs-CZ" dirty="0" smtClean="0">
                <a:latin typeface="Arial" charset="0"/>
              </a:rPr>
              <a:t>nebo</a:t>
            </a:r>
            <a:r>
              <a:rPr lang="cs-CZ" altLang="cs-CZ" sz="2800" b="1" dirty="0" smtClean="0">
                <a:latin typeface="Arial" charset="0"/>
              </a:rPr>
              <a:t> software</a:t>
            </a:r>
          </a:p>
          <a:p>
            <a:pPr marL="358775"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Výstupní údaje</a:t>
            </a:r>
          </a:p>
          <a:p>
            <a:pPr marL="758825"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příjem energie </a:t>
            </a:r>
            <a:r>
              <a:rPr lang="cs-CZ" altLang="cs-CZ" sz="2400" dirty="0" err="1" smtClean="0">
                <a:latin typeface="Arial" charset="0"/>
              </a:rPr>
              <a:t>kJ</a:t>
            </a:r>
            <a:r>
              <a:rPr lang="cs-CZ" altLang="cs-CZ" sz="2400" dirty="0" smtClean="0">
                <a:latin typeface="Arial" charset="0"/>
              </a:rPr>
              <a:t>/24 h, bílkovin g/24 h a dalších živin</a:t>
            </a:r>
          </a:p>
          <a:p>
            <a:pPr marL="758825"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spočítat průměrné denní hodnoty (z 3 nebo 7 dnů)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758880" y="6376243"/>
            <a:ext cx="2133600" cy="365125"/>
          </a:xfrm>
        </p:spPr>
        <p:txBody>
          <a:bodyPr/>
          <a:lstStyle/>
          <a:p>
            <a:pPr algn="r">
              <a:defRPr/>
            </a:pPr>
            <a:fld id="{243C35AA-FCEF-49F1-9917-4F31D617513F}" type="slidenum">
              <a:rPr lang="cs-CZ" smtClean="0"/>
              <a:pPr algn="r">
                <a:defRPr/>
              </a:pPr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28811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43272" y="-27384"/>
            <a:ext cx="8077200" cy="108012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Dotazník hodnotící frekvenci příjmu potravin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Food </a:t>
            </a:r>
            <a:r>
              <a:rPr lang="cs-CZ" sz="2400" b="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requency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Questionnaire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FFQ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95289" y="1800200"/>
            <a:ext cx="8353176" cy="4365104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sz="2800" b="1" dirty="0">
                <a:solidFill>
                  <a:srgbClr val="FF0000"/>
                </a:solidFill>
                <a:latin typeface="Arial" charset="0"/>
              </a:rPr>
              <a:t>R</a:t>
            </a:r>
            <a:r>
              <a:rPr lang="cs-CZ" altLang="cs-CZ" sz="2800" b="1" dirty="0" smtClean="0">
                <a:solidFill>
                  <a:srgbClr val="FF0000"/>
                </a:solidFill>
                <a:latin typeface="Arial" charset="0"/>
              </a:rPr>
              <a:t>etrospektivní záznam </a:t>
            </a:r>
            <a:r>
              <a:rPr lang="cs-CZ" altLang="cs-CZ" sz="2800" b="1" dirty="0" smtClean="0">
                <a:latin typeface="Arial" charset="0"/>
              </a:rPr>
              <a:t>častosti příjmu jednotlivých druhů (skupin) potravin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je třeba definovat  </a:t>
            </a:r>
            <a:r>
              <a:rPr lang="cs-CZ" altLang="cs-CZ" sz="2400" dirty="0" smtClean="0">
                <a:solidFill>
                  <a:srgbClr val="FF0000"/>
                </a:solidFill>
                <a:latin typeface="Arial" charset="0"/>
              </a:rPr>
              <a:t>velikost jedné porce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nabídnout možnosti k zakroužkování / podtrhnutí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uvádět </a:t>
            </a:r>
            <a:r>
              <a:rPr lang="cs-CZ" altLang="cs-CZ" sz="2400" dirty="0" smtClean="0">
                <a:solidFill>
                  <a:srgbClr val="FF0000"/>
                </a:solidFill>
                <a:latin typeface="Arial" charset="0"/>
              </a:rPr>
              <a:t>počet porcí za den, týden nebo měsíc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800" b="1" dirty="0">
                <a:latin typeface="Arial" charset="0"/>
              </a:rPr>
              <a:t>V</a:t>
            </a:r>
            <a:r>
              <a:rPr lang="cs-CZ" altLang="cs-CZ" sz="2800" b="1" dirty="0" smtClean="0">
                <a:latin typeface="Arial" charset="0"/>
              </a:rPr>
              <a:t>yhodnocení dotazníku umožní  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zjistit dlouhodobě nedostatečnou konzumaci některých druhů nebo celých skupin potravin 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posuzovat riziko karence živin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provést dietní intervenci s cílem korigovat nízký příjem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758880" y="6376243"/>
            <a:ext cx="2133600" cy="365125"/>
          </a:xfrm>
        </p:spPr>
        <p:txBody>
          <a:bodyPr/>
          <a:lstStyle/>
          <a:p>
            <a:pPr algn="r">
              <a:defRPr/>
            </a:pPr>
            <a:fld id="{DD5A5C8D-0F39-4C3D-B5A6-803EA5AF9106}" type="slidenum">
              <a:rPr lang="cs-CZ" smtClean="0"/>
              <a:pPr algn="r">
                <a:defRPr/>
              </a:pPr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64837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43272" y="-27384"/>
            <a:ext cx="8077200" cy="108012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Dotazník hodnotící frekvenci příjmu potravin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Food </a:t>
            </a:r>
            <a:r>
              <a:rPr lang="cs-CZ" sz="2400" b="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requency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Questionnaire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FFQ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00808"/>
            <a:ext cx="8425184" cy="47971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Populační studie hodnotí posloupnost příjmu od nejvyššího k nejnižšímu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rozdělení pacientů do </a:t>
            </a:r>
            <a:r>
              <a:rPr lang="cs-CZ" altLang="cs-CZ" sz="2400" dirty="0" err="1" smtClean="0">
                <a:latin typeface="Arial" charset="0"/>
              </a:rPr>
              <a:t>tercilů</a:t>
            </a:r>
            <a:r>
              <a:rPr lang="cs-CZ" altLang="cs-CZ" sz="2400" dirty="0" smtClean="0">
                <a:latin typeface="Arial" charset="0"/>
              </a:rPr>
              <a:t>, </a:t>
            </a:r>
            <a:r>
              <a:rPr lang="cs-CZ" altLang="cs-CZ" sz="2400" dirty="0" err="1" smtClean="0">
                <a:latin typeface="Arial" charset="0"/>
              </a:rPr>
              <a:t>quartilů</a:t>
            </a:r>
            <a:r>
              <a:rPr lang="cs-CZ" altLang="cs-CZ" sz="2400" dirty="0" smtClean="0">
                <a:latin typeface="Arial" charset="0"/>
              </a:rPr>
              <a:t>, </a:t>
            </a:r>
            <a:r>
              <a:rPr lang="cs-CZ" altLang="cs-CZ" sz="2400" dirty="0" err="1" smtClean="0">
                <a:latin typeface="Arial" charset="0"/>
              </a:rPr>
              <a:t>quintilů</a:t>
            </a:r>
            <a:endParaRPr lang="cs-CZ" altLang="cs-CZ" sz="2400" dirty="0" smtClean="0">
              <a:latin typeface="Arial" charset="0"/>
            </a:endParaRPr>
          </a:p>
          <a:p>
            <a:pPr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Srovnání osudu jedinců s nejvyšším </a:t>
            </a:r>
            <a:r>
              <a:rPr lang="cs-CZ" altLang="cs-CZ" sz="2800" b="1" dirty="0" err="1" smtClean="0">
                <a:latin typeface="Arial" charset="0"/>
              </a:rPr>
              <a:t>quintilem</a:t>
            </a:r>
            <a:r>
              <a:rPr lang="cs-CZ" altLang="cs-CZ" sz="2800" b="1" dirty="0" smtClean="0">
                <a:latin typeface="Arial" charset="0"/>
              </a:rPr>
              <a:t> proti nejnižšímu</a:t>
            </a:r>
            <a:endParaRPr lang="cs-CZ" altLang="cs-CZ" sz="2800" dirty="0" smtClean="0">
              <a:latin typeface="Arial" charset="0"/>
            </a:endParaRP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např. výskyt nádorů podle dlouhodobého příjmu živin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výskyt Alzheimerovy choroby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výskyt cévních onemocnění</a:t>
            </a:r>
          </a:p>
          <a:p>
            <a:pPr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Orientační FFQ lze využít i při malnutrici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zjistit dietní způsoby a zvyky 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dlouhodobě nízký příjem některých živin</a:t>
            </a:r>
          </a:p>
          <a:p>
            <a:pPr lvl="1">
              <a:spcBef>
                <a:spcPts val="0"/>
              </a:spcBef>
            </a:pPr>
            <a:endParaRPr lang="cs-CZ" altLang="cs-CZ" sz="2400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pPr algn="r">
              <a:defRPr/>
            </a:pPr>
            <a:fld id="{DD5A5C8D-0F39-4C3D-B5A6-803EA5AF9106}" type="slidenum">
              <a:rPr lang="cs-CZ" smtClean="0"/>
              <a:pPr algn="r">
                <a:defRPr/>
              </a:pPr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9180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-27384"/>
            <a:ext cx="7704658" cy="10527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Performance status, PS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výkonnostní stav nemocného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00808"/>
            <a:ext cx="8424936" cy="496855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pitchFamily="34" charset="0"/>
                <a:cs typeface="Arial" pitchFamily="34" charset="0"/>
              </a:rPr>
              <a:t>Vyjadřuje omezení ve fyzické výkonnosti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       při 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běžné denní aktivitě</a:t>
            </a:r>
          </a:p>
          <a:p>
            <a:pPr lvl="1">
              <a:spcBef>
                <a:spcPct val="0"/>
              </a:spcBef>
              <a:buSzPct val="50000"/>
              <a:buFont typeface="Arial" pitchFamily="34" charset="0"/>
              <a:buChar char="—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jednoduchým způsobem hodnotí celkový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stav pacienta</a:t>
            </a:r>
          </a:p>
          <a:p>
            <a:pPr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pitchFamily="34" charset="0"/>
                <a:cs typeface="Arial" pitchFamily="34" charset="0"/>
              </a:rPr>
              <a:t>Má silný prognostický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význam</a:t>
            </a:r>
          </a:p>
          <a:p>
            <a:pPr lvl="1">
              <a:spcBef>
                <a:spcPct val="0"/>
              </a:spcBef>
              <a:buSzPct val="50000"/>
              <a:buFont typeface="Wingdings" pitchFamily="2" charset="2"/>
              <a:buChar char="n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horší PS znamená kratší průměrné přežívání </a:t>
            </a:r>
          </a:p>
          <a:p>
            <a:pPr lvl="1">
              <a:spcBef>
                <a:spcPct val="0"/>
              </a:spcBef>
              <a:buSzPct val="50000"/>
              <a:buFont typeface="Wingdings" pitchFamily="2" charset="2"/>
              <a:buChar char="n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ale jen pokud je PS správně a přesně zhodnocen !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PS byl vypracovaný 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pro onkologické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pacienty</a:t>
            </a:r>
          </a:p>
          <a:p>
            <a:pPr lvl="1">
              <a:spcBef>
                <a:spcPct val="0"/>
              </a:spcBef>
              <a:buSzPct val="50000"/>
              <a:buFont typeface="Arial" pitchFamily="34" charset="0"/>
              <a:buChar char="—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ukazuje na schopnost pacienta absolvovat náročné způsoby protinádorové léčby</a:t>
            </a:r>
          </a:p>
          <a:p>
            <a:pPr lvl="1">
              <a:spcBef>
                <a:spcPct val="0"/>
              </a:spcBef>
              <a:buSzPct val="50000"/>
              <a:buFont typeface="Arial" pitchFamily="34" charset="0"/>
              <a:buChar char="—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požadovaný zdravotními pojišťovnami</a:t>
            </a:r>
          </a:p>
          <a:p>
            <a:pPr lvl="1">
              <a:spcBef>
                <a:spcPct val="0"/>
              </a:spcBef>
              <a:buSzPct val="50000"/>
              <a:buFont typeface="Arial" pitchFamily="34" charset="0"/>
              <a:buChar char="—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lékaři mají povinnost jej dokumentovat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758880" y="6376243"/>
            <a:ext cx="2133600" cy="365125"/>
          </a:xfrm>
        </p:spPr>
        <p:txBody>
          <a:bodyPr/>
          <a:lstStyle/>
          <a:p>
            <a:pPr algn="r">
              <a:defRPr/>
            </a:pPr>
            <a:fld id="{F2BC86B1-E82A-4D99-A619-611392E2478D}" type="slidenum">
              <a:rPr lang="cs-CZ" smtClean="0"/>
              <a:pPr algn="r">
                <a:defRPr/>
              </a:pPr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94093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814" y="1"/>
            <a:ext cx="7704658" cy="105273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ECOG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stupnice pro hodnocení PS</a:t>
            </a:r>
            <a:b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Eastern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Cooperative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Oncology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Group (Boston, USA)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772816"/>
            <a:ext cx="7776219" cy="4391893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buFont typeface="Monotype Sorts" pitchFamily="2" charset="2"/>
              <a:buNone/>
            </a:pPr>
            <a:r>
              <a:rPr lang="cs-CZ" altLang="cs-CZ" b="1" dirty="0" smtClean="0">
                <a:latin typeface="Arial" charset="0"/>
              </a:rPr>
              <a:t>Body</a:t>
            </a:r>
          </a:p>
          <a:p>
            <a:pPr eaLnBrk="1" hangingPunct="1">
              <a:spcBef>
                <a:spcPts val="1800"/>
              </a:spcBef>
              <a:buFont typeface="Monotype Sorts" pitchFamily="2" charset="2"/>
              <a:buNone/>
            </a:pPr>
            <a:r>
              <a:rPr lang="cs-CZ" altLang="cs-CZ" b="1" dirty="0" smtClean="0">
                <a:latin typeface="Arial" charset="0"/>
              </a:rPr>
              <a:t>0</a:t>
            </a:r>
            <a:r>
              <a:rPr lang="cs-CZ" altLang="cs-CZ" dirty="0" smtClean="0">
                <a:latin typeface="Arial" charset="0"/>
              </a:rPr>
              <a:t>		bez omezení fyzické výkonnosti, schopen práce</a:t>
            </a:r>
          </a:p>
          <a:p>
            <a:pPr eaLnBrk="1" hangingPunct="1">
              <a:spcBef>
                <a:spcPts val="2400"/>
              </a:spcBef>
              <a:buFont typeface="Monotype Sorts" pitchFamily="2" charset="2"/>
              <a:buNone/>
            </a:pPr>
            <a:r>
              <a:rPr lang="cs-CZ" altLang="cs-CZ" b="1" dirty="0" smtClean="0">
                <a:latin typeface="Arial" charset="0"/>
              </a:rPr>
              <a:t>1</a:t>
            </a:r>
            <a:r>
              <a:rPr lang="cs-CZ" altLang="cs-CZ" dirty="0" smtClean="0">
                <a:latin typeface="Arial" charset="0"/>
              </a:rPr>
              <a:t>		snížení fyzické výkonnosti v důsledku choroby, 	ale pacient je plně ambulantní</a:t>
            </a:r>
          </a:p>
          <a:p>
            <a:pPr eaLnBrk="1" hangingPunct="1">
              <a:spcBef>
                <a:spcPts val="2400"/>
              </a:spcBef>
              <a:buFont typeface="Monotype Sorts" pitchFamily="2" charset="2"/>
              <a:buNone/>
            </a:pPr>
            <a:r>
              <a:rPr lang="cs-CZ" altLang="cs-CZ" b="1" dirty="0" smtClean="0">
                <a:latin typeface="Arial" charset="0"/>
              </a:rPr>
              <a:t>2	</a:t>
            </a:r>
            <a:r>
              <a:rPr lang="cs-CZ" altLang="cs-CZ" dirty="0" smtClean="0">
                <a:latin typeface="Arial" charset="0"/>
              </a:rPr>
              <a:t>	nuceně v lůžku/křesle </a:t>
            </a:r>
            <a:r>
              <a:rPr lang="en-US" altLang="cs-CZ" dirty="0" smtClean="0">
                <a:latin typeface="Arial" charset="0"/>
              </a:rPr>
              <a:t>&lt;</a:t>
            </a:r>
            <a:r>
              <a:rPr lang="cs-CZ" altLang="cs-CZ" dirty="0" smtClean="0">
                <a:latin typeface="Arial" charset="0"/>
              </a:rPr>
              <a:t> 50% denní doby,       	kvůli fyzické slabosti</a:t>
            </a:r>
          </a:p>
          <a:p>
            <a:pPr eaLnBrk="1" hangingPunct="1">
              <a:spcBef>
                <a:spcPts val="2400"/>
              </a:spcBef>
              <a:buFont typeface="Monotype Sorts" pitchFamily="2" charset="2"/>
              <a:buNone/>
            </a:pPr>
            <a:r>
              <a:rPr lang="cs-CZ" altLang="cs-CZ" b="1" dirty="0" smtClean="0">
                <a:latin typeface="Arial" charset="0"/>
              </a:rPr>
              <a:t>3</a:t>
            </a:r>
            <a:r>
              <a:rPr lang="cs-CZ" altLang="cs-CZ" dirty="0" smtClean="0">
                <a:latin typeface="Arial" charset="0"/>
              </a:rPr>
              <a:t>		nuceně v lůžku/křesle &gt; 50% denní doby</a:t>
            </a:r>
          </a:p>
          <a:p>
            <a:pPr eaLnBrk="1" hangingPunct="1">
              <a:spcBef>
                <a:spcPts val="2400"/>
              </a:spcBef>
              <a:buFont typeface="Monotype Sorts" pitchFamily="2" charset="2"/>
              <a:buNone/>
            </a:pPr>
            <a:r>
              <a:rPr lang="cs-CZ" altLang="cs-CZ" b="1" dirty="0" smtClean="0">
                <a:latin typeface="Arial" charset="0"/>
              </a:rPr>
              <a:t>4</a:t>
            </a:r>
            <a:r>
              <a:rPr lang="cs-CZ" altLang="cs-CZ" dirty="0" smtClean="0">
                <a:latin typeface="Arial" charset="0"/>
              </a:rPr>
              <a:t>		pacient upoutaný na lůžko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pPr algn="r">
              <a:defRPr/>
            </a:pPr>
            <a:fld id="{F2BC86B1-E82A-4D99-A619-611392E2478D}" type="slidenum">
              <a:rPr lang="cs-CZ" smtClean="0"/>
              <a:pPr algn="r">
                <a:defRPr/>
              </a:pPr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32472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75456" y="116632"/>
            <a:ext cx="8001000" cy="10081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Karnofsky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index 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 škále 100 - 10 bodů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používané zkratky KI, KPS nebo KPSI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208963" cy="5040559"/>
          </a:xfrm>
        </p:spPr>
        <p:txBody>
          <a:bodyPr>
            <a:normAutofit/>
          </a:bodyPr>
          <a:lstStyle/>
          <a:p>
            <a:pPr marL="1069975" indent="-1069975" eaLnBrk="1" hangingPunct="1">
              <a:lnSpc>
                <a:spcPct val="120000"/>
              </a:lnSpc>
              <a:spcBef>
                <a:spcPts val="300"/>
              </a:spcBef>
              <a:buFont typeface="Monotype Sorts" pitchFamily="2" charset="2"/>
              <a:buNone/>
              <a:defRPr/>
            </a:pPr>
            <a:r>
              <a:rPr lang="cs-CZ" b="1" dirty="0" smtClean="0">
                <a:latin typeface="Arial" charset="0"/>
              </a:rPr>
              <a:t>Body</a:t>
            </a:r>
            <a:r>
              <a:rPr lang="cs-CZ" dirty="0" smtClean="0">
                <a:latin typeface="Arial" charset="0"/>
              </a:rPr>
              <a:t> (nikoliv %)</a:t>
            </a:r>
          </a:p>
          <a:p>
            <a:pPr marL="1069975" indent="-1069975" eaLnBrk="1" hangingPunct="1">
              <a:lnSpc>
                <a:spcPct val="120000"/>
              </a:lnSpc>
              <a:spcBef>
                <a:spcPts val="300"/>
              </a:spcBef>
              <a:buFont typeface="Monotype Sorts" pitchFamily="2" charset="2"/>
              <a:buNone/>
              <a:defRPr/>
            </a:pPr>
            <a:r>
              <a:rPr lang="cs-CZ" dirty="0" smtClean="0">
                <a:latin typeface="Arial" charset="0"/>
              </a:rPr>
              <a:t>100 	schopen práce, bez omezení fungování organismu</a:t>
            </a:r>
          </a:p>
          <a:p>
            <a:pPr marL="1069975" indent="-1069975" eaLnBrk="1" hangingPunct="1">
              <a:lnSpc>
                <a:spcPct val="120000"/>
              </a:lnSpc>
              <a:spcBef>
                <a:spcPts val="300"/>
              </a:spcBef>
              <a:buFont typeface="Monotype Sorts" pitchFamily="2" charset="2"/>
              <a:buNone/>
              <a:defRPr/>
            </a:pPr>
            <a:r>
              <a:rPr lang="cs-CZ" dirty="0" smtClean="0">
                <a:latin typeface="Arial" charset="0"/>
              </a:rPr>
              <a:t>  90	obtíže, snižující výkonnost</a:t>
            </a:r>
          </a:p>
          <a:p>
            <a:pPr marL="1069975" indent="-1069975" eaLnBrk="1" hangingPunct="1">
              <a:lnSpc>
                <a:spcPct val="120000"/>
              </a:lnSpc>
              <a:spcBef>
                <a:spcPts val="300"/>
              </a:spcBef>
              <a:buFont typeface="Monotype Sorts" pitchFamily="2" charset="2"/>
              <a:buNone/>
              <a:defRPr/>
            </a:pPr>
            <a:r>
              <a:rPr lang="cs-CZ" dirty="0" smtClean="0">
                <a:latin typeface="Arial" charset="0"/>
              </a:rPr>
              <a:t>  80	schopen lehčí práce s vyšším úsilím</a:t>
            </a:r>
          </a:p>
          <a:p>
            <a:pPr marL="1069975" indent="-1069975" eaLnBrk="1" hangingPunct="1">
              <a:lnSpc>
                <a:spcPct val="120000"/>
              </a:lnSpc>
              <a:spcBef>
                <a:spcPts val="300"/>
              </a:spcBef>
              <a:buFont typeface="Monotype Sorts" pitchFamily="2" charset="2"/>
              <a:buNone/>
              <a:defRPr/>
            </a:pPr>
            <a:r>
              <a:rPr lang="cs-CZ" dirty="0" smtClean="0">
                <a:latin typeface="Arial" charset="0"/>
              </a:rPr>
              <a:t>  70 	soběstačný, schopen chůze i venku</a:t>
            </a:r>
          </a:p>
          <a:p>
            <a:pPr marL="1069975" indent="-1069975" eaLnBrk="1" hangingPunct="1">
              <a:lnSpc>
                <a:spcPct val="120000"/>
              </a:lnSpc>
              <a:spcBef>
                <a:spcPts val="300"/>
              </a:spcBef>
              <a:buFont typeface="Monotype Sorts" pitchFamily="2" charset="2"/>
              <a:buNone/>
              <a:defRPr/>
            </a:pPr>
            <a:r>
              <a:rPr lang="cs-CZ" dirty="0" smtClean="0">
                <a:latin typeface="Arial" charset="0"/>
              </a:rPr>
              <a:t>  60  	potřebuje občasnou pomoc, ale vyjde schody</a:t>
            </a:r>
          </a:p>
          <a:p>
            <a:pPr marL="1069975" indent="-1069975" eaLnBrk="1" hangingPunct="1">
              <a:lnSpc>
                <a:spcPct val="120000"/>
              </a:lnSpc>
              <a:spcBef>
                <a:spcPts val="300"/>
              </a:spcBef>
              <a:buFont typeface="Monotype Sorts" pitchFamily="2" charset="2"/>
              <a:buNone/>
              <a:defRPr/>
            </a:pPr>
            <a:r>
              <a:rPr lang="cs-CZ" dirty="0" smtClean="0">
                <a:latin typeface="Arial" charset="0"/>
              </a:rPr>
              <a:t>  50	potřebuje pomoc, častou léčebnou péči, ale chodí</a:t>
            </a:r>
          </a:p>
          <a:p>
            <a:pPr marL="1069975" indent="-1069975" eaLnBrk="1" hangingPunct="1">
              <a:lnSpc>
                <a:spcPct val="120000"/>
              </a:lnSpc>
              <a:spcBef>
                <a:spcPts val="300"/>
              </a:spcBef>
              <a:buFont typeface="Monotype Sorts" pitchFamily="2" charset="2"/>
              <a:buNone/>
              <a:defRPr/>
            </a:pPr>
            <a:r>
              <a:rPr lang="cs-CZ" dirty="0" smtClean="0">
                <a:latin typeface="Arial" charset="0"/>
              </a:rPr>
              <a:t>  40  	nemohoucí, sotva dojde na WC</a:t>
            </a:r>
          </a:p>
          <a:p>
            <a:pPr marL="1069975" indent="-1069975" eaLnBrk="1" hangingPunct="1">
              <a:lnSpc>
                <a:spcPct val="120000"/>
              </a:lnSpc>
              <a:spcBef>
                <a:spcPts val="300"/>
              </a:spcBef>
              <a:buFont typeface="Monotype Sorts" pitchFamily="2" charset="2"/>
              <a:buNone/>
              <a:defRPr/>
            </a:pPr>
            <a:r>
              <a:rPr lang="cs-CZ" dirty="0" smtClean="0">
                <a:latin typeface="Arial" charset="0"/>
              </a:rPr>
              <a:t>  30  	sám neschopen opustit lůžko</a:t>
            </a:r>
          </a:p>
          <a:p>
            <a:pPr marL="1069975" indent="-1069975" eaLnBrk="1" hangingPunct="1">
              <a:lnSpc>
                <a:spcPct val="120000"/>
              </a:lnSpc>
              <a:spcBef>
                <a:spcPts val="300"/>
              </a:spcBef>
              <a:buFont typeface="Monotype Sorts" pitchFamily="2" charset="2"/>
              <a:buNone/>
              <a:defRPr/>
            </a:pPr>
            <a:r>
              <a:rPr lang="cs-CZ" dirty="0" smtClean="0">
                <a:latin typeface="Arial" charset="0"/>
              </a:rPr>
              <a:t>  20  	těžký stav, sám se na lůžku neposadí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Monotype Sorts" pitchFamily="2" charset="2"/>
              <a:buNone/>
              <a:defRPr/>
            </a:pPr>
            <a:endParaRPr lang="cs-CZ" b="1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B85EAFEA-5320-4EA7-AB83-94347000A71C}" type="slidenum">
              <a:rPr lang="cs-CZ" smtClean="0"/>
              <a:pPr algn="r">
                <a:defRPr/>
              </a:pPr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44875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648" y="2708920"/>
            <a:ext cx="5040560" cy="85010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Konec přednášky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15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72007"/>
            <a:ext cx="8386192" cy="105273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Dva krajní typy malnutrice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marasmus-dobře viditelný typ, proteinový-skrytá malnutrice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30288"/>
            <a:ext cx="8763000" cy="4967064"/>
          </a:xfrm>
          <a:extLst>
            <a:ext uri="{91240B29-F687-4F45-9708-019B960494DF}">
              <a14:hiddenLine xmlns:a14="http://schemas.microsoft.com/office/drawing/2010/main" w="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marL="360000" eaLnBrk="1" fontAlgn="auto" hangingPunct="1">
              <a:spcBef>
                <a:spcPts val="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chemeClr val="accent2"/>
                </a:solidFill>
                <a:latin typeface="Arial" charset="0"/>
              </a:rPr>
              <a:t>				          </a:t>
            </a:r>
            <a:r>
              <a:rPr lang="cs-CZ" b="1" dirty="0" smtClean="0">
                <a:solidFill>
                  <a:srgbClr val="FF0000"/>
                </a:solidFill>
                <a:latin typeface="Arial" charset="0"/>
              </a:rPr>
              <a:t>Marasmus              Proteinový typ</a:t>
            </a:r>
          </a:p>
          <a:p>
            <a:pPr marL="360000" eaLnBrk="1" fontAlgn="auto" hangingPunct="1">
              <a:spcBef>
                <a:spcPts val="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sz="800" b="1" dirty="0" smtClean="0">
                <a:solidFill>
                  <a:schemeClr val="accent2"/>
                </a:solidFill>
                <a:latin typeface="Arial" charset="0"/>
              </a:rPr>
              <a:t>							</a:t>
            </a:r>
          </a:p>
          <a:p>
            <a:pPr marL="360000" eaLnBrk="1" fontAlgn="auto" hangingPunct="1">
              <a:spcBef>
                <a:spcPts val="6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Převažující deficit</a:t>
            </a:r>
            <a:r>
              <a:rPr lang="cs-CZ" b="1" dirty="0" smtClean="0">
                <a:latin typeface="Arial" charset="0"/>
              </a:rPr>
              <a:t>		energie		bílkovin</a:t>
            </a:r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rgbClr val="FF0000"/>
                </a:solidFill>
                <a:latin typeface="Arial" charset="0"/>
              </a:rPr>
              <a:t>Ztráta hmotnosti 		výrazná</a:t>
            </a:r>
            <a:r>
              <a:rPr lang="cs-CZ" b="1" dirty="0" smtClean="0">
                <a:latin typeface="Arial" charset="0"/>
              </a:rPr>
              <a:t>		nevýrazná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rgbClr val="FF0000"/>
                </a:solidFill>
                <a:latin typeface="Arial" charset="0"/>
              </a:rPr>
              <a:t>Úbytek tuku			zřetelný</a:t>
            </a:r>
            <a:r>
              <a:rPr lang="cs-CZ" b="1" dirty="0" smtClean="0">
                <a:latin typeface="Arial" charset="0"/>
              </a:rPr>
              <a:t>		méně patrný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rgbClr val="FF0000"/>
                </a:solidFill>
                <a:latin typeface="Arial" charset="0"/>
              </a:rPr>
              <a:t>Úbytek svalstva		zřetelný</a:t>
            </a:r>
            <a:r>
              <a:rPr lang="cs-CZ" b="1" dirty="0" smtClean="0">
                <a:latin typeface="Arial" charset="0"/>
              </a:rPr>
              <a:t>		skrytý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rgbClr val="FF0000"/>
                </a:solidFill>
                <a:latin typeface="Arial" charset="0"/>
              </a:rPr>
              <a:t>Hubený vzhled		ano	</a:t>
            </a:r>
            <a:r>
              <a:rPr lang="cs-CZ" b="1" dirty="0" smtClean="0">
                <a:latin typeface="Arial" charset="0"/>
              </a:rPr>
              <a:t>		ne</a:t>
            </a:r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Albumin v séru</a:t>
            </a:r>
            <a:r>
              <a:rPr lang="cs-CZ" b="1" dirty="0" smtClean="0">
                <a:latin typeface="Arial" charset="0"/>
              </a:rPr>
              <a:t>		normální		snížený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Otoky	</a:t>
            </a:r>
            <a:r>
              <a:rPr lang="cs-CZ" b="1" dirty="0" smtClean="0">
                <a:latin typeface="Arial" charset="0"/>
              </a:rPr>
              <a:t>			ne			ano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Katabolismus/stres  </a:t>
            </a:r>
            <a:r>
              <a:rPr lang="cs-CZ" b="1" dirty="0" smtClean="0">
                <a:latin typeface="Arial" charset="0"/>
              </a:rPr>
              <a:t>	nevýznamný     	ano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61ADD1F9-CF13-460A-AEB8-FFA06380DCDC}" type="slidenum">
              <a:rPr lang="cs-CZ" smtClean="0"/>
              <a:pPr algn="r"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29209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6504" y="62136"/>
            <a:ext cx="8093968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Proteino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-energetická malnutrice,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PEM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termín zahrnující jen podvýživu 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844824"/>
            <a:ext cx="8424936" cy="4176464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sz="2800" b="1" dirty="0" smtClean="0">
                <a:latin typeface="Arial" charset="0"/>
              </a:rPr>
              <a:t>Smíšený typ podvýživy</a:t>
            </a:r>
          </a:p>
          <a:p>
            <a:pPr lvl="1" eaLnBrk="1" hangingPunct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obsahuje charakteristiky obou krajních typů malnutrice u jednoho nemocného (marasmus i proteinový typ)</a:t>
            </a:r>
            <a:endParaRPr lang="cs-CZ" altLang="cs-CZ" sz="2400" b="1" dirty="0" smtClean="0">
              <a:latin typeface="Arial" charset="0"/>
            </a:endParaRPr>
          </a:p>
          <a:p>
            <a:pPr eaLnBrk="1" hangingPunct="1">
              <a:spcBef>
                <a:spcPts val="1800"/>
              </a:spcBef>
            </a:pPr>
            <a:r>
              <a:rPr lang="cs-CZ" altLang="cs-CZ" sz="2800" b="1" dirty="0" smtClean="0">
                <a:latin typeface="Arial" charset="0"/>
              </a:rPr>
              <a:t>Je nejčastějším typem podvýživy  u pacientů se závažným onemocněním </a:t>
            </a:r>
          </a:p>
          <a:p>
            <a:pPr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pacient má nedostatek energie i bílkovin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obvykle má alespoň částečně snížený příjem stravy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často také poruchu využití přijímaných živin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nejde tedy o prosté hladovění </a:t>
            </a:r>
            <a:r>
              <a:rPr lang="cs-CZ" altLang="cs-CZ" sz="2400" i="1" dirty="0" smtClean="0">
                <a:latin typeface="Arial" charset="0"/>
              </a:rPr>
              <a:t>(</a:t>
            </a:r>
            <a:r>
              <a:rPr lang="cs-CZ" altLang="cs-CZ" sz="2400" i="1" dirty="0" err="1" smtClean="0">
                <a:latin typeface="Arial" charset="0"/>
              </a:rPr>
              <a:t>starvation</a:t>
            </a:r>
            <a:r>
              <a:rPr lang="cs-CZ" altLang="cs-CZ" sz="2400" i="1" dirty="0" smtClean="0">
                <a:latin typeface="Arial" charset="0"/>
              </a:rPr>
              <a:t>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D13DE4FC-A2AA-487A-96B8-D7B5FAF18C42}" type="slidenum">
              <a:rPr lang="cs-CZ" smtClean="0"/>
              <a:pPr algn="r"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82482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62136"/>
            <a:ext cx="7805936" cy="9906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Malnutrice při onemocnění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400" b="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disease</a:t>
            </a:r>
            <a:r>
              <a:rPr lang="cs-CZ" sz="2400" b="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related</a:t>
            </a:r>
            <a:r>
              <a:rPr lang="cs-CZ" sz="2400" b="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malnutrition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00808"/>
            <a:ext cx="8496944" cy="4824536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sz="2800" b="1" dirty="0" smtClean="0">
                <a:latin typeface="Arial" charset="0"/>
              </a:rPr>
              <a:t>Tento termín </a:t>
            </a:r>
            <a:r>
              <a:rPr lang="cs-CZ" altLang="cs-CZ" sz="2800" dirty="0" smtClean="0">
                <a:latin typeface="Arial" charset="0"/>
              </a:rPr>
              <a:t>odpovídá termínu </a:t>
            </a:r>
            <a:r>
              <a:rPr lang="cs-CZ" altLang="cs-CZ" sz="2800" b="1" dirty="0" smtClean="0">
                <a:latin typeface="Arial" charset="0"/>
              </a:rPr>
              <a:t>PEM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2800" b="1" dirty="0" smtClean="0">
                <a:latin typeface="Arial" charset="0"/>
              </a:rPr>
              <a:t>Vyjadřuje, že příčinou není pouze snížený příjem stravy  </a:t>
            </a:r>
            <a:r>
              <a:rPr lang="cs-CZ" altLang="cs-CZ" dirty="0" smtClean="0">
                <a:latin typeface="Arial" charset="0"/>
              </a:rPr>
              <a:t>nebo  </a:t>
            </a:r>
            <a:r>
              <a:rPr lang="cs-CZ" altLang="cs-CZ" sz="2800" b="1" dirty="0" smtClean="0">
                <a:latin typeface="Arial" charset="0"/>
              </a:rPr>
              <a:t>hladovění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2800" b="1" dirty="0" smtClean="0">
                <a:latin typeface="Arial" charset="0"/>
              </a:rPr>
              <a:t>Přítomnost onemocnění způsobuje poruchu využití přijímaných živin</a:t>
            </a:r>
          </a:p>
          <a:p>
            <a:pPr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pacient jí a přitom pokračuje hubnutí</a:t>
            </a:r>
          </a:p>
          <a:p>
            <a:pPr marL="342900" lvl="1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cs-CZ" altLang="cs-CZ" sz="2800" b="1" dirty="0" smtClean="0">
                <a:latin typeface="Arial" charset="0"/>
              </a:rPr>
              <a:t>Samotné </a:t>
            </a:r>
            <a:r>
              <a:rPr lang="cs-CZ" altLang="cs-CZ" sz="2800" b="1" dirty="0">
                <a:latin typeface="Arial" charset="0"/>
              </a:rPr>
              <a:t>zvýšení příjmu stravy nemusí být </a:t>
            </a:r>
            <a:r>
              <a:rPr lang="cs-CZ" altLang="cs-CZ" sz="2800" b="1" dirty="0" smtClean="0">
                <a:latin typeface="Arial" charset="0"/>
              </a:rPr>
              <a:t>dostačující </a:t>
            </a:r>
            <a:r>
              <a:rPr lang="cs-CZ" altLang="cs-CZ" sz="2800" b="1" dirty="0">
                <a:latin typeface="Arial" charset="0"/>
              </a:rPr>
              <a:t>k úpravě tohoto </a:t>
            </a:r>
            <a:r>
              <a:rPr lang="cs-CZ" altLang="cs-CZ" sz="2800" b="1" dirty="0" smtClean="0">
                <a:latin typeface="Arial" charset="0"/>
              </a:rPr>
              <a:t>stavu</a:t>
            </a:r>
          </a:p>
          <a:p>
            <a:pPr marL="742950" lvl="2" indent="-342900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‒"/>
            </a:pPr>
            <a:r>
              <a:rPr lang="cs-CZ" altLang="cs-CZ" sz="2400" dirty="0" smtClean="0">
                <a:latin typeface="Arial" charset="0"/>
              </a:rPr>
              <a:t>vyžaduje komplexní intervenci, výživu speciálního složení s metabolickým účinkem</a:t>
            </a:r>
            <a:endParaRPr lang="cs-CZ" altLang="cs-CZ" sz="2400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cs-CZ" altLang="cs-CZ" sz="2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cs-CZ" altLang="cs-CZ" sz="2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cs-CZ" altLang="cs-CZ" sz="2800" b="1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D13DE4FC-A2AA-487A-96B8-D7B5FAF18C42}" type="slidenum">
              <a:rPr lang="cs-CZ" smtClean="0"/>
              <a:pPr algn="r"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82490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7496" y="115889"/>
            <a:ext cx="7806952" cy="93684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Charakteristika hubnutí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při malnutrici při onemocnění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8353425" cy="5184477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Nechtěná ztráta tělesné hmotnosti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400" i="1" dirty="0" err="1" smtClean="0">
                <a:latin typeface="Arial" charset="0"/>
              </a:rPr>
              <a:t>weight</a:t>
            </a:r>
            <a:r>
              <a:rPr lang="cs-CZ" sz="2400" i="1" dirty="0" smtClean="0">
                <a:latin typeface="Arial" charset="0"/>
              </a:rPr>
              <a:t> </a:t>
            </a:r>
            <a:r>
              <a:rPr lang="cs-CZ" sz="2400" i="1" dirty="0" err="1" smtClean="0">
                <a:latin typeface="Arial" charset="0"/>
              </a:rPr>
              <a:t>loss</a:t>
            </a:r>
            <a:r>
              <a:rPr lang="cs-CZ" sz="2400" i="1" dirty="0" smtClean="0">
                <a:latin typeface="Arial" charset="0"/>
              </a:rPr>
              <a:t>  </a:t>
            </a:r>
            <a:r>
              <a:rPr lang="cs-CZ" sz="2000" i="1" dirty="0" smtClean="0">
                <a:latin typeface="Arial" charset="0"/>
              </a:rPr>
              <a:t>versus  </a:t>
            </a:r>
            <a:r>
              <a:rPr lang="cs-CZ" sz="2400" i="1" dirty="0" err="1" smtClean="0">
                <a:latin typeface="Arial" charset="0"/>
              </a:rPr>
              <a:t>weight</a:t>
            </a:r>
            <a:r>
              <a:rPr lang="cs-CZ" sz="2400" i="1" dirty="0" smtClean="0">
                <a:latin typeface="Arial" charset="0"/>
              </a:rPr>
              <a:t> </a:t>
            </a:r>
            <a:r>
              <a:rPr lang="cs-CZ" sz="2400" i="1" dirty="0" err="1" smtClean="0">
                <a:latin typeface="Arial" charset="0"/>
              </a:rPr>
              <a:t>reduction</a:t>
            </a:r>
            <a:endParaRPr lang="cs-CZ" sz="2400" i="1" dirty="0" smtClean="0">
              <a:latin typeface="Arial" charset="0"/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Různá kombinace sníženého příjmu stravy      a zvýšeného výdeje energie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—"/>
              <a:defRPr/>
            </a:pPr>
            <a:r>
              <a:rPr lang="cs-CZ" sz="2400" dirty="0" smtClean="0">
                <a:latin typeface="Arial" charset="0"/>
              </a:rPr>
              <a:t>někteří nemocní mají příjem stravy a přesto hubnou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—"/>
              <a:defRPr/>
            </a:pPr>
            <a:r>
              <a:rPr lang="cs-CZ" sz="2400" dirty="0" smtClean="0">
                <a:latin typeface="Arial" charset="0"/>
              </a:rPr>
              <a:t>negativní bilance energie (Bilance = příjem - výdej)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—"/>
              <a:defRPr/>
            </a:pPr>
            <a:r>
              <a:rPr lang="cs-CZ" sz="2400" dirty="0" smtClean="0">
                <a:latin typeface="Arial" charset="0"/>
              </a:rPr>
              <a:t>porucha příjmu stravy však je dosti častá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40000"/>
              <a:buFont typeface="Wingdings" pitchFamily="2" charset="2"/>
              <a:buChar char="n"/>
              <a:defRPr/>
            </a:pPr>
            <a:r>
              <a:rPr lang="cs-CZ" sz="2000" dirty="0" smtClean="0">
                <a:latin typeface="Arial" charset="0"/>
              </a:rPr>
              <a:t>nechutenství, časná sytost, chronická nevolnost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40000"/>
              <a:buFont typeface="Wingdings" pitchFamily="2" charset="2"/>
              <a:buChar char="n"/>
              <a:defRPr/>
            </a:pPr>
            <a:r>
              <a:rPr lang="cs-CZ" sz="2000" dirty="0" smtClean="0">
                <a:latin typeface="Arial" charset="0"/>
              </a:rPr>
              <a:t>příznaky onemocnění vedou ke sníženému příjmu stravy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Hubnutí nelze zcela zastavit zajištěním příjmu výživy </a:t>
            </a:r>
            <a:r>
              <a:rPr lang="cs-CZ" sz="2400" dirty="0" smtClean="0">
                <a:latin typeface="Arial" charset="0"/>
              </a:rPr>
              <a:t>(výživa sondou nebo parenterální)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—"/>
              <a:defRPr/>
            </a:pPr>
            <a:r>
              <a:rPr lang="cs-CZ" sz="2400" dirty="0" smtClean="0">
                <a:latin typeface="Arial" charset="0"/>
              </a:rPr>
              <a:t>v důsledku poruchy využití přiváděných živin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0E8B1AB7-930D-4574-AA4E-3345C553C805}" type="slidenum">
              <a:rPr lang="cs-CZ" smtClean="0"/>
              <a:pPr algn="r"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1735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782" y="116632"/>
            <a:ext cx="7992690" cy="96396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Způsoby adaptace na nedostatečný příjem energie a bílkovin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6725" y="1773238"/>
            <a:ext cx="8209731" cy="4752106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Postupný pokles výdeje energie</a:t>
            </a:r>
          </a:p>
          <a:p>
            <a:pPr marL="620713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Symbol" pitchFamily="18" charset="2"/>
              <a:buChar char="-"/>
              <a:defRPr/>
            </a:pPr>
            <a:r>
              <a:rPr lang="cs-CZ" sz="2400" dirty="0">
                <a:latin typeface="Arial" charset="0"/>
              </a:rPr>
              <a:t>s</a:t>
            </a:r>
            <a:r>
              <a:rPr lang="cs-CZ" sz="2400" dirty="0" smtClean="0">
                <a:latin typeface="Arial" charset="0"/>
              </a:rPr>
              <a:t>nížená spotřeba 0</a:t>
            </a:r>
            <a:r>
              <a:rPr lang="cs-CZ" sz="2400" baseline="-25000" dirty="0" smtClean="0">
                <a:latin typeface="Arial" charset="0"/>
              </a:rPr>
              <a:t>2</a:t>
            </a:r>
            <a:r>
              <a:rPr lang="cs-CZ" sz="2400" dirty="0" smtClean="0">
                <a:latin typeface="Arial" charset="0"/>
              </a:rPr>
              <a:t> při měření nepřímou kalorimetrií</a:t>
            </a:r>
          </a:p>
          <a:p>
            <a:pPr marL="620713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Symbol" pitchFamily="18" charset="2"/>
              <a:buChar char="-"/>
              <a:defRPr/>
            </a:pPr>
            <a:r>
              <a:rPr lang="cs-CZ" sz="2400" dirty="0" err="1" smtClean="0">
                <a:latin typeface="Arial" charset="0"/>
              </a:rPr>
              <a:t>hypometabolismus</a:t>
            </a:r>
            <a:endParaRPr lang="cs-CZ" sz="2400" b="1" dirty="0" smtClean="0">
              <a:latin typeface="Arial" charset="0"/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Postupný pokles </a:t>
            </a:r>
            <a:r>
              <a:rPr lang="cs-CZ" sz="2800" b="1" dirty="0">
                <a:latin typeface="Arial" charset="0"/>
              </a:rPr>
              <a:t>rozpadu </a:t>
            </a:r>
            <a:r>
              <a:rPr lang="cs-CZ" sz="2800" b="1" dirty="0" smtClean="0">
                <a:latin typeface="Arial" charset="0"/>
              </a:rPr>
              <a:t>bílkovin</a:t>
            </a:r>
            <a:endParaRPr lang="cs-CZ" sz="2800" b="1" dirty="0">
              <a:latin typeface="Arial" charset="0"/>
            </a:endParaRPr>
          </a:p>
          <a:p>
            <a:pPr marL="620713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Symbol" pitchFamily="18" charset="2"/>
              <a:buChar char="-"/>
              <a:defRPr/>
            </a:pPr>
            <a:r>
              <a:rPr lang="cs-CZ" sz="2400" dirty="0">
                <a:latin typeface="Arial" charset="0"/>
              </a:rPr>
              <a:t>snížená obměna bílkovin v buňkách</a:t>
            </a:r>
          </a:p>
          <a:p>
            <a:pPr marL="620713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Symbol" pitchFamily="18" charset="2"/>
              <a:buChar char="-"/>
              <a:defRPr/>
            </a:pPr>
            <a:r>
              <a:rPr lang="cs-CZ" sz="2400" dirty="0">
                <a:latin typeface="Arial" charset="0"/>
              </a:rPr>
              <a:t>snížené vylučování dusíkatých látek ledvinami</a:t>
            </a:r>
          </a:p>
          <a:p>
            <a:pPr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Při </a:t>
            </a:r>
            <a:r>
              <a:rPr lang="cs-CZ" sz="2800" b="1" dirty="0">
                <a:latin typeface="Arial" charset="0"/>
              </a:rPr>
              <a:t>onemocnění není </a:t>
            </a:r>
            <a:r>
              <a:rPr lang="cs-CZ" sz="2800" b="1" dirty="0" smtClean="0">
                <a:latin typeface="Arial" charset="0"/>
              </a:rPr>
              <a:t>taková adaptace                     v </a:t>
            </a:r>
            <a:r>
              <a:rPr lang="cs-CZ" sz="2800" b="1" dirty="0">
                <a:latin typeface="Arial" charset="0"/>
              </a:rPr>
              <a:t>plném rozsahu </a:t>
            </a:r>
            <a:r>
              <a:rPr lang="cs-CZ" sz="2800" b="1" dirty="0" smtClean="0">
                <a:latin typeface="Arial" charset="0"/>
              </a:rPr>
              <a:t>možná            </a:t>
            </a:r>
          </a:p>
          <a:p>
            <a:pPr marL="620713" lvl="1" indent="-258763"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defRPr/>
            </a:pPr>
            <a:r>
              <a:rPr lang="cs-CZ" sz="2400" dirty="0" smtClean="0">
                <a:latin typeface="Arial" charset="0"/>
              </a:rPr>
              <a:t>přetrvává zvýšená metabolická přeměna s tvorbou  obranných bílkovin při boji s nemocí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anose="05000000000000000000" pitchFamily="2" charset="2"/>
              <a:buChar char="ü"/>
              <a:defRPr/>
            </a:pPr>
            <a:endParaRPr lang="cs-CZ" sz="2400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0880C22D-FE83-407C-BB0C-C19D23B04CC8}" type="slidenum">
              <a:rPr lang="cs-CZ" smtClean="0"/>
              <a:pPr algn="r"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34862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elsin-CNIV">
      <a:dk1>
        <a:sysClr val="windowText" lastClr="000000"/>
      </a:dk1>
      <a:lt1>
        <a:sysClr val="window" lastClr="FFFFFF"/>
      </a:lt1>
      <a:dk2>
        <a:srgbClr val="003C57"/>
      </a:dk2>
      <a:lt2>
        <a:srgbClr val="EEECE1"/>
      </a:lt2>
      <a:accent1>
        <a:srgbClr val="63217F"/>
      </a:accent1>
      <a:accent2>
        <a:srgbClr val="0078AE"/>
      </a:accent2>
      <a:accent3>
        <a:srgbClr val="3E9A3C"/>
      </a:accent3>
      <a:accent4>
        <a:srgbClr val="74767A"/>
      </a:accent4>
      <a:accent5>
        <a:srgbClr val="FF9900"/>
      </a:accent5>
      <a:accent6>
        <a:srgbClr val="94C11F"/>
      </a:accent6>
      <a:hlink>
        <a:srgbClr val="003C57"/>
      </a:hlink>
      <a:folHlink>
        <a:srgbClr val="D16B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12768</TotalTime>
  <Words>2522</Words>
  <Application>Microsoft Office PowerPoint</Application>
  <PresentationFormat>Předvádění na obrazovce (4:3)</PresentationFormat>
  <Paragraphs>567</Paragraphs>
  <Slides>47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48" baseType="lpstr">
      <vt:lpstr>Office Theme</vt:lpstr>
      <vt:lpstr>Malnutrice Nutriční anamnéza  bakalářské studium, obor nutriční terapeut 2.ročník LF MU  Miroslav Tomíška Interní hematologická a onkologická klinika LF MU a FN Brno</vt:lpstr>
      <vt:lpstr>Malnutrice v širokém smyslu slova terminologie</vt:lpstr>
      <vt:lpstr>Výskyt malnutrice ve smyslu podvýživy u pacientů v nemocnici</vt:lpstr>
      <vt:lpstr>Dva krajní typy malnutrice marasmus-dobře viditelný typ, proteinový-skrytá malnutrice</vt:lpstr>
      <vt:lpstr>Dva krajní typy malnutrice marasmus-dobře viditelný typ, proteinový-skrytá malnutrice</vt:lpstr>
      <vt:lpstr>Proteino-energetická malnutrice, PEM termín zahrnující jen podvýživu </vt:lpstr>
      <vt:lpstr>Malnutrice při onemocnění disease related malnutrition</vt:lpstr>
      <vt:lpstr>Charakteristika hubnutí při malnutrici při onemocnění</vt:lpstr>
      <vt:lpstr>Způsoby adaptace na nedostatečný příjem energie a bílkovin</vt:lpstr>
      <vt:lpstr>Malnutrice  versus  kachexie terminologie</vt:lpstr>
      <vt:lpstr>Nádorová kachexie  není výhradně pozdním fenoménem</vt:lpstr>
      <vt:lpstr>Zánětlivá odpověď , způsobená chorobou se často podílí na rozvoji kachexie</vt:lpstr>
      <vt:lpstr>Primární důsledky podvýživy malnutrice při při onemocnění</vt:lpstr>
      <vt:lpstr>Sekundární důsledky podvýživy  malnutrice při onemocnění</vt:lpstr>
      <vt:lpstr>Diagnostika podvýživy</vt:lpstr>
      <vt:lpstr>Anamnéza ztráty tělesné hmotnosti anglicky weight loss  versus  weight reduction</vt:lpstr>
      <vt:lpstr>Lékařská anamnéza ztráty tělesné hmotnosti je často nepřesná a není vyjadřována v % </vt:lpstr>
      <vt:lpstr>Vyjadřování ztráty tělesné hmotnosti v procentech původní hmotnosti</vt:lpstr>
      <vt:lpstr>Významná ztráta tělesné hmotnosti signifikantní ztráta hmotnosti, significant weight loss</vt:lpstr>
      <vt:lpstr>Závažnost významné ztráty tělesné hmotnosti</vt:lpstr>
      <vt:lpstr>Orientační hodnocení celodenního příjmu stravy ve smyslu kvantity je v běžné praxi velmi užitečné</vt:lpstr>
      <vt:lpstr>Orientační hodnocení celodenního příjmu stravy poskytuje rychlou informaci o množství celodenní stravy</vt:lpstr>
      <vt:lpstr>Nedostatečný příjem stravy (energie) charakteristika a definice</vt:lpstr>
      <vt:lpstr>Symptomy onemocnění, omezující příjem stravy nutrition impact symptoms</vt:lpstr>
      <vt:lpstr>Symptomy lokalizované v dutině ústní omezující příjem stravy</vt:lpstr>
      <vt:lpstr>Anorexie a příbuzné fenomény omezující příjem stravy</vt:lpstr>
      <vt:lpstr>Dysfagické potíže omezující příjem stravy</vt:lpstr>
      <vt:lpstr>Vyšetření polykacího aktu  při dysfagických potížích</vt:lpstr>
      <vt:lpstr>Žaludeční potíže omezující příjem stravy</vt:lpstr>
      <vt:lpstr>Průjem déletrvající, přetrvávající, opakovaný  omezující příjem stravy</vt:lpstr>
      <vt:lpstr>Zácpa   (obstipace, constipation) může významně omezovat příjem stravy</vt:lpstr>
      <vt:lpstr>Bolesti břicha omezující příjem stravy</vt:lpstr>
      <vt:lpstr>Problémy s příjmem nemocniční stravy intolerance nemocniční stravy, porucha příjmu potravy</vt:lpstr>
      <vt:lpstr>Další symptomy interferující s příjmem stravy</vt:lpstr>
      <vt:lpstr>Další faktory omezující příjem stravy musí být aktivně zjišťovány</vt:lpstr>
      <vt:lpstr>Nutriční anamnéza zaměřená na složení  stravy orientační zhodnocení příjmu živin</vt:lpstr>
      <vt:lpstr>Další anamnestické údaje  podporující diagnózu malnutrice</vt:lpstr>
      <vt:lpstr>Testy hodnotící příjem stravy retrospektivní a prospektivní</vt:lpstr>
      <vt:lpstr>24-hodinový  „recall“ retrospektivní nástroj k hodnocení příjmu stravy</vt:lpstr>
      <vt:lpstr>Zhodnocení testu  24-h recall dvojí způsob: orientační rychlý a detailní úplný</vt:lpstr>
      <vt:lpstr>Podrobný prospektivní záznam přijaté stravy 3-denní   nebo   7-denní</vt:lpstr>
      <vt:lpstr>Dotazník hodnotící frekvenci příjmu potravin Food Frequency Questionnaire, FFQ</vt:lpstr>
      <vt:lpstr>Dotazník hodnotící frekvenci příjmu potravin Food Frequency Questionnaire, FFQ</vt:lpstr>
      <vt:lpstr>Performance status, PS výkonnostní stav nemocného</vt:lpstr>
      <vt:lpstr>ECOG  stupnice pro hodnocení PS Eastern Cooperative Oncology Group (Boston, USA)</vt:lpstr>
      <vt:lpstr>Karnofsky index  ve škále 100 - 10 bodů používané zkratky KI, KPS nebo KPSI</vt:lpstr>
      <vt:lpstr>Konec přednášky</vt:lpstr>
    </vt:vector>
  </TitlesOfParts>
  <Company>adelphi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CINV</dc:title>
  <dc:creator>M. Chung</dc:creator>
  <cp:lastModifiedBy>Miroslav Tomíška</cp:lastModifiedBy>
  <cp:revision>460</cp:revision>
  <dcterms:created xsi:type="dcterms:W3CDTF">2015-10-22T09:56:45Z</dcterms:created>
  <dcterms:modified xsi:type="dcterms:W3CDTF">2023-02-11T14:58:48Z</dcterms:modified>
</cp:coreProperties>
</file>