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434" r:id="rId3"/>
    <p:sldId id="500" r:id="rId4"/>
    <p:sldId id="502" r:id="rId5"/>
    <p:sldId id="503" r:id="rId6"/>
    <p:sldId id="439" r:id="rId7"/>
    <p:sldId id="441" r:id="rId8"/>
    <p:sldId id="514" r:id="rId9"/>
    <p:sldId id="515" r:id="rId10"/>
    <p:sldId id="513" r:id="rId11"/>
    <p:sldId id="442" r:id="rId12"/>
    <p:sldId id="443" r:id="rId13"/>
    <p:sldId id="504" r:id="rId14"/>
    <p:sldId id="445" r:id="rId15"/>
    <p:sldId id="433" r:id="rId16"/>
    <p:sldId id="447" r:id="rId17"/>
    <p:sldId id="451" r:id="rId18"/>
    <p:sldId id="510" r:id="rId19"/>
    <p:sldId id="529" r:id="rId20"/>
    <p:sldId id="512" r:id="rId21"/>
    <p:sldId id="473" r:id="rId22"/>
    <p:sldId id="507" r:id="rId23"/>
    <p:sldId id="454" r:id="rId24"/>
    <p:sldId id="511" r:id="rId25"/>
    <p:sldId id="531" r:id="rId26"/>
    <p:sldId id="459" r:id="rId27"/>
    <p:sldId id="457" r:id="rId28"/>
    <p:sldId id="462" r:id="rId29"/>
    <p:sldId id="463" r:id="rId30"/>
    <p:sldId id="516" r:id="rId31"/>
    <p:sldId id="530" r:id="rId32"/>
    <p:sldId id="532" r:id="rId33"/>
    <p:sldId id="534" r:id="rId34"/>
    <p:sldId id="535" r:id="rId35"/>
    <p:sldId id="519" r:id="rId36"/>
    <p:sldId id="430" r:id="rId37"/>
    <p:sldId id="493" r:id="rId38"/>
    <p:sldId id="525" r:id="rId39"/>
    <p:sldId id="527" r:id="rId40"/>
    <p:sldId id="524" r:id="rId41"/>
    <p:sldId id="523" r:id="rId42"/>
    <p:sldId id="494" r:id="rId43"/>
    <p:sldId id="526" r:id="rId44"/>
    <p:sldId id="495" r:id="rId45"/>
    <p:sldId id="509" r:id="rId46"/>
    <p:sldId id="528" r:id="rId47"/>
    <p:sldId id="518" r:id="rId48"/>
    <p:sldId id="496" r:id="rId49"/>
    <p:sldId id="520" r:id="rId50"/>
    <p:sldId id="521" r:id="rId51"/>
    <p:sldId id="522" r:id="rId52"/>
    <p:sldId id="533" r:id="rId53"/>
    <p:sldId id="50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D33"/>
    <a:srgbClr val="0E9D03"/>
    <a:srgbClr val="DE99F9"/>
    <a:srgbClr val="FFC266"/>
    <a:srgbClr val="6FFD9E"/>
    <a:srgbClr val="FFE6C5"/>
    <a:srgbClr val="7CFD35"/>
    <a:srgbClr val="4BD7F3"/>
    <a:srgbClr val="B59D0B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10A5-E47F-4D42-A94C-C432020322A8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5989-A11D-4606-8AB6-BC75CD6C9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7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260F-50D5-4BDC-93F5-FDD9BD00E35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6D7F-4A7B-418F-B10E-7CA1DB204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1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45DF13-6D52-4329-B6E9-CB2BDB0946C8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C5D601-A2D1-4D42-939A-785F3B74EAC2}" type="slidenum">
              <a:rPr lang="cs-CZ" smtClean="0"/>
              <a:pPr eaLnBrk="1" hangingPunct="1"/>
              <a:t>26</a:t>
            </a:fld>
            <a:endParaRPr lang="cs-CZ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BBC72B8-35C5-4CC9-9E8A-BB10318F62E7}" type="slidenum">
              <a:rPr lang="cs-CZ" smtClean="0"/>
              <a:pPr eaLnBrk="1" hangingPunct="1"/>
              <a:t>27</a:t>
            </a:fld>
            <a:endParaRPr 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DD9B31-0830-4CEB-AB19-0E885B39348E}" type="slidenum">
              <a:rPr lang="cs-CZ" smtClean="0"/>
              <a:pPr eaLnBrk="1" hangingPunct="1"/>
              <a:t>28</a:t>
            </a:fld>
            <a:endParaRPr lang="cs-CZ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9B510E-2487-439F-A70F-10710B2B7D57}" type="slidenum">
              <a:rPr lang="cs-CZ" smtClean="0"/>
              <a:pPr eaLnBrk="1" hangingPunct="1"/>
              <a:t>29</a:t>
            </a:fld>
            <a:endParaRPr lang="cs-CZ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54B263-92D5-4C14-BB92-8540169D03AD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4A5DD1-BB60-4DEB-A3B6-4AC771FAF715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ED9D036-8041-4A68-9C7E-667B6A39D12D}" type="slidenum">
              <a:rPr lang="cs-CZ" smtClean="0"/>
              <a:pPr eaLnBrk="1" hangingPunct="1"/>
              <a:t>14</a:t>
            </a:fld>
            <a:endParaRPr lang="cs-CZ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92E0AFF-1D80-4FF8-83D2-3977FC41F0D0}" type="slidenum">
              <a:rPr lang="cs-CZ" smtClean="0"/>
              <a:pPr eaLnBrk="1" hangingPunct="1"/>
              <a:t>16</a:t>
            </a:fld>
            <a:endParaRPr lang="cs-CZ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EE2B713-EDCD-4069-A5FE-0B05C8FB7D85}" type="slidenum">
              <a:rPr lang="cs-CZ" smtClean="0"/>
              <a:pPr eaLnBrk="1" hangingPunct="1"/>
              <a:t>17</a:t>
            </a:fld>
            <a:endParaRPr lang="cs-CZ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160787-FA9E-4DEE-A41E-D328CFB0138F}" type="slidenum">
              <a:rPr lang="cs-CZ" smtClean="0"/>
              <a:pPr eaLnBrk="1" hangingPunct="1"/>
              <a:t>23</a:t>
            </a:fld>
            <a:endParaRPr lang="cs-CZ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9144000" cy="1929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56991"/>
            <a:ext cx="7776864" cy="1564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28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4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82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99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0FA2F-CBB2-47EA-9734-098F87001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39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EEF9-C7A0-43C4-B659-B923D65675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57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6"/>
          <a:stretch/>
        </p:blipFill>
        <p:spPr>
          <a:xfrm rot="120000">
            <a:off x="-7554" y="836736"/>
            <a:ext cx="9152894" cy="82318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68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697613" cy="4104456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cs-CZ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Stopové prvky ve výživě</a:t>
            </a:r>
            <a:br>
              <a:rPr lang="cs-CZ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bakalářské studium, obor nutriční terapeut</a:t>
            </a: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2.ročník LF MU</a:t>
            </a: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Miroslav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Tomíška</a:t>
            </a: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Interní hematologická a onkologická klinika</a:t>
            </a: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LF MU a FN Brno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243" y="5661248"/>
            <a:ext cx="2881189" cy="98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17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453509" cy="9807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Vylučování stopových prvků z organismu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klinické situace, při nichž vzniká riziko nedostatku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808"/>
            <a:ext cx="8065268" cy="4824535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Vylučování především ledvinami</a:t>
            </a:r>
          </a:p>
          <a:p>
            <a:pPr marL="620713" lvl="1" indent="-258763">
              <a:spcBef>
                <a:spcPct val="0"/>
              </a:spcBef>
              <a:buClrTx/>
              <a:buSzPct val="50000"/>
              <a:buFont typeface="Arial" pitchFamily="34" charset="0"/>
              <a:buChar char="—"/>
            </a:pPr>
            <a:r>
              <a:rPr lang="cs-CZ" sz="2400" dirty="0">
                <a:latin typeface="Arial" charset="0"/>
              </a:rPr>
              <a:t>selen</a:t>
            </a:r>
          </a:p>
          <a:p>
            <a:pPr marL="620713" lvl="1" indent="-258763">
              <a:spcBef>
                <a:spcPct val="0"/>
              </a:spcBef>
              <a:buClrTx/>
              <a:buSzPct val="50000"/>
              <a:buFont typeface="Arial" pitchFamily="34" charset="0"/>
              <a:buChar char="—"/>
            </a:pPr>
            <a:r>
              <a:rPr lang="cs-CZ" sz="2400" dirty="0">
                <a:latin typeface="Arial" charset="0"/>
              </a:rPr>
              <a:t>jód</a:t>
            </a:r>
          </a:p>
          <a:p>
            <a:pPr marL="620713" lvl="1" indent="-258763">
              <a:spcBef>
                <a:spcPct val="0"/>
              </a:spcBef>
              <a:buClrTx/>
              <a:buSzPct val="50000"/>
              <a:buFont typeface="Arial" pitchFamily="34" charset="0"/>
              <a:buChar char="—"/>
            </a:pPr>
            <a:r>
              <a:rPr lang="cs-CZ" sz="2400" dirty="0">
                <a:latin typeface="Arial" charset="0"/>
              </a:rPr>
              <a:t>chróm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Vylučování především játry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měď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mangan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zinek (90% vyloučeno játry, 10% ledvinami)</a:t>
            </a:r>
          </a:p>
          <a:p>
            <a:pPr marL="620713" lvl="1" indent="-258763">
              <a:spcBef>
                <a:spcPct val="0"/>
              </a:spcBef>
            </a:pPr>
            <a:endParaRPr lang="cs-CZ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sz="28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512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764704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6597" y="0"/>
            <a:ext cx="7693917" cy="7647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Etapovitý rozvoj deficitu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stopových prvků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395536" y="1052737"/>
            <a:ext cx="835292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latin typeface="Arial" charset="0"/>
              </a:rPr>
              <a:t>Optimální obsah stopového prvku ve tkáních</a:t>
            </a:r>
            <a:endParaRPr lang="cs-CZ" sz="2400" dirty="0">
              <a:latin typeface="Arial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13428" y="1988840"/>
            <a:ext cx="835292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latin typeface="Arial" charset="0"/>
              </a:rPr>
              <a:t>Počínající deplece</a:t>
            </a:r>
          </a:p>
          <a:p>
            <a:pPr algn="ctr">
              <a:defRPr/>
            </a:pPr>
            <a:r>
              <a:rPr lang="cs-CZ" sz="2000" dirty="0">
                <a:latin typeface="Arial" charset="0"/>
              </a:rPr>
              <a:t>kompenzační mechanismy, nijak se neprojevuje 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13428" y="2924944"/>
            <a:ext cx="835292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latin typeface="Arial" charset="0"/>
              </a:rPr>
              <a:t>Biochemická porucha</a:t>
            </a:r>
          </a:p>
          <a:p>
            <a:pPr algn="ctr">
              <a:defRPr/>
            </a:pPr>
            <a:r>
              <a:rPr lang="cs-CZ" sz="2000" dirty="0">
                <a:latin typeface="Arial" charset="0"/>
              </a:rPr>
              <a:t>testováním lze prokázat sníženou aktivitu enzymu (např. </a:t>
            </a:r>
            <a:r>
              <a:rPr lang="cs-CZ" sz="2000" dirty="0" err="1">
                <a:latin typeface="Arial" charset="0"/>
              </a:rPr>
              <a:t>GPx</a:t>
            </a:r>
            <a:r>
              <a:rPr lang="cs-CZ" sz="2000" dirty="0">
                <a:latin typeface="Arial" charset="0"/>
              </a:rPr>
              <a:t>)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13428" y="3861048"/>
            <a:ext cx="835292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latin typeface="Arial" charset="0"/>
              </a:rPr>
              <a:t>Porucha funkce</a:t>
            </a:r>
          </a:p>
          <a:p>
            <a:pPr algn="ctr">
              <a:defRPr/>
            </a:pPr>
            <a:r>
              <a:rPr lang="cs-CZ" sz="2000" dirty="0">
                <a:latin typeface="Arial" charset="0"/>
              </a:rPr>
              <a:t>např. snížená antioxidační obrana, nárůst oxidačního stresu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3462" y="4797152"/>
            <a:ext cx="835292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latin typeface="Arial" charset="0"/>
              </a:rPr>
              <a:t>Klinicky zjevná choroba</a:t>
            </a:r>
          </a:p>
          <a:p>
            <a:pPr algn="ctr">
              <a:defRPr/>
            </a:pPr>
            <a:r>
              <a:rPr lang="cs-CZ" sz="2000" dirty="0">
                <a:latin typeface="Arial" charset="0"/>
              </a:rPr>
              <a:t>např. </a:t>
            </a:r>
            <a:r>
              <a:rPr lang="cs-CZ" sz="2000" dirty="0" err="1">
                <a:latin typeface="Arial" charset="0"/>
              </a:rPr>
              <a:t>Keshanova</a:t>
            </a:r>
            <a:r>
              <a:rPr lang="cs-CZ" sz="2000" dirty="0">
                <a:latin typeface="Arial" charset="0"/>
              </a:rPr>
              <a:t> choroba při nedostatku selenu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83462" y="5754283"/>
            <a:ext cx="8352928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Smrt</a:t>
            </a:r>
            <a:endParaRPr lang="cs-CZ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30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453509" cy="9807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Obecné riziko deficitu stopových prvků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klinické situace, při nichž vzniká riziko nedostatku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808"/>
            <a:ext cx="8065268" cy="4824535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Průjmy, malabsorpce SP</a:t>
            </a:r>
          </a:p>
          <a:p>
            <a:pPr marL="620713" lvl="1" indent="-258763">
              <a:spcBef>
                <a:spcPct val="0"/>
              </a:spcBef>
              <a:buClrTx/>
              <a:buSzPct val="50000"/>
              <a:buFont typeface="Arial" pitchFamily="34" charset="0"/>
              <a:buChar char="—"/>
            </a:pPr>
            <a:r>
              <a:rPr lang="cs-CZ" sz="2400" dirty="0">
                <a:latin typeface="Arial" charset="0"/>
              </a:rPr>
              <a:t>zrychlená pasáž střevem, porucha vstřebávání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Ztráty z organismu navenek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u popálenin velké ztráty sekrecí z popálené plochy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secernující</a:t>
            </a:r>
            <a:r>
              <a:rPr lang="cs-CZ" sz="2400" dirty="0">
                <a:latin typeface="Arial" charset="0"/>
              </a:rPr>
              <a:t> píštěle, drenáž výpotků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hemodialýza: ztráty do dialyzátu (filtrátu</a:t>
            </a:r>
            <a:r>
              <a:rPr lang="cs-CZ" sz="2400" b="1" dirty="0">
                <a:latin typeface="Arial" charset="0"/>
              </a:rPr>
              <a:t>)</a:t>
            </a:r>
            <a:endParaRPr lang="cs-CZ" sz="2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Metabolický stres, </a:t>
            </a:r>
            <a:r>
              <a:rPr lang="cs-CZ" sz="2800" b="1" dirty="0" err="1">
                <a:latin typeface="Arial" charset="0"/>
              </a:rPr>
              <a:t>polytrauma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redistribuce do tkání, ztráty ledvinami</a:t>
            </a:r>
          </a:p>
          <a:p>
            <a:pPr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Interakce při vstřebávání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resorpci snižuje zvýšené množství vlákniny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fytáty</a:t>
            </a:r>
            <a:r>
              <a:rPr lang="cs-CZ" sz="2400" dirty="0">
                <a:latin typeface="Arial" charset="0"/>
              </a:rPr>
              <a:t> a oxaláty z převážně rostlinné stravy</a:t>
            </a:r>
          </a:p>
          <a:p>
            <a:pPr marL="620713" lvl="1" indent="-258763">
              <a:spcBef>
                <a:spcPct val="0"/>
              </a:spcBef>
            </a:pPr>
            <a:endParaRPr lang="cs-CZ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sz="28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Zinek ve výživě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1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992888" cy="10527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Zinek je nutný pro mnoho metabolických dějů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je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kofaktorem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přibližně 250 enzymů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992690" cy="489585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Podporuje syntézu </a:t>
            </a:r>
            <a:r>
              <a:rPr lang="cs-CZ" dirty="0">
                <a:latin typeface="Arial" charset="0"/>
              </a:rPr>
              <a:t>(anabolismus)  </a:t>
            </a:r>
            <a:r>
              <a:rPr lang="cs-CZ" sz="2800" b="1" dirty="0">
                <a:latin typeface="Arial" charset="0"/>
              </a:rPr>
              <a:t>bílkovin</a:t>
            </a:r>
          </a:p>
          <a:p>
            <a:pPr marL="620713" lvl="1" indent="-258763">
              <a:spcBef>
                <a:spcPts val="0"/>
              </a:spcBef>
              <a:defRPr/>
            </a:pPr>
            <a:r>
              <a:rPr lang="cs-CZ" sz="2400" dirty="0">
                <a:latin typeface="Arial" charset="0"/>
              </a:rPr>
              <a:t>stabilizuje prostorovou strukturu proteinů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Účastní se syntézy nukleových kyselin</a:t>
            </a:r>
          </a:p>
          <a:p>
            <a:pPr marL="620713" lvl="1" indent="-258763">
              <a:spcBef>
                <a:spcPts val="0"/>
              </a:spcBef>
              <a:defRPr/>
            </a:pPr>
            <a:r>
              <a:rPr lang="cs-CZ" sz="2400" dirty="0">
                <a:latin typeface="Arial" charset="0"/>
              </a:rPr>
              <a:t>nutný pro růst a proliferaci buněk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Nezbytný pro funkci imunitního systému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Nutný pro hojení ran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Účast na antioxidační obraně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Účastní se vnímání chuti k jídlu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Je potřebný pro sekreci inzulinu</a:t>
            </a:r>
          </a:p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Je potřebný pro adaptaci oka na tmu </a:t>
            </a:r>
          </a:p>
          <a:p>
            <a:pPr>
              <a:lnSpc>
                <a:spcPct val="140000"/>
              </a:lnSpc>
              <a:spcBef>
                <a:spcPct val="0"/>
              </a:spcBef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59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064896" cy="10527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zinku ve stravě a jeho vstřebávání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denní potřeba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ve stravě 7-10 mg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352927" cy="4752106"/>
          </a:xfrm>
        </p:spPr>
        <p:txBody>
          <a:bodyPr rtlCol="0">
            <a:normAutofit/>
          </a:bodyPr>
          <a:lstStyle/>
          <a:p>
            <a:pPr marL="276225" indent="-276225">
              <a:lnSpc>
                <a:spcPct val="110000"/>
              </a:lnSpc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Celkový obsah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Zn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v lidském těle 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1,8 g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z toho 85% ve svalech a kostech</a:t>
            </a:r>
          </a:p>
          <a:p>
            <a:pPr marL="276225" indent="-276225">
              <a:lnSpc>
                <a:spcPct val="110000"/>
              </a:lnSpc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Potraviny živočišného původu ► vyšší obsah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maso 2-6mg, vejce 2,5mg, tvrdý sýr 3mg / 100g</a:t>
            </a:r>
          </a:p>
          <a:p>
            <a:pPr marL="276225" lvl="1" indent="-276225">
              <a:lnSpc>
                <a:spcPct val="120000"/>
              </a:lnSpc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Rostlinné zdroje ►nižší obsah/vstřebatelnost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celozrnné obiloviny, luštěniny, ořechy, semena</a:t>
            </a:r>
          </a:p>
          <a:p>
            <a:pPr marL="276225" lvl="1" indent="-276225">
              <a:lnSpc>
                <a:spcPct val="110000"/>
              </a:lnSpc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Vstřebávání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Zn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20-40 %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potencováno přítomností bílkovin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inhibováno větším množstvím vlákniny, </a:t>
            </a:r>
            <a:r>
              <a:rPr lang="cs-CZ" sz="2400" dirty="0" err="1">
                <a:latin typeface="Arial" charset="0"/>
              </a:rPr>
              <a:t>fytátů</a:t>
            </a:r>
            <a:r>
              <a:rPr lang="cs-CZ" sz="2400" dirty="0">
                <a:latin typeface="Arial" charset="0"/>
              </a:rPr>
              <a:t>, oxalátů</a:t>
            </a:r>
          </a:p>
          <a:p>
            <a:pPr marL="534988" lvl="1" indent="-2587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6681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27384"/>
            <a:ext cx="8136904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Metabolismus a vylučování zinku z organismu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patologické ztráty zinku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80920" cy="47525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vstupuje do buněk aktivním transportem 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i="1" dirty="0" err="1">
                <a:latin typeface="Arial" charset="0"/>
              </a:rPr>
              <a:t>Zinc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Importer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Proteins</a:t>
            </a:r>
            <a:r>
              <a:rPr lang="cs-CZ" sz="2400" dirty="0">
                <a:latin typeface="Arial" charset="0"/>
              </a:rPr>
              <a:t>, ZIP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aktivně je také transportován z buněk</a:t>
            </a:r>
            <a:endParaRPr lang="cs-CZ" sz="2800" b="1" dirty="0">
              <a:latin typeface="Arial" charset="0"/>
            </a:endParaRPr>
          </a:p>
          <a:p>
            <a:pPr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Zinek se vylučuje především játry do žlučových cest a střeva</a:t>
            </a:r>
          </a:p>
          <a:p>
            <a:pPr marL="360000"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Patologické abnormální ztráty </a:t>
            </a:r>
            <a:r>
              <a:rPr lang="cs-CZ" sz="2800" b="1" dirty="0" err="1">
                <a:latin typeface="Arial" charset="0"/>
              </a:rPr>
              <a:t>Zn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déletrvající průjmy, </a:t>
            </a:r>
            <a:r>
              <a:rPr lang="cs-CZ" sz="2400" dirty="0" err="1">
                <a:latin typeface="Arial" charset="0"/>
              </a:rPr>
              <a:t>secernující</a:t>
            </a:r>
            <a:r>
              <a:rPr lang="cs-CZ" sz="2400" dirty="0">
                <a:latin typeface="Arial" charset="0"/>
              </a:rPr>
              <a:t> střevní píštěle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malabsorpce živin, vysoký příjem vlákniny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katabolismus, stres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léčba diuretiky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076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5471" y="116632"/>
            <a:ext cx="7426969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Klinické projevy deficitu zinku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málo specifické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20" y="1700808"/>
            <a:ext cx="7849120" cy="4824535"/>
          </a:xfrm>
        </p:spPr>
        <p:txBody>
          <a:bodyPr>
            <a:normAutofit/>
          </a:bodyPr>
          <a:lstStyle/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Nechutenství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Ekzém v obličeji,  v kožních záhybech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Alopecie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Psychické změny, podrážděnost, deprese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Průjem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Snížení imunity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Špatné hojení ran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Šeroslepost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Glukózová intolerance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69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352928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Diagnóza deficitu zinku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nepřítomnosti příznaků je založena na kombinaci faktorů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352159" cy="4824536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Nízký příjem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ve stravě nebo umělé výživě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déletrvající, včetně poruchy vstřebávání</a:t>
            </a:r>
          </a:p>
          <a:p>
            <a:pPr marL="276225" indent="-276225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Přítomnost faktorů predisponujících k deficitu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zejména patologické ztráty </a:t>
            </a: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z organismu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Nízká hladina zinku v krvi  </a:t>
            </a:r>
            <a:r>
              <a:rPr lang="cs-CZ" dirty="0">
                <a:latin typeface="Arial" charset="0"/>
              </a:rPr>
              <a:t>(norma 9-18 </a:t>
            </a:r>
            <a:r>
              <a:rPr lang="cs-CZ" dirty="0" err="1">
                <a:latin typeface="Symbol" pitchFamily="18" charset="2"/>
              </a:rPr>
              <a:t>m</a:t>
            </a:r>
            <a:r>
              <a:rPr lang="cs-CZ" dirty="0" err="1">
                <a:latin typeface="Arial" charset="0"/>
              </a:rPr>
              <a:t>mol</a:t>
            </a:r>
            <a:r>
              <a:rPr lang="cs-CZ" dirty="0">
                <a:latin typeface="Arial" charset="0"/>
              </a:rPr>
              <a:t>/l)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pro deficit svědčí velmi nízká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hladina &lt; 8 </a:t>
            </a:r>
            <a:r>
              <a:rPr lang="cs-CZ" sz="2400" b="1" dirty="0" err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mol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/l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při stresu může jít o redistribuci </a:t>
            </a: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z krve do tkání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Definitivní průkaz 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obsah </a:t>
            </a: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v leukocytech nebo funkční testy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terapeutický test (úprava po </a:t>
            </a:r>
            <a:r>
              <a:rPr lang="cs-CZ" sz="2400" dirty="0" err="1">
                <a:latin typeface="Arial" charset="0"/>
              </a:rPr>
              <a:t>suplementaci</a:t>
            </a:r>
            <a:r>
              <a:rPr lang="cs-CZ" sz="2400" dirty="0">
                <a:latin typeface="Arial" charset="0"/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62967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4624"/>
            <a:ext cx="7704856" cy="1035893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  <a:defRPr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Zinek </a:t>
            </a:r>
            <a:r>
              <a:rPr lang="cs-CZ" sz="2800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65</a:t>
            </a:r>
            <a:br>
              <a:rPr lang="cs-CZ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základní údaje k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suplementaci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(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mol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= 65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g)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9" y="1700808"/>
            <a:ext cx="7992887" cy="4896544"/>
          </a:xfrm>
        </p:spPr>
        <p:txBody>
          <a:bodyPr>
            <a:normAutofit/>
          </a:bodyPr>
          <a:lstStyle/>
          <a:p>
            <a:pPr marL="361950" indent="-346075">
              <a:lnSpc>
                <a:spcPct val="110000"/>
              </a:lnSpc>
              <a:spcBef>
                <a:spcPct val="0"/>
              </a:spcBef>
              <a:buClr>
                <a:schemeClr val="tx2"/>
              </a:buClr>
              <a:buSzPct val="50000"/>
              <a:buFont typeface="Wingdings" pitchFamily="2" charset="2"/>
              <a:buChar char="n"/>
            </a:pPr>
            <a:r>
              <a:rPr lang="cs-CZ" sz="2800" b="1" dirty="0">
                <a:latin typeface="Arial" charset="0"/>
              </a:rPr>
              <a:t>Normální hladina v krvi 9-18 </a:t>
            </a:r>
            <a:r>
              <a:rPr lang="cs-CZ" sz="2800" b="1" dirty="0" err="1">
                <a:latin typeface="Symbol" pitchFamily="18" charset="2"/>
              </a:rPr>
              <a:t>m</a:t>
            </a:r>
            <a:r>
              <a:rPr lang="cs-CZ" sz="2800" b="1" dirty="0" err="1">
                <a:latin typeface="Arial" charset="0"/>
              </a:rPr>
              <a:t>mol</a:t>
            </a:r>
            <a:r>
              <a:rPr lang="cs-CZ" sz="2800" b="1" dirty="0">
                <a:latin typeface="Arial" charset="0"/>
              </a:rPr>
              <a:t>/l</a:t>
            </a:r>
          </a:p>
          <a:p>
            <a:pPr marL="620713" lvl="1" indent="-258763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>
                <a:latin typeface="Arial" charset="0"/>
              </a:rPr>
              <a:t>odpovídá 585-1170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  =  0,6-1,2 mg/l</a:t>
            </a:r>
            <a:endParaRPr lang="cs-CZ" dirty="0">
              <a:latin typeface="Arial" charset="0"/>
            </a:endParaRPr>
          </a:p>
          <a:p>
            <a:pPr marL="361950" indent="-346075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50000"/>
              <a:buFont typeface="Wingdings" pitchFamily="2" charset="2"/>
              <a:buChar char="n"/>
            </a:pPr>
            <a:r>
              <a:rPr lang="cs-CZ" sz="2800" b="1" dirty="0">
                <a:latin typeface="Arial" charset="0"/>
              </a:rPr>
              <a:t>Obsah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v přípravcích enterální výživy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>
                <a:latin typeface="Arial" charset="0"/>
              </a:rPr>
              <a:t>ONS 2x200 ml			6-8 mg/den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err="1">
                <a:latin typeface="Arial" charset="0"/>
              </a:rPr>
              <a:t>sondová</a:t>
            </a:r>
            <a:r>
              <a:rPr lang="cs-CZ" sz="2400" dirty="0">
                <a:latin typeface="Arial" charset="0"/>
              </a:rPr>
              <a:t> EV 1000 ml	       15-18 mg/den</a:t>
            </a:r>
          </a:p>
          <a:p>
            <a:pPr marL="361950" indent="-346075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50000"/>
              <a:buFont typeface="Wingdings" pitchFamily="2" charset="2"/>
              <a:buChar char="n"/>
            </a:pPr>
            <a:r>
              <a:rPr lang="cs-CZ" sz="2800" b="1" dirty="0">
                <a:latin typeface="Arial" charset="0"/>
              </a:rPr>
              <a:t>Zinek tablety 15 mg </a:t>
            </a:r>
            <a:r>
              <a:rPr lang="cs-CZ" dirty="0">
                <a:latin typeface="Arial" charset="0"/>
              </a:rPr>
              <a:t>nebo</a:t>
            </a:r>
            <a:r>
              <a:rPr lang="cs-CZ" sz="2800" b="1" dirty="0">
                <a:latin typeface="Arial" charset="0"/>
              </a:rPr>
              <a:t> 25 mg</a:t>
            </a:r>
          </a:p>
          <a:p>
            <a:pPr marL="361950" indent="-346075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50000"/>
              <a:buFont typeface="Wingdings" pitchFamily="2" charset="2"/>
              <a:buChar char="n"/>
            </a:pPr>
            <a:r>
              <a:rPr lang="cs-CZ" sz="2800" b="1" dirty="0" err="1">
                <a:latin typeface="Arial" charset="0"/>
              </a:rPr>
              <a:t>Selzink</a:t>
            </a:r>
            <a:r>
              <a:rPr lang="cs-CZ" sz="2800" b="1" dirty="0">
                <a:latin typeface="Arial" charset="0"/>
              </a:rPr>
              <a:t> Plus 1 tableta obsahuje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7,2mg, Se 50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 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err="1">
                <a:latin typeface="Arial" charset="0"/>
              </a:rPr>
              <a:t>vit.C</a:t>
            </a:r>
            <a:r>
              <a:rPr lang="cs-CZ" sz="2400" dirty="0">
                <a:latin typeface="Arial" charset="0"/>
              </a:rPr>
              <a:t> 180mg, </a:t>
            </a:r>
            <a:r>
              <a:rPr lang="cs-CZ" sz="2400" dirty="0" err="1">
                <a:latin typeface="Arial" charset="0"/>
              </a:rPr>
              <a:t>vit.E</a:t>
            </a:r>
            <a:r>
              <a:rPr lang="cs-CZ" sz="2400" dirty="0">
                <a:latin typeface="Arial" charset="0"/>
              </a:rPr>
              <a:t> 31,5mg, </a:t>
            </a:r>
            <a:r>
              <a:rPr lang="cs-CZ" sz="2400" dirty="0">
                <a:latin typeface="Symbol" pitchFamily="18" charset="2"/>
              </a:rPr>
              <a:t>b</a:t>
            </a:r>
            <a:r>
              <a:rPr lang="cs-CZ" sz="2400" dirty="0">
                <a:latin typeface="Arial" charset="0"/>
              </a:rPr>
              <a:t>-karoten 4,8mg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FE4B72-F1D3-4E67-BBDE-F243EA45425B}" type="slidenum">
              <a:rPr lang="cs-CZ" smtClean="0"/>
              <a:pPr algn="r"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2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376" y="72008"/>
            <a:ext cx="7165032" cy="9807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Definice esenciálních stopových prvků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neboli mikroelementů (patří mezi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mikronutrienty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755576" y="1700808"/>
            <a:ext cx="7560839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Celkový obsah prvku v organismu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&lt; 0,01 %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tedy méně než 7g / 70kg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</a:rPr>
              <a:t>(podle jiné definice &lt; 0,005 %)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5576" y="3501008"/>
            <a:ext cx="7560840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cs-CZ" sz="2800" b="1" dirty="0">
                <a:solidFill>
                  <a:srgbClr val="FF0000"/>
                </a:solidFill>
                <a:latin typeface="Arial" charset="0"/>
              </a:rPr>
              <a:t>Klasická </a:t>
            </a:r>
            <a:r>
              <a:rPr lang="cs-CZ" sz="2800" b="1" dirty="0" err="1">
                <a:solidFill>
                  <a:srgbClr val="FF0000"/>
                </a:solidFill>
                <a:latin typeface="Arial" charset="0"/>
              </a:rPr>
              <a:t>Cotziasova</a:t>
            </a:r>
            <a:r>
              <a:rPr lang="cs-CZ" sz="2800" b="1" dirty="0">
                <a:solidFill>
                  <a:srgbClr val="FF0000"/>
                </a:solidFill>
                <a:latin typeface="Arial" charset="0"/>
              </a:rPr>
              <a:t> kritéria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cs-CZ" sz="800" b="1" dirty="0">
              <a:solidFill>
                <a:srgbClr val="FF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cs-CZ" sz="2400" b="1" dirty="0">
                <a:solidFill>
                  <a:schemeClr val="tx1"/>
                </a:solidFill>
                <a:latin typeface="Arial" charset="0"/>
              </a:rPr>
              <a:t>Prvek je přítomen ve tkáních všech jedinců</a:t>
            </a:r>
            <a:endParaRPr lang="cs-CZ" sz="16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cs-CZ" sz="2400" b="1" dirty="0">
                <a:solidFill>
                  <a:schemeClr val="tx1"/>
                </a:solidFill>
                <a:latin typeface="Arial" charset="0"/>
              </a:rPr>
              <a:t>Konstantní tkáňová koncentrace</a:t>
            </a:r>
            <a:endParaRPr lang="cs-CZ" sz="16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cs-CZ" sz="2400" b="1" dirty="0">
                <a:solidFill>
                  <a:schemeClr val="tx1"/>
                </a:solidFill>
                <a:latin typeface="Arial" charset="0"/>
              </a:rPr>
              <a:t>Nepodávání ► reprodukovatelná porucha funkce Přidání prvku zabraňuje těmto poruchám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591966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Denní příjem ve stravě &lt; 50 mg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46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836712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640960" cy="10081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Doporučené dávky zinku při enterálním podávání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déletrvající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suplementaci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04270"/>
              </p:ext>
            </p:extLst>
          </p:nvPr>
        </p:nvGraphicFramePr>
        <p:xfrm>
          <a:off x="216024" y="1300390"/>
          <a:ext cx="8748464" cy="536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334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Parametr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Množství </a:t>
                      </a:r>
                      <a:r>
                        <a:rPr lang="cs-CZ" sz="2400" dirty="0" err="1"/>
                        <a:t>Zn</a:t>
                      </a:r>
                      <a:endParaRPr lang="cs-CZ" sz="2400" dirty="0"/>
                    </a:p>
                    <a:p>
                      <a:pPr algn="ctr"/>
                      <a:r>
                        <a:rPr lang="cs-CZ" sz="2400" dirty="0"/>
                        <a:t>mg/den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159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Doporučená dávka enterálně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7-10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Podle některých doporučení  až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159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Horní tolerovatelný</a:t>
                      </a:r>
                      <a:r>
                        <a:rPr lang="cs-CZ" sz="2400" b="1" baseline="0" dirty="0"/>
                        <a:t> limit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159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Bez pozorovaných vedlejších  účinků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7847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383"/>
            <a:ext cx="7848872" cy="1025353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Suplementace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Zn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v úplné parenterální výživě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obvykle je doporučena od počátku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5040561"/>
          </a:xfrm>
        </p:spPr>
        <p:txBody>
          <a:bodyPr>
            <a:normAutofit lnSpcReduction="10000"/>
          </a:bodyPr>
          <a:lstStyle/>
          <a:p>
            <a:pPr marL="276225" indent="-276225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Parenterální potřeba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3-6 mg/den</a:t>
            </a:r>
          </a:p>
          <a:p>
            <a:pPr marL="534988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GI ztrátách navíc </a:t>
            </a: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12-18 mg/1000 ml ztrát</a:t>
            </a:r>
          </a:p>
          <a:p>
            <a:pPr marL="534988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popáleniny navíc až 36 mg </a:t>
            </a:r>
            <a:r>
              <a:rPr lang="cs-CZ" sz="2400" dirty="0" err="1">
                <a:latin typeface="Arial" charset="0"/>
              </a:rPr>
              <a:t>i.v</a:t>
            </a:r>
            <a:r>
              <a:rPr lang="cs-CZ" sz="2400" dirty="0">
                <a:latin typeface="Arial" charset="0"/>
              </a:rPr>
              <a:t>./den</a:t>
            </a:r>
          </a:p>
          <a:p>
            <a:pPr marL="534988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hyperkatabolismus</a:t>
            </a:r>
            <a:r>
              <a:rPr lang="cs-CZ" sz="2400" dirty="0">
                <a:latin typeface="Arial" charset="0"/>
              </a:rPr>
              <a:t> navíc 3-4 mg </a:t>
            </a:r>
            <a:r>
              <a:rPr lang="cs-CZ" sz="2400" dirty="0" err="1">
                <a:latin typeface="Arial" charset="0"/>
              </a:rPr>
              <a:t>i.v</a:t>
            </a:r>
            <a:r>
              <a:rPr lang="cs-CZ" sz="2400" dirty="0">
                <a:latin typeface="Arial" charset="0"/>
              </a:rPr>
              <a:t>.</a:t>
            </a:r>
          </a:p>
          <a:p>
            <a:pPr marL="276225" indent="-276225">
              <a:lnSpc>
                <a:spcPct val="110000"/>
              </a:lnSpc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Některé 2-komorové i 3-komorové vaky dnes již obsahují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3-5 mg/vak</a:t>
            </a:r>
          </a:p>
          <a:p>
            <a:pPr marL="276225" indent="-276225">
              <a:lnSpc>
                <a:spcPct val="110000"/>
              </a:lnSpc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Kontaminace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 v infuzích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může být až 8 mg/den</a:t>
            </a:r>
          </a:p>
          <a:p>
            <a:pPr marL="276225" indent="-276225" eaLnBrk="1" hangingPunct="1">
              <a:lnSpc>
                <a:spcPct val="110000"/>
              </a:lnSpc>
              <a:spcBef>
                <a:spcPts val="1200"/>
              </a:spcBef>
              <a:buSzPct val="50000"/>
              <a:buFont typeface="Wingdings" pitchFamily="2" charset="2"/>
              <a:buChar char="n"/>
            </a:pPr>
            <a:r>
              <a:rPr lang="cs-CZ" sz="2800" b="1" dirty="0">
                <a:latin typeface="Arial" charset="0"/>
              </a:rPr>
              <a:t>Dlouhodobé </a:t>
            </a:r>
            <a:r>
              <a:rPr lang="cs-CZ" sz="2800" b="1" dirty="0" err="1">
                <a:latin typeface="Arial" charset="0"/>
              </a:rPr>
              <a:t>i.v</a:t>
            </a:r>
            <a:r>
              <a:rPr lang="cs-CZ" sz="2800" b="1" dirty="0">
                <a:latin typeface="Arial" charset="0"/>
              </a:rPr>
              <a:t>. podávání 15 mg/den bylo dobře tolerováno </a:t>
            </a:r>
          </a:p>
          <a:p>
            <a:pPr marL="534988" lvl="1" indent="-258763">
              <a:lnSpc>
                <a:spcPct val="110000"/>
              </a:lnSpc>
              <a:spcBef>
                <a:spcPct val="0"/>
              </a:spcBef>
              <a:buSzPct val="100000"/>
            </a:pPr>
            <a:r>
              <a:rPr lang="cs-CZ" sz="2400" dirty="0">
                <a:latin typeface="Arial" charset="0"/>
              </a:rPr>
              <a:t>toxicita </a:t>
            </a:r>
            <a:r>
              <a:rPr lang="cs-CZ" sz="2400" dirty="0" err="1">
                <a:latin typeface="Arial" charset="0"/>
              </a:rPr>
              <a:t>Zn</a:t>
            </a:r>
            <a:r>
              <a:rPr lang="cs-CZ" sz="2400" dirty="0">
                <a:latin typeface="Arial" charset="0"/>
              </a:rPr>
              <a:t> při </a:t>
            </a:r>
            <a:r>
              <a:rPr lang="cs-CZ" sz="2400" dirty="0" err="1">
                <a:latin typeface="Arial" charset="0"/>
              </a:rPr>
              <a:t>i.v</a:t>
            </a:r>
            <a:r>
              <a:rPr lang="cs-CZ" sz="2400" dirty="0">
                <a:latin typeface="Arial" charset="0"/>
              </a:rPr>
              <a:t>. podávání je nízká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48264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132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selen ve výživě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38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920879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selenu v organismu, vylučování Se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64896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cs-CZ" sz="2800" b="1" dirty="0">
                <a:latin typeface="Arial" charset="0"/>
              </a:rPr>
              <a:t>Antioxidační efekt </a:t>
            </a:r>
            <a:r>
              <a:rPr lang="cs-CZ" sz="2800" b="1" dirty="0" err="1">
                <a:latin typeface="Arial" charset="0"/>
              </a:rPr>
              <a:t>selenoproteinů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Se je součástí </a:t>
            </a:r>
            <a:r>
              <a:rPr lang="cs-CZ" sz="2400" dirty="0" err="1">
                <a:latin typeface="Arial" charset="0"/>
              </a:rPr>
              <a:t>glutathion</a:t>
            </a:r>
            <a:r>
              <a:rPr lang="cs-CZ" sz="2400" dirty="0">
                <a:latin typeface="Arial" charset="0"/>
              </a:rPr>
              <a:t>-peroxidázy (</a:t>
            </a:r>
            <a:r>
              <a:rPr lang="cs-CZ" sz="2400" dirty="0" err="1">
                <a:latin typeface="Arial" charset="0"/>
              </a:rPr>
              <a:t>GPx</a:t>
            </a:r>
            <a:r>
              <a:rPr lang="cs-CZ" sz="2400" dirty="0">
                <a:latin typeface="Arial" charset="0"/>
              </a:rPr>
              <a:t> 1-4)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nepřímo moduluje zánětlivý proces</a:t>
            </a:r>
          </a:p>
          <a:p>
            <a:pPr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selen podporuje imunitní funkce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především buněčnou imunitu (T-lymfocyty)</a:t>
            </a:r>
          </a:p>
          <a:p>
            <a:pPr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Účastní syntézy </a:t>
            </a:r>
            <a:r>
              <a:rPr lang="cs-CZ" sz="2800" b="1" dirty="0" err="1">
                <a:latin typeface="Arial" charset="0"/>
              </a:rPr>
              <a:t>thyreoidálních</a:t>
            </a:r>
            <a:r>
              <a:rPr lang="cs-CZ" sz="2800" b="1" dirty="0">
                <a:latin typeface="Arial" charset="0"/>
              </a:rPr>
              <a:t> hormonů</a:t>
            </a:r>
            <a:endParaRPr lang="cs-CZ" sz="2800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enzym </a:t>
            </a:r>
            <a:r>
              <a:rPr lang="cs-CZ" sz="2400" dirty="0" err="1">
                <a:latin typeface="Arial" charset="0"/>
              </a:rPr>
              <a:t>deiodináza</a:t>
            </a:r>
            <a:r>
              <a:rPr lang="cs-CZ" sz="2400" dirty="0">
                <a:latin typeface="Arial" charset="0"/>
              </a:rPr>
              <a:t> obsahuje selen</a:t>
            </a:r>
          </a:p>
          <a:p>
            <a:pPr marL="360000"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selen snižuje toxicitu rtuti a jiných kovů</a:t>
            </a:r>
          </a:p>
          <a:p>
            <a:pPr marL="360000">
              <a:spcBef>
                <a:spcPts val="1200"/>
              </a:spcBef>
              <a:defRPr/>
            </a:pPr>
            <a:r>
              <a:rPr lang="cs-CZ" sz="2800" b="1" dirty="0">
                <a:latin typeface="Arial" charset="0"/>
              </a:rPr>
              <a:t>Vylučování selen z organismu</a:t>
            </a:r>
          </a:p>
          <a:p>
            <a:pPr marL="620713" lvl="1" indent="-258763">
              <a:spcBef>
                <a:spcPct val="0"/>
              </a:spcBef>
              <a:defRPr/>
            </a:pPr>
            <a:r>
              <a:rPr lang="cs-CZ" sz="2400" dirty="0">
                <a:latin typeface="Arial" charset="0"/>
              </a:rPr>
              <a:t>střevem 35-55%, ledvinami 14-20%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738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44624"/>
            <a:ext cx="7877944" cy="9644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 selenu ve stravě a její vstřebávání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denní potřeba Se ve stravě 60-70 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7704087" cy="4536082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Anorganická forma selenu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vstřebává se 60 % přijatého množství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seleničitan</a:t>
            </a:r>
            <a:r>
              <a:rPr lang="cs-CZ" sz="2400" dirty="0">
                <a:latin typeface="Arial" charset="0"/>
              </a:rPr>
              <a:t> (anglicky </a:t>
            </a:r>
            <a:r>
              <a:rPr lang="cs-CZ" sz="2400" i="1" dirty="0" err="1">
                <a:latin typeface="Arial" charset="0"/>
              </a:rPr>
              <a:t>selenite</a:t>
            </a:r>
            <a:r>
              <a:rPr lang="cs-CZ" sz="2400" dirty="0">
                <a:latin typeface="Arial" charset="0"/>
              </a:rPr>
              <a:t>) SeO</a:t>
            </a:r>
            <a:r>
              <a:rPr lang="cs-CZ" sz="2400" baseline="-25000" dirty="0">
                <a:latin typeface="Arial" charset="0"/>
              </a:rPr>
              <a:t>3 </a:t>
            </a:r>
            <a:r>
              <a:rPr lang="cs-CZ" sz="2400" baseline="30000" dirty="0">
                <a:latin typeface="Arial" charset="0"/>
              </a:rPr>
              <a:t>2-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selenan</a:t>
            </a:r>
            <a:r>
              <a:rPr lang="cs-CZ" sz="2400" dirty="0">
                <a:latin typeface="Arial" charset="0"/>
              </a:rPr>
              <a:t> (anglicky </a:t>
            </a:r>
            <a:r>
              <a:rPr lang="cs-CZ" sz="2400" dirty="0" err="1">
                <a:latin typeface="Arial" charset="0"/>
              </a:rPr>
              <a:t>selenate</a:t>
            </a:r>
            <a:r>
              <a:rPr lang="cs-CZ" sz="2400" dirty="0">
                <a:latin typeface="Arial" charset="0"/>
              </a:rPr>
              <a:t>) SeO</a:t>
            </a:r>
            <a:r>
              <a:rPr lang="cs-CZ" sz="2400" baseline="-25000" dirty="0">
                <a:latin typeface="Arial" charset="0"/>
              </a:rPr>
              <a:t>4 </a:t>
            </a:r>
            <a:r>
              <a:rPr lang="cs-CZ" sz="2400" baseline="30000" dirty="0">
                <a:latin typeface="Arial" charset="0"/>
              </a:rPr>
              <a:t>2-</a:t>
            </a:r>
            <a:r>
              <a:rPr lang="cs-CZ" sz="2400" dirty="0">
                <a:latin typeface="Arial" charset="0"/>
              </a:rPr>
              <a:t> </a:t>
            </a:r>
          </a:p>
          <a:p>
            <a:pPr marL="276225" indent="-276225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Organická forma selenu (vazba na AMK)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vstřebává se 90 % přijatého množství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selenocystein</a:t>
            </a:r>
            <a:r>
              <a:rPr lang="cs-CZ" sz="2400" dirty="0">
                <a:latin typeface="Arial" charset="0"/>
              </a:rPr>
              <a:t> (živočišné zdroje)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selenomethionin</a:t>
            </a:r>
            <a:r>
              <a:rPr lang="cs-CZ" sz="2400" dirty="0">
                <a:latin typeface="Arial" charset="0"/>
              </a:rPr>
              <a:t> (rostlinné zdroje)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selen se vstřebává aktivním transportem</a:t>
            </a:r>
          </a:p>
          <a:p>
            <a:pPr marL="534988" lvl="1" indent="-258763">
              <a:lnSpc>
                <a:spcPct val="110000"/>
              </a:lnSpc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průměrné vstřebané množství 80%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25376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44624"/>
            <a:ext cx="7877944" cy="9644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selenu ve stravě a v organismu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denní potřeba Se ve stravě 60-70 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80920" cy="5328592"/>
          </a:xfrm>
        </p:spPr>
        <p:txBody>
          <a:bodyPr rtlCol="0">
            <a:normAutofit/>
          </a:bodyPr>
          <a:lstStyle/>
          <a:p>
            <a:pPr marL="276225" indent="-276225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Výskyt selenu v prostředí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nízký: 	Evropa (střední), Čína, Nový Zéland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vysoký: 	USA</a:t>
            </a:r>
          </a:p>
          <a:p>
            <a:pPr marL="276225" indent="-276225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Dietní zdroje selenu </a:t>
            </a:r>
            <a:r>
              <a:rPr lang="cs-CZ" dirty="0">
                <a:latin typeface="Arial" charset="0"/>
              </a:rPr>
              <a:t>(obsah na 100g před úpravou)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ryby (25-35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g), mořské produkty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maso (5-15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g), vejce-hlavně žloutek (11-14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g/ks), 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luštěniny (2-8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g), sýry (4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g) </a:t>
            </a:r>
          </a:p>
          <a:p>
            <a:pPr marL="276225" indent="-276225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Obvyklý příjem Se ve stravě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 Německu 40-45 mg/den (maso 28%, vejce 16%)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 ČR 36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</a:t>
            </a:r>
          </a:p>
          <a:p>
            <a:pPr marL="276225" indent="-276225" eaLnBrk="1" fontAlgn="auto" hangingPunct="1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Celkový obsah selenu v organismu 20 mg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nejvyšší koncentrace: játra, ledviny, svaly, štítná žláza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773975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423224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Projevy deficitu selenu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15770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800" b="1" dirty="0" err="1">
                <a:latin typeface="Arial" charset="0"/>
              </a:rPr>
              <a:t>Keshanova</a:t>
            </a:r>
            <a:r>
              <a:rPr lang="cs-CZ" sz="2800" b="1" dirty="0">
                <a:latin typeface="Arial" charset="0"/>
              </a:rPr>
              <a:t> choroba 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kardiomyopatie, srdeční dilatace a selhávání 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Myopatie kosterního svalstva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Degenerativní postižení kloubů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Porucha imunity (častější infekce)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Snížená funkce štítné žlázy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nedostatečná přeměna T4 ►T3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selen je součástí enzymů </a:t>
            </a:r>
            <a:r>
              <a:rPr lang="cs-CZ" sz="2400" dirty="0" err="1">
                <a:latin typeface="Arial" charset="0"/>
              </a:rPr>
              <a:t>dejodáz</a:t>
            </a:r>
            <a:endParaRPr lang="cs-CZ" sz="2400" dirty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Subklinický dlouhodobý nedostatek Se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zvýšená incidence nádorů?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zvýšená mortalita na zhoubné nádory?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42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385"/>
            <a:ext cx="7345560" cy="10253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Monitorování selenu, Se</a:t>
            </a:r>
            <a:r>
              <a:rPr lang="cs-CZ" b="1" baseline="30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mol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Se = 79 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g Se</a:t>
            </a:r>
            <a:endParaRPr lang="cs-CZ" sz="2700" b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496944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Hladina Se v séru </a:t>
            </a:r>
            <a:r>
              <a:rPr lang="cs-CZ" dirty="0">
                <a:latin typeface="Arial" charset="0"/>
              </a:rPr>
              <a:t>není jednoduchou metodou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normální rozmezí laboratoře FNB 	0,7-1,2 </a:t>
            </a:r>
            <a:r>
              <a:rPr lang="cs-CZ" sz="2400" dirty="0" err="1">
                <a:latin typeface="Symbol" pitchFamily="18" charset="2"/>
              </a:rPr>
              <a:t>m</a:t>
            </a:r>
            <a:r>
              <a:rPr lang="cs-CZ" sz="2400" dirty="0" err="1">
                <a:latin typeface="Arial" charset="0"/>
              </a:rPr>
              <a:t>mol</a:t>
            </a:r>
            <a:r>
              <a:rPr lang="cs-CZ" sz="2400" dirty="0">
                <a:latin typeface="Arial" charset="0"/>
              </a:rPr>
              <a:t>/l 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maximální aktivita </a:t>
            </a:r>
            <a:r>
              <a:rPr lang="cs-CZ" sz="2400" dirty="0" err="1">
                <a:latin typeface="Arial" charset="0"/>
              </a:rPr>
              <a:t>GPx</a:t>
            </a:r>
            <a:r>
              <a:rPr lang="cs-CZ" sz="2400" dirty="0">
                <a:latin typeface="Arial" charset="0"/>
              </a:rPr>
              <a:t> při hladině 	1,1-1,5 </a:t>
            </a:r>
            <a:r>
              <a:rPr lang="cs-CZ" sz="2400" dirty="0" err="1">
                <a:latin typeface="Symbol" pitchFamily="18" charset="2"/>
              </a:rPr>
              <a:t>m</a:t>
            </a:r>
            <a:r>
              <a:rPr lang="cs-CZ" sz="2400" dirty="0" err="1">
                <a:latin typeface="Arial" charset="0"/>
              </a:rPr>
              <a:t>mol</a:t>
            </a:r>
            <a:r>
              <a:rPr lang="cs-CZ" sz="2400" dirty="0">
                <a:latin typeface="Arial" charset="0"/>
              </a:rPr>
              <a:t>/l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Obvyklé hladiny Se v Evropě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v ČR průměrné koncentrace 0,95 </a:t>
            </a:r>
            <a:r>
              <a:rPr lang="cs-CZ" sz="2400" dirty="0" err="1">
                <a:latin typeface="Symbol" pitchFamily="18" charset="2"/>
              </a:rPr>
              <a:t>m</a:t>
            </a:r>
            <a:r>
              <a:rPr lang="cs-CZ" sz="2400" dirty="0" err="1">
                <a:latin typeface="Arial" charset="0"/>
              </a:rPr>
              <a:t>mol</a:t>
            </a:r>
            <a:r>
              <a:rPr lang="cs-CZ" sz="2400" dirty="0">
                <a:latin typeface="Arial" charset="0"/>
              </a:rPr>
              <a:t>/l 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ve studii EPIC mělo 80% jedinců Se &lt; 1,25 </a:t>
            </a:r>
            <a:r>
              <a:rPr lang="cs-CZ" sz="2400" dirty="0" err="1">
                <a:latin typeface="Symbol" pitchFamily="18" charset="2"/>
              </a:rPr>
              <a:t>m</a:t>
            </a:r>
            <a:r>
              <a:rPr lang="cs-CZ" sz="2400" dirty="0" err="1">
                <a:latin typeface="Arial" charset="0"/>
              </a:rPr>
              <a:t>mol</a:t>
            </a:r>
            <a:r>
              <a:rPr lang="cs-CZ" sz="2400" dirty="0">
                <a:latin typeface="Arial" charset="0"/>
              </a:rPr>
              <a:t>/l 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v USA průměrné hodnoty Se 1,5-1,7 </a:t>
            </a:r>
            <a:r>
              <a:rPr lang="cs-CZ" sz="2400" dirty="0" err="1">
                <a:latin typeface="Symbol" pitchFamily="18" charset="2"/>
              </a:rPr>
              <a:t>m</a:t>
            </a:r>
            <a:r>
              <a:rPr lang="cs-CZ" sz="2400" dirty="0" err="1">
                <a:latin typeface="Arial" charset="0"/>
              </a:rPr>
              <a:t>mol</a:t>
            </a:r>
            <a:r>
              <a:rPr lang="cs-CZ" sz="2400" dirty="0">
                <a:latin typeface="Arial" charset="0"/>
              </a:rPr>
              <a:t>/l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Hladina Se v krvi odráží příjem Se v dietě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známka krátkodobého stavu Se 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Další způsoby vyšetření stavu selenu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aktivita enzymu </a:t>
            </a:r>
            <a:r>
              <a:rPr lang="cs-CZ" sz="2400" dirty="0" err="1">
                <a:latin typeface="Arial" charset="0"/>
              </a:rPr>
              <a:t>GPx</a:t>
            </a:r>
            <a:r>
              <a:rPr lang="cs-CZ" sz="2400" dirty="0">
                <a:latin typeface="Arial" charset="0"/>
              </a:rPr>
              <a:t> v erytrocytech</a:t>
            </a:r>
          </a:p>
          <a:p>
            <a:pPr marL="723900" lvl="1" indent="-361950">
              <a:spcBef>
                <a:spcPts val="0"/>
              </a:spcBef>
            </a:pPr>
            <a:r>
              <a:rPr lang="cs-CZ" sz="2400" dirty="0" err="1">
                <a:latin typeface="Arial" charset="0"/>
              </a:rPr>
              <a:t>selenoprotein</a:t>
            </a:r>
            <a:r>
              <a:rPr lang="cs-CZ" sz="2400" dirty="0">
                <a:latin typeface="Arial" charset="0"/>
              </a:rPr>
              <a:t> P v krevním séru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509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188640"/>
            <a:ext cx="7206753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Suplementace selenu v praxi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873" y="1556792"/>
            <a:ext cx="7993583" cy="4968552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Dietní zdroje selenu jsou omezené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selen tableta 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 nebo 100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 Se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Selzink</a:t>
            </a:r>
            <a:r>
              <a:rPr lang="cs-CZ" sz="2400" dirty="0">
                <a:latin typeface="Arial" charset="0"/>
              </a:rPr>
              <a:t> tableta 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 Se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Ve studiích dávky 200-400 </a:t>
            </a:r>
            <a:r>
              <a:rPr lang="cs-CZ" sz="2800" b="1" dirty="0">
                <a:latin typeface="Symbol" pitchFamily="18" charset="2"/>
              </a:rPr>
              <a:t>m</a:t>
            </a:r>
            <a:r>
              <a:rPr lang="cs-CZ" sz="2800" b="1" dirty="0">
                <a:latin typeface="Arial" charset="0"/>
              </a:rPr>
              <a:t>g/den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přirozená forma:  selenem bohaté kvasnice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V praxi </a:t>
            </a:r>
            <a:r>
              <a:rPr lang="cs-CZ" dirty="0">
                <a:latin typeface="Arial" charset="0"/>
              </a:rPr>
              <a:t>doporučeno</a:t>
            </a:r>
            <a:r>
              <a:rPr lang="cs-CZ" sz="2800" b="1" dirty="0">
                <a:latin typeface="Arial" charset="0"/>
              </a:rPr>
              <a:t> limitovat celkový příjem selenu ze všech zdrojů 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horní tolerovatelný limit 300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dávky Se do 200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 jsou bezpečné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Příznaky </a:t>
            </a:r>
            <a:r>
              <a:rPr lang="cs-CZ" sz="2800" b="1" dirty="0" err="1">
                <a:latin typeface="Arial" charset="0"/>
              </a:rPr>
              <a:t>selenózy</a:t>
            </a:r>
            <a:r>
              <a:rPr lang="cs-CZ" sz="2800" b="1" dirty="0">
                <a:latin typeface="Arial" charset="0"/>
              </a:rPr>
              <a:t> se vyskytovaly </a:t>
            </a:r>
          </a:p>
          <a:p>
            <a:pPr marL="620713" lvl="1" indent="-258763">
              <a:lnSpc>
                <a:spcPct val="110000"/>
              </a:lnSpc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až při dávkách &gt; 850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250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4819"/>
            <a:ext cx="7062788" cy="9144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Toxicita selenu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64574" cy="4824413"/>
          </a:xfrm>
        </p:spPr>
        <p:txBody>
          <a:bodyPr/>
          <a:lstStyle/>
          <a:p>
            <a:pPr marL="358775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selen je buněčný toxin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terapeutická šíře je úzká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toxicita je vyšší než u ostatních stopových prvků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Toxické projevy se označují jako </a:t>
            </a:r>
            <a:r>
              <a:rPr lang="cs-CZ" sz="2800" b="1" dirty="0" err="1">
                <a:latin typeface="Arial" charset="0"/>
              </a:rPr>
              <a:t>selenóza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akutní nebo chronická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až při dávkách nad 800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</a:t>
            </a:r>
          </a:p>
          <a:p>
            <a:pPr marL="35877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Příznaky </a:t>
            </a:r>
            <a:r>
              <a:rPr lang="cs-CZ" sz="2800" b="1" dirty="0" err="1">
                <a:latin typeface="Arial" charset="0"/>
              </a:rPr>
              <a:t>selenózy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česnekový zápach z úst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zažívací potíže, nauzea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dystrofie nehtů, ztráta nehtů, ztráta vlasů, kožní léze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abnormality nervového systému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49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836712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593304"/>
          </a:xfrm>
        </p:spPr>
        <p:txBody>
          <a:bodyPr/>
          <a:lstStyle/>
          <a:p>
            <a:r>
              <a:rPr lang="cs-CZ" dirty="0"/>
              <a:t>Esenciální stopové prvky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1473"/>
              </p:ext>
            </p:extLst>
          </p:nvPr>
        </p:nvGraphicFramePr>
        <p:xfrm>
          <a:off x="269521" y="692696"/>
          <a:ext cx="8604957" cy="605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10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Stopový prvek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esenciální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Chemická</a:t>
                      </a:r>
                    </a:p>
                    <a:p>
                      <a:pPr algn="ctr"/>
                      <a:r>
                        <a:rPr lang="cs-CZ" sz="2400" b="1" i="0" dirty="0"/>
                        <a:t>značka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Relativní atomová hmotnost  </a:t>
                      </a:r>
                      <a:r>
                        <a:rPr lang="cs-CZ" sz="1600" b="0" i="0" dirty="0"/>
                        <a:t>(zaokrouhleně)</a:t>
                      </a:r>
                      <a:endParaRPr lang="cs-CZ" sz="24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Zinek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Zn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selen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Měď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Cu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Železo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Fe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Jód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Chróm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Kobalt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Fluor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Mangan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Mn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Molybden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Mo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13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Železo ve výživě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10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160339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Železo, Fe</a:t>
            </a:r>
            <a:r>
              <a:rPr lang="cs-CZ" baseline="30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56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význam v organismu a charakteristika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353425" cy="4464050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Součást hemoglobinu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přenos kyslíku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 err="1">
                <a:latin typeface="Arial" charset="0"/>
              </a:rPr>
              <a:t>Esenciání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sz="2800" b="1" dirty="0" err="1">
                <a:latin typeface="Arial" charset="0"/>
              </a:rPr>
              <a:t>kofaktor</a:t>
            </a:r>
            <a:r>
              <a:rPr lang="cs-CZ" sz="2800" b="1" dirty="0">
                <a:latin typeface="Arial" charset="0"/>
              </a:rPr>
              <a:t> různých enzymů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tvorba energie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Celkový obsah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v organismu 3-5 g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70% obsaženo ve vazbě na molekuly hemu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Nadbytek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může být toxický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podporuje vznik reaktivních O</a:t>
            </a:r>
            <a:r>
              <a:rPr lang="cs-CZ" sz="2400" baseline="-25000" dirty="0">
                <a:latin typeface="Arial" charset="0"/>
              </a:rPr>
              <a:t>2</a:t>
            </a:r>
            <a:r>
              <a:rPr lang="cs-CZ" sz="2400" dirty="0">
                <a:latin typeface="Arial" charset="0"/>
              </a:rPr>
              <a:t> substancí (ROS)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suplementace</a:t>
            </a:r>
            <a:r>
              <a:rPr lang="cs-CZ" sz="2400" dirty="0">
                <a:latin typeface="Arial" charset="0"/>
              </a:rPr>
              <a:t> v době zánětu může být škodlivá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42020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160339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Zdroje železa ve stravě a vstřebávání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 fyziologických okolností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6792"/>
            <a:ext cx="8280151" cy="5040560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Bohaté zdroje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(množství na 100g potraviny)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játra (10mg), maso (2-5mg), vaječný žloutek (1,1mg)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luštěniny (5-10mg), sója (9-15mg)</a:t>
            </a:r>
          </a:p>
          <a:p>
            <a:pPr marL="276225" indent="-276225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Vstřebávání </a:t>
            </a:r>
            <a:r>
              <a:rPr lang="cs-CZ" sz="2800" b="1" dirty="0" err="1">
                <a:latin typeface="Arial" charset="0"/>
              </a:rPr>
              <a:t>Fe</a:t>
            </a:r>
            <a:endParaRPr lang="cs-CZ" sz="2800" b="1" dirty="0">
              <a:latin typeface="Arial" charset="0"/>
            </a:endParaRP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hemové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15-35 %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nehemové</a:t>
            </a:r>
            <a:r>
              <a:rPr lang="cs-CZ" sz="2400" dirty="0">
                <a:latin typeface="Arial" charset="0"/>
              </a:rPr>
              <a:t> (anorganické)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10 %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potencováno přítomností vitamin C a některých aminokyselin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vstřebává se v duodenu a proximálním jejunu</a:t>
            </a:r>
          </a:p>
          <a:p>
            <a:pPr marL="276225" indent="-27622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Zásobní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v celém organismu tvoří 0,8-1,2 g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ferritin</a:t>
            </a:r>
            <a:r>
              <a:rPr lang="cs-CZ" sz="2400" dirty="0">
                <a:latin typeface="Arial" charset="0"/>
              </a:rPr>
              <a:t> normální rozmezí 30-300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hladina </a:t>
            </a:r>
            <a:r>
              <a:rPr lang="cs-CZ" sz="2400" dirty="0" err="1">
                <a:latin typeface="Arial" charset="0"/>
              </a:rPr>
              <a:t>ferritinu</a:t>
            </a:r>
            <a:r>
              <a:rPr lang="cs-CZ" sz="2400" dirty="0">
                <a:latin typeface="Arial" charset="0"/>
              </a:rPr>
              <a:t> v krvi koresponduje se zásobami </a:t>
            </a:r>
            <a:r>
              <a:rPr lang="cs-CZ" sz="2400" dirty="0" err="1">
                <a:latin typeface="Arial" charset="0"/>
              </a:rPr>
              <a:t>Fe</a:t>
            </a:r>
            <a:endParaRPr lang="cs-CZ" sz="24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56575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Hodnocení stavu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 organismu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vztahu k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suplementaci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352159" cy="5040560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Hladina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v krevním séru (5-25 </a:t>
            </a:r>
            <a:r>
              <a:rPr lang="cs-CZ" sz="2800" b="1" dirty="0" err="1">
                <a:latin typeface="Symbol" pitchFamily="18" charset="2"/>
              </a:rPr>
              <a:t>m</a:t>
            </a:r>
            <a:r>
              <a:rPr lang="cs-CZ" sz="2800" b="1" dirty="0" err="1">
                <a:latin typeface="Arial" charset="0"/>
              </a:rPr>
              <a:t>mol</a:t>
            </a:r>
            <a:r>
              <a:rPr lang="cs-CZ" sz="2800" b="1" dirty="0">
                <a:latin typeface="Arial" charset="0"/>
              </a:rPr>
              <a:t>/l)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klesá při akutním metabolickém stresu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přesun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z krve do tkání (</a:t>
            </a:r>
            <a:r>
              <a:rPr lang="cs-CZ" sz="2400" dirty="0" err="1">
                <a:latin typeface="Arial" charset="0"/>
              </a:rPr>
              <a:t>hepcidin</a:t>
            </a:r>
            <a:r>
              <a:rPr lang="cs-CZ" sz="2400" dirty="0">
                <a:latin typeface="Arial" charset="0"/>
              </a:rPr>
              <a:t>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pokles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je výhodný při infekci (růstový faktor bakterií)</a:t>
            </a:r>
          </a:p>
          <a:p>
            <a:pPr marL="276225" indent="-27622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 err="1">
                <a:latin typeface="Arial" charset="0"/>
              </a:rPr>
              <a:t>Ferritin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(bílkovina, která váže až 4500 atomů </a:t>
            </a:r>
            <a:r>
              <a:rPr lang="cs-CZ" dirty="0" err="1">
                <a:latin typeface="Arial" charset="0"/>
              </a:rPr>
              <a:t>Fe</a:t>
            </a:r>
            <a:r>
              <a:rPr lang="cs-CZ" dirty="0">
                <a:latin typeface="Arial" charset="0"/>
              </a:rPr>
              <a:t>)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bílkovina akutní fáze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hodnota &lt; 100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 je při zánětu nízká (fyziologicky by však byla v normě) </a:t>
            </a:r>
          </a:p>
          <a:p>
            <a:pPr marL="276225" indent="-27622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Saturace vazebné kapacity krve (transferinu)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SaFe</a:t>
            </a:r>
            <a:r>
              <a:rPr lang="cs-CZ" sz="2400" dirty="0">
                <a:latin typeface="Arial" charset="0"/>
              </a:rPr>
              <a:t> ukazuje na transportní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norma 25-30 % (0,25-0,35)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nedostatek mobilního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&lt; 20 % resp. 0,2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944866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Denní potřeba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jeho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suplementace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onemocnění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6792"/>
            <a:ext cx="8208143" cy="5112568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Denní potřeba 10-20 mg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vstřebává se pouze kolem 10 %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při deficitu je vstřebávání vyšší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při systémovém zánětu je vstřebávání velmi nízké</a:t>
            </a:r>
          </a:p>
          <a:p>
            <a:pPr marL="276225" indent="-276225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Laboratorní známky deficitu </a:t>
            </a:r>
            <a:r>
              <a:rPr lang="cs-CZ" sz="2800" b="1" dirty="0" err="1">
                <a:latin typeface="Arial" charset="0"/>
              </a:rPr>
              <a:t>Fe</a:t>
            </a:r>
            <a:r>
              <a:rPr lang="cs-CZ" sz="2800" b="1" dirty="0">
                <a:latin typeface="Arial" charset="0"/>
              </a:rPr>
              <a:t> při zánětu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SaFe</a:t>
            </a:r>
            <a:r>
              <a:rPr lang="cs-CZ" sz="2400" dirty="0">
                <a:latin typeface="Arial" charset="0"/>
              </a:rPr>
              <a:t> &lt; 0,2 a současně </a:t>
            </a:r>
            <a:r>
              <a:rPr lang="cs-CZ" sz="2400" dirty="0" err="1">
                <a:latin typeface="Arial" charset="0"/>
              </a:rPr>
              <a:t>ferritin</a:t>
            </a:r>
            <a:r>
              <a:rPr lang="cs-CZ" sz="2400" dirty="0">
                <a:latin typeface="Arial" charset="0"/>
              </a:rPr>
              <a:t> &lt; 100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pokud je současně anémie, jde o anémii z nedostatku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(</a:t>
            </a:r>
            <a:r>
              <a:rPr lang="cs-CZ" sz="2400" i="1" dirty="0">
                <a:latin typeface="Arial" charset="0"/>
              </a:rPr>
              <a:t>Iron </a:t>
            </a:r>
            <a:r>
              <a:rPr lang="cs-CZ" sz="2400" i="1" dirty="0" err="1">
                <a:latin typeface="Arial" charset="0"/>
              </a:rPr>
              <a:t>Deficiency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Anemia</a:t>
            </a:r>
            <a:r>
              <a:rPr lang="cs-CZ" sz="2400" dirty="0">
                <a:latin typeface="Arial" charset="0"/>
              </a:rPr>
              <a:t>, IDA)</a:t>
            </a:r>
          </a:p>
          <a:p>
            <a:pPr marL="276225" indent="-27622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 err="1">
                <a:latin typeface="Arial" charset="0"/>
              </a:rPr>
              <a:t>Suplementace</a:t>
            </a:r>
            <a:r>
              <a:rPr lang="cs-CZ" sz="2800" b="1" dirty="0">
                <a:latin typeface="Arial" charset="0"/>
              </a:rPr>
              <a:t> léky</a:t>
            </a:r>
            <a:endParaRPr lang="cs-CZ" dirty="0">
              <a:latin typeface="Arial" charset="0"/>
            </a:endParaRP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tablety s prodlouženým uvolňováním, kapky, sirup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léčebná dávka při deficitu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100-200 mg/den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úprava deficitu </a:t>
            </a:r>
            <a:r>
              <a:rPr lang="cs-CZ" sz="2400" dirty="0" err="1">
                <a:latin typeface="Arial" charset="0"/>
              </a:rPr>
              <a:t>Fe</a:t>
            </a:r>
            <a:r>
              <a:rPr lang="cs-CZ" sz="2400" dirty="0">
                <a:latin typeface="Arial" charset="0"/>
              </a:rPr>
              <a:t> trvá 6 měsíců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798215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Jód ve výživě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83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160339"/>
            <a:ext cx="7877944" cy="9644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Jód, I</a:t>
            </a:r>
            <a:r>
              <a:rPr lang="cs-CZ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127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základní charakteristika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352159" cy="4824114"/>
          </a:xfrm>
        </p:spPr>
        <p:txBody>
          <a:bodyPr rtlCol="0">
            <a:normAutofit/>
          </a:bodyPr>
          <a:lstStyle/>
          <a:p>
            <a:pPr marL="276225" indent="-276225" eaLnBrk="1" fontAlgn="auto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Nedostatek jódu je i v dnešní době častý</a:t>
            </a:r>
          </a:p>
          <a:p>
            <a:pPr marL="534988" lvl="1" indent="-258763" eaLnBrk="1" fontAlgn="auto" hangingPunct="1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 Evropě je udáváno 44 % obyvatel</a:t>
            </a:r>
          </a:p>
          <a:p>
            <a:pPr marL="534988" lvl="1" indent="-258763" eaLnBrk="1" fontAlgn="auto" hangingPunct="1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podstatně nižší výskyt v Americe</a:t>
            </a:r>
          </a:p>
          <a:p>
            <a:pPr marL="276225" indent="-276225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Funkce štítné žlázy je vysoce závislá na zevním přívodu jódu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nedostatek jódu ► snížená tvorba </a:t>
            </a:r>
            <a:r>
              <a:rPr lang="cs-CZ" sz="2400" dirty="0" err="1">
                <a:latin typeface="Arial" charset="0"/>
              </a:rPr>
              <a:t>thyroxinu</a:t>
            </a:r>
            <a:r>
              <a:rPr lang="cs-CZ" sz="2400" dirty="0">
                <a:latin typeface="Arial" charset="0"/>
              </a:rPr>
              <a:t> a T3 ► reakce hypofýzy se zvýšením tvorby TSH ► struma </a:t>
            </a:r>
          </a:p>
          <a:p>
            <a:pPr marL="276225" indent="-276225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Poruchy způsobené nedostatkem jódu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struma, </a:t>
            </a:r>
            <a:r>
              <a:rPr lang="cs-CZ" sz="2400" dirty="0" err="1">
                <a:latin typeface="Arial" charset="0"/>
              </a:rPr>
              <a:t>nodulární</a:t>
            </a:r>
            <a:r>
              <a:rPr lang="cs-CZ" sz="2400" dirty="0">
                <a:latin typeface="Arial" charset="0"/>
              </a:rPr>
              <a:t> struma (riziko karcinomu)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 err="1">
                <a:latin typeface="Arial" charset="0"/>
              </a:rPr>
              <a:t>hypothyreoidismus</a:t>
            </a:r>
            <a:endParaRPr lang="cs-CZ" sz="2400" dirty="0">
              <a:latin typeface="Arial" charset="0"/>
            </a:endParaRP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kretenismus u kojenců (u nás se již nevyskytuje)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855871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116633"/>
            <a:ext cx="7597525" cy="936104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Zdroje jódu ve stravě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obsah jódu v potravinách je však proměnlivý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1"/>
            <a:ext cx="7632848" cy="50405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Ryby, mořské plody, mořská sůl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Mořské řasy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Mléko kravské, mléčné výrobky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Vejce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Minerální voda Vincentka  </a:t>
            </a:r>
            <a:r>
              <a:rPr lang="cs-CZ" dirty="0">
                <a:latin typeface="Arial" charset="0"/>
              </a:rPr>
              <a:t>(jód 6000 </a:t>
            </a:r>
            <a:r>
              <a:rPr lang="cs-CZ" dirty="0">
                <a:latin typeface="Symbol" pitchFamily="18" charset="2"/>
              </a:rPr>
              <a:t>m</a:t>
            </a:r>
            <a:r>
              <a:rPr lang="cs-CZ" dirty="0">
                <a:latin typeface="Arial" charset="0"/>
              </a:rPr>
              <a:t>g/l)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Fortifikovaná sůl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Fortifikované potraviny</a:t>
            </a:r>
          </a:p>
          <a:p>
            <a:pPr>
              <a:spcBef>
                <a:spcPts val="1800"/>
              </a:spcBef>
            </a:pPr>
            <a:r>
              <a:rPr lang="cs-CZ" sz="2800" b="1" dirty="0">
                <a:latin typeface="Arial" charset="0"/>
              </a:rPr>
              <a:t>Nízký obsah v rostlinné stravě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ovoce, zelenina, luštěniny, cereálie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156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0520" y="116632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jódu v mořské soli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nemusí být vysoký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353425" cy="4464050"/>
          </a:xfrm>
        </p:spPr>
        <p:txBody>
          <a:bodyPr rtlCol="0">
            <a:normAutofit/>
          </a:bodyPr>
          <a:lstStyle/>
          <a:p>
            <a:pPr marL="276225" indent="-276225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Jódové sloučeniny v mořské vodě/soli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méně stabilní jodid (angl. </a:t>
            </a:r>
            <a:r>
              <a:rPr lang="cs-CZ" sz="2400" i="1" dirty="0" err="1">
                <a:latin typeface="Arial" charset="0"/>
              </a:rPr>
              <a:t>iodide</a:t>
            </a:r>
            <a:r>
              <a:rPr lang="cs-CZ" sz="2400" dirty="0">
                <a:latin typeface="Arial" charset="0"/>
              </a:rPr>
              <a:t>)	I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stabilnější jodičnan (</a:t>
            </a:r>
            <a:r>
              <a:rPr lang="cs-CZ" sz="2400" i="1" dirty="0" err="1">
                <a:latin typeface="Arial" charset="0"/>
              </a:rPr>
              <a:t>iodate</a:t>
            </a:r>
            <a:r>
              <a:rPr lang="cs-CZ" sz="2400" dirty="0">
                <a:latin typeface="Arial" charset="0"/>
              </a:rPr>
              <a:t>)		IO</a:t>
            </a:r>
            <a:r>
              <a:rPr lang="cs-CZ" sz="2400" baseline="-25000" dirty="0">
                <a:latin typeface="Arial" charset="0"/>
              </a:rPr>
              <a:t>3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organické sloučeniny jódu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obvyklý poměr jodid : jodičnan 5:1</a:t>
            </a:r>
          </a:p>
          <a:p>
            <a:pPr marL="276225" indent="-276225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Mořská sůl může mít překvapivě málo jódu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v práci portugalských autorů byl medián jen 14 mg/kg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polovina vzorků tedy měla &lt; 14 mg/kg</a:t>
            </a:r>
          </a:p>
          <a:p>
            <a:pPr marL="276225" indent="-276225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 err="1">
                <a:latin typeface="Arial" charset="0"/>
              </a:rPr>
              <a:t>Jodizace</a:t>
            </a:r>
            <a:r>
              <a:rPr lang="cs-CZ" sz="2800" b="1" dirty="0">
                <a:latin typeface="Arial" charset="0"/>
              </a:rPr>
              <a:t> doporučena při nízkém obsahu jódu </a:t>
            </a:r>
          </a:p>
          <a:p>
            <a:pPr marL="534988" lvl="1" indent="-258763" eaLnBrk="1" fontAlgn="auto" hangingPunct="1">
              <a:spcBef>
                <a:spcPts val="30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dle WHO &lt;15 mg/kg  </a:t>
            </a:r>
            <a:r>
              <a:rPr lang="cs-CZ" dirty="0">
                <a:latin typeface="Arial" charset="0"/>
              </a:rPr>
              <a:t>nebo</a:t>
            </a:r>
            <a:r>
              <a:rPr lang="cs-CZ" sz="2400" dirty="0">
                <a:latin typeface="Arial" charset="0"/>
              </a:rPr>
              <a:t>  &lt; 15 </a:t>
            </a:r>
            <a:r>
              <a:rPr lang="cs-CZ" sz="2400" dirty="0" err="1">
                <a:latin typeface="Arial" charset="0"/>
              </a:rPr>
              <a:t>ppm</a:t>
            </a:r>
            <a:r>
              <a:rPr lang="cs-CZ" sz="2400" dirty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(</a:t>
            </a:r>
            <a:r>
              <a:rPr lang="cs-CZ" dirty="0" err="1">
                <a:latin typeface="Arial" charset="0"/>
              </a:rPr>
              <a:t>parts</a:t>
            </a:r>
            <a:r>
              <a:rPr lang="cs-CZ" dirty="0">
                <a:latin typeface="Arial" charset="0"/>
              </a:rPr>
              <a:t> per </a:t>
            </a:r>
            <a:r>
              <a:rPr lang="cs-CZ" dirty="0" err="1">
                <a:latin typeface="Arial" charset="0"/>
              </a:rPr>
              <a:t>million</a:t>
            </a:r>
            <a:r>
              <a:rPr lang="cs-CZ" dirty="0">
                <a:latin typeface="Arial" charset="0"/>
              </a:rPr>
              <a:t>)</a:t>
            </a:r>
          </a:p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endParaRPr lang="cs-CZ" sz="2800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532138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44624"/>
            <a:ext cx="7877944" cy="96440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Fortifikace soli jódem.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odizace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soli  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potřeba jódu ve stravě 150 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Arial" pitchFamily="34" charset="0"/>
              </a:rPr>
              <a:t>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g/den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280151" cy="4824536"/>
          </a:xfrm>
        </p:spPr>
        <p:txBody>
          <a:bodyPr rtlCol="0">
            <a:normAutofit/>
          </a:bodyPr>
          <a:lstStyle/>
          <a:p>
            <a:pPr marL="276225" indent="-276225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Jodizovaná sůl není tak široce používána,     jak se většinou předpokládá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zvláště velkoodběratelé mohou šetřit</a:t>
            </a:r>
          </a:p>
          <a:p>
            <a:pPr marL="276225" indent="-276225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V ČR by měla jodizovaná sůl mít obsah jódu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garantovaný 27-42 mg/kg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obsah jódu se však skladováním snižuje o 30-98%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negativní vliv vlhkosti 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balení: vícevrstvé a polyetylénové sáčky</a:t>
            </a:r>
          </a:p>
          <a:p>
            <a:pPr marL="276225" indent="-27622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r>
              <a:rPr lang="cs-CZ" sz="2800" b="1" dirty="0">
                <a:latin typeface="Arial" charset="0"/>
              </a:rPr>
              <a:t>Při </a:t>
            </a:r>
            <a:r>
              <a:rPr lang="cs-CZ" dirty="0">
                <a:latin typeface="Arial" charset="0"/>
              </a:rPr>
              <a:t>současném</a:t>
            </a:r>
            <a:r>
              <a:rPr lang="cs-CZ" sz="2800" b="1" dirty="0">
                <a:latin typeface="Arial" charset="0"/>
              </a:rPr>
              <a:t> omezení příjmu soli </a:t>
            </a:r>
            <a:r>
              <a:rPr lang="cs-CZ" dirty="0">
                <a:latin typeface="Arial" charset="0"/>
              </a:rPr>
              <a:t>na</a:t>
            </a:r>
            <a:r>
              <a:rPr lang="cs-CZ" sz="2800" b="1" dirty="0">
                <a:latin typeface="Arial" charset="0"/>
              </a:rPr>
              <a:t> 5 g/den</a:t>
            </a:r>
          </a:p>
          <a:p>
            <a:pPr marL="534988" lvl="1" indent="-258763" eaLnBrk="1" fontAlgn="auto" hangingPunct="1">
              <a:spcBef>
                <a:spcPts val="0"/>
              </a:spcBef>
              <a:spcAft>
                <a:spcPts val="0"/>
              </a:spcAft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by šlo o příjem jódu 170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 </a:t>
            </a:r>
          </a:p>
          <a:p>
            <a:pPr marL="534988" lvl="1" indent="-258763">
              <a:spcBef>
                <a:spcPts val="0"/>
              </a:spcBef>
              <a:buClrTx/>
              <a:buSzPct val="70000"/>
              <a:buFont typeface="Arial" pitchFamily="34" charset="0"/>
              <a:buChar char="‒"/>
              <a:defRPr/>
            </a:pPr>
            <a:r>
              <a:rPr lang="cs-CZ" sz="2400" dirty="0">
                <a:latin typeface="Arial" charset="0"/>
              </a:rPr>
              <a:t>ale při příjmu 10 g soli o 340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g/den</a:t>
            </a:r>
          </a:p>
          <a:p>
            <a:pPr marL="276225" indent="-276225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50000"/>
              <a:buFont typeface="Wingdings" pitchFamily="2" charset="2"/>
              <a:buChar char="n"/>
              <a:defRPr/>
            </a:pPr>
            <a:endParaRPr lang="cs-CZ" sz="2800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4211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836712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692696"/>
          </a:xfrm>
        </p:spPr>
        <p:txBody>
          <a:bodyPr/>
          <a:lstStyle/>
          <a:p>
            <a:r>
              <a:rPr lang="cs-CZ" dirty="0"/>
              <a:t>Potenciálně toxické neesenciální stopové prvky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13731"/>
              </p:ext>
            </p:extLst>
          </p:nvPr>
        </p:nvGraphicFramePr>
        <p:xfrm>
          <a:off x="269521" y="980728"/>
          <a:ext cx="8604957" cy="5665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778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Stopový prvek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neesenciální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Chemická</a:t>
                      </a:r>
                    </a:p>
                    <a:p>
                      <a:pPr algn="ctr"/>
                      <a:r>
                        <a:rPr lang="cs-CZ" sz="2400" b="1" i="0" dirty="0"/>
                        <a:t>značka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Relativní atomová hmotnost  </a:t>
                      </a:r>
                      <a:r>
                        <a:rPr lang="cs-CZ" sz="1600" b="0" i="0" dirty="0"/>
                        <a:t>(zaokrouhleně)</a:t>
                      </a:r>
                      <a:endParaRPr lang="cs-CZ" sz="24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Hliník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Křemík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 err="1"/>
                        <a:t>Cadmium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Cd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Olovo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Pb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Arzén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Rtuť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Hg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Stříbro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Ag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Nikl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Cín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>
                          <a:solidFill>
                            <a:schemeClr val="tx1"/>
                          </a:solidFill>
                        </a:rPr>
                        <a:t>Sn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10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90899" y="116633"/>
            <a:ext cx="7597525" cy="936104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Zjišťování denního příjmu jódu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pomocí dotazníků a tabulkového obsahu jódu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89705"/>
            <a:ext cx="8532440" cy="4519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Záznam příjmu stravy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nejméně 10-denní kvůli příjmu potravin, které nejsou konzumovány běžně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Dotazník frekvence příjmu potravin, FFQ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závisí na skupinách sledovaných potravin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často nadhodnocuje příjem jódu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Vegani a vegetariáni mají nízký příjem jódu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pokud nekonzumují mořské řasy/fortifikované potraviny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mohou mít vysoký příjem při pravidelné konzumaci mořských řas (různý obsah jódu)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749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65477" cy="936104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Metabolismus jódu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 organismu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556792"/>
            <a:ext cx="8208913" cy="511256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Vstřebávání jódu v GIT je kolem 90 %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je podporováno selenem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suplementaci jódu je doporučena současná suplementace selenu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Přijatý jód je vychytáván štítnou žlázou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Inhibice využití jódu štítnou žlázou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brukvovitá zelenina (zelí, květák, kedluben, brokolice)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významná pouze při příjmu velkého množství 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Štítná žláza obsahuje 15-20 mg jódu 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zásoba na 3 měsíce (při denní potřebě jódu 150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846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384"/>
            <a:ext cx="7793037" cy="1025352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Vyšetření koncentrace jódu v moči (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jodurie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)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UIC, </a:t>
            </a:r>
            <a:r>
              <a:rPr lang="cs-CZ" sz="2400" b="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Urine </a:t>
            </a:r>
            <a:r>
              <a:rPr lang="cs-CZ" sz="2400" b="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Iodine</a:t>
            </a:r>
            <a:r>
              <a:rPr lang="cs-CZ" sz="2400" b="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cs-CZ" sz="2400" b="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Concentration</a:t>
            </a:r>
            <a:endParaRPr lang="cs-CZ" sz="2400" b="0" i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08912" cy="432048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Více než 90 % jódu je vylučováno ledvinami</a:t>
            </a:r>
          </a:p>
          <a:p>
            <a:pPr>
              <a:spcBef>
                <a:spcPts val="1200"/>
              </a:spcBef>
            </a:pPr>
            <a:r>
              <a:rPr lang="cs-CZ" sz="2800" b="1" dirty="0" err="1">
                <a:latin typeface="Arial" charset="0"/>
              </a:rPr>
              <a:t>Jodurie</a:t>
            </a:r>
            <a:r>
              <a:rPr lang="cs-CZ" sz="2800" b="1" dirty="0">
                <a:latin typeface="Arial" charset="0"/>
              </a:rPr>
              <a:t> ukazuje na recentní příjem jódu,     ale i na stav jódu v organismu</a:t>
            </a:r>
          </a:p>
          <a:p>
            <a:pPr marL="620713" lvl="1" indent="-258763">
              <a:spcBef>
                <a:spcPts val="300"/>
              </a:spcBef>
              <a:buFont typeface="Arial" pitchFamily="34" charset="0"/>
              <a:buChar char="‒"/>
              <a:tabLst>
                <a:tab pos="3054350" algn="l"/>
              </a:tabLst>
            </a:pPr>
            <a:r>
              <a:rPr lang="cs-CZ" sz="2400" dirty="0">
                <a:latin typeface="Arial" charset="0"/>
              </a:rPr>
              <a:t>normální </a:t>
            </a:r>
            <a:r>
              <a:rPr lang="cs-CZ" sz="2400" dirty="0" err="1">
                <a:latin typeface="Arial" charset="0"/>
              </a:rPr>
              <a:t>jodurie</a:t>
            </a:r>
            <a:r>
              <a:rPr lang="cs-CZ" sz="2400" dirty="0">
                <a:latin typeface="Arial" charset="0"/>
              </a:rPr>
              <a:t> 	100-200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620713" lvl="1" indent="-258763">
              <a:spcBef>
                <a:spcPct val="0"/>
              </a:spcBef>
              <a:buFont typeface="Arial" pitchFamily="34" charset="0"/>
              <a:buChar char="‒"/>
              <a:tabLst>
                <a:tab pos="3054350" algn="l"/>
              </a:tabLst>
            </a:pPr>
            <a:r>
              <a:rPr lang="cs-CZ" sz="2400" dirty="0">
                <a:latin typeface="Arial" charset="0"/>
              </a:rPr>
              <a:t>dle WHO 	150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Deficit jódu</a:t>
            </a:r>
          </a:p>
          <a:p>
            <a:pPr marL="620713" lvl="1" indent="-258763">
              <a:spcBef>
                <a:spcPts val="300"/>
              </a:spcBef>
              <a:buFont typeface="Arial" pitchFamily="34" charset="0"/>
              <a:buChar char="‒"/>
            </a:pPr>
            <a:r>
              <a:rPr lang="cs-CZ" sz="2400" dirty="0">
                <a:latin typeface="Arial" charset="0"/>
              </a:rPr>
              <a:t>mírný		50-100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620713" lvl="1" indent="-258763">
              <a:spcBef>
                <a:spcPct val="0"/>
              </a:spcBef>
              <a:buFont typeface="Arial" pitchFamily="34" charset="0"/>
              <a:buChar char="‒"/>
            </a:pPr>
            <a:r>
              <a:rPr lang="cs-CZ" sz="2400" dirty="0">
                <a:latin typeface="Arial" charset="0"/>
              </a:rPr>
              <a:t>střední		20-50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620713" lvl="1" indent="-258763">
              <a:spcBef>
                <a:spcPct val="0"/>
              </a:spcBef>
              <a:buFont typeface="Arial" pitchFamily="34" charset="0"/>
              <a:buChar char="‒"/>
            </a:pPr>
            <a:r>
              <a:rPr lang="cs-CZ" sz="2400" dirty="0">
                <a:latin typeface="Arial" charset="0"/>
              </a:rPr>
              <a:t>těžký 		&lt; 20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  <a:endParaRPr lang="cs-CZ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cs-CZ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6030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764704"/>
            <a:ext cx="91440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4624"/>
            <a:ext cx="7877944" cy="67637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Denní potřeba jódu ve výživě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98693"/>
              </p:ext>
            </p:extLst>
          </p:nvPr>
        </p:nvGraphicFramePr>
        <p:xfrm>
          <a:off x="197768" y="1228381"/>
          <a:ext cx="8748464" cy="544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531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Skupina obyvatel / parametr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Potřeba jódu</a:t>
                      </a:r>
                    </a:p>
                    <a:p>
                      <a:pPr algn="ctr"/>
                      <a:r>
                        <a:rPr lang="cs-CZ" sz="2400" dirty="0">
                          <a:latin typeface="Symbol" pitchFamily="18" charset="2"/>
                        </a:rPr>
                        <a:t>m</a:t>
                      </a:r>
                      <a:r>
                        <a:rPr lang="cs-CZ" sz="2400" dirty="0"/>
                        <a:t>g/den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Děti do 6 roků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Děti 6-12 roků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Dospělí a děti &gt; 12 roků dle WHO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                                         dle EFSA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Gravidita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200-250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Horní tolerovatelný 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717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Excesívní (nadměrný)</a:t>
                      </a:r>
                      <a:r>
                        <a:rPr lang="cs-CZ" sz="2400" b="1" baseline="0" dirty="0"/>
                        <a:t> </a:t>
                      </a:r>
                      <a:r>
                        <a:rPr lang="cs-CZ" sz="2400" b="1" dirty="0"/>
                        <a:t>příjem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&gt; 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29227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793037" cy="76835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latin typeface="Arial" charset="0"/>
              </a:rPr>
              <a:t>Potřeba jódu v parenterální výživě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80920" cy="432048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Používání jódové dezinfekce může být dostačující k příjmu jódu</a:t>
            </a:r>
          </a:p>
          <a:p>
            <a:pPr marL="620713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ale ne používání </a:t>
            </a:r>
            <a:r>
              <a:rPr lang="cs-CZ" sz="2400" dirty="0" err="1">
                <a:latin typeface="Arial" charset="0"/>
              </a:rPr>
              <a:t>chlorhexidinu</a:t>
            </a:r>
            <a:endParaRPr lang="cs-CZ" sz="2400" dirty="0">
              <a:latin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Roztoky PV</a:t>
            </a:r>
            <a:r>
              <a:rPr lang="cs-CZ" sz="2800" dirty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mohou obsahovat </a:t>
            </a:r>
            <a:r>
              <a:rPr lang="cs-CZ" sz="2800" b="1" dirty="0">
                <a:latin typeface="Arial" charset="0"/>
              </a:rPr>
              <a:t>malé množství jódu 15-25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b="1" dirty="0">
                <a:latin typeface="Symbol" pitchFamily="18" charset="2"/>
              </a:rPr>
              <a:t>m</a:t>
            </a:r>
            <a:r>
              <a:rPr lang="cs-CZ" sz="2800" b="1" dirty="0">
                <a:latin typeface="Arial" charset="0"/>
              </a:rPr>
              <a:t>g/den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Při krátkodobé PV nemusí být </a:t>
            </a:r>
            <a:r>
              <a:rPr lang="cs-CZ" sz="2800" b="1" dirty="0" err="1">
                <a:latin typeface="Arial" charset="0"/>
              </a:rPr>
              <a:t>suplementace</a:t>
            </a:r>
            <a:r>
              <a:rPr lang="cs-CZ" sz="2800" b="1" dirty="0">
                <a:latin typeface="Arial" charset="0"/>
              </a:rPr>
              <a:t> jódu nutná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což může platit i pro některé jiné stopové prvky</a:t>
            </a:r>
          </a:p>
          <a:p>
            <a:pPr marL="620713" lvl="1" indent="-258763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ale většinou ne pro zinek a selen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403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908720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latin typeface="Arial" pitchFamily="34" charset="0"/>
                <a:cs typeface="Arial" pitchFamily="34" charset="0"/>
              </a:rPr>
              <a:t>Nová směs stopových prvků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Nutryelt</a:t>
            </a:r>
            <a:r>
              <a:rPr lang="cs-CZ" sz="3100" baseline="30000" dirty="0">
                <a:latin typeface="Arial" pitchFamily="34" charset="0"/>
                <a:cs typeface="Arial" pitchFamily="34" charset="0"/>
              </a:rPr>
              <a:t>® </a:t>
            </a:r>
            <a:r>
              <a:rPr lang="cs-CZ" sz="3100" dirty="0" err="1">
                <a:latin typeface="Arial" pitchFamily="34" charset="0"/>
                <a:cs typeface="Arial" pitchFamily="34" charset="0"/>
              </a:rPr>
              <a:t>Baxter</a:t>
            </a:r>
            <a:br>
              <a:rPr lang="cs-CZ" sz="3100" dirty="0">
                <a:latin typeface="Arial" pitchFamily="34" charset="0"/>
                <a:cs typeface="Arial" pitchFamily="34" charset="0"/>
              </a:rPr>
            </a:br>
            <a:r>
              <a:rPr lang="cs-CZ" sz="2700" b="0" dirty="0">
                <a:latin typeface="Arial" pitchFamily="34" charset="0"/>
                <a:cs typeface="Arial" pitchFamily="34" charset="0"/>
              </a:rPr>
              <a:t>obsahuje 9 stopových prvků</a:t>
            </a:r>
            <a:r>
              <a:rPr lang="cs-CZ" sz="1600" dirty="0"/>
              <a:t> (</a:t>
            </a:r>
            <a:r>
              <a:rPr lang="cs-CZ" sz="1600" dirty="0" err="1"/>
              <a:t>Nutryelt</a:t>
            </a:r>
            <a:r>
              <a:rPr lang="cs-CZ" sz="1600" dirty="0"/>
              <a:t> koncentrát pro infuzní roztok)</a:t>
            </a:r>
            <a:endParaRPr lang="en-US" sz="2700" b="0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59726"/>
              </p:ext>
            </p:extLst>
          </p:nvPr>
        </p:nvGraphicFramePr>
        <p:xfrm>
          <a:off x="251520" y="1208360"/>
          <a:ext cx="864096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6100">
                <a:tc gridSpan="2"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Stopový prvek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Jednotky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Potřeba </a:t>
                      </a:r>
                      <a:r>
                        <a:rPr lang="cs-CZ" sz="2000" dirty="0" err="1"/>
                        <a:t>i.v</a:t>
                      </a:r>
                      <a:r>
                        <a:rPr lang="cs-CZ" sz="20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/>
                        <a:t>Nutryelt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/>
                        <a:t>Zn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Zinek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3-6,5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Se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Selen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60-100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/>
                        <a:t>Fe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Železo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lang="cs-CZ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Měď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300-500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lang="cs-CZ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60-100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F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Fluor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950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I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Jód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/>
                        <a:t>Mo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Molybden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/>
                        <a:t>Cr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Chróm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10-20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574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4624"/>
            <a:ext cx="7721029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Nadměrný příjem jódu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vyšší než 500-1000 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m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g/den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96944" cy="511256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Vysoký příjem jódu způsobuje přechodný pokles tvorby hormonů štítné žlázy</a:t>
            </a:r>
          </a:p>
          <a:p>
            <a:pPr marL="620713" lvl="1" indent="-258763" eaLnBrk="1" hangingPunct="1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Wolff-Chaikoffův</a:t>
            </a:r>
            <a:r>
              <a:rPr lang="cs-CZ" sz="2400" dirty="0">
                <a:latin typeface="Arial" charset="0"/>
              </a:rPr>
              <a:t> efekt</a:t>
            </a:r>
          </a:p>
          <a:p>
            <a:pPr marL="620713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většinou se po několika dnech stav upraví</a:t>
            </a:r>
          </a:p>
          <a:p>
            <a:pPr marL="620713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pokud však ne ► </a:t>
            </a:r>
            <a:r>
              <a:rPr lang="cs-CZ" sz="2400" dirty="0" err="1">
                <a:latin typeface="Arial" charset="0"/>
              </a:rPr>
              <a:t>hypothyreoidismus</a:t>
            </a:r>
            <a:endParaRPr lang="cs-CZ" sz="24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Vysoký příjem jódu </a:t>
            </a:r>
            <a:r>
              <a:rPr lang="cs-CZ" dirty="0">
                <a:latin typeface="Arial" charset="0"/>
              </a:rPr>
              <a:t>však může u některých pacientů naopak způsobit </a:t>
            </a:r>
            <a:r>
              <a:rPr lang="cs-CZ" sz="2800" b="1" dirty="0" err="1">
                <a:latin typeface="Arial" charset="0"/>
              </a:rPr>
              <a:t>hyperthyreoidsmus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riziko autoimunitního onemocnění štítné žlázy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Onemocnění štítné žlázy může vzniknout       jak při nízkém, tak i vysokém příjmu jódu</a:t>
            </a:r>
          </a:p>
          <a:p>
            <a:pPr lvl="1">
              <a:spcBef>
                <a:spcPts val="0"/>
              </a:spcBef>
            </a:pPr>
            <a:r>
              <a:rPr lang="cs-CZ" sz="2400" dirty="0">
                <a:latin typeface="Arial" charset="0"/>
              </a:rPr>
              <a:t>nejnižší hodnotu TSH má příjem jódu 150-250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0834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276872"/>
            <a:ext cx="6768752" cy="7920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Mangan ve výživě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669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848871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Mangan, Mn</a:t>
            </a:r>
            <a:r>
              <a:rPr lang="cs-CZ" b="1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55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základní charakteristika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882" y="1772816"/>
            <a:ext cx="7776542" cy="4680520"/>
          </a:xfrm>
        </p:spPr>
        <p:txBody>
          <a:bodyPr>
            <a:noAutofit/>
          </a:bodyPr>
          <a:lstStyle/>
          <a:p>
            <a:pPr marL="276225" indent="-276225"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Je mangan skutečně stopový prvek?</a:t>
            </a: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deficit u lidí nebyl popsán</a:t>
            </a: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naopak je značné riziko toxicity</a:t>
            </a:r>
          </a:p>
          <a:p>
            <a:pPr marL="276225" indent="-27622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Mangan se vyskytuje </a:t>
            </a:r>
            <a:r>
              <a:rPr lang="cs-CZ" sz="2800" b="1" dirty="0" err="1">
                <a:latin typeface="Arial" charset="0"/>
              </a:rPr>
              <a:t>ubikvitárně</a:t>
            </a:r>
            <a:r>
              <a:rPr lang="cs-CZ" sz="2800" b="1" dirty="0">
                <a:latin typeface="Arial" charset="0"/>
              </a:rPr>
              <a:t> v půdě,    ve vzdušném prachu, vodě a potravinách</a:t>
            </a:r>
          </a:p>
          <a:p>
            <a:pPr marL="276225" indent="-276225">
              <a:spcBef>
                <a:spcPts val="600"/>
              </a:spcBef>
            </a:pP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je součástí průmyslových aplikací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pesticidy, baterie</a:t>
            </a: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V organismu tvoří </a:t>
            </a:r>
            <a:r>
              <a:rPr lang="cs-CZ" sz="2800" b="1" dirty="0" err="1">
                <a:latin typeface="Arial" charset="0"/>
              </a:rPr>
              <a:t>metaloenzymy</a:t>
            </a:r>
            <a:endParaRPr lang="cs-CZ" sz="2800" b="1" dirty="0">
              <a:latin typeface="Arial" charset="0"/>
            </a:endParaRP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glutamin-syntetáza</a:t>
            </a:r>
            <a:endParaRPr lang="cs-CZ" sz="2400" dirty="0">
              <a:latin typeface="Arial" charset="0"/>
            </a:endParaRP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-dependentní </a:t>
            </a:r>
            <a:r>
              <a:rPr lang="cs-CZ" sz="2400" dirty="0" err="1">
                <a:latin typeface="Arial" charset="0"/>
              </a:rPr>
              <a:t>superoxid-dismutáza</a:t>
            </a:r>
            <a:r>
              <a:rPr lang="cs-CZ" sz="2400" dirty="0">
                <a:latin typeface="Arial" charset="0"/>
              </a:rPr>
              <a:t> (</a:t>
            </a:r>
            <a:r>
              <a:rPr lang="cs-CZ" sz="2400" dirty="0" err="1">
                <a:latin typeface="Arial" charset="0"/>
              </a:rPr>
              <a:t>MnSOD</a:t>
            </a:r>
            <a:r>
              <a:rPr lang="cs-CZ" sz="2400" dirty="0">
                <a:latin typeface="Arial" charset="0"/>
              </a:rPr>
              <a:t>)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445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848871" cy="1052736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Mangan ve stravě a jeho vstřebávání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perorální potřeba </a:t>
            </a: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Mn</a:t>
            </a: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2-5 mg/den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882" y="1556792"/>
            <a:ext cx="8280598" cy="5112568"/>
          </a:xfrm>
        </p:spPr>
        <p:txBody>
          <a:bodyPr>
            <a:noAutofit/>
          </a:bodyPr>
          <a:lstStyle/>
          <a:p>
            <a:pPr marL="276225" indent="-276225" eaLnBrk="1" hangingPunct="1"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Zdroje </a:t>
            </a: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ve stravě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celozrnné obiloviny, olejnatá semena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luštěniny, káva, čaj, kakao, sladkosti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voda může obsahovat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v množství 50-5000 </a:t>
            </a:r>
            <a:r>
              <a:rPr lang="cs-CZ" sz="2400" dirty="0">
                <a:latin typeface="Symbol" pitchFamily="18" charset="2"/>
              </a:rPr>
              <a:t>m</a:t>
            </a:r>
            <a:r>
              <a:rPr lang="cs-CZ" sz="2400" dirty="0">
                <a:latin typeface="Arial" charset="0"/>
              </a:rPr>
              <a:t>g/l</a:t>
            </a:r>
          </a:p>
          <a:p>
            <a:pPr marL="276225" indent="-27622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Vstřebávání je hluboko pod 10 %</a:t>
            </a: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nízkém obsahu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ve stravě se vstřebá větší podíl</a:t>
            </a: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nejvíce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se vstřebá z vody</a:t>
            </a:r>
          </a:p>
          <a:p>
            <a:pPr marL="534988" lvl="1" indent="-258763" eaLnBrk="1" hangingPunct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vláknina a </a:t>
            </a:r>
            <a:r>
              <a:rPr lang="cs-CZ" sz="2400" dirty="0" err="1">
                <a:latin typeface="Arial" charset="0"/>
              </a:rPr>
              <a:t>fytáty</a:t>
            </a:r>
            <a:r>
              <a:rPr lang="cs-CZ" sz="2400" dirty="0">
                <a:latin typeface="Arial" charset="0"/>
              </a:rPr>
              <a:t> snižují vstřebávání</a:t>
            </a: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Vysoký podíl vstřebaného </a:t>
            </a: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se vyskytuje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obecně u dětí (riziko toxicity)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anémii z nedostatku </a:t>
            </a:r>
            <a:r>
              <a:rPr lang="cs-CZ" sz="2400" dirty="0" err="1">
                <a:latin typeface="Arial" charset="0"/>
              </a:rPr>
              <a:t>Fe</a:t>
            </a:r>
            <a:endParaRPr lang="cs-CZ" sz="2400" dirty="0">
              <a:latin typeface="Arial" charset="0"/>
            </a:endParaRP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vysokém přívodu zinku (dlouhodobá </a:t>
            </a:r>
            <a:r>
              <a:rPr lang="cs-CZ" sz="2400" dirty="0" err="1">
                <a:latin typeface="Arial" charset="0"/>
              </a:rPr>
              <a:t>suplementace</a:t>
            </a:r>
            <a:r>
              <a:rPr lang="cs-CZ" sz="2400" dirty="0">
                <a:latin typeface="Arial" charset="0"/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94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836712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692696"/>
          </a:xfrm>
        </p:spPr>
        <p:txBody>
          <a:bodyPr/>
          <a:lstStyle/>
          <a:p>
            <a:r>
              <a:rPr lang="cs-CZ" dirty="0"/>
              <a:t>Minerální látky řazené mezi makroelementy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11491"/>
              </p:ext>
            </p:extLst>
          </p:nvPr>
        </p:nvGraphicFramePr>
        <p:xfrm>
          <a:off x="269521" y="863732"/>
          <a:ext cx="8604957" cy="576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Stopový prvek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24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neesenciální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Chemická</a:t>
                      </a:r>
                    </a:p>
                    <a:p>
                      <a:pPr algn="ctr"/>
                      <a:r>
                        <a:rPr lang="cs-CZ" sz="2400" b="1" i="0" dirty="0"/>
                        <a:t>značka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/>
                        <a:t>Relativní atomová hmotnost  </a:t>
                      </a:r>
                      <a:r>
                        <a:rPr lang="cs-CZ" sz="1600" b="0" i="0" dirty="0"/>
                        <a:t>(zaokrouhleně)</a:t>
                      </a:r>
                      <a:endParaRPr lang="cs-CZ" sz="24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Sodík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/>
                        <a:t>Draslík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Chlór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Vápník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Fosfor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Hořčík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Síra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44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44016"/>
            <a:ext cx="7848872" cy="764704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Vylučování manganu a riziko toxicity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Mn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352928" cy="5157192"/>
          </a:xfrm>
        </p:spPr>
        <p:txBody>
          <a:bodyPr>
            <a:noAutofit/>
          </a:bodyPr>
          <a:lstStyle/>
          <a:p>
            <a:pPr marL="276225" indent="-276225">
              <a:spcBef>
                <a:spcPts val="600"/>
              </a:spcBef>
            </a:pP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je vylučován z 90 % do žlučových cest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riziko akumulace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v organismu při cholestáze</a:t>
            </a: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Zvýšená expozice manganu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profesionální inhalace prachu s vysokým obsahem </a:t>
            </a:r>
            <a:r>
              <a:rPr lang="cs-CZ" sz="2400" dirty="0" err="1">
                <a:latin typeface="Arial" charset="0"/>
              </a:rPr>
              <a:t>Mn</a:t>
            </a:r>
            <a:endParaRPr lang="cs-CZ" sz="2400" dirty="0">
              <a:latin typeface="Arial" charset="0"/>
            </a:endParaRP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Riziko toxicity </a:t>
            </a: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v běžné praxi 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pití vody s vysokým obsahem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(zvláště u dětí)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dlouhodobá </a:t>
            </a:r>
            <a:r>
              <a:rPr lang="cs-CZ" sz="2400" dirty="0" err="1">
                <a:latin typeface="Arial" charset="0"/>
              </a:rPr>
              <a:t>suplementace</a:t>
            </a:r>
            <a:r>
              <a:rPr lang="cs-CZ" sz="2400" dirty="0">
                <a:latin typeface="Arial" charset="0"/>
              </a:rPr>
              <a:t>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, včetně </a:t>
            </a:r>
            <a:r>
              <a:rPr lang="cs-CZ" sz="2400" dirty="0" err="1">
                <a:latin typeface="Arial" charset="0"/>
              </a:rPr>
              <a:t>i.v</a:t>
            </a:r>
            <a:r>
              <a:rPr lang="cs-CZ" sz="2400" dirty="0">
                <a:latin typeface="Arial" charset="0"/>
              </a:rPr>
              <a:t>. podávání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závažná onemocnění jater s cholestázou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anémie z nedostatku </a:t>
            </a:r>
            <a:r>
              <a:rPr lang="cs-CZ" sz="2400" dirty="0" err="1">
                <a:latin typeface="Arial" charset="0"/>
              </a:rPr>
              <a:t>Fe</a:t>
            </a:r>
            <a:endParaRPr lang="cs-CZ" sz="2400" dirty="0">
              <a:latin typeface="Arial" charset="0"/>
            </a:endParaRPr>
          </a:p>
          <a:p>
            <a:pPr marL="276225" indent="-27622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Strava s vysokým obsahem </a:t>
            </a:r>
            <a:r>
              <a:rPr lang="cs-CZ" sz="2800" b="1" dirty="0" err="1">
                <a:latin typeface="Arial" charset="0"/>
              </a:rPr>
              <a:t>Mn</a:t>
            </a:r>
            <a:r>
              <a:rPr lang="cs-CZ" sz="2800" b="1" dirty="0">
                <a:latin typeface="Arial" charset="0"/>
              </a:rPr>
              <a:t> představuje nízké riziko toxicity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protože klesá vstřebaný podíl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(neplatí pro vodu)</a:t>
            </a:r>
          </a:p>
          <a:p>
            <a:pPr marL="534988" lvl="1" indent="-258763">
              <a:spcBef>
                <a:spcPct val="0"/>
              </a:spcBef>
            </a:pPr>
            <a:endParaRPr lang="cs-CZ" sz="2400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endParaRPr lang="cs-CZ" sz="28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7006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848871" cy="1052736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Toxicita manganu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manganismus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6864" cy="4896544"/>
          </a:xfrm>
        </p:spPr>
        <p:txBody>
          <a:bodyPr>
            <a:noAutofit/>
          </a:bodyPr>
          <a:lstStyle/>
          <a:p>
            <a:pPr marL="276225" indent="-276225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Především </a:t>
            </a:r>
            <a:r>
              <a:rPr lang="cs-CZ" sz="2800" b="1" dirty="0" err="1">
                <a:latin typeface="Arial" charset="0"/>
              </a:rPr>
              <a:t>neurotoxicita</a:t>
            </a:r>
            <a:endParaRPr lang="cs-CZ" sz="2800" b="1" dirty="0">
              <a:latin typeface="Arial" charset="0"/>
            </a:endParaRP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příznaky podobné Parkinsonově chorobě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ztráta koordinace, rychlé pohyby rukou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zapomnětlivost</a:t>
            </a: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Patofyziologie </a:t>
            </a:r>
            <a:r>
              <a:rPr lang="cs-CZ" sz="2800" b="1" dirty="0" err="1">
                <a:latin typeface="Arial" charset="0"/>
              </a:rPr>
              <a:t>neurotoxicity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sz="2800" b="1" dirty="0" err="1">
                <a:latin typeface="Arial" charset="0"/>
              </a:rPr>
              <a:t>Mn</a:t>
            </a:r>
            <a:endParaRPr lang="cs-CZ" sz="2800" b="1" dirty="0">
              <a:latin typeface="Arial" charset="0"/>
            </a:endParaRP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hromadění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v bazálních gangliích mozku</a:t>
            </a:r>
          </a:p>
          <a:p>
            <a:pPr marL="276225" indent="-276225" eaLnBrk="1" hangingPunct="1">
              <a:spcBef>
                <a:spcPts val="600"/>
              </a:spcBef>
            </a:pPr>
            <a:r>
              <a:rPr lang="cs-CZ" sz="2800" b="1" dirty="0">
                <a:latin typeface="Arial" charset="0"/>
              </a:rPr>
              <a:t>Diagnostika </a:t>
            </a:r>
            <a:r>
              <a:rPr lang="cs-CZ" sz="2800" b="1" dirty="0" err="1">
                <a:latin typeface="Arial" charset="0"/>
              </a:rPr>
              <a:t>neurotoxicity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sz="2800" b="1" dirty="0" err="1">
                <a:latin typeface="Arial" charset="0"/>
              </a:rPr>
              <a:t>Mn</a:t>
            </a:r>
            <a:endParaRPr lang="cs-CZ" sz="2800" b="1" dirty="0">
              <a:latin typeface="Arial" charset="0"/>
            </a:endParaRPr>
          </a:p>
          <a:p>
            <a:pPr marL="534988" lvl="1" indent="-258763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neurobehaviorální</a:t>
            </a:r>
            <a:r>
              <a:rPr lang="cs-CZ" sz="2400" dirty="0">
                <a:latin typeface="Arial" charset="0"/>
              </a:rPr>
              <a:t> testy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 err="1">
                <a:latin typeface="Arial" charset="0"/>
              </a:rPr>
              <a:t>neurokognitivní</a:t>
            </a:r>
            <a:r>
              <a:rPr lang="cs-CZ" sz="2400" dirty="0">
                <a:latin typeface="Arial" charset="0"/>
              </a:rPr>
              <a:t> testy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porucha motorických funkcí</a:t>
            </a:r>
          </a:p>
          <a:p>
            <a:pPr marL="534988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MRI mozku (změří depozita </a:t>
            </a:r>
            <a:r>
              <a:rPr lang="cs-CZ" sz="2400" dirty="0" err="1">
                <a:latin typeface="Arial" charset="0"/>
              </a:rPr>
              <a:t>Mn</a:t>
            </a:r>
            <a:r>
              <a:rPr lang="cs-CZ" sz="2400" dirty="0">
                <a:latin typeface="Arial" charset="0"/>
              </a:rPr>
              <a:t> v mozku)</a:t>
            </a:r>
          </a:p>
          <a:p>
            <a:pPr lvl="1" eaLnBrk="1" hangingPunct="1">
              <a:spcBef>
                <a:spcPct val="0"/>
              </a:spcBef>
            </a:pPr>
            <a:endParaRPr lang="cs-CZ" sz="2800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15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908720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Srovnání denní potřeby stopových prvků</a:t>
            </a:r>
            <a:br>
              <a:rPr lang="cs-CZ" sz="31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enterální a parenterální (</a:t>
            </a:r>
            <a:r>
              <a:rPr lang="cs-CZ" sz="2700" b="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i.v</a:t>
            </a:r>
            <a:r>
              <a:rPr lang="cs-CZ" sz="27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.)</a:t>
            </a:r>
            <a:endParaRPr lang="en-US" sz="2700" b="0" baseline="30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46339"/>
              </p:ext>
            </p:extLst>
          </p:nvPr>
        </p:nvGraphicFramePr>
        <p:xfrm>
          <a:off x="179512" y="1208360"/>
          <a:ext cx="878497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7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6100">
                <a:tc gridSpan="2"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Stopový prvek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Jednotky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Enterální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Intravenózní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/>
                        <a:t>Zn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Zinek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7-10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3-6,5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Se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selen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60-70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60-100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/>
                        <a:t>Fe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Železo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lang="cs-CZ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Měď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+mn-lt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1-1,5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0,3-0,5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lang="cs-CZ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+mn-lt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0,06-0,1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F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Fluor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3,1-3,8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0,95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I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Jód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150-180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/>
                        <a:t>Mo</a:t>
                      </a:r>
                      <a:endParaRPr lang="cs-CZ" sz="20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Molybden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50-100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/>
                        <a:t>Cr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Chróm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Symbol" pitchFamily="18" charset="2"/>
                        </a:rPr>
                        <a:t>m</a:t>
                      </a:r>
                      <a:r>
                        <a:rPr lang="cs-CZ" sz="2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30-100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10-20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214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Konec přednášky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1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7128792" cy="10527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Společné rysy stopových prvků (SP)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nimiž je třeba počítat v klinické praxi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96944" cy="511256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Geografické faktory ► obsah SP v prostředí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nedostatek jódu v podhorských oblastech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nedostatek selenu ve střední Evropě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přítomnost stopových prvků ve vodě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Deficit má metabolické důsledky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porucha funkce (např. snížená antioxidační obrana)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ale klinické příznaky až při těžkém deficitu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Nedostatek v organismu se obtížně prokazuje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hladina v krvi neodráží celkový obsah v organismu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Stopové prvky mohou být toxické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při </a:t>
            </a:r>
            <a:r>
              <a:rPr lang="cs-CZ" sz="2400" dirty="0" err="1">
                <a:latin typeface="Arial" charset="0"/>
              </a:rPr>
              <a:t>suplementaci</a:t>
            </a:r>
            <a:r>
              <a:rPr lang="cs-CZ" sz="2400" dirty="0">
                <a:latin typeface="Arial" charset="0"/>
              </a:rPr>
              <a:t> mohou být předávkovány</a:t>
            </a:r>
          </a:p>
          <a:p>
            <a:pPr lvl="1">
              <a:spcBef>
                <a:spcPct val="0"/>
              </a:spcBef>
            </a:pPr>
            <a:endParaRPr lang="cs-CZ" dirty="0">
              <a:latin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4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4819"/>
            <a:ext cx="7704856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Působení stopových prvků v metabolismu 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700809"/>
            <a:ext cx="8071048" cy="453648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SP mohou být vázány </a:t>
            </a:r>
            <a:r>
              <a:rPr lang="en-US" sz="2800" b="1" dirty="0" err="1">
                <a:latin typeface="Arial" charset="0"/>
              </a:rPr>
              <a:t>na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bílkovinu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enzymu</a:t>
            </a:r>
            <a:endParaRPr lang="en-US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SP je přitom nutný pro maximální aktivitu enzymu</a:t>
            </a:r>
          </a:p>
          <a:p>
            <a:pPr marL="3429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b="1" dirty="0" err="1">
                <a:latin typeface="Arial" charset="0"/>
              </a:rPr>
              <a:t>Metalothioneiny</a:t>
            </a:r>
            <a:r>
              <a:rPr lang="cs-CZ" sz="2800" b="1" dirty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fyziologicky váží </a:t>
            </a:r>
            <a:r>
              <a:rPr lang="cs-CZ" sz="2800" b="1" dirty="0" err="1">
                <a:latin typeface="Arial" charset="0"/>
              </a:rPr>
              <a:t>Zn</a:t>
            </a:r>
            <a:r>
              <a:rPr lang="cs-CZ" sz="2800" b="1" dirty="0">
                <a:latin typeface="Arial" charset="0"/>
              </a:rPr>
              <a:t>, </a:t>
            </a:r>
            <a:r>
              <a:rPr lang="cs-CZ" sz="2800" b="1" dirty="0" err="1">
                <a:latin typeface="Arial" charset="0"/>
              </a:rPr>
              <a:t>Cu</a:t>
            </a:r>
            <a:r>
              <a:rPr lang="cs-CZ" sz="2800" b="1" dirty="0">
                <a:latin typeface="Arial" charset="0"/>
              </a:rPr>
              <a:t>, Se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nízkomolekulární buněčné proteiny bohaté na cystein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účastní se detoxikace těžkých kovů</a:t>
            </a: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podílejí se na antioxidační obraně buňky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SP jako rozpustný iontový </a:t>
            </a:r>
            <a:r>
              <a:rPr lang="cs-CZ" sz="2800" b="1" dirty="0" err="1">
                <a:latin typeface="Arial" charset="0"/>
              </a:rPr>
              <a:t>kofaktor</a:t>
            </a:r>
            <a:endParaRPr lang="cs-CZ" sz="2800" b="1" dirty="0">
              <a:latin typeface="Arial" charset="0"/>
            </a:endParaRPr>
          </a:p>
          <a:p>
            <a:pPr marL="620713" lvl="1" indent="-258763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urychluje enzymatickou reakci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SP jako součást  nebílkovinných molekul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9500FA2F-CBB2-47EA-9734-098F870013BB}" type="slidenum">
              <a:rPr lang="cs-CZ" smtClean="0"/>
              <a:pPr algn="r"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89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8280920" cy="1052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Úloha stopových prvků při antioxidační obraně</a:t>
            </a:r>
            <a:b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jako součást enzymů odbourávajících ROS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42150" y="6356176"/>
            <a:ext cx="1905000" cy="457200"/>
          </a:xfrm>
        </p:spPr>
        <p:txBody>
          <a:bodyPr/>
          <a:lstStyle/>
          <a:p>
            <a:pPr algn="r">
              <a:defRPr/>
            </a:pPr>
            <a:fld id="{066178FB-4AAB-4AE1-8BB5-4DF1447CE0EE}" type="slidenum">
              <a:rPr lang="cs-CZ" smtClean="0"/>
              <a:pPr algn="r">
                <a:defRPr/>
              </a:pPr>
              <a:t>8</a:t>
            </a:fld>
            <a:endParaRPr lang="cs-CZ"/>
          </a:p>
        </p:txBody>
      </p:sp>
      <p:pic>
        <p:nvPicPr>
          <p:cNvPr id="6148" name="Picture 2" descr="GlutPeroxidase-1GP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32" y="3491738"/>
            <a:ext cx="2941960" cy="294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3860708" y="2343593"/>
            <a:ext cx="504056" cy="114814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3868272" y="4365104"/>
            <a:ext cx="504056" cy="114814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423548" y="2630316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SOD – </a:t>
            </a:r>
            <a:r>
              <a:rPr lang="cs-CZ" sz="2400" b="1" dirty="0" err="1">
                <a:solidFill>
                  <a:srgbClr val="FF0000"/>
                </a:solidFill>
              </a:rPr>
              <a:t>Zn</a:t>
            </a:r>
            <a:r>
              <a:rPr lang="cs-CZ" sz="2400" b="1" dirty="0">
                <a:solidFill>
                  <a:srgbClr val="FF0000"/>
                </a:solidFill>
              </a:rPr>
              <a:t>/</a:t>
            </a:r>
            <a:r>
              <a:rPr lang="cs-CZ" sz="2400" b="1" dirty="0" err="1">
                <a:solidFill>
                  <a:srgbClr val="FF0000"/>
                </a:solidFill>
              </a:rPr>
              <a:t>Cu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420464" y="4688946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/>
              <a:t>GPx</a:t>
            </a:r>
            <a:r>
              <a:rPr lang="cs-CZ" sz="2400" b="1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Se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001587" y="2630315"/>
            <a:ext cx="2778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Superoxid-dismutáza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27584" y="4688946"/>
            <a:ext cx="2890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Glutathion</a:t>
            </a:r>
            <a:r>
              <a:rPr lang="cs-CZ" sz="2000" b="1" dirty="0"/>
              <a:t>-peroxidáza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656951" y="1484784"/>
            <a:ext cx="3024336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1"/>
                </a:solidFill>
              </a:rPr>
              <a:t>Superoxid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O</a:t>
            </a:r>
            <a:r>
              <a:rPr lang="cs-CZ" sz="2400" b="1" baseline="-25000" dirty="0">
                <a:solidFill>
                  <a:schemeClr val="tx1"/>
                </a:solidFill>
              </a:rPr>
              <a:t>2</a:t>
            </a:r>
            <a:r>
              <a:rPr lang="cs-CZ" sz="2400" b="1" baseline="30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2618809" y="3501008"/>
            <a:ext cx="302433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Peroxid vodíku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H</a:t>
            </a:r>
            <a:r>
              <a:rPr lang="cs-CZ" sz="2400" b="1" baseline="-25000" dirty="0">
                <a:solidFill>
                  <a:schemeClr val="tx1"/>
                </a:solidFill>
              </a:rPr>
              <a:t>2</a:t>
            </a:r>
            <a:r>
              <a:rPr lang="cs-CZ" sz="2400" b="1" dirty="0">
                <a:solidFill>
                  <a:schemeClr val="tx1"/>
                </a:solidFill>
              </a:rPr>
              <a:t>O</a:t>
            </a:r>
            <a:r>
              <a:rPr lang="cs-CZ" sz="24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2618809" y="5565391"/>
            <a:ext cx="302433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2 H</a:t>
            </a:r>
            <a:r>
              <a:rPr lang="cs-CZ" sz="2400" b="1" baseline="-25000" dirty="0">
                <a:solidFill>
                  <a:schemeClr val="tx1"/>
                </a:solidFill>
              </a:rPr>
              <a:t>2</a:t>
            </a:r>
            <a:r>
              <a:rPr lang="cs-CZ" sz="2400" b="1" dirty="0">
                <a:solidFill>
                  <a:schemeClr val="tx1"/>
                </a:solidFill>
              </a:rPr>
              <a:t>O + O</a:t>
            </a:r>
            <a:r>
              <a:rPr lang="cs-CZ" sz="2400" b="1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539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798514"/>
            <a:ext cx="9144000" cy="1477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138" y="0"/>
            <a:ext cx="7956302" cy="10527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Stopové prvky při stresové odpovědi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 kriticky nemocných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42150" y="6356176"/>
            <a:ext cx="1905000" cy="457200"/>
          </a:xfrm>
        </p:spPr>
        <p:txBody>
          <a:bodyPr/>
          <a:lstStyle/>
          <a:p>
            <a:pPr algn="r">
              <a:defRPr/>
            </a:pPr>
            <a:fld id="{49E4C437-192D-489C-85BC-7FF4B8FF2367}" type="slidenum">
              <a:rPr lang="cs-CZ" smtClean="0"/>
              <a:pPr algn="r">
                <a:defRPr/>
              </a:pPr>
              <a:t>9</a:t>
            </a:fld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716016" y="1413272"/>
            <a:ext cx="3816424" cy="863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Oxidační stres</a:t>
            </a:r>
          </a:p>
          <a:p>
            <a:pPr algn="ctr">
              <a:defRPr/>
            </a:pPr>
            <a:r>
              <a:rPr lang="cs-CZ" sz="2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pokles hladin v krvi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03474" y="3068960"/>
            <a:ext cx="7928966" cy="923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Plazmatické hladiny stopových prvků při stresu klesají</a:t>
            </a:r>
          </a:p>
          <a:p>
            <a:pPr algn="ctr">
              <a:defRPr/>
            </a:pPr>
            <a:r>
              <a:rPr lang="cs-CZ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cs-CZ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Se 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41004" y="4809097"/>
            <a:ext cx="2562844" cy="820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Akutní renální </a:t>
            </a:r>
          </a:p>
          <a:p>
            <a:pPr algn="ctr"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ztráty při stresu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03474" y="1413272"/>
            <a:ext cx="3824510" cy="8415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Příjem stopových prvků </a:t>
            </a:r>
          </a:p>
          <a:p>
            <a:pPr algn="ctr">
              <a:defRPr/>
            </a:pPr>
            <a:r>
              <a:rPr lang="cs-CZ" sz="2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 výživě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3290578" y="4797152"/>
            <a:ext cx="2562844" cy="820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Extrarenální</a:t>
            </a: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ztráty</a:t>
            </a:r>
          </a:p>
          <a:p>
            <a:pPr algn="ctr"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popáleniny aj.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969596" y="4797152"/>
            <a:ext cx="2562844" cy="820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Přesun </a:t>
            </a:r>
            <a:r>
              <a:rPr lang="cs-CZ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Fe,Zn,Se</a:t>
            </a:r>
            <a:endParaRPr lang="cs-CZ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 tkání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2339752" y="2276872"/>
            <a:ext cx="400087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6372200" y="2292852"/>
            <a:ext cx="400087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1835696" y="3992588"/>
            <a:ext cx="400087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4371956" y="3992588"/>
            <a:ext cx="400087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7052233" y="3992588"/>
            <a:ext cx="400087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627784" y="242088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+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660232" y="234888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9776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lsin-CNIV">
      <a:dk1>
        <a:sysClr val="windowText" lastClr="000000"/>
      </a:dk1>
      <a:lt1>
        <a:sysClr val="window" lastClr="FFFFFF"/>
      </a:lt1>
      <a:dk2>
        <a:srgbClr val="003C57"/>
      </a:dk2>
      <a:lt2>
        <a:srgbClr val="EEECE1"/>
      </a:lt2>
      <a:accent1>
        <a:srgbClr val="63217F"/>
      </a:accent1>
      <a:accent2>
        <a:srgbClr val="0078AE"/>
      </a:accent2>
      <a:accent3>
        <a:srgbClr val="3E9A3C"/>
      </a:accent3>
      <a:accent4>
        <a:srgbClr val="74767A"/>
      </a:accent4>
      <a:accent5>
        <a:srgbClr val="FF9900"/>
      </a:accent5>
      <a:accent6>
        <a:srgbClr val="94C11F"/>
      </a:accent6>
      <a:hlink>
        <a:srgbClr val="003C57"/>
      </a:hlink>
      <a:folHlink>
        <a:srgbClr val="D16B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24490</TotalTime>
  <Words>3202</Words>
  <Application>Microsoft Office PowerPoint</Application>
  <PresentationFormat>Předvádění na obrazovce (4:3)</PresentationFormat>
  <Paragraphs>716</Paragraphs>
  <Slides>53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9" baseType="lpstr">
      <vt:lpstr>Arial</vt:lpstr>
      <vt:lpstr>Calibri</vt:lpstr>
      <vt:lpstr>Symbol</vt:lpstr>
      <vt:lpstr>Tahoma</vt:lpstr>
      <vt:lpstr>Wingdings</vt:lpstr>
      <vt:lpstr>Office Theme</vt:lpstr>
      <vt:lpstr>Stopové prvky ve výživě  bakalářské studium, obor nutriční terapeut 2.ročník LF MU  Miroslav Tomíška Interní hematologická a onkologická klinika LF MU a FN Brno</vt:lpstr>
      <vt:lpstr>Definice esenciálních stopových prvků neboli mikroelementů (patří mezi mikronutrienty)</vt:lpstr>
      <vt:lpstr>Esenciální stopové prvky</vt:lpstr>
      <vt:lpstr>Potenciálně toxické neesenciální stopové prvky</vt:lpstr>
      <vt:lpstr>Minerální látky řazené mezi makroelementy</vt:lpstr>
      <vt:lpstr>Společné rysy stopových prvků (SP) s nimiž je třeba počítat v klinické praxi</vt:lpstr>
      <vt:lpstr>Působení stopových prvků v metabolismu </vt:lpstr>
      <vt:lpstr>Úloha stopových prvků při antioxidační obraně jako součást enzymů odbourávajících ROS</vt:lpstr>
      <vt:lpstr>Stopové prvky při stresové odpovědi u kriticky nemocných </vt:lpstr>
      <vt:lpstr>Vylučování stopových prvků z organismu klinické situace, při nichž vzniká riziko nedostatku</vt:lpstr>
      <vt:lpstr>Etapovitý rozvoj deficitu stopových prvků</vt:lpstr>
      <vt:lpstr>Obecné riziko deficitu stopových prvků klinické situace, při nichž vzniká riziko nedostatku</vt:lpstr>
      <vt:lpstr>Zinek ve výživě</vt:lpstr>
      <vt:lpstr>Zinek je nutný pro mnoho metabolických dějů je kofaktorem přibližně 250 enzymů</vt:lpstr>
      <vt:lpstr>Obsah zinku ve stravě a jeho vstřebávání denní potřeba Zn ve stravě 7-10 mg</vt:lpstr>
      <vt:lpstr>Metabolismus a vylučování zinku z organismu patologické ztráty zinku</vt:lpstr>
      <vt:lpstr>Klinické projevy deficitu zinku jsou málo specifické</vt:lpstr>
      <vt:lpstr>Diagnóza deficitu zinku při nepřítomnosti příznaků je založena na kombinaci faktorů</vt:lpstr>
      <vt:lpstr>Zinek 65 základní údaje k suplementaci (1 mmol = 65 mg)</vt:lpstr>
      <vt:lpstr>Doporučené dávky zinku při enterálním podávání pro déletrvající suplementaci</vt:lpstr>
      <vt:lpstr>Suplementace Zn v úplné parenterální výživě obvykle je doporučena od počátku</vt:lpstr>
      <vt:lpstr>selen ve výživě</vt:lpstr>
      <vt:lpstr>Význam selenu v organismu, vylučování Se</vt:lpstr>
      <vt:lpstr>Forma selenu ve stravě a její vstřebávání denní potřeba Se ve stravě 60-70 mg</vt:lpstr>
      <vt:lpstr>Obsah selenu ve stravě a v organismu denní potřeba Se ve stravě 60-70 mg</vt:lpstr>
      <vt:lpstr> Projevy deficitu selenu</vt:lpstr>
      <vt:lpstr>Monitorování selenu, Se79 1 mmol Se = 79 mg Se</vt:lpstr>
      <vt:lpstr>Suplementace selenu v praxi</vt:lpstr>
      <vt:lpstr> Toxicita selenu</vt:lpstr>
      <vt:lpstr>Železo ve výživě</vt:lpstr>
      <vt:lpstr>Železo, Fe56 význam v organismu a charakteristika</vt:lpstr>
      <vt:lpstr>Zdroje železa ve stravě a vstřebávání Fe za fyziologických okolností</vt:lpstr>
      <vt:lpstr>Hodnocení stavu Fe v organismu ve vztahu k suplementaci Fe</vt:lpstr>
      <vt:lpstr>Denní potřeba Fe a jeho suplementace při onemocnění</vt:lpstr>
      <vt:lpstr>Jód ve výživě</vt:lpstr>
      <vt:lpstr>Jód, I127 základní charakteristika</vt:lpstr>
      <vt:lpstr>Zdroje jódu ve stravě obsah jódu v potravinách je však proměnlivý</vt:lpstr>
      <vt:lpstr>Obsah jódu v mořské soli nemusí být vysoký</vt:lpstr>
      <vt:lpstr>Fortifikace soli jódem. Jodizace soli   potřeba jódu ve stravě 150 mg/den</vt:lpstr>
      <vt:lpstr>Zjišťování denního příjmu jódu pomocí dotazníků a tabulkového obsahu jódu</vt:lpstr>
      <vt:lpstr>Metabolismus jódu v organismu</vt:lpstr>
      <vt:lpstr>Vyšetření koncentrace jódu v moči (jodurie) UIC, Urine Iodine Concentration</vt:lpstr>
      <vt:lpstr>Denní potřeba jódu ve výživě</vt:lpstr>
      <vt:lpstr>Potřeba jódu v parenterální výživě</vt:lpstr>
      <vt:lpstr>Nová směs stopových prvků Nutryelt® Baxter obsahuje 9 stopových prvků (Nutryelt koncentrát pro infuzní roztok)</vt:lpstr>
      <vt:lpstr>Nadměrný příjem jódu vyšší než 500-1000 mg/den</vt:lpstr>
      <vt:lpstr>Mangan ve výživě</vt:lpstr>
      <vt:lpstr>Mangan, Mn55 základní charakteristika</vt:lpstr>
      <vt:lpstr>Mangan ve stravě a jeho vstřebávání perorální potřeba Mn 2-5 mg/den </vt:lpstr>
      <vt:lpstr>Vylučování manganu a riziko toxicity Mn</vt:lpstr>
      <vt:lpstr>Toxicita manganu manganismus</vt:lpstr>
      <vt:lpstr>Srovnání denní potřeby stopových prvků enterální a parenterální (i.v .)</vt:lpstr>
      <vt:lpstr>Konec přednášky</vt:lpstr>
    </vt:vector>
  </TitlesOfParts>
  <Company>adelphi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CINV</dc:title>
  <dc:creator>M. Chung</dc:creator>
  <cp:lastModifiedBy>Halina Matějová</cp:lastModifiedBy>
  <cp:revision>577</cp:revision>
  <dcterms:created xsi:type="dcterms:W3CDTF">2015-10-22T09:56:45Z</dcterms:created>
  <dcterms:modified xsi:type="dcterms:W3CDTF">2023-05-09T12:23:12Z</dcterms:modified>
</cp:coreProperties>
</file>