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440" r:id="rId3"/>
    <p:sldId id="428" r:id="rId4"/>
    <p:sldId id="446" r:id="rId5"/>
    <p:sldId id="435" r:id="rId6"/>
    <p:sldId id="436" r:id="rId7"/>
    <p:sldId id="433" r:id="rId8"/>
    <p:sldId id="437" r:id="rId9"/>
    <p:sldId id="438" r:id="rId10"/>
    <p:sldId id="457" r:id="rId11"/>
    <p:sldId id="455" r:id="rId12"/>
    <p:sldId id="456" r:id="rId13"/>
    <p:sldId id="458" r:id="rId14"/>
    <p:sldId id="432" r:id="rId15"/>
    <p:sldId id="442" r:id="rId16"/>
    <p:sldId id="402" r:id="rId17"/>
    <p:sldId id="454" r:id="rId18"/>
    <p:sldId id="443" r:id="rId19"/>
    <p:sldId id="383" r:id="rId20"/>
    <p:sldId id="382" r:id="rId21"/>
    <p:sldId id="387" r:id="rId22"/>
    <p:sldId id="401" r:id="rId23"/>
    <p:sldId id="444" r:id="rId24"/>
    <p:sldId id="463" r:id="rId25"/>
    <p:sldId id="386" r:id="rId26"/>
    <p:sldId id="445" r:id="rId27"/>
    <p:sldId id="460" r:id="rId28"/>
    <p:sldId id="430" r:id="rId29"/>
    <p:sldId id="462" r:id="rId30"/>
    <p:sldId id="464" r:id="rId31"/>
    <p:sldId id="465" r:id="rId32"/>
    <p:sldId id="441" r:id="rId33"/>
    <p:sldId id="448" r:id="rId34"/>
    <p:sldId id="405" r:id="rId35"/>
    <p:sldId id="426" r:id="rId36"/>
    <p:sldId id="449" r:id="rId37"/>
    <p:sldId id="27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D33"/>
    <a:srgbClr val="0E9D03"/>
    <a:srgbClr val="DE99F9"/>
    <a:srgbClr val="FFC266"/>
    <a:srgbClr val="6FFD9E"/>
    <a:srgbClr val="FFE6C5"/>
    <a:srgbClr val="7CFD35"/>
    <a:srgbClr val="4BD7F3"/>
    <a:srgbClr val="B59D0B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24. 4. 2023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24. 4. 2023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0E93-DB2F-4C02-A90D-6388694DB3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8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iticalcarenutrition.com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iticalcarenutrition.com/systematic-reviews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632848" cy="3600400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cs-CZ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Enterální výživa v intenzívní péči</a:t>
            </a:r>
            <a:br>
              <a:rPr lang="cs-CZ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</a:rPr>
              <a:t>bakalářské studium </a:t>
            </a:r>
            <a:r>
              <a:rPr lang="cs-CZ" sz="2400" b="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</a:rPr>
              <a:t>utriční terapie 3.r.</a:t>
            </a:r>
            <a:br>
              <a:rPr lang="cs-CZ" sz="24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16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400" b="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r>
              <a:rPr lang="cs-CZ" sz="24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Interní hematologická a onkologická klinika</a:t>
            </a:r>
            <a:b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LF MU a FN Brno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8407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10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7920880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EV s vyšším obsahem tuku v intenzívní péči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 srovnání s EV standardního složení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0080" y="1844824"/>
            <a:ext cx="7956376" cy="4680520"/>
          </a:xfrm>
        </p:spPr>
        <p:txBody>
          <a:bodyPr>
            <a:normAutofit/>
          </a:bodyPr>
          <a:lstStyle/>
          <a:p>
            <a:pPr marL="15875" indent="0">
              <a:spcBef>
                <a:spcPts val="0"/>
              </a:spcBef>
              <a:buClr>
                <a:schemeClr val="tx2"/>
              </a:buClr>
              <a:buSzPct val="5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EV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 energetickým obsahem tuku 40-55%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Lepší kontrola glykémie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proti standardní výživě (která má více sacharidů)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Nižší počet dnů na </a:t>
            </a:r>
            <a:r>
              <a:rPr lang="cs-CZ" sz="2800" b="1" dirty="0" smtClean="0">
                <a:latin typeface="Arial" charset="0"/>
              </a:rPr>
              <a:t>ventilátoru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z tuku se tvoří méně CO</a:t>
            </a:r>
            <a:r>
              <a:rPr lang="cs-CZ" sz="2400" baseline="-25000" dirty="0" smtClean="0">
                <a:latin typeface="Arial" charset="0"/>
              </a:rPr>
              <a:t>2</a:t>
            </a:r>
            <a:r>
              <a:rPr lang="cs-CZ" sz="2400" dirty="0" smtClean="0">
                <a:latin typeface="Arial" charset="0"/>
              </a:rPr>
              <a:t>, jehož vydýchání navenek může být při respirační insuficienci limitující</a:t>
            </a:r>
            <a:endParaRPr lang="cs-CZ" sz="2400" baseline="-25000" dirty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Nižší výskyt průjmu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EV s vyšším obsahem tuku </a:t>
            </a:r>
            <a:r>
              <a:rPr lang="cs-CZ" dirty="0" smtClean="0">
                <a:latin typeface="Arial" charset="0"/>
              </a:rPr>
              <a:t>však</a:t>
            </a:r>
            <a:r>
              <a:rPr lang="cs-CZ" sz="2800" b="1" dirty="0" smtClean="0">
                <a:latin typeface="Arial" charset="0"/>
              </a:rPr>
              <a:t> nesnižuje mortalitu</a:t>
            </a:r>
          </a:p>
        </p:txBody>
      </p:sp>
    </p:spTree>
    <p:extLst>
      <p:ext uri="{BB962C8B-B14F-4D97-AF65-F5344CB8AC3E}">
        <p14:creationId xmlns:p14="http://schemas.microsoft.com/office/powerpoint/2010/main" val="20560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11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99392"/>
            <a:ext cx="7560840" cy="1368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Efekt EV s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w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-3 mastnými kyselinami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ve srovnání se standardní EV v intenzívní péči </a:t>
            </a:r>
            <a:b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podle klinických studií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72816"/>
            <a:ext cx="8064896" cy="4824536"/>
          </a:xfrm>
        </p:spPr>
        <p:txBody>
          <a:bodyPr>
            <a:normAutofit/>
          </a:bodyPr>
          <a:lstStyle/>
          <a:p>
            <a:pPr marL="15875" indent="0">
              <a:spcBef>
                <a:spcPts val="0"/>
              </a:spcBef>
              <a:buClr>
                <a:schemeClr val="tx2"/>
              </a:buClr>
              <a:buSzPct val="50000"/>
              <a:buNone/>
            </a:pPr>
            <a:r>
              <a:rPr lang="cs-CZ" sz="2800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Suplementace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EV rybím olejem samotným </a:t>
            </a:r>
          </a:p>
          <a:p>
            <a:pPr marL="314325" indent="-35242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Může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zkrátit počet dnů na ventilátoru </a:t>
            </a:r>
          </a:p>
          <a:p>
            <a:pPr marL="314325" indent="-35242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Může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zkrátit dobu pobytu na JIP </a:t>
            </a:r>
          </a:p>
          <a:p>
            <a:pPr marL="314325" indent="-35242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Nesnižuje </a:t>
            </a:r>
            <a:r>
              <a:rPr lang="cs-CZ" sz="2800" b="1" dirty="0">
                <a:latin typeface="Arial" charset="0"/>
              </a:rPr>
              <a:t>výskyt infekčních </a:t>
            </a:r>
            <a:r>
              <a:rPr lang="cs-CZ" sz="2800" b="1" dirty="0" smtClean="0">
                <a:latin typeface="Arial" charset="0"/>
              </a:rPr>
              <a:t>komplikací konzistentním způsobem</a:t>
            </a:r>
          </a:p>
          <a:p>
            <a:pPr marL="714375" lvl="1" indent="-352425">
              <a:spcBef>
                <a:spcPts val="0"/>
              </a:spcBef>
              <a:buClrTx/>
              <a:buSzPct val="50000"/>
              <a:buFont typeface="Arial" pitchFamily="34" charset="0"/>
              <a:buChar char="—"/>
            </a:pPr>
            <a:r>
              <a:rPr lang="cs-CZ" sz="2400" dirty="0" smtClean="0">
                <a:latin typeface="Arial" charset="0"/>
              </a:rPr>
              <a:t>jen 1 RCT prokázal redukci výskytu sepse</a:t>
            </a:r>
            <a:endParaRPr lang="cs-CZ" sz="2400" dirty="0">
              <a:latin typeface="Arial" charset="0"/>
            </a:endParaRPr>
          </a:p>
          <a:p>
            <a:pPr marL="314325" indent="-35242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Nesnižuje </a:t>
            </a:r>
            <a:r>
              <a:rPr lang="cs-CZ" sz="2800" b="1" dirty="0">
                <a:latin typeface="Arial" charset="0"/>
              </a:rPr>
              <a:t>mortalitu v intenzívní </a:t>
            </a:r>
            <a:r>
              <a:rPr lang="cs-CZ" sz="2800" b="1" dirty="0" smtClean="0">
                <a:latin typeface="Arial" charset="0"/>
              </a:rPr>
              <a:t>péči </a:t>
            </a:r>
            <a:r>
              <a:rPr lang="cs-CZ" dirty="0" smtClean="0">
                <a:latin typeface="Arial" charset="0"/>
              </a:rPr>
              <a:t>(4 RCT)</a:t>
            </a:r>
            <a:endParaRPr lang="cs-CZ" dirty="0">
              <a:latin typeface="Arial" charset="0"/>
            </a:endParaRPr>
          </a:p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endParaRPr lang="cs-CZ" sz="1200" b="1" dirty="0" smtClean="0">
              <a:latin typeface="Arial" charset="0"/>
            </a:endParaRPr>
          </a:p>
          <a:p>
            <a:pPr marL="15875" indent="0">
              <a:spcBef>
                <a:spcPts val="0"/>
              </a:spcBef>
              <a:buClr>
                <a:schemeClr val="tx2"/>
              </a:buClr>
              <a:buSzPct val="5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Výjimkou jsou operovaní pacienti, </a:t>
            </a:r>
          </a:p>
          <a:p>
            <a:pPr marL="15875" indent="0">
              <a:spcBef>
                <a:spcPts val="0"/>
              </a:spcBef>
              <a:buClr>
                <a:schemeClr val="tx2"/>
              </a:buClr>
              <a:buSzPct val="5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nichž rybí olej přispívá ke snížení výskytu infekčních komplikací</a:t>
            </a:r>
          </a:p>
        </p:txBody>
      </p:sp>
    </p:spTree>
    <p:extLst>
      <p:ext uri="{BB962C8B-B14F-4D97-AF65-F5344CB8AC3E}">
        <p14:creationId xmlns:p14="http://schemas.microsoft.com/office/powerpoint/2010/main" val="34912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12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632848" cy="12961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Vliv EV s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w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-3/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w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-6 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mastnými kyselinami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spolu s vysokou dávkou antioxidačních vitamínů</a:t>
            </a:r>
            <a:b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při ARDS a sepsi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72816"/>
            <a:ext cx="8280920" cy="4536504"/>
          </a:xfrm>
        </p:spPr>
        <p:txBody>
          <a:bodyPr>
            <a:normAutofit/>
          </a:bodyPr>
          <a:lstStyle/>
          <a:p>
            <a:pPr marL="15875" indent="0">
              <a:spcBef>
                <a:spcPts val="0"/>
              </a:spcBef>
              <a:buClr>
                <a:schemeClr val="tx2"/>
              </a:buClr>
              <a:buSzPct val="5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Označována jako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imunomodulační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EV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err="1" smtClean="0">
                <a:latin typeface="Arial" charset="0"/>
              </a:rPr>
              <a:t>Borage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err="1">
                <a:latin typeface="Arial" charset="0"/>
              </a:rPr>
              <a:t>oil</a:t>
            </a:r>
            <a:r>
              <a:rPr lang="cs-CZ" sz="2800" b="1" dirty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(olej z brutnáku lékařského)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obsahuje 24% </a:t>
            </a:r>
            <a:r>
              <a:rPr lang="cs-CZ" sz="2400" dirty="0">
                <a:latin typeface="Symbol" pitchFamily="18" charset="2"/>
              </a:rPr>
              <a:t>g</a:t>
            </a:r>
            <a:r>
              <a:rPr lang="cs-CZ" sz="2400" dirty="0">
                <a:latin typeface="Arial" charset="0"/>
              </a:rPr>
              <a:t>-</a:t>
            </a:r>
            <a:r>
              <a:rPr lang="cs-CZ" sz="2400" dirty="0" err="1">
                <a:latin typeface="Arial" charset="0"/>
              </a:rPr>
              <a:t>linolenové</a:t>
            </a:r>
            <a:r>
              <a:rPr lang="cs-CZ" sz="2400" dirty="0">
                <a:latin typeface="Arial" charset="0"/>
              </a:rPr>
              <a:t> kyseliny (GLA, </a:t>
            </a:r>
            <a:r>
              <a:rPr lang="cs-CZ" sz="2400" dirty="0">
                <a:latin typeface="Symbol" pitchFamily="18" charset="2"/>
              </a:rPr>
              <a:t>w</a:t>
            </a:r>
            <a:r>
              <a:rPr lang="cs-CZ" sz="2400" dirty="0">
                <a:latin typeface="Arial" charset="0"/>
              </a:rPr>
              <a:t>6 )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protizánětlivý a </a:t>
            </a:r>
            <a:r>
              <a:rPr lang="cs-CZ" sz="2400" dirty="0" err="1">
                <a:latin typeface="Arial" charset="0"/>
              </a:rPr>
              <a:t>imunomodulační</a:t>
            </a:r>
            <a:r>
              <a:rPr lang="cs-CZ" sz="2400" dirty="0">
                <a:latin typeface="Arial" charset="0"/>
              </a:rPr>
              <a:t> účinek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Oxepa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(EPA+GLA, vysoký obsah tuků a antioxidačních vitamínů) při</a:t>
            </a:r>
            <a:r>
              <a:rPr lang="cs-CZ" sz="2800" b="1" dirty="0" smtClean="0">
                <a:latin typeface="Arial" charset="0"/>
              </a:rPr>
              <a:t> ALI / ARDS </a:t>
            </a:r>
            <a:r>
              <a:rPr lang="cs-CZ" dirty="0" smtClean="0">
                <a:latin typeface="Arial" charset="0"/>
              </a:rPr>
              <a:t>a/nebo při</a:t>
            </a:r>
            <a:r>
              <a:rPr lang="cs-CZ" sz="2800" b="1" dirty="0" smtClean="0">
                <a:latin typeface="Arial" charset="0"/>
              </a:rPr>
              <a:t> sepsi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snižuje počet dnů na ventilátoru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zkracuje dobu pobytu na JIP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snižuje mortalitu (RR 0,75; 95%CI 0,59; 0,96)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nesnižuje výskyt infekčních komplikací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13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5888"/>
            <a:ext cx="727280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Efekt vlákniny v EV v intenzívní péči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 srovnání s EV bez vlákniny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916832"/>
            <a:ext cx="8280920" cy="4680520"/>
          </a:xfrm>
        </p:spPr>
        <p:txBody>
          <a:bodyPr>
            <a:normAutofit/>
          </a:bodyPr>
          <a:lstStyle/>
          <a:p>
            <a:pPr marL="15875" indent="0">
              <a:spcBef>
                <a:spcPts val="0"/>
              </a:spcBef>
              <a:buClr>
                <a:schemeClr val="tx2"/>
              </a:buClr>
              <a:buSzPct val="50000"/>
              <a:buNone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Většina studií hodnotila </a:t>
            </a: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rozpustnou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vlákninu</a:t>
            </a:r>
          </a:p>
          <a:p>
            <a:pPr marL="361950" indent="-346075">
              <a:spcBef>
                <a:spcPts val="18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Trend ke snížení mortality </a:t>
            </a:r>
            <a:r>
              <a:rPr lang="cs-CZ" dirty="0" smtClean="0">
                <a:latin typeface="Arial" charset="0"/>
              </a:rPr>
              <a:t>(6 RCT)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RR 0,54 (95%CI 0,26; 1,12)</a:t>
            </a:r>
          </a:p>
          <a:p>
            <a:pPr marL="361950" indent="-346075">
              <a:spcBef>
                <a:spcPts val="18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Trend ke snížení doby pobytu na JIP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ale nesnižuje dobu pobytu v nemocnici</a:t>
            </a:r>
          </a:p>
          <a:p>
            <a:pPr marL="361950" indent="-346075">
              <a:spcBef>
                <a:spcPts val="18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Vláknina nemá signifikantní vliv na výskyt průjmu v intenzívní péči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RR 0,77 (</a:t>
            </a:r>
            <a:r>
              <a:rPr lang="cs-CZ" sz="2400" dirty="0">
                <a:latin typeface="Arial" charset="0"/>
              </a:rPr>
              <a:t>95%CI </a:t>
            </a:r>
            <a:r>
              <a:rPr lang="cs-CZ" sz="2400" dirty="0" smtClean="0">
                <a:latin typeface="Arial" charset="0"/>
              </a:rPr>
              <a:t>0,50; 1,18)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14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7384"/>
            <a:ext cx="820891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Nedostatečné využívání přípravků pro EV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z velké nabídky kvalitních dostupných typů výživy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628800"/>
            <a:ext cx="8352928" cy="5112568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Stereotypní používání </a:t>
            </a:r>
            <a:r>
              <a:rPr lang="cs-CZ" dirty="0" smtClean="0">
                <a:latin typeface="Arial" charset="0"/>
              </a:rPr>
              <a:t>několika málo </a:t>
            </a:r>
            <a:r>
              <a:rPr lang="cs-CZ" sz="2800" b="1" dirty="0" smtClean="0">
                <a:latin typeface="Arial" charset="0"/>
              </a:rPr>
              <a:t>přípravků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běžná praxe na JIP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Zjednodušený přístup, že jakákoliv EV, která je po ruce, bude prospěšná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nepředpokládají se velké rozdíly v obsahu a účinnosti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Malé povědomí o velkém  spektru přípravků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neznalost složení, neznalost výhod podávání 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Preference nízké ceny (snížení nákladů)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Volbu vhodného přípravku může podporovat přítomnost nutričního specialisty </a:t>
            </a:r>
          </a:p>
        </p:txBody>
      </p:sp>
    </p:spTree>
    <p:extLst>
      <p:ext uri="{BB962C8B-B14F-4D97-AF65-F5344CB8AC3E}">
        <p14:creationId xmlns:p14="http://schemas.microsoft.com/office/powerpoint/2010/main" val="18824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SENIUS PHARMA INTESTAMIN 1X500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12368"/>
            <a:ext cx="350100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632848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Intestamin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trofická výživa střeva </a:t>
            </a:r>
            <a:r>
              <a:rPr lang="cs-CZ" sz="22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nebo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doplňková výživa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556792"/>
            <a:ext cx="6984776" cy="504056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1x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0,5 kcal/ml	            250 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Aminokyseliny	              42 g</a:t>
            </a:r>
          </a:p>
          <a:p>
            <a:pPr lvl="1">
              <a:spcBef>
                <a:spcPts val="0"/>
              </a:spcBef>
            </a:pPr>
            <a:r>
              <a:rPr lang="cs-CZ" sz="2400" dirty="0" err="1" smtClean="0"/>
              <a:t>glycyl-glutamin</a:t>
            </a:r>
            <a:r>
              <a:rPr lang="cs-CZ" sz="2400" dirty="0" smtClean="0"/>
              <a:t> (</a:t>
            </a:r>
            <a:r>
              <a:rPr lang="cs-CZ" sz="2400" b="1" dirty="0" err="1" smtClean="0">
                <a:solidFill>
                  <a:srgbClr val="FF0000"/>
                </a:solidFill>
              </a:rPr>
              <a:t>glutamin</a:t>
            </a:r>
            <a:r>
              <a:rPr lang="cs-CZ" sz="2400" b="1" dirty="0" smtClean="0">
                <a:solidFill>
                  <a:srgbClr val="FF0000"/>
                </a:solidFill>
              </a:rPr>
              <a:t> 30 g</a:t>
            </a:r>
            <a:r>
              <a:rPr lang="cs-CZ" sz="2400" dirty="0" smtClean="0"/>
              <a:t>, glycin 10 g)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Maltodextrin                          18 g</a:t>
            </a:r>
          </a:p>
          <a:p>
            <a:pPr>
              <a:spcBef>
                <a:spcPts val="1200"/>
              </a:spcBef>
            </a:pPr>
            <a:r>
              <a:rPr lang="cs-CZ" sz="2800" b="1" dirty="0" err="1" smtClean="0"/>
              <a:t>Zn</a:t>
            </a:r>
            <a:r>
              <a:rPr lang="cs-CZ" sz="2800" b="1" dirty="0" smtClean="0"/>
              <a:t> 20 mg,   </a:t>
            </a:r>
            <a:r>
              <a:rPr lang="cs-CZ" sz="2800" b="1" dirty="0" smtClean="0">
                <a:solidFill>
                  <a:srgbClr val="FF0000"/>
                </a:solidFill>
              </a:rPr>
              <a:t>Se 300 </a:t>
            </a:r>
            <a:r>
              <a:rPr lang="cs-CZ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cs-CZ" sz="2800" b="1" dirty="0" smtClean="0">
                <a:solidFill>
                  <a:srgbClr val="FF0000"/>
                </a:solidFill>
              </a:rPr>
              <a:t>g</a:t>
            </a:r>
          </a:p>
          <a:p>
            <a:pPr>
              <a:spcBef>
                <a:spcPts val="1200"/>
              </a:spcBef>
            </a:pPr>
            <a:r>
              <a:rPr lang="cs-CZ" sz="2800" b="1" dirty="0" err="1" smtClean="0">
                <a:solidFill>
                  <a:srgbClr val="FF0000"/>
                </a:solidFill>
              </a:rPr>
              <a:t>Vit.C</a:t>
            </a:r>
            <a:r>
              <a:rPr lang="cs-CZ" sz="2800" b="1" dirty="0" smtClean="0">
                <a:solidFill>
                  <a:srgbClr val="FF0000"/>
                </a:solidFill>
              </a:rPr>
              <a:t> 1500 mg, </a:t>
            </a:r>
            <a:r>
              <a:rPr lang="cs-CZ" sz="2800" b="1" dirty="0" err="1" smtClean="0">
                <a:solidFill>
                  <a:srgbClr val="FF0000"/>
                </a:solidFill>
              </a:rPr>
              <a:t>vit.E</a:t>
            </a:r>
            <a:r>
              <a:rPr lang="cs-CZ" sz="2800" b="1" dirty="0" smtClean="0">
                <a:solidFill>
                  <a:srgbClr val="FF0000"/>
                </a:solidFill>
              </a:rPr>
              <a:t> 500 mg  </a:t>
            </a:r>
            <a:r>
              <a:rPr lang="cs-CZ" sz="2800" b="1" dirty="0" smtClean="0"/>
              <a:t>betakaroten 10 mg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Osmolarita 490 </a:t>
            </a:r>
            <a:r>
              <a:rPr lang="cs-CZ" sz="2800" b="1" dirty="0" err="1" smtClean="0"/>
              <a:t>mOsm</a:t>
            </a:r>
            <a:r>
              <a:rPr lang="cs-CZ" sz="2800" b="1" dirty="0" smtClean="0"/>
              <a:t>/l </a:t>
            </a:r>
            <a:endParaRPr lang="cs-CZ" sz="2800" b="1" dirty="0"/>
          </a:p>
        </p:txBody>
      </p:sp>
      <p:sp>
        <p:nvSpPr>
          <p:cNvPr id="3" name="Obdélník 2"/>
          <p:cNvSpPr/>
          <p:nvPr/>
        </p:nvSpPr>
        <p:spPr>
          <a:xfrm rot="2329151">
            <a:off x="5339249" y="5690535"/>
            <a:ext cx="1500586" cy="733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8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632848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Peptamen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Intense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výživa na bázi peptidů, dobře tolerovaná střevem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484784"/>
            <a:ext cx="7056784" cy="525658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1,0 kcal/ml	          1000 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		</a:t>
            </a:r>
            <a:r>
              <a:rPr lang="cs-CZ" sz="2800" b="1" dirty="0" smtClean="0">
                <a:solidFill>
                  <a:srgbClr val="FF0000"/>
                </a:solidFill>
              </a:rPr>
              <a:t>              92 g</a:t>
            </a:r>
          </a:p>
          <a:p>
            <a:pPr lvl="1"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100% syrovátkový protein (VLI)</a:t>
            </a:r>
            <a:r>
              <a:rPr lang="cs-CZ" sz="2400" dirty="0" smtClean="0"/>
              <a:t>	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Tuky		36 g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MCT tuk tvoří </a:t>
            </a:r>
            <a:r>
              <a:rPr lang="cs-CZ" sz="2400" dirty="0" smtClean="0"/>
              <a:t>50 </a:t>
            </a:r>
            <a:r>
              <a:rPr lang="cs-CZ" sz="2400" dirty="0"/>
              <a:t>% </a:t>
            </a:r>
            <a:r>
              <a:rPr lang="cs-CZ" sz="2400" dirty="0" smtClean="0"/>
              <a:t>tuků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latin typeface="Symbol" pitchFamily="18" charset="2"/>
              </a:rPr>
              <a:t>w</a:t>
            </a:r>
            <a:r>
              <a:rPr lang="cs-CZ" sz="2400" dirty="0" smtClean="0"/>
              <a:t>-3 mastné kyseliny 2 g 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Bez vlákniny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Osmolarita 278 </a:t>
            </a:r>
            <a:r>
              <a:rPr lang="cs-CZ" sz="2800" b="1" dirty="0" err="1" smtClean="0">
                <a:solidFill>
                  <a:srgbClr val="FF0000"/>
                </a:solidFill>
              </a:rPr>
              <a:t>mOsm</a:t>
            </a:r>
            <a:r>
              <a:rPr lang="cs-CZ" sz="2800" b="1" dirty="0" smtClean="0">
                <a:solidFill>
                  <a:srgbClr val="FF0000"/>
                </a:solidFill>
              </a:rPr>
              <a:t>/l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blízká normální hodnotě 275 </a:t>
            </a:r>
            <a:r>
              <a:rPr lang="cs-CZ" sz="2400" dirty="0" err="1"/>
              <a:t>mOsm</a:t>
            </a:r>
            <a:r>
              <a:rPr lang="cs-CZ" sz="2400" dirty="0"/>
              <a:t>/l</a:t>
            </a:r>
          </a:p>
        </p:txBody>
      </p:sp>
      <p:pic>
        <p:nvPicPr>
          <p:cNvPr id="1026" name="Picture 2" descr="Nestlé Peptamen INTENSE Neutral sol (neutrální příchuť) 12x500 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98746"/>
            <a:ext cx="2088232" cy="335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0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632848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Peptamen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AF   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Advanced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Formula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první koncentrovaná oligomerní výživa do sondy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772816"/>
            <a:ext cx="6912768" cy="49685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1,5 kcal/ml	          1500 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		</a:t>
            </a:r>
            <a:r>
              <a:rPr lang="cs-CZ" sz="2800" b="1" dirty="0" smtClean="0">
                <a:solidFill>
                  <a:srgbClr val="FF0000"/>
                </a:solidFill>
              </a:rPr>
              <a:t>              94 g</a:t>
            </a:r>
          </a:p>
          <a:p>
            <a:pPr lvl="1"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peptidy z hydrolyzované syrovátky</a:t>
            </a:r>
            <a:r>
              <a:rPr lang="cs-CZ" sz="2400" dirty="0" smtClean="0"/>
              <a:t>	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Tuky		64 g</a:t>
            </a:r>
          </a:p>
          <a:p>
            <a:pPr lvl="1">
              <a:spcBef>
                <a:spcPts val="0"/>
              </a:spcBef>
            </a:pPr>
            <a:r>
              <a:rPr lang="cs-CZ" sz="2400" b="1" dirty="0">
                <a:solidFill>
                  <a:srgbClr val="FF0000"/>
                </a:solidFill>
              </a:rPr>
              <a:t>MCT tuk tvoří 52 % </a:t>
            </a:r>
            <a:r>
              <a:rPr lang="cs-CZ" sz="2400" b="1" dirty="0" smtClean="0">
                <a:solidFill>
                  <a:srgbClr val="FF0000"/>
                </a:solidFill>
              </a:rPr>
              <a:t>tuků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latin typeface="Symbol" pitchFamily="18" charset="2"/>
              </a:rPr>
              <a:t>w</a:t>
            </a:r>
            <a:r>
              <a:rPr lang="cs-CZ" sz="2400" dirty="0" smtClean="0"/>
              <a:t>-3 mastné kyseliny 3,6 g / 1000 ml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Bez vlákniny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Osmolarita </a:t>
            </a:r>
            <a:r>
              <a:rPr lang="cs-CZ" sz="2800" b="1" dirty="0" smtClean="0"/>
              <a:t>380 </a:t>
            </a:r>
            <a:r>
              <a:rPr lang="cs-CZ" sz="2800" b="1" dirty="0" err="1" smtClean="0"/>
              <a:t>mOsm</a:t>
            </a:r>
            <a:r>
              <a:rPr lang="cs-CZ" sz="2800" b="1" dirty="0" smtClean="0"/>
              <a:t>/l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91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37520"/>
            <a:ext cx="3203848" cy="320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Diben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1,5 kcal HP  500 ml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obsahuje EPA a DHA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844824"/>
            <a:ext cx="7632848" cy="3888432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1,5 kcal/ml			1500 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				    75 g	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EPA + DHA	      2,3 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Vitamín D 	    20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/>
              <a:t>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Vláknina		    23 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Osmolarita 450 </a:t>
            </a:r>
            <a:r>
              <a:rPr lang="cs-CZ" sz="2800" b="1" dirty="0" err="1" smtClean="0"/>
              <a:t>mOsm</a:t>
            </a:r>
            <a:r>
              <a:rPr lang="cs-CZ" sz="2800" b="1" dirty="0" smtClean="0"/>
              <a:t>/l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441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ýsledek obrázku pro supportan 500 ml obráz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51" y="3363642"/>
            <a:ext cx="3065537" cy="35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Supportan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500 ml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design výživy pro onkologické pacienty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628800"/>
            <a:ext cx="7920880" cy="4824536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800" b="1" dirty="0" smtClean="0"/>
              <a:t>Energie 1,5 kcal/ml			1500 kcal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Bílkoviny				  100 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Sacharidy		  135 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Tuky		             66 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EPA + DHA		     6,0 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Vitamín D 		    25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/>
              <a:t>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Vláknina			    12 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Osmolarita 340 </a:t>
            </a:r>
            <a:r>
              <a:rPr lang="cs-CZ" sz="2800" b="1" dirty="0" err="1" smtClean="0"/>
              <a:t>mOsm</a:t>
            </a:r>
            <a:r>
              <a:rPr lang="cs-CZ" sz="2800" b="1" dirty="0" smtClean="0"/>
              <a:t>/l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64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63284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NUTRIC skóre pro intenzívní péči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Nutrition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Risk in 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Critically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Ill</a:t>
            </a:r>
            <a:endParaRPr lang="en-US" sz="2700" b="0" i="1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628800"/>
            <a:ext cx="8136904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První nutriční rizikový </a:t>
            </a:r>
            <a:r>
              <a:rPr lang="cs-CZ" sz="2800" b="1" dirty="0" err="1" smtClean="0"/>
              <a:t>screening</a:t>
            </a:r>
            <a:r>
              <a:rPr lang="cs-CZ" sz="2800" b="1" dirty="0" smtClean="0"/>
              <a:t> pro JIP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dostupný je online kalkulátor (Nutric </a:t>
            </a:r>
            <a:r>
              <a:rPr lang="cs-CZ" sz="2400" dirty="0" err="1" smtClean="0"/>
              <a:t>score</a:t>
            </a:r>
            <a:r>
              <a:rPr lang="cs-CZ" sz="2400" dirty="0" smtClean="0"/>
              <a:t> </a:t>
            </a:r>
            <a:r>
              <a:rPr lang="cs-CZ" sz="2400" dirty="0" err="1" smtClean="0"/>
              <a:t>calculator</a:t>
            </a:r>
            <a:r>
              <a:rPr lang="cs-CZ" sz="2400" dirty="0" smtClean="0"/>
              <a:t>)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plná verze obsahuje laboratorní hodnotu IL-6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verze bez IL-6 se liší minimálně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Neobsahuje však žádné nutriční parametry</a:t>
            </a:r>
          </a:p>
          <a:p>
            <a:pPr marL="620713" lvl="1" indent="-258763">
              <a:spcBef>
                <a:spcPts val="0"/>
              </a:spcBef>
              <a:buSzPct val="50000"/>
            </a:pPr>
            <a:r>
              <a:rPr lang="cs-CZ" sz="2400" dirty="0"/>
              <a:t>pouze věk a komorbidita </a:t>
            </a:r>
            <a:r>
              <a:rPr lang="cs-CZ" sz="2400" dirty="0" smtClean="0"/>
              <a:t>odrážejí snížené rezervy</a:t>
            </a:r>
          </a:p>
          <a:p>
            <a:pPr marL="620713" lvl="1" indent="-258763">
              <a:spcBef>
                <a:spcPts val="0"/>
              </a:spcBef>
              <a:buSzPct val="50000"/>
            </a:pPr>
            <a:r>
              <a:rPr lang="cs-CZ" sz="2400" dirty="0" smtClean="0"/>
              <a:t>převážně jde o faktory tíže choroby</a:t>
            </a:r>
            <a:endParaRPr lang="cs-CZ" sz="2400" dirty="0"/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Rozsah </a:t>
            </a:r>
            <a:r>
              <a:rPr lang="cs-CZ" sz="2800" b="1" dirty="0"/>
              <a:t>0-9 bodů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/>
              <a:t>nízké riziko 0-4 b., vysoké 5-9 b.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/>
              <a:t>Vysoké skóre ►profituje z nutriční podpory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34732" y="6381328"/>
            <a:ext cx="4285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err="1" smtClean="0"/>
              <a:t>Heyland</a:t>
            </a:r>
            <a:r>
              <a:rPr lang="cs-CZ" sz="2000" i="1" dirty="0" smtClean="0"/>
              <a:t> DK et al. </a:t>
            </a:r>
            <a:r>
              <a:rPr lang="cs-CZ" sz="2000" i="1" dirty="0" err="1" smtClean="0"/>
              <a:t>Critical</a:t>
            </a:r>
            <a:r>
              <a:rPr lang="cs-CZ" sz="2000" i="1" dirty="0" smtClean="0"/>
              <a:t> Care 2011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690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ýsledek obrázku pro ensure plus advance rth obráz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26295"/>
            <a:ext cx="2859088" cy="285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Ensure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Plus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Advance</a:t>
            </a:r>
            <a:r>
              <a:rPr lang="cs-CZ" sz="3100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Abbott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500 ml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obsahuje HMB k podpoře svalové hmoty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628800"/>
            <a:ext cx="7848872" cy="48965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množství  2x 500 ml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cs-CZ" sz="3000" b="1" dirty="0" smtClean="0"/>
              <a:t>Energie 1,5 kcal/ml		1500 kcal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Bílkoviny				     80 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err="1" smtClean="0">
                <a:solidFill>
                  <a:srgbClr val="FF0000"/>
                </a:solidFill>
              </a:rPr>
              <a:t>Hydroxy</a:t>
            </a:r>
            <a:r>
              <a:rPr lang="cs-CZ" sz="2800" b="1" dirty="0" smtClean="0">
                <a:solidFill>
                  <a:srgbClr val="FF0000"/>
                </a:solidFill>
              </a:rPr>
              <a:t>-</a:t>
            </a:r>
            <a:r>
              <a:rPr lang="cs-CZ" sz="2800" b="1" dirty="0" err="1" smtClean="0">
                <a:solidFill>
                  <a:srgbClr val="FF0000"/>
                </a:solidFill>
              </a:rPr>
              <a:t>methyl</a:t>
            </a:r>
            <a:r>
              <a:rPr lang="cs-CZ" sz="2800" b="1" dirty="0" smtClean="0">
                <a:solidFill>
                  <a:srgbClr val="FF0000"/>
                </a:solidFill>
              </a:rPr>
              <a:t>-butyrát	              2,4 g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metabolit leucinu s anabolickým účinkem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účinná dávka 3 g/den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Vitamín D 			 25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/>
              <a:t>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/>
              <a:t>FOS </a:t>
            </a:r>
            <a:r>
              <a:rPr lang="cs-CZ" sz="2800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fruktooligosacharidy</a:t>
            </a:r>
            <a:r>
              <a:rPr lang="cs-CZ" dirty="0" smtClean="0"/>
              <a:t>)       </a:t>
            </a:r>
            <a:r>
              <a:rPr lang="cs-CZ" sz="2800" b="1" dirty="0" smtClean="0"/>
              <a:t>7,5 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Osmolarita 382 </a:t>
            </a:r>
            <a:r>
              <a:rPr lang="cs-CZ" sz="2800" b="1" dirty="0" err="1" smtClean="0"/>
              <a:t>mOsm</a:t>
            </a:r>
            <a:r>
              <a:rPr lang="cs-CZ" sz="2800" b="1" dirty="0" smtClean="0"/>
              <a:t>/l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124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49" y="3523680"/>
            <a:ext cx="3275855" cy="32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632848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Fresubin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 kcal HP </a:t>
            </a:r>
            <a:r>
              <a:rPr lang="cs-CZ" sz="31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Fibre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500 ml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první 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sondová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výživa s koncentrací energie 2 kcal/ml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772816"/>
            <a:ext cx="7056784" cy="475252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Energie 2,0 kcal/ml	          </a:t>
            </a:r>
            <a:r>
              <a:rPr lang="cs-CZ" sz="2800" b="1" dirty="0" smtClean="0">
                <a:solidFill>
                  <a:srgbClr val="FF0000"/>
                </a:solidFill>
              </a:rPr>
              <a:t>2000 kcal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Bílkoviny		            </a:t>
            </a:r>
            <a:r>
              <a:rPr lang="cs-CZ" sz="2800" b="1" dirty="0" smtClean="0">
                <a:solidFill>
                  <a:srgbClr val="FF0000"/>
                </a:solidFill>
              </a:rPr>
              <a:t>100 g</a:t>
            </a:r>
            <a:r>
              <a:rPr lang="cs-CZ" sz="2800" b="1" dirty="0" smtClean="0"/>
              <a:t>	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Na 	</a:t>
            </a:r>
            <a:r>
              <a:rPr lang="cs-CZ" sz="2000" dirty="0" smtClean="0"/>
              <a:t>(nízký obsah)    </a:t>
            </a:r>
            <a:r>
              <a:rPr lang="cs-CZ" sz="2800" b="1" dirty="0" smtClean="0"/>
              <a:t>		600 mg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Ca </a:t>
            </a:r>
            <a:r>
              <a:rPr lang="cs-CZ" sz="2000" dirty="0"/>
              <a:t>(vysoký obsah)	    </a:t>
            </a:r>
            <a:r>
              <a:rPr lang="cs-CZ" sz="2000" dirty="0" smtClean="0"/>
              <a:t>      </a:t>
            </a:r>
            <a:r>
              <a:rPr lang="cs-CZ" sz="2800" b="1" dirty="0" smtClean="0"/>
              <a:t>2000 mg   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Selén			130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/>
              <a:t>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Zinek			  24 mg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sz="2800" b="1" dirty="0" smtClean="0"/>
              <a:t>Osmolarita  395 </a:t>
            </a:r>
            <a:r>
              <a:rPr lang="cs-CZ" sz="2800" b="1" dirty="0" err="1" smtClean="0"/>
              <a:t>mOsm</a:t>
            </a:r>
            <a:r>
              <a:rPr lang="cs-CZ" sz="2800" b="1" dirty="0" smtClean="0"/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19507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0" y="-99392"/>
            <a:ext cx="8640960" cy="100811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Možnosti využití přípravků EV speciálního složení</a:t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je třeba lépe rozlišovat přípravky s různým složením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30333"/>
              </p:ext>
            </p:extLst>
          </p:nvPr>
        </p:nvGraphicFramePr>
        <p:xfrm>
          <a:off x="179512" y="980728"/>
          <a:ext cx="8784976" cy="5693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/>
                <a:gridCol w="3096344"/>
              </a:tblGrid>
              <a:tr h="100748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Klinická situace v intenzívní péči</a:t>
                      </a:r>
                      <a:endParaRPr lang="cs-CZ" sz="2400" b="1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baseline="0" dirty="0" smtClean="0"/>
                        <a:t>Vhodný přípravek</a:t>
                      </a:r>
                      <a:endParaRPr lang="cs-CZ" sz="2400" b="1" baseline="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49777">
                <a:tc>
                  <a:txBody>
                    <a:bodyPr/>
                    <a:lstStyle/>
                    <a:p>
                      <a:r>
                        <a:rPr lang="cs-CZ" sz="2200" b="1" dirty="0" smtClean="0">
                          <a:solidFill>
                            <a:schemeClr val="tx1"/>
                          </a:solidFill>
                        </a:rPr>
                        <a:t>Špatná funkce střeva</a:t>
                      </a:r>
                      <a:endParaRPr lang="cs-CZ" sz="2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sz="2200" b="1" dirty="0" smtClean="0">
                          <a:solidFill>
                            <a:schemeClr val="tx1"/>
                          </a:solidFill>
                        </a:rPr>
                        <a:t>k iniciální trofické výživě střeva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baseline="0" dirty="0" err="1" smtClean="0">
                          <a:solidFill>
                            <a:schemeClr val="tx1"/>
                          </a:solidFill>
                        </a:rPr>
                        <a:t>Intestamin</a:t>
                      </a:r>
                      <a:endParaRPr lang="cs-CZ" sz="2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baseline="0" dirty="0" smtClean="0">
                          <a:solidFill>
                            <a:schemeClr val="tx1"/>
                          </a:solidFill>
                        </a:rPr>
                        <a:t>500 ml/24 h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48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Těžký metabolický stres, infekce</a:t>
                      </a:r>
                    </a:p>
                    <a:p>
                      <a:pPr marL="0" algn="l" defTabSz="914400" rtl="0" eaLnBrk="1" latinLnBrk="0" hangingPunct="1"/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vysoká</a:t>
                      </a:r>
                      <a:r>
                        <a:rPr lang="cs-CZ" sz="2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hodnota</a:t>
                      </a:r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CRP</a:t>
                      </a:r>
                      <a:endParaRPr lang="cs-CZ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baseline="0" dirty="0" err="1" smtClean="0">
                          <a:solidFill>
                            <a:schemeClr val="tx1"/>
                          </a:solidFill>
                        </a:rPr>
                        <a:t>Suportan</a:t>
                      </a:r>
                      <a:endParaRPr lang="cs-CZ" sz="22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4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Stresová hyperglykémie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diabetes</a:t>
                      </a:r>
                      <a:r>
                        <a:rPr lang="cs-CZ" sz="2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mellitus</a:t>
                      </a:r>
                      <a:r>
                        <a:rPr lang="cs-CZ" sz="2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(špatně kompenzovaný)</a:t>
                      </a:r>
                      <a:endParaRPr lang="cs-CZ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baseline="0" dirty="0" err="1" smtClean="0">
                          <a:solidFill>
                            <a:schemeClr val="tx1"/>
                          </a:solidFill>
                        </a:rPr>
                        <a:t>Diben</a:t>
                      </a:r>
                      <a:r>
                        <a:rPr lang="cs-CZ" sz="2200" b="1" baseline="0" dirty="0" smtClean="0">
                          <a:solidFill>
                            <a:schemeClr val="tx1"/>
                          </a:solidFill>
                        </a:rPr>
                        <a:t> 1,5 kcal HP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4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>
                          <a:solidFill>
                            <a:schemeClr val="tx1"/>
                          </a:solidFill>
                        </a:rPr>
                        <a:t>Špatná funkce střeva</a:t>
                      </a:r>
                      <a:endParaRPr lang="cs-CZ" sz="2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malabsorpce živin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200" b="1" dirty="0" err="1" smtClean="0">
                          <a:solidFill>
                            <a:schemeClr val="tx1"/>
                          </a:solidFill>
                        </a:rPr>
                        <a:t>Peptamen</a:t>
                      </a:r>
                      <a:r>
                        <a:rPr lang="cs-CZ" sz="2200" b="1" dirty="0" smtClean="0">
                          <a:solidFill>
                            <a:schemeClr val="tx1"/>
                          </a:solidFill>
                        </a:rPr>
                        <a:t> AF</a:t>
                      </a:r>
                    </a:p>
                    <a:p>
                      <a:pPr algn="l"/>
                      <a:r>
                        <a:rPr lang="cs-CZ" sz="2200" b="1" dirty="0" err="1" smtClean="0">
                          <a:solidFill>
                            <a:schemeClr val="tx1"/>
                          </a:solidFill>
                        </a:rPr>
                        <a:t>Peptamen</a:t>
                      </a:r>
                      <a:r>
                        <a:rPr lang="cs-CZ" sz="2200" b="1" dirty="0" smtClean="0">
                          <a:solidFill>
                            <a:schemeClr val="tx1"/>
                          </a:solidFill>
                        </a:rPr>
                        <a:t> Intense</a:t>
                      </a:r>
                      <a:endParaRPr lang="cs-CZ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4820">
                <a:tc>
                  <a:txBody>
                    <a:bodyPr/>
                    <a:lstStyle/>
                    <a:p>
                      <a:r>
                        <a:rPr lang="cs-CZ" sz="2200" b="1" dirty="0" err="1" smtClean="0"/>
                        <a:t>Polymorbidní</a:t>
                      </a:r>
                      <a:r>
                        <a:rPr lang="cs-CZ" sz="2200" b="1" dirty="0" smtClean="0"/>
                        <a:t> pacient</a:t>
                      </a:r>
                    </a:p>
                    <a:p>
                      <a:r>
                        <a:rPr lang="cs-CZ" sz="2200" b="1" dirty="0" smtClean="0"/>
                        <a:t>k podpoře svalové hmoty</a:t>
                      </a:r>
                      <a:endParaRPr lang="cs-CZ" sz="2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200" b="1" dirty="0" err="1" smtClean="0"/>
                        <a:t>Ensure</a:t>
                      </a:r>
                      <a:r>
                        <a:rPr lang="cs-CZ" sz="2200" b="1" dirty="0" smtClean="0"/>
                        <a:t> Plus </a:t>
                      </a:r>
                      <a:r>
                        <a:rPr lang="cs-CZ" sz="2200" b="1" dirty="0" err="1" smtClean="0"/>
                        <a:t>Advance</a:t>
                      </a:r>
                      <a:endParaRPr lang="cs-CZ" sz="2200" b="1" dirty="0" smtClean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4820">
                <a:tc>
                  <a:txBody>
                    <a:bodyPr/>
                    <a:lstStyle/>
                    <a:p>
                      <a:r>
                        <a:rPr lang="cs-CZ" sz="2200" b="1" dirty="0" smtClean="0"/>
                        <a:t>Při přechodu do anabolické fáze </a:t>
                      </a:r>
                    </a:p>
                    <a:p>
                      <a:r>
                        <a:rPr lang="cs-CZ" sz="2200" b="1" dirty="0" smtClean="0"/>
                        <a:t>vysoká potřeba energie a bílkovin </a:t>
                      </a:r>
                      <a:r>
                        <a:rPr lang="cs-CZ" sz="2000" b="0" dirty="0" smtClean="0"/>
                        <a:t>(100g/l)</a:t>
                      </a:r>
                      <a:endParaRPr lang="cs-CZ" sz="20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200" b="1" dirty="0" err="1" smtClean="0"/>
                        <a:t>Fresubin</a:t>
                      </a:r>
                      <a:r>
                        <a:rPr lang="cs-CZ" sz="2200" b="1" dirty="0" smtClean="0"/>
                        <a:t> 2 kcal HP </a:t>
                      </a:r>
                      <a:r>
                        <a:rPr lang="cs-CZ" sz="2200" b="1" dirty="0" err="1" smtClean="0"/>
                        <a:t>Fibre</a:t>
                      </a:r>
                      <a:endParaRPr lang="cs-CZ" sz="2200" b="1" dirty="0" smtClean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0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0m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22225"/>
            <a:ext cx="2915816" cy="2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Nutricomp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Intensiv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univerzální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složení pro intenzívní péči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556792"/>
            <a:ext cx="8064896" cy="403244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1,3 kcal/ml			1300 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				    65 g	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 : sacharidy : tuky       20:40:40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Tuky 58 g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MCT tuky tvoří 51 % všech tuků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Bez vlákniny</a:t>
            </a:r>
          </a:p>
        </p:txBody>
      </p:sp>
    </p:spTree>
    <p:extLst>
      <p:ext uri="{BB962C8B-B14F-4D97-AF65-F5344CB8AC3E}">
        <p14:creationId xmlns:p14="http://schemas.microsoft.com/office/powerpoint/2010/main" val="13893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ulmocare 500ml příchuť vanilka por.sol. 1x500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92" y="4149080"/>
            <a:ext cx="2608712" cy="26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776864" cy="1268760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Pulmocare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 s vysokým obsahem tuku a úkor sacharidů</a:t>
            </a:r>
            <a:b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 pacienty s respirační insuficiencí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628800"/>
            <a:ext cx="7632848" cy="44644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1,5 kcal/ml			1500 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				    62 g</a:t>
            </a:r>
          </a:p>
          <a:p>
            <a:pPr lvl="1">
              <a:spcBef>
                <a:spcPts val="300"/>
              </a:spcBef>
            </a:pPr>
            <a:r>
              <a:rPr lang="cs-CZ" sz="2400" dirty="0" smtClean="0"/>
              <a:t>doplněno malým množstvím karnitinu 120mg/l</a:t>
            </a:r>
            <a:r>
              <a:rPr lang="cs-CZ" sz="2400" dirty="0"/>
              <a:t>	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 : sacharidy : </a:t>
            </a:r>
            <a:r>
              <a:rPr lang="cs-CZ" sz="2800" b="1" dirty="0" smtClean="0">
                <a:solidFill>
                  <a:srgbClr val="FF0000"/>
                </a:solidFill>
              </a:rPr>
              <a:t>tuky</a:t>
            </a:r>
            <a:r>
              <a:rPr lang="cs-CZ" sz="2800" b="1" dirty="0" smtClean="0"/>
              <a:t>  16:28:</a:t>
            </a:r>
            <a:r>
              <a:rPr lang="cs-CZ" sz="2800" b="1" dirty="0" smtClean="0">
                <a:solidFill>
                  <a:srgbClr val="FF0000"/>
                </a:solidFill>
              </a:rPr>
              <a:t>56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Tuky 94 g</a:t>
            </a:r>
          </a:p>
          <a:p>
            <a:pPr lvl="1">
              <a:spcBef>
                <a:spcPts val="300"/>
              </a:spcBef>
            </a:pPr>
            <a:r>
              <a:rPr lang="cs-CZ" sz="2400" dirty="0" smtClean="0"/>
              <a:t>MUFA 44%, PUFA 28%, SFA 26%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Bez vlákniny</a:t>
            </a:r>
          </a:p>
        </p:txBody>
      </p:sp>
    </p:spTree>
    <p:extLst>
      <p:ext uri="{BB962C8B-B14F-4D97-AF65-F5344CB8AC3E}">
        <p14:creationId xmlns:p14="http://schemas.microsoft.com/office/powerpoint/2010/main" val="23399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XEPA - Neutrál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18" y="3917775"/>
            <a:ext cx="28956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Oxepa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500 ml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vhodný poměr 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3/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 mastných kyselin pro ARDS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504056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1,5 kcal/ml			1500 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				    62 g	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Tuky </a:t>
            </a:r>
            <a:r>
              <a:rPr lang="cs-CZ" dirty="0" smtClean="0">
                <a:solidFill>
                  <a:srgbClr val="FF0000"/>
                </a:solidFill>
              </a:rPr>
              <a:t>(56 % celkové energie)                  </a:t>
            </a:r>
            <a:r>
              <a:rPr lang="cs-CZ" sz="2800" b="1" dirty="0" smtClean="0"/>
              <a:t>94 g</a:t>
            </a:r>
          </a:p>
          <a:p>
            <a:pPr lvl="1"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EPA			 5,3 g  </a:t>
            </a:r>
          </a:p>
          <a:p>
            <a:pPr lvl="1"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GLA </a:t>
            </a:r>
            <a:r>
              <a:rPr lang="cs-CZ" sz="2400" dirty="0" smtClean="0"/>
              <a:t>(</a:t>
            </a:r>
            <a:r>
              <a:rPr lang="cs-CZ" sz="2400" dirty="0" smtClean="0">
                <a:latin typeface="Symbol" pitchFamily="18" charset="2"/>
              </a:rPr>
              <a:t>g-</a:t>
            </a:r>
            <a:r>
              <a:rPr lang="cs-CZ" sz="2400" dirty="0" err="1" smtClean="0"/>
              <a:t>linolenová</a:t>
            </a:r>
            <a:r>
              <a:rPr lang="cs-CZ" sz="2400" dirty="0" smtClean="0"/>
              <a:t>) 	 </a:t>
            </a:r>
            <a:r>
              <a:rPr lang="cs-CZ" sz="2400" b="1" dirty="0" smtClean="0">
                <a:solidFill>
                  <a:srgbClr val="FF0000"/>
                </a:solidFill>
              </a:rPr>
              <a:t>4,3 g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Vitamín A   2250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/>
              <a:t>g     </a:t>
            </a:r>
            <a:r>
              <a:rPr lang="cs-CZ" sz="2000" dirty="0" smtClean="0"/>
              <a:t>(2,5x DDD)</a:t>
            </a:r>
            <a:endParaRPr lang="cs-CZ" sz="2000" dirty="0"/>
          </a:p>
          <a:p>
            <a:pPr>
              <a:spcBef>
                <a:spcPts val="300"/>
              </a:spcBef>
            </a:pPr>
            <a:r>
              <a:rPr lang="cs-CZ" sz="2800" b="1" dirty="0" smtClean="0"/>
              <a:t>Vitamín C     840 mg    </a:t>
            </a:r>
            <a:r>
              <a:rPr lang="cs-CZ" sz="2000" dirty="0" smtClean="0"/>
              <a:t>(8x DDD)</a:t>
            </a:r>
          </a:p>
          <a:p>
            <a:pPr>
              <a:spcBef>
                <a:spcPts val="300"/>
              </a:spcBef>
            </a:pPr>
            <a:r>
              <a:rPr lang="cs-CZ" sz="2800" b="1" dirty="0" smtClean="0"/>
              <a:t>Vit. E             210 mg    </a:t>
            </a:r>
            <a:r>
              <a:rPr lang="cs-CZ" sz="2000" dirty="0" smtClean="0"/>
              <a:t>(20x DDD)</a:t>
            </a:r>
          </a:p>
        </p:txBody>
      </p:sp>
    </p:spTree>
    <p:extLst>
      <p:ext uri="{BB962C8B-B14F-4D97-AF65-F5344CB8AC3E}">
        <p14:creationId xmlns:p14="http://schemas.microsoft.com/office/powerpoint/2010/main" val="2864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eta Enteral - Fresenius - Reconvan - Sistema Fechado - 500ml | Vitae Saú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984"/>
            <a:ext cx="26955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Reconvan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imunomodulační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enterální výživa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44644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u="sng" dirty="0" smtClean="0">
                <a:solidFill>
                  <a:schemeClr val="accent1">
                    <a:lumMod val="75000"/>
                  </a:schemeClr>
                </a:solidFill>
              </a:rPr>
              <a:t>Obsah živin v objemu 2x 500 ml/den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Energie 1,0 kcal/ml			1000 kcal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Bílkoviny				    55 g	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EPA + DHA  2,5 g/1000 ml</a:t>
            </a:r>
          </a:p>
          <a:p>
            <a:pPr>
              <a:spcBef>
                <a:spcPts val="1200"/>
              </a:spcBef>
            </a:pPr>
            <a:r>
              <a:rPr lang="cs-CZ" sz="2800" b="1" dirty="0" err="1" smtClean="0">
                <a:solidFill>
                  <a:srgbClr val="FF0000"/>
                </a:solidFill>
              </a:rPr>
              <a:t>Glutamin</a:t>
            </a:r>
            <a:r>
              <a:rPr lang="cs-CZ" sz="2800" b="1" dirty="0" smtClean="0">
                <a:solidFill>
                  <a:srgbClr val="FF0000"/>
                </a:solidFill>
              </a:rPr>
              <a:t>   10,0 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Arginin        6,6 g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Bez vlákniny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48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27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3880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Rozpis enterální výživy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intenzívní péči, v pořadí jednotlivých kroků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628800"/>
            <a:ext cx="8208912" cy="5085184"/>
          </a:xfrm>
        </p:spPr>
        <p:txBody>
          <a:bodyPr>
            <a:normAutofit/>
          </a:bodyPr>
          <a:lstStyle/>
          <a:p>
            <a:pPr marL="449263" indent="-433388">
              <a:spcBef>
                <a:spcPts val="60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cs-CZ" sz="2800" b="1" dirty="0" smtClean="0">
                <a:latin typeface="Arial" charset="0"/>
              </a:rPr>
              <a:t>Stanovení celkové </a:t>
            </a:r>
            <a:r>
              <a:rPr lang="cs-CZ" sz="2800" b="1" dirty="0">
                <a:latin typeface="Arial" charset="0"/>
              </a:rPr>
              <a:t>potřeby </a:t>
            </a:r>
            <a:r>
              <a:rPr lang="cs-CZ" sz="2800" b="1" dirty="0" smtClean="0">
                <a:latin typeface="Arial" charset="0"/>
              </a:rPr>
              <a:t>energie</a:t>
            </a:r>
          </a:p>
          <a:p>
            <a:pPr marL="449263" indent="-433388">
              <a:spcBef>
                <a:spcPts val="60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cs-CZ" sz="2800" b="1" dirty="0">
                <a:latin typeface="Arial" charset="0"/>
              </a:rPr>
              <a:t>Stanovení potřeby bílkovin</a:t>
            </a:r>
          </a:p>
          <a:p>
            <a:pPr marL="449263" indent="-433388">
              <a:spcBef>
                <a:spcPts val="60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cs-CZ" sz="2800" b="1" dirty="0">
                <a:latin typeface="Arial" charset="0"/>
              </a:rPr>
              <a:t>Volba konkrétního přípravku</a:t>
            </a:r>
          </a:p>
          <a:p>
            <a:pPr marL="620713" lvl="1" indent="-171450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podle energetické </a:t>
            </a:r>
            <a:r>
              <a:rPr lang="cs-CZ" sz="2400" dirty="0" err="1">
                <a:latin typeface="Arial" charset="0"/>
              </a:rPr>
              <a:t>denzity</a:t>
            </a:r>
            <a:r>
              <a:rPr lang="cs-CZ" sz="2400" dirty="0">
                <a:latin typeface="Arial" charset="0"/>
              </a:rPr>
              <a:t> a obsahu bílkovin</a:t>
            </a:r>
          </a:p>
          <a:p>
            <a:pPr marL="620713" lvl="1" indent="-171450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podle potřeby </a:t>
            </a:r>
            <a:r>
              <a:rPr lang="cs-CZ" sz="2400" dirty="0" smtClean="0">
                <a:latin typeface="Arial" charset="0"/>
              </a:rPr>
              <a:t>vlákniny</a:t>
            </a:r>
          </a:p>
          <a:p>
            <a:pPr marL="620713" lvl="1" indent="-171450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mikronutrienty</a:t>
            </a:r>
            <a:r>
              <a:rPr lang="cs-CZ" sz="2400" dirty="0" smtClean="0">
                <a:latin typeface="Arial" charset="0"/>
              </a:rPr>
              <a:t> většinou obsaženy v dostatečné dávce </a:t>
            </a:r>
            <a:endParaRPr lang="cs-CZ" sz="2400" dirty="0">
              <a:latin typeface="Arial" charset="0"/>
            </a:endParaRPr>
          </a:p>
          <a:p>
            <a:pPr marL="449263" indent="-433388">
              <a:spcBef>
                <a:spcPts val="60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cs-CZ" sz="2800" b="1" dirty="0" smtClean="0">
                <a:latin typeface="Arial" charset="0"/>
              </a:rPr>
              <a:t>Výpočet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cílové denní dávky </a:t>
            </a:r>
            <a:r>
              <a:rPr lang="cs-CZ" sz="2800" b="1" dirty="0" smtClean="0">
                <a:latin typeface="Arial" charset="0"/>
              </a:rPr>
              <a:t>zvolené výživy</a:t>
            </a:r>
          </a:p>
          <a:p>
            <a:pPr marL="620713" lvl="1" indent="-171450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obvykle </a:t>
            </a:r>
            <a:r>
              <a:rPr lang="cs-CZ" sz="2400" dirty="0" smtClean="0">
                <a:latin typeface="Arial" charset="0"/>
              </a:rPr>
              <a:t>1000-2000 ml/24 h (podle koncentrace živin)</a:t>
            </a:r>
            <a:endParaRPr lang="cs-CZ" sz="2400" dirty="0">
              <a:latin typeface="Arial" charset="0"/>
            </a:endParaRPr>
          </a:p>
          <a:p>
            <a:pPr marL="449263" indent="-433388">
              <a:spcBef>
                <a:spcPts val="60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cs-CZ" sz="2800" b="1" dirty="0" smtClean="0">
                <a:latin typeface="Arial" charset="0"/>
              </a:rPr>
              <a:t>Doporučení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iniciální</a:t>
            </a:r>
            <a:r>
              <a:rPr lang="cs-CZ" sz="2800" b="1" dirty="0" smtClean="0">
                <a:latin typeface="Arial" charset="0"/>
              </a:rPr>
              <a:t> denní dávky</a:t>
            </a:r>
            <a:endParaRPr lang="cs-CZ" b="1" dirty="0" smtClean="0">
              <a:latin typeface="Arial" charset="0"/>
            </a:endParaRPr>
          </a:p>
          <a:p>
            <a:pPr marL="620713" lvl="1" indent="-171450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kontinuální režim: podle </a:t>
            </a:r>
            <a:r>
              <a:rPr lang="cs-CZ" sz="2400" dirty="0" err="1" smtClean="0">
                <a:latin typeface="Arial" charset="0"/>
              </a:rPr>
              <a:t>infúzní</a:t>
            </a:r>
            <a:r>
              <a:rPr lang="cs-CZ" sz="2400" dirty="0" smtClean="0">
                <a:latin typeface="Arial" charset="0"/>
              </a:rPr>
              <a:t> rychlosti</a:t>
            </a:r>
          </a:p>
          <a:p>
            <a:pPr marL="620713" lvl="1" indent="-171450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bolusový režim:    velikost jedné dávky a počet dávek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28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Noční pauza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při nízké </a:t>
            </a:r>
            <a:r>
              <a:rPr lang="cs-CZ" sz="2400" b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infúzní</a:t>
            </a: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rychlosti není obvykle nutná  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844824"/>
            <a:ext cx="8208912" cy="4392488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Noční pauza při nízké počáteční rychlosti snižuje množství podané </a:t>
            </a:r>
            <a:r>
              <a:rPr lang="cs-CZ" sz="2800" b="1" dirty="0" smtClean="0">
                <a:latin typeface="Arial" charset="0"/>
              </a:rPr>
              <a:t>výživy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neměla by být delší než 6 h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Infúze do 40 ml/h nevyžaduje noční pauzu 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1000 ml výživy za 24 h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U mobilních </a:t>
            </a:r>
            <a:r>
              <a:rPr lang="cs-CZ" sz="2800" b="1" dirty="0">
                <a:latin typeface="Arial" charset="0"/>
              </a:rPr>
              <a:t>pacientů je po </a:t>
            </a:r>
            <a:r>
              <a:rPr lang="cs-CZ" sz="2800" b="1" dirty="0" smtClean="0">
                <a:latin typeface="Arial" charset="0"/>
              </a:rPr>
              <a:t>zlepšení stavu vhodná noční infúze výživy s větší volností přes den k pohybu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aktivně </a:t>
            </a:r>
            <a:r>
              <a:rPr lang="cs-CZ" sz="2400" dirty="0">
                <a:latin typeface="Arial" charset="0"/>
              </a:rPr>
              <a:t>zařadit krátké pauzy ve </a:t>
            </a:r>
            <a:r>
              <a:rPr lang="cs-CZ" sz="2400" dirty="0" smtClean="0">
                <a:latin typeface="Arial" charset="0"/>
              </a:rPr>
              <a:t>dne k rehabilitaci</a:t>
            </a:r>
            <a:endParaRPr lang="cs-CZ" sz="2400" dirty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endParaRPr lang="cs-CZ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29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5888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Časná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EV formou kontinuální infúze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intenzívní péči (cestou JS </a:t>
            </a:r>
            <a:r>
              <a:rPr lang="cs-CZ" sz="20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nebo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NG sondy)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556792"/>
            <a:ext cx="7920880" cy="5112568"/>
          </a:xfrm>
        </p:spPr>
        <p:txBody>
          <a:bodyPr>
            <a:normAutofit/>
          </a:bodyPr>
          <a:lstStyle/>
          <a:p>
            <a:pPr marL="276225" indent="-260350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Iniciální rychlost 10-30 ml/h </a:t>
            </a:r>
            <a:r>
              <a:rPr lang="cs-CZ" dirty="0" smtClean="0">
                <a:latin typeface="Arial" charset="0"/>
              </a:rPr>
              <a:t>enterální pumpou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může být preferován přípravek s nižší osmolaritou</a:t>
            </a:r>
          </a:p>
          <a:p>
            <a:pPr marL="762000" lvl="2" indent="0"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cs-CZ" sz="2200" dirty="0" smtClean="0">
                <a:latin typeface="Arial" charset="0"/>
              </a:rPr>
              <a:t>standardní  formule 1 kcal/ml </a:t>
            </a:r>
            <a:r>
              <a:rPr lang="cs-CZ" dirty="0" smtClean="0">
                <a:latin typeface="Arial" charset="0"/>
              </a:rPr>
              <a:t>nebo</a:t>
            </a:r>
            <a:r>
              <a:rPr lang="cs-CZ" sz="2200" dirty="0" smtClean="0">
                <a:latin typeface="Arial" charset="0"/>
              </a:rPr>
              <a:t> speciální složení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první 2-3 dny  max.10 kcal/kg/d</a:t>
            </a:r>
          </a:p>
          <a:p>
            <a:pPr marL="276225" indent="-26035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Zrychlovat o 10-20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ml/h  </a:t>
            </a:r>
            <a:r>
              <a:rPr lang="cs-CZ" dirty="0">
                <a:solidFill>
                  <a:srgbClr val="FF0000"/>
                </a:solidFill>
                <a:latin typeface="Arial" charset="0"/>
              </a:rPr>
              <a:t>každých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 12-24 h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dle tolerance  </a:t>
            </a:r>
            <a:r>
              <a:rPr lang="cs-CZ" dirty="0" smtClean="0">
                <a:latin typeface="Arial" charset="0"/>
              </a:rPr>
              <a:t>(</a:t>
            </a:r>
            <a:r>
              <a:rPr lang="cs-CZ" dirty="0" err="1" smtClean="0">
                <a:latin typeface="Arial" charset="0"/>
              </a:rPr>
              <a:t>emeze</a:t>
            </a:r>
            <a:r>
              <a:rPr lang="cs-CZ" dirty="0" smtClean="0">
                <a:latin typeface="Arial" charset="0"/>
              </a:rPr>
              <a:t>, plnost epigastria/břicha, průjmy)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postupně </a:t>
            </a:r>
            <a:r>
              <a:rPr lang="cs-CZ" sz="2400" dirty="0">
                <a:latin typeface="Arial" charset="0"/>
              </a:rPr>
              <a:t>směřovat k cílové kontinuální </a:t>
            </a:r>
            <a:r>
              <a:rPr lang="cs-CZ" sz="2400" dirty="0" smtClean="0">
                <a:latin typeface="Arial" charset="0"/>
              </a:rPr>
              <a:t>rychlosti</a:t>
            </a:r>
          </a:p>
          <a:p>
            <a:pPr marL="762000" lvl="2" indent="0"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cs-CZ" sz="2200" dirty="0" smtClean="0">
                <a:latin typeface="Arial" charset="0"/>
              </a:rPr>
              <a:t>pro koncentrovanou výživu kolem 50-70 ml/h (x22 h)</a:t>
            </a:r>
            <a:endParaRPr lang="cs-CZ" sz="2200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err="1">
                <a:latin typeface="Arial" charset="0"/>
              </a:rPr>
              <a:t>hypokalorická</a:t>
            </a:r>
            <a:r>
              <a:rPr lang="cs-CZ" sz="2400" dirty="0">
                <a:latin typeface="Arial" charset="0"/>
              </a:rPr>
              <a:t> EV: 70% potřeby E, 100% potřeby B</a:t>
            </a:r>
          </a:p>
          <a:p>
            <a:pPr marL="276225" indent="-260350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Přechod na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cílovou denní dávku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celkový objem výživy k podání v  </a:t>
            </a:r>
            <a:r>
              <a:rPr lang="cs-CZ" sz="2400" b="1" i="1" dirty="0" smtClean="0">
                <a:solidFill>
                  <a:srgbClr val="FF0000"/>
                </a:solidFill>
                <a:latin typeface="Arial" charset="0"/>
              </a:rPr>
              <a:t>ml/den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rychlost  </a:t>
            </a:r>
            <a:r>
              <a:rPr lang="cs-CZ" sz="2400" b="1" i="1" dirty="0" smtClean="0">
                <a:solidFill>
                  <a:srgbClr val="FF0000"/>
                </a:solidFill>
                <a:latin typeface="Arial" charset="0"/>
              </a:rPr>
              <a:t>ml/h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400" b="1" i="1" dirty="0" smtClean="0">
                <a:solidFill>
                  <a:srgbClr val="FF0000"/>
                </a:solidFill>
                <a:latin typeface="Arial" charset="0"/>
              </a:rPr>
              <a:t>x počet hodin  </a:t>
            </a:r>
            <a:r>
              <a:rPr lang="cs-CZ" sz="2400" dirty="0" smtClean="0">
                <a:latin typeface="Arial" charset="0"/>
              </a:rPr>
              <a:t>infúze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692696"/>
            <a:ext cx="9144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7384"/>
            <a:ext cx="7488832" cy="6034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NUTRIC skóre nutričního rizika na JIP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816842"/>
              </p:ext>
            </p:extLst>
          </p:nvPr>
        </p:nvGraphicFramePr>
        <p:xfrm>
          <a:off x="197768" y="695743"/>
          <a:ext cx="8748464" cy="606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8288"/>
                <a:gridCol w="2232248"/>
                <a:gridCol w="1637928"/>
              </a:tblGrid>
              <a:tr h="516670">
                <a:tc>
                  <a:txBody>
                    <a:bodyPr/>
                    <a:lstStyle/>
                    <a:p>
                      <a:r>
                        <a:rPr lang="cs-CZ" sz="2200" b="1" dirty="0" smtClean="0"/>
                        <a:t>Parametr</a:t>
                      </a:r>
                      <a:endParaRPr lang="cs-CZ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/>
                        <a:t>Kategorie</a:t>
                      </a:r>
                      <a:endParaRPr lang="cs-CZ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baseline="0" dirty="0" smtClean="0"/>
                        <a:t>Body</a:t>
                      </a:r>
                      <a:endParaRPr lang="cs-CZ" sz="2200" b="1" baseline="0" dirty="0"/>
                    </a:p>
                  </a:txBody>
                  <a:tcPr anchor="ctr"/>
                </a:tc>
              </a:tr>
              <a:tr h="384543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Věk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&lt; 50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endParaRPr lang="cs-CZ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50-75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&gt; 75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APACHE II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&lt; 15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(</a:t>
                      </a:r>
                      <a:r>
                        <a:rPr lang="cs-CZ" sz="2000" b="0" i="1" dirty="0" err="1" smtClean="0"/>
                        <a:t>Acute</a:t>
                      </a:r>
                      <a:r>
                        <a:rPr lang="cs-CZ" sz="2000" b="0" i="1" dirty="0" smtClean="0"/>
                        <a:t> </a:t>
                      </a:r>
                      <a:r>
                        <a:rPr lang="cs-CZ" sz="2000" b="0" i="1" dirty="0" err="1" smtClean="0"/>
                        <a:t>Physiology</a:t>
                      </a:r>
                      <a:r>
                        <a:rPr lang="cs-CZ" sz="2000" b="0" i="1" dirty="0" smtClean="0"/>
                        <a:t> and </a:t>
                      </a:r>
                      <a:r>
                        <a:rPr lang="cs-CZ" sz="2000" b="0" i="1" dirty="0" err="1" smtClean="0"/>
                        <a:t>Chronic</a:t>
                      </a:r>
                      <a:r>
                        <a:rPr lang="cs-CZ" sz="2000" b="0" i="1" dirty="0" smtClean="0"/>
                        <a:t> </a:t>
                      </a:r>
                      <a:r>
                        <a:rPr lang="cs-CZ" sz="2000" b="0" i="1" dirty="0" err="1" smtClean="0"/>
                        <a:t>Health</a:t>
                      </a:r>
                      <a:endParaRPr lang="cs-CZ" sz="2000" b="0" i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15-20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r>
                        <a:rPr lang="cs-CZ" sz="2000" b="0" i="1" dirty="0" err="1" smtClean="0"/>
                        <a:t>Evaluation</a:t>
                      </a:r>
                      <a:r>
                        <a:rPr lang="cs-CZ" sz="2000" b="0" i="1" dirty="0" smtClean="0"/>
                        <a:t>)</a:t>
                      </a:r>
                      <a:endParaRPr lang="cs-CZ" sz="2000" b="0" i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20-28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&gt; 28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3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SOFA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&lt; 6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r>
                        <a:rPr lang="cs-CZ" sz="2000" b="0" i="1" dirty="0" smtClean="0"/>
                        <a:t>(</a:t>
                      </a:r>
                      <a:r>
                        <a:rPr lang="cs-CZ" sz="2000" b="0" i="1" dirty="0" err="1" smtClean="0"/>
                        <a:t>Sequential</a:t>
                      </a:r>
                      <a:r>
                        <a:rPr lang="cs-CZ" sz="2000" b="0" i="1" baseline="0" dirty="0" smtClean="0"/>
                        <a:t> Organ </a:t>
                      </a:r>
                      <a:r>
                        <a:rPr lang="cs-CZ" sz="2000" b="0" i="1" baseline="0" dirty="0" err="1" smtClean="0"/>
                        <a:t>Failure</a:t>
                      </a:r>
                      <a:r>
                        <a:rPr lang="cs-CZ" sz="2000" b="0" i="1" baseline="0" dirty="0" smtClean="0"/>
                        <a:t> </a:t>
                      </a:r>
                      <a:r>
                        <a:rPr lang="cs-CZ" sz="2000" b="0" i="1" baseline="0" dirty="0" err="1" smtClean="0"/>
                        <a:t>Assessment</a:t>
                      </a:r>
                      <a:r>
                        <a:rPr lang="cs-CZ" sz="2000" b="0" i="1" baseline="0" dirty="0" smtClean="0"/>
                        <a:t>)</a:t>
                      </a:r>
                      <a:endParaRPr lang="cs-CZ" sz="2000" b="0" i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6-10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endParaRPr lang="cs-CZ" sz="2000" b="0" i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&gt; 10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Počet komorbidit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0-1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≥ 2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</a:t>
                      </a:r>
                      <a:endParaRPr lang="cs-CZ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543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Dnů od přijetí nemocnice-JIP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&lt; 1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384543"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≥ 1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</a:t>
                      </a:r>
                      <a:endParaRPr lang="cs-CZ" sz="20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3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30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Časná EV formou bolusové výživy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intenzívní péči (cestou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NG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sondy </a:t>
            </a:r>
            <a:r>
              <a:rPr lang="cs-CZ" sz="20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nebo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PEG)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72816"/>
            <a:ext cx="8136904" cy="4752528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Iniciálně malé bolusy </a:t>
            </a:r>
            <a:r>
              <a:rPr lang="cs-CZ" sz="2800" b="1" dirty="0" smtClean="0">
                <a:latin typeface="Arial" charset="0"/>
              </a:rPr>
              <a:t>k ověření tolerance</a:t>
            </a:r>
          </a:p>
          <a:p>
            <a:pPr marL="620713" lvl="1" indent="-258763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20-60 ml každé 2 h v denní době (až 9krát denně)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typ přípravku podle stavu konkrétního pacienta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postupně zvyšovat dávku, pokud je EV tolerována</a:t>
            </a:r>
          </a:p>
          <a:p>
            <a:pPr marL="361950" indent="-346075">
              <a:spcBef>
                <a:spcPts val="18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Postupně větší objem bolusů, k dosažení stanovené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cílové denní dávky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(ml/24 h)</a:t>
            </a:r>
            <a:endParaRPr lang="cs-CZ" sz="2800" b="1" dirty="0">
              <a:solidFill>
                <a:srgbClr val="FF0000"/>
              </a:solidFill>
              <a:latin typeface="Arial" charset="0"/>
            </a:endParaRPr>
          </a:p>
          <a:p>
            <a:pPr marL="620713" lvl="1" indent="-258763">
              <a:spcBef>
                <a:spcPts val="6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dle </a:t>
            </a:r>
            <a:r>
              <a:rPr lang="cs-CZ" sz="2400" dirty="0">
                <a:latin typeface="Arial" charset="0"/>
              </a:rPr>
              <a:t>energetické </a:t>
            </a:r>
            <a:r>
              <a:rPr lang="cs-CZ" sz="2400" dirty="0" err="1">
                <a:latin typeface="Arial" charset="0"/>
              </a:rPr>
              <a:t>denzity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přípravku a </a:t>
            </a:r>
            <a:r>
              <a:rPr lang="cs-CZ" sz="2400" dirty="0">
                <a:latin typeface="Arial" charset="0"/>
              </a:rPr>
              <a:t>obsahu bílkovin</a:t>
            </a:r>
          </a:p>
          <a:p>
            <a:pPr marL="762000" lvl="2" indent="0"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cs-CZ" sz="2200" dirty="0" smtClean="0">
                <a:latin typeface="Arial" charset="0"/>
              </a:rPr>
              <a:t>preferovány </a:t>
            </a:r>
            <a:r>
              <a:rPr lang="cs-CZ" sz="2200" dirty="0">
                <a:latin typeface="Arial" charset="0"/>
              </a:rPr>
              <a:t>přípravky s vysokým obsahem bílkovin </a:t>
            </a:r>
            <a:endParaRPr lang="cs-CZ" sz="2200" dirty="0" smtClean="0">
              <a:latin typeface="Arial" charset="0"/>
            </a:endParaRPr>
          </a:p>
          <a:p>
            <a:pPr marL="620713" lvl="1" indent="-258763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příklad koncentrované výživy 1,5 kcal/ml typu HP: </a:t>
            </a:r>
          </a:p>
          <a:p>
            <a:pPr marL="762000" lvl="2" indent="0"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cs-CZ" sz="2200" dirty="0" smtClean="0">
                <a:latin typeface="Arial" charset="0"/>
              </a:rPr>
              <a:t>pac.70 kg, potřeba 25 kcal/kg=1750 kcal/d: 7x160 ml/d</a:t>
            </a:r>
            <a:endParaRPr lang="cs-CZ" sz="2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6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31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3880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Vedlejší účinky EV v intenzívní péči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hrozí zejména při vyšších dávkách výživy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484784"/>
            <a:ext cx="8064896" cy="5157192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Gastrointestinální intolerance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včetně zvracení a aspirace živin, nebo průjmu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Riziko nekrotizující enteritidy 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při </a:t>
            </a:r>
            <a:r>
              <a:rPr lang="cs-CZ" sz="2400" dirty="0" smtClean="0">
                <a:latin typeface="Arial" charset="0"/>
              </a:rPr>
              <a:t>nestabilním oběhu a špatném prokrvení střeva</a:t>
            </a:r>
            <a:endParaRPr lang="cs-CZ" sz="2400" dirty="0">
              <a:latin typeface="Arial" charset="0"/>
            </a:endParaRP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err="1" smtClean="0">
                <a:latin typeface="Arial" charset="0"/>
              </a:rPr>
              <a:t>Overfeeding</a:t>
            </a:r>
            <a:r>
              <a:rPr lang="cs-CZ" sz="2800" b="1" dirty="0" smtClean="0">
                <a:latin typeface="Arial" charset="0"/>
              </a:rPr>
              <a:t> u kriticky nemocných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především jde o energetický </a:t>
            </a:r>
            <a:r>
              <a:rPr lang="cs-CZ" sz="2400" dirty="0" err="1" smtClean="0">
                <a:latin typeface="Arial" charset="0"/>
              </a:rPr>
              <a:t>overfeeding</a:t>
            </a:r>
            <a:endParaRPr lang="cs-CZ" sz="2400" dirty="0" smtClean="0">
              <a:latin typeface="Arial" charset="0"/>
            </a:endParaRPr>
          </a:p>
          <a:p>
            <a:pPr marL="762000" lvl="2" indent="0"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cs-CZ" sz="2200" dirty="0" smtClean="0">
                <a:latin typeface="Arial" charset="0"/>
              </a:rPr>
              <a:t>může vzniknout i při neúplné dávce energie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relativní nadbytek energie při stresovém metabolismu</a:t>
            </a:r>
            <a:endParaRPr lang="cs-CZ" sz="2400" dirty="0">
              <a:latin typeface="Arial" charset="0"/>
            </a:endParaRP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Hyperglykémie potencovaná </a:t>
            </a:r>
            <a:r>
              <a:rPr lang="cs-CZ" sz="2800" b="1" dirty="0" smtClean="0">
                <a:latin typeface="Arial" charset="0"/>
              </a:rPr>
              <a:t>výživou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může však jít i o </a:t>
            </a:r>
            <a:r>
              <a:rPr lang="cs-CZ" sz="2400" dirty="0" err="1">
                <a:latin typeface="Arial" charset="0"/>
              </a:rPr>
              <a:t>hypertriglyceridémii</a:t>
            </a:r>
            <a:endParaRPr lang="cs-CZ" sz="2400" dirty="0">
              <a:latin typeface="Arial" charset="0"/>
            </a:endParaRP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err="1" smtClean="0">
                <a:latin typeface="Arial" charset="0"/>
              </a:rPr>
              <a:t>Refeeding</a:t>
            </a:r>
            <a:r>
              <a:rPr lang="cs-CZ" sz="2800" b="1" dirty="0" smtClean="0">
                <a:latin typeface="Arial" charset="0"/>
              </a:rPr>
              <a:t> syndrom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po předcházejícím </a:t>
            </a:r>
            <a:r>
              <a:rPr lang="cs-CZ" sz="2400" dirty="0" smtClean="0">
                <a:latin typeface="Arial" charset="0"/>
              </a:rPr>
              <a:t>hladovění (nedostatek </a:t>
            </a:r>
            <a:r>
              <a:rPr lang="cs-CZ" sz="2400" dirty="0" err="1" smtClean="0">
                <a:latin typeface="Arial" charset="0"/>
              </a:rPr>
              <a:t>P,K,vit.B</a:t>
            </a:r>
            <a:r>
              <a:rPr lang="cs-CZ" sz="2400" dirty="0" smtClean="0">
                <a:latin typeface="Arial" charset="0"/>
              </a:rPr>
              <a:t>)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8424936" cy="126014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Trofická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výživa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střeva  </a:t>
            </a: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pomocí 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sippingu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ONS</a:t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modelová situace pro pacienta 70 kg/173 cm, věk 50 roků</a:t>
            </a:r>
            <a:br>
              <a:rPr lang="cs-CZ" sz="20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potřeba energie 1,3*ZEV = 2000 kcal/den = 28,5 kcal/kg/d</a:t>
            </a:r>
            <a:endParaRPr lang="en-US" sz="20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441506"/>
              </p:ext>
            </p:extLst>
          </p:nvPr>
        </p:nvGraphicFramePr>
        <p:xfrm>
          <a:off x="107504" y="1700808"/>
          <a:ext cx="8928992" cy="5013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512168"/>
                <a:gridCol w="1656184"/>
                <a:gridCol w="3744416"/>
              </a:tblGrid>
              <a:tr h="1004725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Přípravek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Energie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Bílkoviny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baseline="0" dirty="0" smtClean="0"/>
                        <a:t>Přednosti složení</a:t>
                      </a:r>
                    </a:p>
                  </a:txBody>
                  <a:tcPr anchor="ctr"/>
                </a:tc>
              </a:tr>
              <a:tr h="968175">
                <a:tc>
                  <a:txBody>
                    <a:bodyPr/>
                    <a:lstStyle/>
                    <a:p>
                      <a:r>
                        <a:rPr lang="cs-CZ" sz="2200" b="1" dirty="0" err="1" smtClean="0">
                          <a:solidFill>
                            <a:schemeClr val="tx1"/>
                          </a:solidFill>
                        </a:rPr>
                        <a:t>Cubitan</a:t>
                      </a:r>
                      <a:endParaRPr lang="cs-CZ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2x 200 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500 kcal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25% potřeby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40 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38% potřeby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Zn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 18mg,   Se 128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g/den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vit.E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 76mg,   </a:t>
                      </a: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vit.C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 500mg</a:t>
                      </a:r>
                    </a:p>
                  </a:txBody>
                  <a:tcPr anchor="ctr"/>
                </a:tc>
              </a:tr>
              <a:tr h="10134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Diben</a:t>
                      </a:r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Drink</a:t>
                      </a:r>
                    </a:p>
                    <a:p>
                      <a:pPr marL="0" algn="l" defTabSz="914400" rtl="0" eaLnBrk="1" latinLnBrk="0" hangingPunct="1"/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2x 200 ml</a:t>
                      </a:r>
                      <a:endParaRPr lang="cs-CZ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600 kcal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30% potřeby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30 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28% potřeby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při hyperglykémii, vláknina 8 g/den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sacharidy 38%, tuky 42% energie</a:t>
                      </a:r>
                    </a:p>
                  </a:txBody>
                  <a:tcPr anchor="ctr"/>
                </a:tc>
              </a:tr>
              <a:tr h="1013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Forticare</a:t>
                      </a:r>
                      <a:endParaRPr lang="cs-CZ" sz="2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3x 125 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600 kcal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30% potřeby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33 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31% potřeby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EPA+DHA  3,3 g/den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disacharid trehalóza (lze při DM)</a:t>
                      </a:r>
                    </a:p>
                  </a:txBody>
                  <a:tcPr anchor="ctr"/>
                </a:tc>
              </a:tr>
              <a:tr h="1013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Fresubin</a:t>
                      </a:r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Jucy</a:t>
                      </a:r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2x 200ml</a:t>
                      </a:r>
                      <a:endParaRPr lang="cs-CZ" sz="2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/>
                        <a:t>600 kcal</a:t>
                      </a:r>
                    </a:p>
                    <a:p>
                      <a:pPr algn="ctr"/>
                      <a:r>
                        <a:rPr lang="cs-CZ" sz="1800" b="0" dirty="0" smtClean="0"/>
                        <a:t>30% potřeby</a:t>
                      </a:r>
                      <a:endParaRPr lang="cs-CZ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/>
                        <a:t>12 g</a:t>
                      </a:r>
                    </a:p>
                    <a:p>
                      <a:pPr algn="ctr"/>
                      <a:r>
                        <a:rPr lang="cs-CZ" sz="1800" b="0" dirty="0" smtClean="0"/>
                        <a:t>11% potřeby</a:t>
                      </a:r>
                      <a:endParaRPr lang="cs-CZ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bez tuku</a:t>
                      </a:r>
                    </a:p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všechny vitamíny a stopové prvky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9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8620"/>
            <a:ext cx="8424936" cy="1260140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Hypokalorická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pitná enterální výživa</a:t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modelová situace pro pacienta 70 kg/173 cm, věk 50 roků</a:t>
            </a:r>
            <a:br>
              <a:rPr lang="cs-CZ" sz="20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potřeba energie 1,3*ZEV = 2000 kcal/den = 28,5 kcal/kg/d</a:t>
            </a:r>
            <a:endParaRPr lang="en-US" sz="20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538029"/>
              </p:ext>
            </p:extLst>
          </p:nvPr>
        </p:nvGraphicFramePr>
        <p:xfrm>
          <a:off x="107504" y="1556792"/>
          <a:ext cx="8928992" cy="5157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512168"/>
                <a:gridCol w="1584176"/>
                <a:gridCol w="3240360"/>
              </a:tblGrid>
              <a:tr h="857053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Přípravek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Energie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Bílkoviny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baseline="0" dirty="0" smtClean="0"/>
                        <a:t>Přednosti složení</a:t>
                      </a:r>
                    </a:p>
                  </a:txBody>
                  <a:tcPr anchor="ctr"/>
                </a:tc>
              </a:tr>
              <a:tr h="1143714">
                <a:tc>
                  <a:txBody>
                    <a:bodyPr/>
                    <a:lstStyle/>
                    <a:p>
                      <a:r>
                        <a:rPr lang="cs-CZ" sz="2200" b="1" dirty="0" err="1" smtClean="0">
                          <a:solidFill>
                            <a:schemeClr val="tx1"/>
                          </a:solidFill>
                        </a:rPr>
                        <a:t>Renutryl</a:t>
                      </a:r>
                      <a:r>
                        <a:rPr lang="cs-CZ" sz="2200" b="1" dirty="0" smtClean="0">
                          <a:solidFill>
                            <a:schemeClr val="tx1"/>
                          </a:solidFill>
                        </a:rPr>
                        <a:t> Booster </a:t>
                      </a:r>
                    </a:p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2x 300 ml  (600 ml/d)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1200 kcal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60% potřeby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60 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57% potřeby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osmolarita 700 </a:t>
                      </a: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mosm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/l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Zn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 15 mg,   Se 108 </a:t>
                      </a: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ug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,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vit.C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 170 mg/den </a:t>
                      </a:r>
                    </a:p>
                  </a:txBody>
                  <a:tcPr anchor="ctr"/>
                </a:tc>
              </a:tr>
              <a:tr h="10522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Nutridrink</a:t>
                      </a:r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Max</a:t>
                      </a:r>
                    </a:p>
                    <a:p>
                      <a:pPr marL="0" algn="l" defTabSz="914400" rtl="0" eaLnBrk="1" latinLnBrk="0" hangingPunct="1"/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2x 300 ml  (600 ml/d)</a:t>
                      </a:r>
                      <a:endParaRPr lang="cs-CZ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1440 kcal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72% potřeby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56 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53% potřeby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osmolarita 790 </a:t>
                      </a: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mosm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/l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Zn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 17 mg,   Se 84 </a:t>
                      </a: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ug</a:t>
                      </a:r>
                      <a:endParaRPr lang="cs-CZ" sz="1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vit.C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 144 mg</a:t>
                      </a:r>
                    </a:p>
                  </a:txBody>
                  <a:tcPr anchor="ctr"/>
                </a:tc>
              </a:tr>
              <a:tr h="10522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Glucerna</a:t>
                      </a:r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1,5 kcal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3x 220 ml  (660 ml/d)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1000 kcal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50% potřeby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/>
                        <a:t>50 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/>
                        <a:t>48% potřeby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osmolarita 670 </a:t>
                      </a: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mosm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/l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vláknina 10 g/den</a:t>
                      </a:r>
                    </a:p>
                  </a:txBody>
                  <a:tcPr anchor="ctr"/>
                </a:tc>
              </a:tr>
              <a:tr h="10522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Supportan</a:t>
                      </a:r>
                      <a:r>
                        <a:rPr lang="cs-CZ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Drink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4x 200 ml  (800 ml/d)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/>
                        <a:t>1200 kcal</a:t>
                      </a:r>
                    </a:p>
                    <a:p>
                      <a:pPr algn="ctr"/>
                      <a:r>
                        <a:rPr lang="cs-CZ" sz="1800" b="0" dirty="0" smtClean="0"/>
                        <a:t>60% potřeby</a:t>
                      </a:r>
                      <a:endParaRPr lang="cs-CZ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/>
                        <a:t>80 g</a:t>
                      </a:r>
                    </a:p>
                    <a:p>
                      <a:pPr algn="ctr"/>
                      <a:r>
                        <a:rPr lang="cs-CZ" sz="1800" b="0" dirty="0" smtClean="0"/>
                        <a:t>76% potřeby</a:t>
                      </a:r>
                      <a:endParaRPr lang="cs-CZ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osmolarita 400 </a:t>
                      </a: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mosm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/l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EPA+DHA  5,6 g/d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4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95" y="2564904"/>
            <a:ext cx="2863205" cy="286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722C13E6-DAA0-4280-BFB5-7E35F0D22931}" type="slidenum">
              <a:rPr lang="cs-CZ"/>
              <a:pPr algn="r">
                <a:defRPr/>
              </a:pPr>
              <a:t>34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064896" cy="936972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Instantní protein v prášku </a:t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modulová výživa k přidávání do nápojů a potravin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700808"/>
            <a:ext cx="7344816" cy="4752528"/>
          </a:xfrm>
        </p:spPr>
        <p:txBody>
          <a:bodyPr>
            <a:normAutofit/>
          </a:bodyPr>
          <a:lstStyle/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altLang="cs-CZ" sz="2800" b="1" dirty="0" err="1" smtClean="0">
                <a:latin typeface="Arial" charset="0"/>
              </a:rPr>
              <a:t>Protifar</a:t>
            </a:r>
            <a:r>
              <a:rPr lang="cs-CZ" altLang="cs-CZ" sz="2800" b="1" dirty="0" smtClean="0">
                <a:latin typeface="Arial" charset="0"/>
              </a:rPr>
              <a:t> plechovka 			225 g</a:t>
            </a:r>
          </a:p>
          <a:p>
            <a:pPr marL="758825" lvl="1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altLang="cs-CZ" sz="2400" dirty="0" smtClean="0">
                <a:latin typeface="Arial" charset="0"/>
              </a:rPr>
              <a:t>95% mléčná bílkovina, bez příchuti</a:t>
            </a:r>
          </a:p>
          <a:p>
            <a:pPr marL="758825" lvl="1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altLang="cs-CZ" sz="2400" dirty="0" smtClean="0">
                <a:latin typeface="Arial" charset="0"/>
              </a:rPr>
              <a:t>odměrka 2,5 g = 2,2 g mléčné bílkoviny </a:t>
            </a:r>
          </a:p>
          <a:p>
            <a:pPr marL="758825" lvl="1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altLang="cs-CZ" sz="2400" dirty="0" smtClean="0">
                <a:latin typeface="Arial" charset="0"/>
              </a:rPr>
              <a:t>denní dávka </a:t>
            </a:r>
            <a:r>
              <a:rPr lang="cs-CZ" altLang="cs-CZ" sz="2400" dirty="0" smtClean="0">
                <a:solidFill>
                  <a:srgbClr val="FF0000"/>
                </a:solidFill>
                <a:latin typeface="Arial" charset="0"/>
              </a:rPr>
              <a:t>3x3 odměrky = 20 g bílkovin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altLang="cs-CZ" sz="2800" b="1" dirty="0" err="1" smtClean="0">
                <a:latin typeface="Arial" charset="0"/>
              </a:rPr>
              <a:t>Fresubin</a:t>
            </a:r>
            <a:r>
              <a:rPr lang="cs-CZ" altLang="cs-CZ" sz="2800" b="1" dirty="0" smtClean="0">
                <a:latin typeface="Arial" charset="0"/>
              </a:rPr>
              <a:t> Protein </a:t>
            </a:r>
            <a:r>
              <a:rPr lang="cs-CZ" altLang="cs-CZ" sz="2800" b="1" dirty="0" err="1" smtClean="0">
                <a:latin typeface="Arial" charset="0"/>
              </a:rPr>
              <a:t>Powder</a:t>
            </a:r>
            <a:r>
              <a:rPr lang="cs-CZ" altLang="cs-CZ" sz="2800" b="1" dirty="0" smtClean="0">
                <a:latin typeface="Arial" charset="0"/>
              </a:rPr>
              <a:t> 	300 g</a:t>
            </a:r>
          </a:p>
          <a:p>
            <a:pPr marL="758825" lvl="1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altLang="cs-CZ" sz="2400" dirty="0" smtClean="0">
                <a:latin typeface="Arial" charset="0"/>
              </a:rPr>
              <a:t>bílkovina ze syrovátky, odměrka 5 g</a:t>
            </a:r>
          </a:p>
          <a:p>
            <a:pPr marL="758825" lvl="1">
              <a:spcBef>
                <a:spcPts val="300"/>
              </a:spcBef>
              <a:buClr>
                <a:schemeClr val="tx2"/>
              </a:buClr>
              <a:buSzPct val="75000"/>
            </a:pPr>
            <a:r>
              <a:rPr lang="cs-CZ" altLang="cs-CZ" sz="2400" dirty="0" smtClean="0">
                <a:latin typeface="Arial" charset="0"/>
              </a:rPr>
              <a:t>denní dávka </a:t>
            </a:r>
            <a:r>
              <a:rPr lang="cs-CZ" altLang="cs-CZ" sz="2400" dirty="0">
                <a:latin typeface="Arial" charset="0"/>
              </a:rPr>
              <a:t> </a:t>
            </a:r>
            <a:r>
              <a:rPr lang="cs-CZ" altLang="cs-CZ" sz="2400" dirty="0" smtClean="0">
                <a:solidFill>
                  <a:srgbClr val="FF0000"/>
                </a:solidFill>
                <a:latin typeface="Arial" charset="0"/>
              </a:rPr>
              <a:t>3x2 odměrky = 30 g bílkovin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altLang="cs-CZ" sz="2800" b="1" dirty="0" err="1" smtClean="0">
                <a:latin typeface="Arial" charset="0"/>
              </a:rPr>
              <a:t>Resource</a:t>
            </a:r>
            <a:r>
              <a:rPr lang="cs-CZ" altLang="cs-CZ" sz="2800" b="1" dirty="0" smtClean="0">
                <a:latin typeface="Arial" charset="0"/>
              </a:rPr>
              <a:t> Instant Protein 	800 g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altLang="cs-CZ" sz="2400" dirty="0" smtClean="0">
                <a:latin typeface="Arial" charset="0"/>
              </a:rPr>
              <a:t>90% obsah bílkovin v prášku</a:t>
            </a:r>
          </a:p>
          <a:p>
            <a:pPr marL="758825" lvl="1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altLang="cs-CZ" sz="2400" dirty="0" smtClean="0">
                <a:latin typeface="Arial" charset="0"/>
              </a:rPr>
              <a:t>denní dávka </a:t>
            </a:r>
            <a:r>
              <a:rPr lang="cs-CZ" altLang="cs-CZ" sz="2400" dirty="0" smtClean="0">
                <a:solidFill>
                  <a:srgbClr val="FF0000"/>
                </a:solidFill>
                <a:latin typeface="Arial" charset="0"/>
              </a:rPr>
              <a:t>2-3 polévkové lžíce = 10-15 g</a:t>
            </a:r>
          </a:p>
        </p:txBody>
      </p:sp>
    </p:spTree>
    <p:extLst>
      <p:ext uri="{BB962C8B-B14F-4D97-AF65-F5344CB8AC3E}">
        <p14:creationId xmlns:p14="http://schemas.microsoft.com/office/powerpoint/2010/main" val="4973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213" y="3284983"/>
            <a:ext cx="3851819" cy="308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848872" cy="1728192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Instantní vláknina </a:t>
            </a:r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OptiFibre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250 g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plně rozpustná </a:t>
            </a:r>
            <a:r>
              <a:rPr lang="cs-CZ" sz="2700" b="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prebiotická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vláknina</a:t>
            </a:r>
            <a:b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36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6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PHGG, </a:t>
            </a:r>
            <a:r>
              <a:rPr lang="cs-CZ" sz="2700" b="0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partially</a:t>
            </a:r>
            <a:r>
              <a:rPr lang="cs-CZ" sz="2700" b="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hydrolyzed</a:t>
            </a:r>
            <a:r>
              <a:rPr lang="cs-CZ" sz="2700" b="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guar</a:t>
            </a:r>
            <a:r>
              <a:rPr lang="cs-CZ" sz="2700" b="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gum</a:t>
            </a:r>
            <a:endParaRPr lang="en-US" sz="2700" b="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04056" y="2276872"/>
            <a:ext cx="8460432" cy="410445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 smtClean="0"/>
              <a:t>Obsah </a:t>
            </a:r>
            <a:r>
              <a:rPr lang="cs-CZ" sz="2800" b="1" dirty="0"/>
              <a:t>balení 250 g = 200 g vlákniny 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vláknina tvoří 80 % prášku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Odměrka 5 g </a:t>
            </a:r>
            <a:r>
              <a:rPr lang="cs-CZ" sz="2800" b="1" dirty="0" smtClean="0"/>
              <a:t>= </a:t>
            </a:r>
            <a:r>
              <a:rPr lang="cs-CZ" sz="2800" b="1" dirty="0"/>
              <a:t>4 g </a:t>
            </a:r>
            <a:r>
              <a:rPr lang="cs-CZ" sz="2800" b="1" dirty="0" smtClean="0"/>
              <a:t>vlákniny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600" dirty="0" smtClean="0"/>
              <a:t>do nápojů a kašovitých potravin</a:t>
            </a:r>
            <a:endParaRPr lang="cs-CZ" sz="2600" dirty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Denní dávka 1-8 </a:t>
            </a:r>
            <a:r>
              <a:rPr lang="cs-CZ" sz="2800" b="1" dirty="0" err="1" smtClean="0"/>
              <a:t>odm</a:t>
            </a:r>
            <a:r>
              <a:rPr lang="cs-CZ" sz="2800" b="1" dirty="0" smtClean="0"/>
              <a:t>./den</a:t>
            </a:r>
            <a:endParaRPr lang="cs-CZ" sz="2800" b="1" dirty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Orientační cena v lékárně 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360-400 Kč /250 g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n</a:t>
            </a:r>
            <a:r>
              <a:rPr lang="cs-CZ" sz="2400" dirty="0" smtClean="0"/>
              <a:t>emá úhradu ZP</a:t>
            </a:r>
          </a:p>
        </p:txBody>
      </p:sp>
    </p:spTree>
    <p:extLst>
      <p:ext uri="{BB962C8B-B14F-4D97-AF65-F5344CB8AC3E}">
        <p14:creationId xmlns:p14="http://schemas.microsoft.com/office/powerpoint/2010/main" val="22228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848872" cy="105273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Možnosti perorální nutriční intervence</a:t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 nemocných v intenzívní péči</a:t>
            </a:r>
            <a:endParaRPr lang="en-US" sz="2400" b="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52565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 smtClean="0"/>
              <a:t>Spolupracující </a:t>
            </a:r>
            <a:r>
              <a:rPr lang="cs-CZ" dirty="0" smtClean="0"/>
              <a:t>pacient</a:t>
            </a:r>
            <a:r>
              <a:rPr lang="cs-CZ" sz="2800" b="1" dirty="0" smtClean="0"/>
              <a:t> bez žaludeční dysfunkce může perorálně přijmout 30-70% potřeby živin</a:t>
            </a:r>
            <a:endParaRPr lang="cs-CZ" sz="2800" b="1" dirty="0"/>
          </a:p>
          <a:p>
            <a:pPr lvl="1">
              <a:spcBef>
                <a:spcPts val="0"/>
              </a:spcBef>
            </a:pPr>
            <a:r>
              <a:rPr lang="cs-CZ" sz="2400" dirty="0" smtClean="0"/>
              <a:t>při silné motivaci (podpora nutričním specialistou)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Podpora </a:t>
            </a:r>
            <a:r>
              <a:rPr lang="cs-CZ" sz="2800" b="1" dirty="0" err="1" smtClean="0"/>
              <a:t>prokinetiky</a:t>
            </a:r>
            <a:r>
              <a:rPr lang="cs-CZ" sz="2800" b="1" dirty="0" smtClean="0"/>
              <a:t> může být nezbytná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err="1" smtClean="0"/>
              <a:t>Degan</a:t>
            </a:r>
            <a:r>
              <a:rPr lang="cs-CZ" sz="2400" dirty="0" smtClean="0"/>
              <a:t> (</a:t>
            </a:r>
            <a:r>
              <a:rPr lang="cs-CZ" sz="2400" dirty="0" err="1" smtClean="0"/>
              <a:t>metoklopramid</a:t>
            </a:r>
            <a:r>
              <a:rPr lang="cs-CZ" sz="2400" dirty="0" smtClean="0"/>
              <a:t>) 3x10 mg </a:t>
            </a:r>
            <a:r>
              <a:rPr lang="cs-CZ" sz="2400" dirty="0" err="1" smtClean="0"/>
              <a:t>tabl</a:t>
            </a:r>
            <a:r>
              <a:rPr lang="cs-CZ" sz="2400" dirty="0" smtClean="0"/>
              <a:t>. nebo </a:t>
            </a:r>
            <a:r>
              <a:rPr lang="cs-CZ" sz="2400" dirty="0" err="1" smtClean="0"/>
              <a:t>i.v</a:t>
            </a:r>
            <a:r>
              <a:rPr lang="cs-CZ" sz="2400" dirty="0" smtClean="0"/>
              <a:t>.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800" b="1" dirty="0"/>
              <a:t>Výhody ONS ve srovnání se stravou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obsah všech vitamínů a stopových prvků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vyšší obsah </a:t>
            </a:r>
            <a:r>
              <a:rPr lang="cs-CZ" sz="2400" dirty="0" smtClean="0"/>
              <a:t>bílkovin (včetně proteinového modulu)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vyvážený obsah živin a vyšší vstřebatelnost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Výhodná je kombinace s parenterální výživou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postupný přechod na příjem stravy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406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Konec přednášky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4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Nedostatky skóre NUTRIC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hodnotí téměř výhradně tíži akutní choroby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844824"/>
            <a:ext cx="8208912" cy="4536504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Těžká choroba jistě zvyšuje potřebu výživy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kvůli katabolismu bílkovin a </a:t>
            </a:r>
            <a:r>
              <a:rPr lang="cs-CZ" sz="2400" dirty="0" err="1" smtClean="0">
                <a:latin typeface="Arial" charset="0"/>
              </a:rPr>
              <a:t>hypermetabolismu</a:t>
            </a:r>
            <a:endParaRPr lang="cs-CZ" sz="2400" dirty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Ale NUTRIC skóre nereflektuje snížené zásoby živin při malnutrici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předcházející velká ztráta hmotnosti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nízké BMI, svalová atrofie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předcházející nedostatečný příjem živin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Nutriční specialista </a:t>
            </a:r>
            <a:r>
              <a:rPr lang="cs-CZ" dirty="0" smtClean="0">
                <a:latin typeface="Arial" charset="0"/>
              </a:rPr>
              <a:t>musí tyto faktory brát do úvahy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potřeba nutriční podpory </a:t>
            </a:r>
            <a:r>
              <a:rPr lang="cs-CZ" sz="2400" dirty="0" smtClean="0">
                <a:latin typeface="Arial" charset="0"/>
              </a:rPr>
              <a:t>narůstá kvůli nedostatečným zásobám </a:t>
            </a:r>
            <a:r>
              <a:rPr lang="cs-CZ" sz="2400" dirty="0" err="1" smtClean="0">
                <a:latin typeface="Arial" charset="0"/>
              </a:rPr>
              <a:t>nutrientů</a:t>
            </a:r>
            <a:r>
              <a:rPr lang="cs-CZ" sz="2400" dirty="0" smtClean="0">
                <a:latin typeface="Arial" charset="0"/>
              </a:rPr>
              <a:t> a energie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5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Časná EV ve srovnání s pozdější výživou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nemocných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988840"/>
            <a:ext cx="8208912" cy="4104456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Časná EV proti pozdní dodávce živin má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trend ke snížení mortality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RR 0,71 (95%CI 0,51; 1,0 p=0,05)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Signifikantní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redukce infekčních komplikací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RR </a:t>
            </a:r>
            <a:r>
              <a:rPr lang="cs-CZ" sz="2400" dirty="0" smtClean="0">
                <a:latin typeface="Arial" charset="0"/>
              </a:rPr>
              <a:t>0,81 </a:t>
            </a:r>
            <a:r>
              <a:rPr lang="cs-CZ" sz="2400" dirty="0">
                <a:latin typeface="Arial" charset="0"/>
              </a:rPr>
              <a:t>(95%CI </a:t>
            </a:r>
            <a:r>
              <a:rPr lang="cs-CZ" sz="2400" dirty="0" smtClean="0">
                <a:latin typeface="Arial" charset="0"/>
              </a:rPr>
              <a:t>0,68; 0,97)</a:t>
            </a:r>
            <a:endParaRPr lang="cs-CZ" sz="2400" dirty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Časná EV </a:t>
            </a:r>
            <a:r>
              <a:rPr lang="cs-CZ" dirty="0">
                <a:latin typeface="Arial" charset="0"/>
              </a:rPr>
              <a:t>vede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k</a:t>
            </a:r>
            <a:r>
              <a:rPr lang="cs-CZ" sz="2800" b="1" dirty="0">
                <a:latin typeface="Arial" charset="0"/>
              </a:rPr>
              <a:t> </a:t>
            </a:r>
            <a:r>
              <a:rPr lang="cs-CZ" sz="2800" b="1" dirty="0">
                <a:solidFill>
                  <a:srgbClr val="FF0000"/>
                </a:solidFill>
                <a:latin typeface="Arial" charset="0"/>
              </a:rPr>
              <a:t>většímu nutričnímu příjmu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energie, bílkoviny, % energetické potřeby, N-bilance 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Nemá vliv na dobu pobytu </a:t>
            </a:r>
            <a:r>
              <a:rPr lang="cs-CZ" dirty="0" smtClean="0">
                <a:latin typeface="Arial" charset="0"/>
              </a:rPr>
              <a:t>v nemocnici ani na JIP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99592" y="6413266"/>
            <a:ext cx="413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smtClean="0">
                <a:hlinkClick r:id="rId2"/>
              </a:rPr>
              <a:t>www.criticalcarenutrition.com</a:t>
            </a:r>
            <a:r>
              <a:rPr lang="cs-CZ" sz="2000" i="1" dirty="0" smtClean="0"/>
              <a:t> 2021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40348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6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7992888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Efekt úsilí o dosažení nutričního cíle při EV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ve smyslu rychlejšího podání vypočítané dávky živin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00808"/>
            <a:ext cx="8136904" cy="4896544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Vyšší pravděpodobnost dosažení cílové dodávky živin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energie 		RR 22,8 (p=0,00001)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bílkoviny 	RR 21,0 (p=0,00001)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Paradoxně má vyšší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riziko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mortality</a:t>
            </a:r>
            <a:endParaRPr lang="cs-CZ" sz="2800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RR 1,49 (95%CI 1,0; 2,21; p=0,05)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Nesnižuje výskyt 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infekčních komplikací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nesnižuje výskyt infekcí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Nadměrné úsilí </a:t>
            </a:r>
            <a:r>
              <a:rPr lang="cs-CZ" dirty="0" smtClean="0">
                <a:latin typeface="Arial" charset="0"/>
              </a:rPr>
              <a:t>o rychlejší dosažení </a:t>
            </a:r>
            <a:r>
              <a:rPr lang="cs-CZ" sz="2800" b="1" dirty="0" smtClean="0">
                <a:latin typeface="Arial" charset="0"/>
              </a:rPr>
              <a:t>vypočítané cílové dávky živin </a:t>
            </a:r>
            <a:r>
              <a:rPr lang="cs-CZ" dirty="0" smtClean="0">
                <a:latin typeface="Arial" charset="0"/>
              </a:rPr>
              <a:t>tedy většinou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není výhodné</a:t>
            </a:r>
          </a:p>
        </p:txBody>
      </p:sp>
    </p:spTree>
    <p:extLst>
      <p:ext uri="{BB962C8B-B14F-4D97-AF65-F5344CB8AC3E}">
        <p14:creationId xmlns:p14="http://schemas.microsoft.com/office/powerpoint/2010/main" val="34569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7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99392"/>
            <a:ext cx="8352928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Riziko </a:t>
            </a:r>
            <a:r>
              <a:rPr lang="cs-CZ" sz="3100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overfeedingu</a:t>
            </a:r>
            <a:r>
              <a:rPr lang="cs-CZ" sz="31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při stresovém metabolismu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 </a:t>
            </a:r>
            <a:r>
              <a:rPr lang="cs-CZ" sz="2700" b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intenzívní péči 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je značné i při běžném přívodu energie</a:t>
            </a:r>
            <a:endParaRPr lang="cs-CZ" sz="27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00808"/>
            <a:ext cx="8136904" cy="4536504"/>
          </a:xfrm>
        </p:spPr>
        <p:txBody>
          <a:bodyPr>
            <a:normAutofit/>
          </a:bodyPr>
          <a:lstStyle/>
          <a:p>
            <a:pPr marL="15875" indent="0">
              <a:spcBef>
                <a:spcPts val="0"/>
              </a:spcBef>
              <a:buClr>
                <a:schemeClr val="tx2"/>
              </a:buClr>
              <a:buSzPct val="50000"/>
              <a:buNone/>
            </a:pP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Overfeeding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může nastat i při enterální výživě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Hyperglykémie potencovaná výživou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nárůst oxidačního stresu a infekčních komplikací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err="1" smtClean="0">
                <a:latin typeface="Arial" charset="0"/>
              </a:rPr>
              <a:t>Hypertriglyceridémie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syndrom přetížením </a:t>
            </a:r>
            <a:r>
              <a:rPr lang="cs-CZ" sz="2400" dirty="0" smtClean="0">
                <a:latin typeface="Arial" charset="0"/>
              </a:rPr>
              <a:t>tukem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horečka, dušnost, steatóza jater, tuková embolie</a:t>
            </a:r>
            <a:endParaRPr lang="cs-CZ" sz="2400" dirty="0">
              <a:latin typeface="Arial" charset="0"/>
            </a:endParaRP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Steatóza jater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přetížení funkce jater nutričními substráty</a:t>
            </a:r>
          </a:p>
          <a:p>
            <a:pPr marL="361950" indent="-346075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Nadbytečná tvorba CO</a:t>
            </a:r>
            <a:r>
              <a:rPr lang="cs-CZ" sz="2800" b="1" baseline="-25000" dirty="0" smtClean="0">
                <a:latin typeface="Arial" charset="0"/>
              </a:rPr>
              <a:t>2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riziko respiračního </a:t>
            </a:r>
            <a:r>
              <a:rPr lang="cs-CZ" sz="2400" dirty="0">
                <a:latin typeface="Arial" charset="0"/>
              </a:rPr>
              <a:t>selhání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067732" y="6444044"/>
            <a:ext cx="575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hlinkClick r:id="rId2"/>
              </a:rPr>
              <a:t>www.criticalcarenutrition.com/systematic-reviews</a:t>
            </a:r>
            <a:r>
              <a:rPr lang="cs-CZ" i="1" dirty="0" smtClean="0"/>
              <a:t> 2021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2240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8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-27384"/>
            <a:ext cx="7776864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Hypokalorická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enterální výživa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ve srovnání s plnou dávkou energie v EV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844824"/>
            <a:ext cx="8064896" cy="4464496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Způsoby </a:t>
            </a:r>
            <a:r>
              <a:rPr lang="cs-CZ" sz="2800" b="1" dirty="0" err="1" smtClean="0">
                <a:latin typeface="Arial" charset="0"/>
              </a:rPr>
              <a:t>hypokalorické</a:t>
            </a:r>
            <a:r>
              <a:rPr lang="cs-CZ" sz="2800" b="1" dirty="0" smtClean="0">
                <a:latin typeface="Arial" charset="0"/>
              </a:rPr>
              <a:t> EV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podat 50-70 % potřeby energie + 100 % bílkovin</a:t>
            </a:r>
          </a:p>
          <a:p>
            <a:pPr marL="762000" lvl="2" indent="0">
              <a:spcBef>
                <a:spcPts val="0"/>
              </a:spcBef>
              <a:buClr>
                <a:schemeClr val="tx2"/>
              </a:buClr>
              <a:buSzPct val="75000"/>
              <a:buNone/>
            </a:pPr>
            <a:r>
              <a:rPr lang="cs-CZ" sz="2200" dirty="0" smtClean="0">
                <a:latin typeface="Arial" charset="0"/>
              </a:rPr>
              <a:t>což odpovídá 15-20 kcal/kg/den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podat bílkoviny 1,2-1,5 g/kg/den (1,7 g/kg/den)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>
                <a:latin typeface="Arial" charset="0"/>
              </a:rPr>
              <a:t>Efekt </a:t>
            </a:r>
            <a:r>
              <a:rPr lang="cs-CZ" sz="2800" b="1" dirty="0" err="1">
                <a:latin typeface="Arial" charset="0"/>
              </a:rPr>
              <a:t>hypokalorické</a:t>
            </a:r>
            <a:r>
              <a:rPr lang="cs-CZ" sz="2800" b="1" dirty="0">
                <a:latin typeface="Arial" charset="0"/>
              </a:rPr>
              <a:t> EV  </a:t>
            </a:r>
            <a:r>
              <a:rPr lang="cs-CZ" dirty="0">
                <a:latin typeface="Arial" charset="0"/>
              </a:rPr>
              <a:t>versus</a:t>
            </a:r>
            <a:r>
              <a:rPr lang="cs-CZ" sz="2800" b="1" dirty="0">
                <a:latin typeface="Arial" charset="0"/>
              </a:rPr>
              <a:t>  plná EV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trend ke snížení mortality na JIP (RR 0,85; p=0,18)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beze změny celkové a nemocniční mortality 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nezvyšuje riziko infekčních komplikací</a:t>
            </a: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… přestože pacient dostává méně energie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RR </a:t>
            </a:r>
            <a:r>
              <a:rPr lang="cs-CZ" sz="2400" dirty="0" smtClean="0">
                <a:latin typeface="Arial" charset="0"/>
              </a:rPr>
              <a:t>24,8 pro nedosažení potřeby energie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131496" y="6381328"/>
            <a:ext cx="1905000" cy="457200"/>
          </a:xfrm>
        </p:spPr>
        <p:txBody>
          <a:bodyPr/>
          <a:lstStyle/>
          <a:p>
            <a:pPr algn="r">
              <a:defRPr/>
            </a:pPr>
            <a:fld id="{1A34D4E9-11C7-42C5-8F17-3B05D9CF0250}" type="slidenum">
              <a:rPr lang="cs-CZ"/>
              <a:pPr algn="r">
                <a:defRPr/>
              </a:pPr>
              <a:t>9</a:t>
            </a:fld>
            <a:endParaRPr lang="cs-CZ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7488832" cy="10088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Trofická EV ve srovnání s plnou dávkou EV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u kriticky nemocných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844824"/>
            <a:ext cx="7776864" cy="4392488"/>
          </a:xfrm>
        </p:spPr>
        <p:txBody>
          <a:bodyPr>
            <a:normAutofit/>
          </a:bodyPr>
          <a:lstStyle/>
          <a:p>
            <a:pPr marL="361950" indent="-346075">
              <a:spcBef>
                <a:spcPts val="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Způsoby podávání trofické EV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10 ml/h prvních 5-6 dnů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600 kcal  </a:t>
            </a:r>
            <a:r>
              <a:rPr lang="cs-CZ" dirty="0" smtClean="0">
                <a:latin typeface="Arial" charset="0"/>
              </a:rPr>
              <a:t>versus</a:t>
            </a:r>
            <a:r>
              <a:rPr lang="cs-CZ" sz="2400" dirty="0" smtClean="0">
                <a:latin typeface="Arial" charset="0"/>
              </a:rPr>
              <a:t>  1500 kcal/d 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respektive 10 kcal/kg/den  </a:t>
            </a:r>
            <a:r>
              <a:rPr lang="cs-CZ" dirty="0" smtClean="0">
                <a:latin typeface="Arial" charset="0"/>
              </a:rPr>
              <a:t>versus</a:t>
            </a:r>
            <a:r>
              <a:rPr lang="cs-CZ" sz="2400" dirty="0" smtClean="0">
                <a:latin typeface="Arial" charset="0"/>
              </a:rPr>
              <a:t>  25 kcal/kg/d</a:t>
            </a:r>
            <a:endParaRPr lang="cs-CZ" sz="2800" b="1" dirty="0">
              <a:latin typeface="Arial" charset="0"/>
            </a:endParaRPr>
          </a:p>
          <a:p>
            <a:pPr marL="361950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Vliv </a:t>
            </a:r>
            <a:r>
              <a:rPr lang="cs-CZ" sz="2800" b="1" dirty="0">
                <a:latin typeface="Arial" charset="0"/>
              </a:rPr>
              <a:t>trofické </a:t>
            </a:r>
            <a:r>
              <a:rPr lang="cs-CZ" sz="2800" b="1" dirty="0" smtClean="0">
                <a:latin typeface="Arial" charset="0"/>
              </a:rPr>
              <a:t>EV na celkový výsledek léčby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iniciální trofická EV nezvyšuje </a:t>
            </a:r>
            <a:r>
              <a:rPr lang="cs-CZ" sz="2400" dirty="0">
                <a:latin typeface="Arial" charset="0"/>
              </a:rPr>
              <a:t>mortalitu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neprodlužuje dobu hospitalizace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>
                <a:latin typeface="Arial" charset="0"/>
              </a:rPr>
              <a:t>nezhoršuje fyzické ani kognitivní </a:t>
            </a:r>
            <a:r>
              <a:rPr lang="cs-CZ" sz="2400" dirty="0" smtClean="0">
                <a:latin typeface="Arial" charset="0"/>
              </a:rPr>
              <a:t>funkce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může však být horší funkční stav za 12 m. (6MWT)</a:t>
            </a:r>
            <a:endParaRPr lang="cs-CZ" sz="2400" dirty="0">
              <a:latin typeface="Arial" charset="0"/>
            </a:endParaRPr>
          </a:p>
          <a:p>
            <a:pPr marL="361950" lvl="1" indent="-346075">
              <a:spcBef>
                <a:spcPts val="1200"/>
              </a:spcBef>
              <a:buClr>
                <a:schemeClr val="tx2"/>
              </a:buClr>
              <a:buSzPct val="50000"/>
              <a:buFont typeface="Wingdings" pitchFamily="2" charset="2"/>
              <a:buChar char=""/>
            </a:pPr>
            <a:r>
              <a:rPr lang="cs-CZ" sz="2800" b="1" dirty="0" smtClean="0">
                <a:latin typeface="Arial" charset="0"/>
              </a:rPr>
              <a:t>Přívod živin je nižší, ale lépe tolerovaný</a:t>
            </a:r>
          </a:p>
        </p:txBody>
      </p:sp>
    </p:spTree>
    <p:extLst>
      <p:ext uri="{BB962C8B-B14F-4D97-AF65-F5344CB8AC3E}">
        <p14:creationId xmlns:p14="http://schemas.microsoft.com/office/powerpoint/2010/main" val="31439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21420</TotalTime>
  <Words>1785</Words>
  <Application>Microsoft Office PowerPoint</Application>
  <PresentationFormat>Předvádění na obrazovce (4:3)</PresentationFormat>
  <Paragraphs>481</Paragraphs>
  <Slides>37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Office Theme</vt:lpstr>
      <vt:lpstr>Enterální výživa v intenzívní péči  bakalářské studium Nutriční terapie 3.r.  Miroslav Tomíška Interní hematologická a onkologická klinika LF MU a FN Brno</vt:lpstr>
      <vt:lpstr>NUTRIC skóre pro intenzívní péči The Nutrition Risk in Critically Ill</vt:lpstr>
      <vt:lpstr>NUTRIC skóre nutričního rizika na JIP</vt:lpstr>
      <vt:lpstr>Nedostatky skóre NUTRIC hodnotí téměř výhradně tíži akutní choroby</vt:lpstr>
      <vt:lpstr>Časná EV ve srovnání s pozdější výživou u kriticky nemocných</vt:lpstr>
      <vt:lpstr>Efekt úsilí o dosažení nutričního cíle při EV ve smyslu rychlejšího podání vypočítané dávky živin</vt:lpstr>
      <vt:lpstr>Riziko overfeedingu při stresovém metabolismu v intenzívní péči je značné i při běžném přívodu energie</vt:lpstr>
      <vt:lpstr>Hypokalorická enterální výživa ve srovnání s plnou dávkou energie v EV</vt:lpstr>
      <vt:lpstr>Trofická EV ve srovnání s plnou dávkou EV u kriticky nemocných</vt:lpstr>
      <vt:lpstr>EV s vyšším obsahem tuku v intenzívní péči ve srovnání s EV standardního složení</vt:lpstr>
      <vt:lpstr>Efekt EV s w-3 mastnými kyselinami ve srovnání se standardní EV v intenzívní péči  podle klinických studií</vt:lpstr>
      <vt:lpstr>Vliv EV s w-3/w-6  mastnými kyselinami spolu s vysokou dávkou antioxidačních vitamínů při ARDS a sepsi</vt:lpstr>
      <vt:lpstr>Efekt vlákniny v EV v intenzívní péči ve srovnání s EV bez vlákniny</vt:lpstr>
      <vt:lpstr>Nedostatečné využívání přípravků pro EV z velké nabídky kvalitních dostupných typů výživy</vt:lpstr>
      <vt:lpstr>Intestamin trofická výživa střeva nebo doplňková výživa</vt:lpstr>
      <vt:lpstr>Peptamen Intense výživa na bázi peptidů, dobře tolerovaná střevem</vt:lpstr>
      <vt:lpstr>Peptamen AF   (Advanced Formula) první koncentrovaná oligomerní výživa do sondy</vt:lpstr>
      <vt:lpstr>Diben 1,5 kcal HP  500 ml obsahuje EPA a DHA</vt:lpstr>
      <vt:lpstr>Supportan  500 ml design výživy pro onkologické pacienty</vt:lpstr>
      <vt:lpstr>Ensure Plus Advance® Abbott 500 ml obsahuje HMB k podpoře svalové hmoty</vt:lpstr>
      <vt:lpstr>Fresubin 2 kcal HP Fibre 500 ml první sondová výživa s koncentrací energie 2 kcal/ml</vt:lpstr>
      <vt:lpstr>Možnosti využití přípravků EV speciálního složení je třeba lépe rozlišovat přípravky s různým složením</vt:lpstr>
      <vt:lpstr>Nutricomp Intensiv univerzální složení pro intenzívní péči</vt:lpstr>
      <vt:lpstr>Pulmocare EV s vysokým obsahem tuku a úkor sacharidů pro pacienty s respirační insuficiencí</vt:lpstr>
      <vt:lpstr>Oxepa 500 ml vhodný poměr w3/w6 mastných kyselin pro ARDS</vt:lpstr>
      <vt:lpstr>Reconvan imunomodulační enterální výživa</vt:lpstr>
      <vt:lpstr>Rozpis enterální výživy v intenzívní péči, v pořadí jednotlivých kroků</vt:lpstr>
      <vt:lpstr>Noční pauza při nízké infúzní rychlosti není obvykle nutná  </vt:lpstr>
      <vt:lpstr>Časná EV formou kontinuální infúze v intenzívní péči (cestou JS nebo NG sondy)</vt:lpstr>
      <vt:lpstr>Časná EV formou bolusové výživy v intenzívní péči (cestou NG sondy nebo PEG)</vt:lpstr>
      <vt:lpstr>Vedlejší účinky EV v intenzívní péči hrozí zejména při vyšších dávkách výživy</vt:lpstr>
      <vt:lpstr>Trofická výživa střeva  pomocí  sippingu ONS modelová situace pro pacienta 70 kg/173 cm, věk 50 roků potřeba energie 1,3*ZEV = 2000 kcal/den = 28,5 kcal/kg/d</vt:lpstr>
      <vt:lpstr>Hypokalorická pitná enterální výživa modelová situace pro pacienta 70 kg/173 cm, věk 50 roků potřeba energie 1,3*ZEV = 2000 kcal/den = 28,5 kcal/kg/d</vt:lpstr>
      <vt:lpstr>Instantní protein v prášku  modulová výživa k přidávání do nápojů a potravin</vt:lpstr>
      <vt:lpstr>Instantní vláknina OptiFibre 250 g plně rozpustná prebiotická vláknina  PHGG, partially hydrolyzed guar gum</vt:lpstr>
      <vt:lpstr>Možnosti perorální nutriční intervence u nemocných v intenzívní péči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468</cp:revision>
  <dcterms:created xsi:type="dcterms:W3CDTF">2015-10-22T09:56:45Z</dcterms:created>
  <dcterms:modified xsi:type="dcterms:W3CDTF">2023-04-24T20:04:02Z</dcterms:modified>
</cp:coreProperties>
</file>