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492" r:id="rId3"/>
    <p:sldId id="504" r:id="rId4"/>
    <p:sldId id="505" r:id="rId5"/>
    <p:sldId id="506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8" r:id="rId16"/>
    <p:sldId id="528" r:id="rId17"/>
    <p:sldId id="529" r:id="rId18"/>
    <p:sldId id="530" r:id="rId19"/>
    <p:sldId id="422" r:id="rId20"/>
    <p:sldId id="491" r:id="rId21"/>
    <p:sldId id="436" r:id="rId22"/>
    <p:sldId id="472" r:id="rId23"/>
    <p:sldId id="438" r:id="rId24"/>
    <p:sldId id="440" r:id="rId25"/>
    <p:sldId id="444" r:id="rId26"/>
    <p:sldId id="473" r:id="rId27"/>
    <p:sldId id="475" r:id="rId28"/>
    <p:sldId id="437" r:id="rId29"/>
    <p:sldId id="453" r:id="rId30"/>
    <p:sldId id="477" r:id="rId31"/>
    <p:sldId id="476" r:id="rId32"/>
    <p:sldId id="420" r:id="rId33"/>
    <p:sldId id="401" r:id="rId34"/>
    <p:sldId id="509" r:id="rId35"/>
    <p:sldId id="397" r:id="rId36"/>
    <p:sldId id="419" r:id="rId37"/>
    <p:sldId id="519" r:id="rId38"/>
    <p:sldId id="520" r:id="rId39"/>
    <p:sldId id="535" r:id="rId40"/>
    <p:sldId id="536" r:id="rId41"/>
    <p:sldId id="479" r:id="rId42"/>
    <p:sldId id="480" r:id="rId43"/>
    <p:sldId id="481" r:id="rId44"/>
    <p:sldId id="483" r:id="rId45"/>
    <p:sldId id="537" r:id="rId46"/>
    <p:sldId id="538" r:id="rId47"/>
    <p:sldId id="539" r:id="rId48"/>
    <p:sldId id="478" r:id="rId49"/>
    <p:sldId id="533" r:id="rId50"/>
    <p:sldId id="540" r:id="rId51"/>
    <p:sldId id="541" r:id="rId52"/>
    <p:sldId id="532" r:id="rId53"/>
    <p:sldId id="555" r:id="rId54"/>
    <p:sldId id="542" r:id="rId55"/>
    <p:sldId id="546" r:id="rId56"/>
    <p:sldId id="534" r:id="rId57"/>
    <p:sldId id="543" r:id="rId58"/>
    <p:sldId id="545" r:id="rId59"/>
    <p:sldId id="544" r:id="rId60"/>
    <p:sldId id="467" r:id="rId61"/>
    <p:sldId id="412" r:id="rId62"/>
    <p:sldId id="414" r:id="rId63"/>
    <p:sldId id="554" r:id="rId64"/>
    <p:sldId id="547" r:id="rId65"/>
    <p:sldId id="548" r:id="rId66"/>
    <p:sldId id="549" r:id="rId67"/>
    <p:sldId id="550" r:id="rId68"/>
    <p:sldId id="551" r:id="rId69"/>
    <p:sldId id="552" r:id="rId70"/>
    <p:sldId id="553" r:id="rId71"/>
    <p:sldId id="27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1C1"/>
    <a:srgbClr val="7CFD35"/>
    <a:srgbClr val="039D33"/>
    <a:srgbClr val="0E9D03"/>
    <a:srgbClr val="DE99F9"/>
    <a:srgbClr val="FFC266"/>
    <a:srgbClr val="6FFD9E"/>
    <a:srgbClr val="FFE6C5"/>
    <a:srgbClr val="4BD7F3"/>
    <a:srgbClr val="B59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86" y="-96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73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8.3980678889227899E-3"/>
                  <c:y val="0.183460736622654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47324530924252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38840733353674E-3"/>
                  <c:y val="0.133425990271021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9613577784558E-3"/>
                  <c:y val="0.10840861709520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796135777844348E-3"/>
                  <c:y val="9.4510076441973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latin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G0</c:v>
                </c:pt>
                <c:pt idx="1">
                  <c:v>G1</c:v>
                </c:pt>
                <c:pt idx="2">
                  <c:v>G2</c:v>
                </c:pt>
                <c:pt idx="3">
                  <c:v>G3</c:v>
                </c:pt>
                <c:pt idx="4">
                  <c:v>G4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20.9</c:v>
                </c:pt>
                <c:pt idx="1">
                  <c:v>14.6</c:v>
                </c:pt>
                <c:pt idx="2">
                  <c:v>10.8</c:v>
                </c:pt>
                <c:pt idx="3">
                  <c:v>7.6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16219904"/>
        <c:axId val="116221440"/>
      </c:barChart>
      <c:catAx>
        <c:axId val="1162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cs-CZ"/>
          </a:p>
        </c:txPr>
        <c:crossAx val="116221440"/>
        <c:crosses val="autoZero"/>
        <c:auto val="1"/>
        <c:lblAlgn val="ctr"/>
        <c:lblOffset val="100"/>
        <c:noMultiLvlLbl val="0"/>
      </c:catAx>
      <c:valAx>
        <c:axId val="1162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baseline="0">
                <a:latin typeface="Arial" pitchFamily="34" charset="0"/>
              </a:defRPr>
            </a:pPr>
            <a:endParaRPr lang="cs-CZ"/>
          </a:p>
        </c:txPr>
        <c:crossAx val="1162199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13. 3. 2021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13. 3. 2021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4246-7798-4912-96BC-BA00A7FABD0B}" type="slidenum">
              <a:rPr lang="cs-CZ" b="0" smtClean="0">
                <a:latin typeface="Times New Roman" pitchFamily="18" charset="0"/>
              </a:rPr>
              <a:pPr eaLnBrk="1" hangingPunct="1"/>
              <a:t>14</a:t>
            </a:fld>
            <a:endParaRPr lang="cs-CZ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71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24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1307-DEA0-4615-8EFA-FF09CE902D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434750" cy="3528392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onkologických pacientů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přednáška pro bakalářské studium výživy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 nutriční terapeut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předmět Klinická výživa a dietologie III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70A778EE-71F8-4D1D-8E65-CF0AE89371BB}" type="slidenum">
              <a:rPr lang="cs-CZ"/>
              <a:pPr algn="r">
                <a:defRPr/>
              </a:pPr>
              <a:t>10</a:t>
            </a:fld>
            <a:endParaRPr lang="cs-CZ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691276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Faktory vysokého výskytu podvýživy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 hlediska nádoru a jeho léčby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2816"/>
            <a:ext cx="8280400" cy="475180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Nutričně riziková diagnóza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zejména nádory postihující zažívací trakt a polykání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Pokročilé nádorové onemocnění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zejména generalizované se vzdálenými metastázami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ale také lokálně pokročilá onemocnění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Závažné vedlejší účinky onkologické léčby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err="1" smtClean="0">
                <a:latin typeface="Arial" charset="0"/>
              </a:rPr>
              <a:t>mukozitida</a:t>
            </a:r>
            <a:r>
              <a:rPr lang="cs-CZ" altLang="cs-CZ" sz="2400" dirty="0" smtClean="0">
                <a:latin typeface="Arial" charset="0"/>
              </a:rPr>
              <a:t> zažívacího traktu, průjmy, </a:t>
            </a:r>
            <a:r>
              <a:rPr lang="cs-CZ" altLang="cs-CZ" sz="2400" dirty="0" err="1" smtClean="0">
                <a:latin typeface="Arial" charset="0"/>
              </a:rPr>
              <a:t>nausea</a:t>
            </a:r>
            <a:r>
              <a:rPr lang="cs-CZ" altLang="cs-CZ" sz="2400" dirty="0" smtClean="0">
                <a:latin typeface="Arial" charset="0"/>
              </a:rPr>
              <a:t>/zvracení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komplikace po operaci, špatné hojení a infekce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Relaps nádoru nebo progrese onemocnění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nutnost silnější (záchranné) chemoterapie vyšší linie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endParaRPr lang="cs-CZ" alt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18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BD5B0DEB-CEE7-47A8-B0A4-185EF868C491}" type="slidenum">
              <a:rPr lang="cs-CZ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8064499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podvýživy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nádorovém onemocnění (proč je podvýživa tak častá)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424862" cy="475252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Symptomy omezující příjem stravy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i="1" dirty="0" err="1" smtClean="0">
                <a:latin typeface="Arial" charset="0"/>
              </a:rPr>
              <a:t>nutrition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impact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symptoms</a:t>
            </a:r>
            <a:endParaRPr lang="cs-CZ" altLang="cs-CZ" sz="2400" i="1" dirty="0" smtClean="0">
              <a:latin typeface="Arial" charset="0"/>
            </a:endParaRP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nechutenství, </a:t>
            </a:r>
            <a:r>
              <a:rPr lang="cs-CZ" altLang="cs-CZ" sz="2400" dirty="0" err="1" smtClean="0">
                <a:latin typeface="Arial" charset="0"/>
              </a:rPr>
              <a:t>nausea</a:t>
            </a:r>
            <a:r>
              <a:rPr lang="cs-CZ" altLang="cs-CZ" sz="2400" dirty="0" smtClean="0">
                <a:latin typeface="Arial" charset="0"/>
              </a:rPr>
              <a:t>/zvracení, porucha průchodnosti střeva, bolesti (břicha), průjmy, dušnost, velká únava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Porucha metabolismu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nedostatečné využití přijaté stravy/živin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Vedlejší účinky protinádorové léčby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vždy aktivně zjišťovat, jak pacient snáší léčbu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Psychické a sociální faktory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hubnutí může začít až sdělením diagnózy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pomoc rodiny při léčbě nádoru má zásadní význam</a:t>
            </a:r>
          </a:p>
          <a:p>
            <a:pPr eaLnBrk="1" hangingPunct="1">
              <a:spcBef>
                <a:spcPct val="0"/>
              </a:spcBef>
            </a:pPr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33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59488" y="6309320"/>
            <a:ext cx="1905000" cy="457200"/>
          </a:xfrm>
        </p:spPr>
        <p:txBody>
          <a:bodyPr/>
          <a:lstStyle/>
          <a:p>
            <a:pPr algn="r">
              <a:defRPr/>
            </a:pPr>
            <a:fld id="{03A7CBC0-A47E-4997-96CE-69CAB87DABD4}" type="slidenum">
              <a:rPr lang="cs-CZ"/>
              <a:pPr algn="r">
                <a:defRPr/>
              </a:pPr>
              <a:t>12</a:t>
            </a:fld>
            <a:endParaRPr lang="cs-CZ" dirty="0"/>
          </a:p>
        </p:txBody>
      </p:sp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337425" cy="1025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Nádorová kachexie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výhradně pozdním fenoménem</a:t>
            </a:r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5218113" y="2278063"/>
            <a:ext cx="2667000" cy="2592387"/>
          </a:xfrm>
          <a:prstGeom prst="rightArrow">
            <a:avLst>
              <a:gd name="adj1" fmla="val 50000"/>
              <a:gd name="adj2" fmla="val 257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7923213" y="3321050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Smrt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581650" y="3214688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/>
              <a:t>Refrakterní</a:t>
            </a:r>
          </a:p>
          <a:p>
            <a:pPr eaLnBrk="1" hangingPunct="1"/>
            <a:r>
              <a:rPr lang="cs-CZ" sz="2000"/>
              <a:t>kachexie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723900" y="4283075"/>
            <a:ext cx="1720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dirty="0"/>
              <a:t>časné</a:t>
            </a:r>
          </a:p>
          <a:p>
            <a:pPr eaLnBrk="1" hangingPunct="1"/>
            <a:r>
              <a:rPr lang="cs-CZ" sz="2000" dirty="0"/>
              <a:t>metabolické </a:t>
            </a:r>
          </a:p>
          <a:p>
            <a:pPr eaLnBrk="1" hangingPunct="1"/>
            <a:r>
              <a:rPr lang="cs-CZ" sz="2000" dirty="0"/>
              <a:t>změny</a:t>
            </a:r>
          </a:p>
          <a:p>
            <a:pPr eaLnBrk="1" hangingPunct="1"/>
            <a:r>
              <a:rPr lang="cs-CZ" sz="2000" dirty="0"/>
              <a:t>    IL-6, CRP</a:t>
            </a:r>
          </a:p>
          <a:p>
            <a:pPr eaLnBrk="1" hangingPunct="1"/>
            <a:r>
              <a:rPr lang="cs-CZ" sz="2000" dirty="0"/>
              <a:t>    albumin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348038" y="2384425"/>
            <a:ext cx="120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/>
              <a:t>&gt; </a:t>
            </a:r>
            <a:r>
              <a:rPr lang="cs-CZ" sz="2000" dirty="0"/>
              <a:t>5-10 %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5221288" y="2133600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rgbClr val="4F2683"/>
                </a:solidFill>
              </a:rPr>
              <a:t> </a:t>
            </a:r>
          </a:p>
          <a:p>
            <a:pPr eaLnBrk="1" hangingPunct="1"/>
            <a:endParaRPr lang="cs-CZ" sz="2000">
              <a:solidFill>
                <a:srgbClr val="4F2683"/>
              </a:solidFill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dirty="0"/>
              <a:t>Ztráta hmotnosti </a:t>
            </a:r>
          </a:p>
          <a:p>
            <a:pPr algn="ctr" eaLnBrk="1" hangingPunct="1"/>
            <a:r>
              <a:rPr lang="en-GB" sz="2000" dirty="0"/>
              <a:t>&lt;</a:t>
            </a:r>
            <a:r>
              <a:rPr lang="cs-CZ" sz="2000" dirty="0"/>
              <a:t> 5%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2784475" y="4283075"/>
            <a:ext cx="1566863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dirty="0"/>
              <a:t>systémový </a:t>
            </a:r>
          </a:p>
          <a:p>
            <a:pPr eaLnBrk="1" hangingPunct="1"/>
            <a:r>
              <a:rPr lang="cs-CZ" sz="2000" dirty="0"/>
              <a:t>zánět </a:t>
            </a:r>
          </a:p>
          <a:p>
            <a:pPr eaLnBrk="1" hangingPunct="1"/>
            <a:endParaRPr lang="cs-CZ" sz="800" dirty="0"/>
          </a:p>
          <a:p>
            <a:pPr eaLnBrk="1" hangingPunct="1"/>
            <a:r>
              <a:rPr lang="cs-CZ" sz="2000" dirty="0"/>
              <a:t>anorexie</a:t>
            </a:r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/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5508625" y="4294188"/>
            <a:ext cx="14732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/>
              <a:t>   PS  </a:t>
            </a:r>
          </a:p>
          <a:p>
            <a:pPr eaLnBrk="1" hangingPunct="1"/>
            <a:endParaRPr lang="cs-CZ" sz="800"/>
          </a:p>
          <a:p>
            <a:pPr eaLnBrk="1" hangingPunct="1"/>
            <a:r>
              <a:rPr lang="cs-CZ" sz="2000"/>
              <a:t>přežívání</a:t>
            </a:r>
          </a:p>
          <a:p>
            <a:pPr eaLnBrk="1" hangingPunct="1"/>
            <a:r>
              <a:rPr lang="en-GB" sz="2000"/>
              <a:t>&lt; </a:t>
            </a:r>
            <a:r>
              <a:rPr lang="cs-CZ" sz="2000"/>
              <a:t>3 měsíce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900113" y="55895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flipV="1">
            <a:off x="900113" y="52292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>
            <a:off x="5651500" y="43656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2700338" y="2927350"/>
            <a:ext cx="252095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395288" y="2927350"/>
            <a:ext cx="230346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684213" y="3357563"/>
            <a:ext cx="1751012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dirty="0" err="1"/>
              <a:t>Pre</a:t>
            </a:r>
            <a:r>
              <a:rPr lang="cs-CZ" sz="2000" dirty="0"/>
              <a:t>-kachexie</a:t>
            </a:r>
          </a:p>
        </p:txBody>
      </p:sp>
      <p:sp>
        <p:nvSpPr>
          <p:cNvPr id="9237" name="Text Box 19"/>
          <p:cNvSpPr txBox="1">
            <a:spLocks noChangeArrowheads="1"/>
          </p:cNvSpPr>
          <p:nvPr/>
        </p:nvSpPr>
        <p:spPr bwMode="auto">
          <a:xfrm>
            <a:off x="3273425" y="3357563"/>
            <a:ext cx="1300163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2000" dirty="0" smtClean="0"/>
              <a:t>Kachexie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812088" y="2384425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/>
              <a:t>&gt; </a:t>
            </a:r>
            <a:r>
              <a:rPr lang="cs-CZ" sz="2000" dirty="0"/>
              <a:t>30 % 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651500" y="23495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/>
              <a:t>&gt; </a:t>
            </a:r>
            <a:r>
              <a:rPr lang="cs-CZ" sz="2000" dirty="0"/>
              <a:t>20-30 %</a:t>
            </a:r>
          </a:p>
        </p:txBody>
      </p:sp>
    </p:spTree>
    <p:extLst>
      <p:ext uri="{BB962C8B-B14F-4D97-AF65-F5344CB8AC3E}">
        <p14:creationId xmlns:p14="http://schemas.microsoft.com/office/powerpoint/2010/main" val="1176304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E29B4394-B8CD-4796-9064-0E45B9759E82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177" y="116111"/>
            <a:ext cx="7561263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Diagnóza nádorové kachexie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zatím stále není vyhovující pro klinickou praxi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1" y="1628800"/>
            <a:ext cx="8136706" cy="475195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Nedostatečná spolehlivost zjištění malé ztráty hmotnosti kolem 5 %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nepřesné vážení, zkreslující faktory vážení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Ztráta hmotnosti není totéž, co kachexie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kachexie není v praxi zřetelně odlišena od hladovění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Porucha metabolismu ani svalová hmota nejsou spolehlivě vyšetřovány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Diagnóza kachexie zatím nezahrnuje žádný laboratorní parametr přítomnosti zánětu</a:t>
            </a:r>
          </a:p>
          <a:p>
            <a:pPr marL="631825" lvl="1" indent="-266700" eaLnBrk="1" hangingPunct="1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altLang="cs-CZ" sz="2400" dirty="0" smtClean="0">
                <a:latin typeface="Arial" charset="0"/>
              </a:rPr>
              <a:t>tedy ani </a:t>
            </a:r>
            <a:r>
              <a:rPr lang="cs-CZ" altLang="cs-CZ" sz="2400" dirty="0" err="1" smtClean="0">
                <a:latin typeface="Arial" charset="0"/>
              </a:rPr>
              <a:t>persistující</a:t>
            </a:r>
            <a:r>
              <a:rPr lang="cs-CZ" altLang="cs-CZ" sz="2400" dirty="0" smtClean="0">
                <a:latin typeface="Arial" charset="0"/>
              </a:rPr>
              <a:t> elevaci CRP</a:t>
            </a:r>
          </a:p>
        </p:txBody>
      </p:sp>
    </p:spTree>
    <p:extLst>
      <p:ext uri="{BB962C8B-B14F-4D97-AF65-F5344CB8AC3E}">
        <p14:creationId xmlns:p14="http://schemas.microsoft.com/office/powerpoint/2010/main" val="1371160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0" y="836613"/>
            <a:ext cx="9144000" cy="13104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848600" cy="10080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Dnešní možnosti diagnózy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nádorové kachexie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běžné praxi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Content Placeholder 9"/>
          <p:cNvSpPr>
            <a:spLocks noGrp="1"/>
          </p:cNvSpPr>
          <p:nvPr>
            <p:ph idx="1"/>
          </p:nvPr>
        </p:nvSpPr>
        <p:spPr>
          <a:xfrm>
            <a:off x="539750" y="2460625"/>
            <a:ext cx="8135938" cy="41370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b="1" smtClean="0">
                <a:latin typeface="Arial" charset="0"/>
                <a:cs typeface="Arial" charset="0"/>
              </a:rPr>
              <a:t>Persistující „nádorová“ elevace CRP</a:t>
            </a:r>
            <a:r>
              <a:rPr lang="cs-CZ" sz="2800" smtClean="0">
                <a:latin typeface="Arial" charset="0"/>
                <a:cs typeface="Arial" charset="0"/>
              </a:rPr>
              <a:t>&gt;10 mg/l</a:t>
            </a:r>
          </a:p>
          <a:p>
            <a:pPr marL="631825" lvl="1" indent="-266700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sz="2400" smtClean="0">
                <a:latin typeface="Arial" charset="0"/>
                <a:cs typeface="Arial" charset="0"/>
              </a:rPr>
              <a:t>při nepřítomnosti infekce (bez teplot, opakovaně) </a:t>
            </a:r>
          </a:p>
          <a:p>
            <a:pPr marL="631825" lvl="1" indent="-266700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sz="2400" smtClean="0">
                <a:latin typeface="Arial" charset="0"/>
                <a:cs typeface="Arial" charset="0"/>
              </a:rPr>
              <a:t>aberantní systémový zánět </a:t>
            </a:r>
          </a:p>
          <a:p>
            <a:pPr>
              <a:spcBef>
                <a:spcPts val="600"/>
              </a:spcBef>
            </a:pPr>
            <a:r>
              <a:rPr lang="cs-CZ" sz="2800" b="1" smtClean="0">
                <a:latin typeface="Arial" charset="0"/>
                <a:cs typeface="Arial" charset="0"/>
              </a:rPr>
              <a:t>Progresívní ztráta svalové hmoty</a:t>
            </a:r>
          </a:p>
          <a:p>
            <a:pPr marL="631825" lvl="1" indent="-266700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sz="2400" smtClean="0">
                <a:latin typeface="Arial" charset="0"/>
                <a:cs typeface="Arial" charset="0"/>
              </a:rPr>
              <a:t>je často v popředí, může být i při normálním CRP</a:t>
            </a:r>
          </a:p>
          <a:p>
            <a:pPr>
              <a:spcBef>
                <a:spcPts val="600"/>
              </a:spcBef>
            </a:pPr>
            <a:r>
              <a:rPr lang="cs-CZ" sz="2800" b="1" smtClean="0">
                <a:latin typeface="Arial" charset="0"/>
                <a:cs typeface="Arial" charset="0"/>
              </a:rPr>
              <a:t>Hubnutí při zachovaném příjmu stravy</a:t>
            </a:r>
          </a:p>
          <a:p>
            <a:pPr>
              <a:spcBef>
                <a:spcPts val="600"/>
              </a:spcBef>
            </a:pPr>
            <a:r>
              <a:rPr lang="cs-CZ" sz="2800" b="1" smtClean="0">
                <a:latin typeface="Arial" charset="0"/>
                <a:cs typeface="Arial" charset="0"/>
              </a:rPr>
              <a:t>Nádorová anorexie </a:t>
            </a:r>
            <a:r>
              <a:rPr lang="cs-CZ" sz="2800" smtClean="0">
                <a:latin typeface="Arial" charset="0"/>
                <a:cs typeface="Arial" charset="0"/>
              </a:rPr>
              <a:t>(způsobená cytokiny)</a:t>
            </a:r>
          </a:p>
          <a:p>
            <a:pPr marL="631825" lvl="1" indent="-266700">
              <a:spcBef>
                <a:spcPct val="0"/>
              </a:spcBef>
              <a:buClrTx/>
              <a:buFont typeface="Arial" charset="0"/>
              <a:buChar char="‒"/>
            </a:pPr>
            <a:r>
              <a:rPr lang="cs-CZ" sz="2400" smtClean="0">
                <a:latin typeface="Arial" charset="0"/>
                <a:cs typeface="Arial" charset="0"/>
              </a:rPr>
              <a:t>časově korespondující s progresí nádoru</a:t>
            </a:r>
          </a:p>
          <a:p>
            <a:pPr>
              <a:spcBef>
                <a:spcPts val="600"/>
              </a:spcBef>
            </a:pPr>
            <a:r>
              <a:rPr lang="cs-CZ" sz="2800" b="1" smtClean="0">
                <a:latin typeface="Arial" charset="0"/>
                <a:cs typeface="Arial" charset="0"/>
              </a:rPr>
              <a:t>Pokračující zhoršování výkonnostního stavu</a:t>
            </a:r>
          </a:p>
        </p:txBody>
      </p:sp>
      <p:sp>
        <p:nvSpPr>
          <p:cNvPr id="3" name="Zaoblený obdélník 2"/>
          <p:cNvSpPr/>
          <p:nvPr/>
        </p:nvSpPr>
        <p:spPr bwMode="auto">
          <a:xfrm>
            <a:off x="611188" y="1196975"/>
            <a:ext cx="7848600" cy="71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cs-CZ" sz="2800" b="1" dirty="0"/>
              <a:t>Nechtěná pokračující ztráta hmotnosti</a:t>
            </a:r>
          </a:p>
        </p:txBody>
      </p:sp>
      <p:sp>
        <p:nvSpPr>
          <p:cNvPr id="24582" name="TextovéPole 3"/>
          <p:cNvSpPr txBox="1">
            <a:spLocks noChangeArrowheads="1"/>
          </p:cNvSpPr>
          <p:nvPr/>
        </p:nvSpPr>
        <p:spPr bwMode="auto">
          <a:xfrm>
            <a:off x="611188" y="191611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>
                <a:solidFill>
                  <a:srgbClr val="FF0000"/>
                </a:solidFill>
              </a:rPr>
              <a:t>jen pokud je provázena některými z okolností</a:t>
            </a:r>
          </a:p>
        </p:txBody>
      </p:sp>
    </p:spTree>
    <p:extLst>
      <p:ext uri="{BB962C8B-B14F-4D97-AF65-F5344CB8AC3E}">
        <p14:creationId xmlns:p14="http://schemas.microsoft.com/office/powerpoint/2010/main" val="2808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" y="908050"/>
            <a:ext cx="9144000" cy="904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1" y="71438"/>
            <a:ext cx="8496300" cy="12890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Paralelní cesta léčby nádoru 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s nutričním rizikem při zjištění diagnózy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protinádorová léčba + nutriční podpora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733886" y="1556274"/>
            <a:ext cx="3071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cs-CZ" altLang="cs-CZ" sz="2800" dirty="0"/>
              <a:t>Diagnóza nádoru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323850" y="2276872"/>
            <a:ext cx="4105275" cy="4320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none" anchor="t"/>
          <a:lstStyle/>
          <a:p>
            <a:r>
              <a:rPr lang="cs-CZ" altLang="cs-CZ" sz="2800" dirty="0" err="1"/>
              <a:t>S</a:t>
            </a:r>
            <a:r>
              <a:rPr lang="cs-CZ" altLang="cs-CZ" sz="2800" dirty="0" err="1" smtClean="0"/>
              <a:t>taging</a:t>
            </a:r>
            <a:endParaRPr lang="cs-CZ" altLang="cs-CZ" sz="2800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rognostické </a:t>
            </a:r>
            <a:r>
              <a:rPr lang="cs-CZ" altLang="cs-CZ" sz="2800" dirty="0"/>
              <a:t>faktory</a:t>
            </a:r>
          </a:p>
          <a:p>
            <a:pPr>
              <a:spcBef>
                <a:spcPts val="1200"/>
              </a:spcBef>
            </a:pPr>
            <a:r>
              <a:rPr lang="cs-CZ" altLang="cs-CZ" sz="2800" dirty="0" smtClean="0"/>
              <a:t>Protinádorová </a:t>
            </a:r>
            <a:r>
              <a:rPr lang="cs-CZ" altLang="cs-CZ" sz="2800" dirty="0"/>
              <a:t>léčba</a:t>
            </a:r>
          </a:p>
          <a:p>
            <a:pPr>
              <a:spcBef>
                <a:spcPts val="1200"/>
              </a:spcBef>
            </a:pPr>
            <a:r>
              <a:rPr lang="cs-CZ" altLang="cs-CZ" sz="2800" dirty="0"/>
              <a:t>M</a:t>
            </a:r>
            <a:r>
              <a:rPr lang="cs-CZ" altLang="cs-CZ" sz="2800" dirty="0" smtClean="0"/>
              <a:t>onitorování </a:t>
            </a:r>
            <a:r>
              <a:rPr lang="cs-CZ" altLang="cs-CZ" sz="2800" dirty="0"/>
              <a:t>toxicity</a:t>
            </a:r>
          </a:p>
          <a:p>
            <a:pPr>
              <a:spcBef>
                <a:spcPts val="1200"/>
              </a:spcBef>
            </a:pPr>
            <a:r>
              <a:rPr lang="cs-CZ" altLang="cs-CZ" sz="2800" dirty="0" err="1"/>
              <a:t>R</a:t>
            </a:r>
            <a:r>
              <a:rPr lang="cs-CZ" altLang="cs-CZ" sz="2800" dirty="0" err="1" smtClean="0"/>
              <a:t>estaging</a:t>
            </a:r>
            <a:endParaRPr lang="cs-CZ" altLang="cs-CZ" sz="2800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R</a:t>
            </a:r>
            <a:r>
              <a:rPr lang="cs-CZ" altLang="cs-CZ" sz="2800" dirty="0" smtClean="0"/>
              <a:t>esponse</a:t>
            </a:r>
            <a:endParaRPr lang="cs-CZ" altLang="cs-CZ" sz="2800" dirty="0"/>
          </a:p>
          <a:p>
            <a:pPr>
              <a:spcBef>
                <a:spcPts val="1200"/>
              </a:spcBef>
            </a:pPr>
            <a:r>
              <a:rPr lang="cs-CZ" altLang="cs-CZ" sz="2800" dirty="0" err="1"/>
              <a:t>F</a:t>
            </a:r>
            <a:r>
              <a:rPr lang="cs-CZ" altLang="cs-CZ" sz="2800" dirty="0" err="1" smtClean="0"/>
              <a:t>ollow</a:t>
            </a:r>
            <a:r>
              <a:rPr lang="cs-CZ" altLang="cs-CZ" sz="2800" dirty="0" smtClean="0"/>
              <a:t> up</a:t>
            </a:r>
            <a:endParaRPr lang="cs-CZ" altLang="cs-CZ" sz="2800" dirty="0"/>
          </a:p>
          <a:p>
            <a:endParaRPr lang="cs-CZ" altLang="cs-CZ" sz="2800" dirty="0">
              <a:solidFill>
                <a:srgbClr val="000066"/>
              </a:solidFill>
            </a:endParaRP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4714875" y="2276872"/>
            <a:ext cx="4105275" cy="4320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none" anchor="t"/>
          <a:lstStyle/>
          <a:p>
            <a:pPr>
              <a:spcBef>
                <a:spcPts val="1200"/>
              </a:spcBef>
            </a:pPr>
            <a:r>
              <a:rPr lang="cs-CZ" altLang="cs-CZ" sz="2800" dirty="0"/>
              <a:t>N</a:t>
            </a:r>
            <a:r>
              <a:rPr lang="cs-CZ" altLang="cs-CZ" sz="2800" dirty="0" smtClean="0"/>
              <a:t>utriční </a:t>
            </a:r>
            <a:r>
              <a:rPr lang="cs-CZ" altLang="cs-CZ" sz="2800" dirty="0" err="1"/>
              <a:t>screening</a:t>
            </a:r>
            <a:endParaRPr lang="cs-CZ" altLang="cs-CZ" sz="2800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N</a:t>
            </a:r>
            <a:r>
              <a:rPr lang="cs-CZ" altLang="cs-CZ" sz="2800" dirty="0" smtClean="0"/>
              <a:t>utriční </a:t>
            </a:r>
            <a:r>
              <a:rPr lang="cs-CZ" altLang="cs-CZ" sz="2800" dirty="0"/>
              <a:t>vyšetření </a:t>
            </a:r>
          </a:p>
          <a:p>
            <a:pPr>
              <a:spcBef>
                <a:spcPts val="1200"/>
              </a:spcBef>
            </a:pPr>
            <a:r>
              <a:rPr lang="cs-CZ" altLang="cs-CZ" sz="2800" dirty="0"/>
              <a:t>E</a:t>
            </a:r>
            <a:r>
              <a:rPr lang="cs-CZ" altLang="cs-CZ" sz="2800" dirty="0" smtClean="0"/>
              <a:t>dukace </a:t>
            </a:r>
            <a:r>
              <a:rPr lang="cs-CZ" altLang="cs-CZ" sz="2800" dirty="0"/>
              <a:t>o </a:t>
            </a:r>
            <a:r>
              <a:rPr lang="cs-CZ" altLang="cs-CZ" sz="2800" dirty="0" smtClean="0"/>
              <a:t>výživě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časná/specializovaná </a:t>
            </a:r>
            <a:endParaRPr lang="cs-CZ" altLang="cs-CZ" sz="2800" dirty="0"/>
          </a:p>
          <a:p>
            <a:r>
              <a:rPr lang="cs-CZ" altLang="cs-CZ" sz="2800" dirty="0"/>
              <a:t>   nutriční </a:t>
            </a:r>
            <a:r>
              <a:rPr lang="cs-CZ" altLang="cs-CZ" sz="2800" dirty="0" smtClean="0"/>
              <a:t>podpora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M</a:t>
            </a:r>
            <a:r>
              <a:rPr lang="cs-CZ" altLang="cs-CZ" sz="2800" dirty="0" smtClean="0"/>
              <a:t>onitorování </a:t>
            </a:r>
            <a:endParaRPr lang="cs-CZ" altLang="cs-CZ" sz="2800" dirty="0"/>
          </a:p>
          <a:p>
            <a:r>
              <a:rPr lang="cs-CZ" altLang="cs-CZ" sz="2800" dirty="0"/>
              <a:t>   nutričního stavu</a:t>
            </a:r>
          </a:p>
          <a:p>
            <a:endParaRPr lang="cs-CZ" altLang="cs-CZ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Nádorově specifická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ancer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Diet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57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Složení stravy, příznivě ovlivňující poruchu metabolismu při nádorovém onemocnění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především při nádorové kachexii s aberantním zánětem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Není v praxi všeobecně akceptováno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součástí ESPEN </a:t>
            </a:r>
            <a:r>
              <a:rPr lang="cs-CZ" sz="2400" dirty="0" err="1"/>
              <a:t>guidelines</a:t>
            </a:r>
            <a:r>
              <a:rPr lang="cs-CZ" sz="2400" dirty="0"/>
              <a:t> jsou pouze některé zásady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Lékaři radí „jezte všechno co Vám chutná“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ve snaze o zvýšení příjmu při hubnutí a malnutrici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jíst cokoliv je lepší než nejíst doporučenou stravu 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Pacient se přesto zajímá, co by měl jíst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většinou ve </a:t>
            </a:r>
            <a:r>
              <a:rPr lang="cs-CZ" sz="2400" dirty="0"/>
              <a:t>snaze o udržení </a:t>
            </a:r>
            <a:r>
              <a:rPr lang="cs-CZ" sz="2400" dirty="0" smtClean="0"/>
              <a:t>fyzických </a:t>
            </a:r>
            <a:r>
              <a:rPr lang="cs-CZ" sz="2400" dirty="0"/>
              <a:t>sil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ale ne ve snaze o </a:t>
            </a:r>
            <a:r>
              <a:rPr lang="cs-CZ" sz="2400" dirty="0" smtClean="0"/>
              <a:t>zlepšení onkologických parametrů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724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Nádorově specifická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ancer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Diet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57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Chuťové preference a zvyklosti příjmu stravy interferují s potřebným složením stravy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proto může být tato dieta aplikována jen u dobře spolupracujících pacientů (ne u všech)</a:t>
            </a:r>
            <a:endParaRPr lang="cs-CZ" sz="2400" dirty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Nutriční terapeut by měl poskytnout informace, ale ne striktně je prosazovat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v konečném důsledku může být lepší jíst, co pacientovi chutná, pokud to přispěje k udržení hmotnosti</a:t>
            </a:r>
            <a:endParaRPr lang="cs-CZ" sz="2400" dirty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Hlavním cílem je udržení tělesné hmotnosti, ale také svalové hmoty a tělesné výkonosti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se snahou podpořit onkologickou terapii v plné, neredukované dávce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210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Potenciální příznivé metabolické účinky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podpory, prokázané v preklinických studiích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799288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otlačení aberantního zánětu </a:t>
            </a:r>
          </a:p>
          <a:p>
            <a:pPr marL="620713" lvl="1" indent="-258763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může potlačovat i růst </a:t>
            </a:r>
            <a:r>
              <a:rPr lang="cs-CZ" sz="2400" dirty="0" smtClean="0"/>
              <a:t>a metastazování nádoru</a:t>
            </a:r>
            <a:endParaRPr lang="cs-CZ" sz="2400" dirty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Zmírnění insulinové rezistence</a:t>
            </a:r>
          </a:p>
          <a:p>
            <a:pPr marL="620713" lvl="1" indent="-258763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snižuje výskyt komplikací po operaci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Zmírnění katabolismu</a:t>
            </a:r>
            <a:endParaRPr lang="cs-CZ" sz="2800" dirty="0" smtClean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odpora anabolismu</a:t>
            </a:r>
            <a:endParaRPr lang="cs-CZ" sz="2800" dirty="0" smtClean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A</a:t>
            </a:r>
            <a:r>
              <a:rPr lang="cs-CZ" sz="2800" b="1" dirty="0" smtClean="0"/>
              <a:t>ntioxidační působení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může zmírnit poškození zdravých tkání chemoterapii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odpora imunity, </a:t>
            </a:r>
            <a:r>
              <a:rPr lang="cs-CZ" sz="2800" b="1" dirty="0" err="1" smtClean="0"/>
              <a:t>imunomodulace</a:t>
            </a:r>
            <a:endParaRPr lang="cs-CZ" sz="2800" b="1" dirty="0" smtClean="0"/>
          </a:p>
          <a:p>
            <a:pPr marL="620713" lvl="1" indent="-258763">
              <a:spcBef>
                <a:spcPts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/>
              <a:t>může podporovat také protinádorovou imunitu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6382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064896" cy="10081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nutrienty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nádorově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specifické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nutriční podpoře onkologického pacienta</a:t>
            </a:r>
            <a:endParaRPr lang="en-US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Zvýšený příjem </a:t>
            </a:r>
            <a:r>
              <a:rPr lang="cs-CZ" dirty="0" smtClean="0"/>
              <a:t>biologicky hodnotných </a:t>
            </a:r>
            <a:r>
              <a:rPr lang="cs-CZ" sz="2800" b="1" dirty="0" smtClean="0"/>
              <a:t>bílkovin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Snížený </a:t>
            </a:r>
            <a:r>
              <a:rPr lang="cs-CZ" dirty="0"/>
              <a:t>energetický</a:t>
            </a:r>
            <a:r>
              <a:rPr lang="cs-CZ" sz="2800" b="1" dirty="0"/>
              <a:t> poměr „sacharidy : tuky“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u nemocných s insulinovou rezistencí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Omega-3 polynenasycené mastné kyseliny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především </a:t>
            </a:r>
            <a:r>
              <a:rPr lang="cs-CZ" sz="2400" dirty="0" err="1"/>
              <a:t>dlouhořetězcové</a:t>
            </a:r>
            <a:r>
              <a:rPr lang="cs-CZ" sz="2400" dirty="0"/>
              <a:t> EPA a DHA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Antioxidanty </a:t>
            </a:r>
            <a:r>
              <a:rPr lang="cs-CZ" sz="2800" b="1" dirty="0"/>
              <a:t>nutriční a nenutriční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/>
              <a:t>Nutrienty</a:t>
            </a:r>
            <a:r>
              <a:rPr lang="cs-CZ" sz="2800" b="1" dirty="0"/>
              <a:t> s </a:t>
            </a:r>
            <a:r>
              <a:rPr lang="cs-CZ" sz="2800" b="1" dirty="0" err="1"/>
              <a:t>imunomodulačním</a:t>
            </a:r>
            <a:r>
              <a:rPr lang="cs-CZ" sz="2800" b="1" dirty="0"/>
              <a:t> účinkem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rozpustná vláknina, FOS, </a:t>
            </a:r>
            <a:r>
              <a:rPr lang="cs-CZ" sz="2400" dirty="0" err="1" smtClean="0"/>
              <a:t>mikronutrienty</a:t>
            </a:r>
            <a:endParaRPr lang="cs-CZ" sz="2400" dirty="0"/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 smtClean="0"/>
              <a:t>Hydroxy</a:t>
            </a:r>
            <a:r>
              <a:rPr lang="cs-CZ" sz="2800" b="1" dirty="0" smtClean="0"/>
              <a:t>-metyl-butyrát </a:t>
            </a:r>
            <a:r>
              <a:rPr lang="cs-CZ" dirty="0" smtClean="0"/>
              <a:t>(</a:t>
            </a:r>
            <a:r>
              <a:rPr lang="cs-CZ" dirty="0" err="1" smtClean="0"/>
              <a:t>suplementace</a:t>
            </a:r>
            <a:r>
              <a:rPr lang="cs-CZ" dirty="0" smtClean="0"/>
              <a:t>)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Vitamín D </a:t>
            </a:r>
            <a:r>
              <a:rPr lang="cs-CZ" dirty="0" smtClean="0"/>
              <a:t>(</a:t>
            </a:r>
            <a:r>
              <a:rPr lang="cs-CZ" dirty="0" err="1"/>
              <a:t>suplementace</a:t>
            </a:r>
            <a:r>
              <a:rPr lang="cs-CZ" dirty="0"/>
              <a:t>)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2056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7DD61EA-0B54-470B-A2A1-F4CE2089DE52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345560" cy="1008856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Klinický význam ztráty tělesné hmotnosti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560840" cy="5040560"/>
          </a:xfrm>
        </p:spPr>
        <p:txBody>
          <a:bodyPr>
            <a:normAutofit/>
          </a:bodyPr>
          <a:lstStyle/>
          <a:p>
            <a:pPr marL="311150" indent="-2952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akceptováno, že nechtěná ztráta hmotnosti při nádorovém onemocnění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znamená úbytek svalové hmoty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sníženou výkonnost a kvalitu života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vyšší výskyt komplikací, delší hospitalizaci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zvyšovat mortalitu </a:t>
            </a:r>
          </a:p>
          <a:p>
            <a:pPr marL="311150" indent="-2952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 onkologii však většinou není přijímáno, že může mít za následek 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sníženou odpověď na chemoterapii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vyšší toxicitu protinádorové léčby</a:t>
            </a:r>
          </a:p>
          <a:p>
            <a:pPr marL="638175" lvl="1" indent="-293688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větší riziko návratu nádoru (relapsu)</a:t>
            </a:r>
          </a:p>
        </p:txBody>
      </p:sp>
    </p:spTree>
    <p:extLst>
      <p:ext uri="{BB962C8B-B14F-4D97-AF65-F5344CB8AC3E}">
        <p14:creationId xmlns:p14="http://schemas.microsoft.com/office/powerpoint/2010/main" val="11703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Účinky EPA a DHA při nádorovém onemocnění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preklinických modelů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988840"/>
            <a:ext cx="7992888" cy="39604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Protizánětlivý efekt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snížení tvorby prozánětlivých </a:t>
            </a:r>
            <a:r>
              <a:rPr lang="cs-CZ" sz="2400" dirty="0" err="1" smtClean="0"/>
              <a:t>cytokinů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Antiproliferační</a:t>
            </a:r>
            <a:r>
              <a:rPr lang="cs-CZ" sz="2800" b="1" dirty="0" smtClean="0"/>
              <a:t> účinek u řady nádorových buněčných linií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Antiangiogenní</a:t>
            </a:r>
            <a:r>
              <a:rPr lang="cs-CZ" sz="2800" b="1" dirty="0" smtClean="0"/>
              <a:t> efekt, snížení tvorby VEGF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vaskulárního endoteliálního růstového faktoru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Inhibice invaze nádorových buněk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Inhibice metastazování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8845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Potenciální příznivé účinky n-3 PUFA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Potlačení aberantního systémového zánětu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útlum neúčelné syntézy bílkovin akutní fáze z AMK svalu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Dřívější ukončení zánětu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souběžně </a:t>
            </a:r>
            <a:r>
              <a:rPr lang="cs-CZ" sz="2400" dirty="0"/>
              <a:t>s protinádorovou terapií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resolviny</a:t>
            </a:r>
            <a:r>
              <a:rPr lang="cs-CZ" sz="2400" dirty="0" smtClean="0"/>
              <a:t>, </a:t>
            </a:r>
            <a:r>
              <a:rPr lang="cs-CZ" sz="2400" dirty="0" err="1" smtClean="0"/>
              <a:t>protektiny</a:t>
            </a:r>
            <a:r>
              <a:rPr lang="cs-CZ" sz="2400" dirty="0"/>
              <a:t> </a:t>
            </a:r>
            <a:r>
              <a:rPr lang="cs-CZ" sz="2400" dirty="0" smtClean="0"/>
              <a:t>a </a:t>
            </a:r>
            <a:r>
              <a:rPr lang="cs-CZ" sz="2400" dirty="0" err="1" smtClean="0"/>
              <a:t>maresiny</a:t>
            </a:r>
            <a:r>
              <a:rPr lang="cs-CZ" sz="2400" dirty="0" smtClean="0"/>
              <a:t> se tvoří z EPA a DHA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Zvýšení apetitu při nechutenství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Zmírnění katabolismu, podpora anabolismu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Podpora svalové hmoty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udržení kvality svalové hmoty a její funkce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Stabilizace tělesné hmotnosti při hubnutí</a:t>
            </a:r>
          </a:p>
        </p:txBody>
      </p:sp>
    </p:spTree>
    <p:extLst>
      <p:ext uri="{BB962C8B-B14F-4D97-AF65-F5344CB8AC3E}">
        <p14:creationId xmlns:p14="http://schemas.microsoft.com/office/powerpoint/2010/main" val="2627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Vliv EPA a DHA na svalovou hmotu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Snížení proteolýzy ve svalu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snížení aktivity systému </a:t>
            </a:r>
            <a:r>
              <a:rPr lang="cs-CZ" sz="2400" dirty="0" err="1" smtClean="0"/>
              <a:t>Ubiquitin-Proteasom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pravděpodobně i podpora anabolismu (mTORC1)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Redukce infiltrace tuku do svalové tkáně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zmírnění rozvoje </a:t>
            </a:r>
            <a:r>
              <a:rPr lang="cs-CZ" sz="2400" dirty="0" err="1" smtClean="0"/>
              <a:t>myosteatózy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Zvýšení citlivosti svalové tkáně k insulinu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prokázáno v experimentu u zvířat 			        a také u nenádorových onemocnění u lidí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Zlepšení interakce mezi metabolismem tuků a syntézou bílkovin ve svalu</a:t>
            </a:r>
          </a:p>
        </p:txBody>
      </p:sp>
    </p:spTree>
    <p:extLst>
      <p:ext uri="{BB962C8B-B14F-4D97-AF65-F5344CB8AC3E}">
        <p14:creationId xmlns:p14="http://schemas.microsoft.com/office/powerpoint/2010/main" val="164368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vedlejším účinkům CHT nepatří jen formální odstupňovaná toxicita podle CTC, ale také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Nárůst oxidačního stresu a zánětu 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</a:rPr>
              <a:t>Poškození </a:t>
            </a:r>
            <a:r>
              <a:rPr lang="cs-CZ" sz="2800" b="1" dirty="0">
                <a:solidFill>
                  <a:srgbClr val="FF0000"/>
                </a:solidFill>
              </a:rPr>
              <a:t>kosterního svalu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úbytek kontraktilních elementů 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infiltrace </a:t>
            </a:r>
            <a:r>
              <a:rPr lang="cs-CZ" sz="2400" dirty="0"/>
              <a:t>tuku do </a:t>
            </a:r>
            <a:r>
              <a:rPr lang="cs-CZ" sz="2400" dirty="0" smtClean="0"/>
              <a:t>svalu, pokles kvality svalu</a:t>
            </a:r>
            <a:endParaRPr lang="cs-CZ" sz="2400" b="1" dirty="0"/>
          </a:p>
          <a:p>
            <a:pPr marL="419100" indent="-457200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Symptomy omezující příjem stravy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únava</a:t>
            </a:r>
            <a:r>
              <a:rPr lang="cs-CZ" sz="2400" dirty="0"/>
              <a:t>, ztráta apetitu, </a:t>
            </a:r>
            <a:r>
              <a:rPr lang="cs-CZ" sz="2400" dirty="0" smtClean="0"/>
              <a:t>přetrvávající </a:t>
            </a:r>
            <a:r>
              <a:rPr lang="cs-CZ" sz="2400" dirty="0" err="1" smtClean="0"/>
              <a:t>nausea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mohou být mírné, ale výrazně snižovat příjem stravy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Zhoršení nutričního </a:t>
            </a:r>
            <a:r>
              <a:rPr lang="cs-CZ" sz="2800" b="1" dirty="0" smtClean="0"/>
              <a:t>stavu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postupné zhoršení / rozvoj malnutrice při CHT 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porucha metabolismu po CHT, 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Snížená kvalita života, </a:t>
            </a:r>
            <a:r>
              <a:rPr lang="cs-CZ" sz="2800" b="1" dirty="0" err="1" smtClean="0"/>
              <a:t>QoL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8799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Myosteatóza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inter- a </a:t>
            </a:r>
            <a:r>
              <a:rPr lang="cs-CZ" sz="2700" b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intramyocytární</a:t>
            </a: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akumulace tuku ve svalové tkání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Nejen úbytek svalové hmoty, ale i </a:t>
            </a:r>
            <a:r>
              <a:rPr lang="cs-CZ" sz="2800" b="1" dirty="0" smtClean="0"/>
              <a:t>pokles kvality svalu (</a:t>
            </a:r>
            <a:r>
              <a:rPr lang="cs-CZ" sz="2800" b="1" dirty="0" err="1" smtClean="0"/>
              <a:t>myosteatóza</a:t>
            </a:r>
            <a:r>
              <a:rPr lang="cs-CZ" sz="2800" b="1" dirty="0" smtClean="0"/>
              <a:t>) </a:t>
            </a:r>
            <a:r>
              <a:rPr lang="cs-CZ" sz="2800" dirty="0"/>
              <a:t>je charakteristickým rysem</a:t>
            </a:r>
            <a:r>
              <a:rPr lang="cs-CZ" sz="2800" b="1" dirty="0"/>
              <a:t> nádorové kachexie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sdružuje se s insulinovou rezistencí a obezitou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Větší obsah tuku ve svalové tkáni </a:t>
            </a:r>
            <a:r>
              <a:rPr lang="cs-CZ" sz="2800" dirty="0" smtClean="0"/>
              <a:t>koreluje      s nižšími plazmatickými hladinami </a:t>
            </a:r>
            <a:r>
              <a:rPr lang="cs-CZ" sz="2800" b="1" dirty="0" smtClean="0"/>
              <a:t>EPA </a:t>
            </a:r>
            <a:r>
              <a:rPr lang="cs-CZ" sz="2800" dirty="0" smtClean="0"/>
              <a:t>a</a:t>
            </a:r>
            <a:r>
              <a:rPr lang="cs-CZ" sz="2800" b="1" dirty="0" smtClean="0"/>
              <a:t> DHA</a:t>
            </a:r>
            <a:endParaRPr lang="cs-CZ" sz="2400" b="1" dirty="0" smtClean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Myosteatóza</a:t>
            </a:r>
            <a:r>
              <a:rPr lang="cs-CZ" sz="2800" b="1" dirty="0" smtClean="0"/>
              <a:t> </a:t>
            </a:r>
            <a:r>
              <a:rPr lang="cs-CZ" sz="2800" dirty="0" smtClean="0"/>
              <a:t>signalizuje</a:t>
            </a:r>
            <a:r>
              <a:rPr lang="cs-CZ" sz="2800" b="1" dirty="0" smtClean="0"/>
              <a:t>                                    horší výsledek onkologické léčby</a:t>
            </a: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Suplementace</a:t>
            </a:r>
            <a:r>
              <a:rPr lang="cs-CZ" sz="2800" b="1" dirty="0" smtClean="0"/>
              <a:t> n-3 PUFA zvyšuje senzitivitu    k insulinu </a:t>
            </a:r>
            <a:r>
              <a:rPr lang="cs-CZ" sz="2800" dirty="0" smtClean="0"/>
              <a:t>u neonkologických pacientů</a:t>
            </a:r>
          </a:p>
        </p:txBody>
      </p:sp>
    </p:spTree>
    <p:extLst>
      <p:ext uri="{BB962C8B-B14F-4D97-AF65-F5344CB8AC3E}">
        <p14:creationId xmlns:p14="http://schemas.microsoft.com/office/powerpoint/2010/main" val="110758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metabolické konverze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n-3 PUFA rostlinného původu na EPA a DHA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2420888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ALA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kyselina 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linolenová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C18:2n-3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91880" y="2420888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EPA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k.eikosa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pentaenová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C20:5n-3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660232" y="2433151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DHA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k.dokosa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hexaenová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C20:6n-3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267744" y="3284984"/>
            <a:ext cx="122413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436096" y="3234951"/>
            <a:ext cx="122413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83768" y="2564904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10 %</a:t>
            </a:r>
          </a:p>
          <a:p>
            <a:r>
              <a:rPr lang="cs-CZ" sz="2000" b="1" dirty="0" smtClean="0"/>
              <a:t>ALA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92938" y="2564904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5 %</a:t>
            </a:r>
          </a:p>
          <a:p>
            <a:r>
              <a:rPr lang="cs-CZ" sz="2000" b="1" dirty="0" smtClean="0"/>
              <a:t>ALA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3479" y="5405529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</a:t>
            </a:r>
            <a:r>
              <a:rPr lang="cs-CZ" sz="2400" b="1" dirty="0" smtClean="0"/>
              <a:t>něný olej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82598" y="540283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</a:t>
            </a:r>
            <a:r>
              <a:rPr lang="cs-CZ" sz="2400" b="1" dirty="0" smtClean="0"/>
              <a:t>ybí olej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882179" y="5402831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</a:t>
            </a:r>
            <a:r>
              <a:rPr lang="cs-CZ" sz="2400" b="1" dirty="0" smtClean="0"/>
              <a:t>ybí olej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9" y="496111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/>
              <a:t>Bohatý zdroj </a:t>
            </a:r>
            <a:endParaRPr lang="cs-CZ" sz="2400" b="1" u="sng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57874" y="37890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0,2-21%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648925" y="37890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0-9%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34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Klinický efekt adjuvantní EPA a DHA při CHT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nutriční a onkologické výstupy léčby nádorů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/>
              <a:t>Zmírnění </a:t>
            </a:r>
            <a:r>
              <a:rPr lang="cs-CZ" sz="2800" b="1" dirty="0"/>
              <a:t>aberantního </a:t>
            </a:r>
            <a:r>
              <a:rPr lang="cs-CZ" sz="2800" b="1" dirty="0" smtClean="0"/>
              <a:t>zánětu, pokles CRP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Snížení výdeje energie </a:t>
            </a:r>
            <a:r>
              <a:rPr lang="cs-CZ" dirty="0" smtClean="0"/>
              <a:t>(klidového výdeje KEV)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Zmírnění nechutenství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Stabilizace tělesné hmotnosti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Udržení svalové hmoty a její kvality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Snížení </a:t>
            </a:r>
            <a:r>
              <a:rPr lang="cs-CZ" sz="2800" b="1" dirty="0"/>
              <a:t>toxicity chemoterapie</a:t>
            </a:r>
            <a:r>
              <a:rPr lang="cs-CZ" sz="2800" dirty="0"/>
              <a:t> </a:t>
            </a:r>
            <a:r>
              <a:rPr lang="cs-CZ" dirty="0"/>
              <a:t>(CHT)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zlepšení tolerance CHT, dodržení předepsané léčby</a:t>
            </a:r>
          </a:p>
          <a:p>
            <a:pPr>
              <a:spcBef>
                <a:spcPts val="600"/>
              </a:spcBef>
            </a:pPr>
            <a:r>
              <a:rPr lang="cs-CZ" sz="2800" b="1" dirty="0"/>
              <a:t>Mírné zlepšení některých aspektů </a:t>
            </a:r>
            <a:r>
              <a:rPr lang="cs-CZ" sz="2800" b="1" dirty="0" err="1" smtClean="0"/>
              <a:t>QoL</a:t>
            </a:r>
            <a:endParaRPr lang="cs-CZ" sz="2800" b="1" dirty="0" smtClean="0"/>
          </a:p>
          <a:p>
            <a:pPr>
              <a:spcBef>
                <a:spcPts val="600"/>
              </a:spcBef>
            </a:pPr>
            <a:r>
              <a:rPr lang="cs-CZ" sz="2800" b="1" dirty="0" smtClean="0"/>
              <a:t>Prodloužené přežívání bez progrese ?</a:t>
            </a:r>
            <a:endParaRPr lang="cs-CZ" sz="2800" b="1" dirty="0"/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08775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zvýšení efektu EPA a DHA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9685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Efekt samotných EPA a DHA při pokročilém nádorovém onemocnění je malý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Včas zahájit </a:t>
            </a:r>
            <a:r>
              <a:rPr lang="cs-CZ" sz="2800" b="1" dirty="0" smtClean="0"/>
              <a:t>podávání EPA a DHA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Podávat </a:t>
            </a:r>
            <a:r>
              <a:rPr lang="cs-CZ" sz="2800" b="1" dirty="0" smtClean="0">
                <a:solidFill>
                  <a:srgbClr val="FF0000"/>
                </a:solidFill>
              </a:rPr>
              <a:t>systematicky</a:t>
            </a:r>
            <a:r>
              <a:rPr lang="cs-CZ" sz="2800" b="1" dirty="0" smtClean="0"/>
              <a:t> delší dobu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 celou dobu chemoterapie?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Kombinace </a:t>
            </a:r>
            <a:r>
              <a:rPr lang="cs-CZ" sz="2800" b="1" dirty="0" smtClean="0">
                <a:solidFill>
                  <a:srgbClr val="FF0000"/>
                </a:solidFill>
              </a:rPr>
              <a:t>s protinádorovou léčbou </a:t>
            </a:r>
            <a:r>
              <a:rPr lang="cs-CZ" sz="2800" b="1" dirty="0" smtClean="0"/>
              <a:t>(CHT)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Kombinace </a:t>
            </a:r>
            <a:r>
              <a:rPr lang="cs-CZ" sz="2800" b="1" dirty="0" smtClean="0">
                <a:solidFill>
                  <a:srgbClr val="FF0000"/>
                </a:solidFill>
              </a:rPr>
              <a:t>s anabolickou intervencí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cvičení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zvýšený příjem bílkovin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Kombinace s </a:t>
            </a:r>
            <a:r>
              <a:rPr lang="cs-CZ" sz="2800" b="1" dirty="0" err="1" smtClean="0"/>
              <a:t>antikatabolickou</a:t>
            </a:r>
            <a:r>
              <a:rPr lang="cs-CZ" sz="2800" b="1" dirty="0" smtClean="0"/>
              <a:t> terapií</a:t>
            </a: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69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Aktuální stav poznatků o efektu n-3 PUFA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onkologických pacientů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Chybí velká klinická studie, která by prokázala efekt n-3 PUFA u onkologických pacientů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/>
              <a:t>Máme však menší </a:t>
            </a:r>
            <a:r>
              <a:rPr lang="cs-CZ" sz="2800" b="1" dirty="0"/>
              <a:t>studie, včetně několika </a:t>
            </a:r>
            <a:r>
              <a:rPr lang="cs-CZ" sz="2800" b="1" dirty="0" smtClean="0"/>
              <a:t>RCT</a:t>
            </a:r>
          </a:p>
          <a:p>
            <a:pPr marL="620713" lvl="2" indent="-258763">
              <a:spcBef>
                <a:spcPts val="0"/>
              </a:spcBef>
              <a:buFont typeface="Arial" pitchFamily="34" charset="0"/>
              <a:buChar char="‒"/>
            </a:pPr>
            <a:r>
              <a:rPr lang="cs-CZ" sz="2400" dirty="0" smtClean="0"/>
              <a:t>nedostatky klinických studií přetrvávají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ne všechny prokazují efekt, diskuze trvá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Velmi dobré zdůvodnění příznivých účinků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teoretické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z experimentálních studií in vitro a na zvířatech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Přípravky s n-3 PUFA jsou k dispozici vč. ONS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nežádoucí účinky nejsou časté (většinou mírné intenzity)</a:t>
            </a:r>
          </a:p>
        </p:txBody>
      </p:sp>
    </p:spTree>
    <p:extLst>
      <p:ext uri="{BB962C8B-B14F-4D97-AF65-F5344CB8AC3E}">
        <p14:creationId xmlns:p14="http://schemas.microsoft.com/office/powerpoint/2010/main" val="169722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chemeClr val="accent1">
                    <a:lumMod val="50000"/>
                  </a:schemeClr>
                </a:solidFill>
              </a:rPr>
              <a:t>ESPEN </a:t>
            </a:r>
            <a:r>
              <a:rPr lang="cs-CZ" sz="3100" dirty="0" err="1">
                <a:solidFill>
                  <a:schemeClr val="accent1">
                    <a:lumMod val="50000"/>
                  </a:schemeClr>
                </a:solidFill>
              </a:rPr>
              <a:t>guidelines</a:t>
            </a:r>
            <a:r>
              <a:rPr lang="cs-CZ" sz="3100" dirty="0">
                <a:solidFill>
                  <a:schemeClr val="accent1">
                    <a:lumMod val="50000"/>
                  </a:schemeClr>
                </a:solidFill>
              </a:rPr>
              <a:t> 2016 pro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onkologii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doporučení vzhledem k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-3 PUFA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772816"/>
            <a:ext cx="7488832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800" b="1" dirty="0" err="1" smtClean="0"/>
              <a:t>Suplementace</a:t>
            </a:r>
            <a:r>
              <a:rPr lang="cs-CZ" sz="2800" b="1" dirty="0" smtClean="0"/>
              <a:t> EPA a DHA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/>
              <a:t>nebo</a:t>
            </a:r>
            <a:r>
              <a:rPr lang="cs-CZ" sz="2800" b="1" dirty="0" smtClean="0"/>
              <a:t> rybího oleje je doporučena </a:t>
            </a:r>
            <a:r>
              <a:rPr lang="cs-CZ" sz="2800" b="1" dirty="0" smtClean="0">
                <a:solidFill>
                  <a:srgbClr val="FF0000"/>
                </a:solidFill>
              </a:rPr>
              <a:t>při chemoterapii </a:t>
            </a:r>
            <a:r>
              <a:rPr lang="cs-CZ" sz="2800" b="1" dirty="0" smtClean="0"/>
              <a:t>s cílem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 smtClean="0"/>
              <a:t>stabilizovat nebo zvýšit </a:t>
            </a:r>
            <a:r>
              <a:rPr lang="cs-CZ" sz="2400" dirty="0" smtClean="0">
                <a:solidFill>
                  <a:srgbClr val="FF0000"/>
                </a:solidFill>
              </a:rPr>
              <a:t>tělesnou hmotnost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/>
              <a:t>stabilizovat nebo zlepšit stav </a:t>
            </a:r>
            <a:r>
              <a:rPr lang="cs-CZ" sz="2400" dirty="0">
                <a:solidFill>
                  <a:srgbClr val="FF0000"/>
                </a:solidFill>
              </a:rPr>
              <a:t>svalové hmoty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 smtClean="0"/>
              <a:t>zlepšit </a:t>
            </a:r>
            <a:r>
              <a:rPr lang="cs-CZ" sz="2400" dirty="0" smtClean="0">
                <a:solidFill>
                  <a:srgbClr val="FF0000"/>
                </a:solidFill>
              </a:rPr>
              <a:t>apetit a příjem stravy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Síla doporučení				slabá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Úroveň vědeckých dokladů	nízká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Konsenzus členů panelu		silný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6309320"/>
            <a:ext cx="634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/>
              <a:t>ESPEN </a:t>
            </a:r>
            <a:r>
              <a:rPr lang="cs-CZ" sz="2000" i="1" dirty="0" err="1" smtClean="0"/>
              <a:t>guidelines</a:t>
            </a:r>
            <a:r>
              <a:rPr lang="cs-CZ" sz="2000" i="1" dirty="0" smtClean="0"/>
              <a:t> on </a:t>
            </a:r>
            <a:r>
              <a:rPr lang="cs-CZ" sz="2000" i="1" dirty="0" err="1" smtClean="0"/>
              <a:t>nutrition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cancer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patients</a:t>
            </a:r>
            <a:r>
              <a:rPr lang="cs-CZ" sz="2000" i="1" dirty="0" smtClean="0"/>
              <a:t> 2016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1445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délník 57"/>
          <p:cNvSpPr/>
          <p:nvPr/>
        </p:nvSpPr>
        <p:spPr>
          <a:xfrm>
            <a:off x="0" y="800100"/>
            <a:ext cx="9144000" cy="126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4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26D1BC8-FD4A-4084-81F3-18B3E1B2F808}" type="slidenum">
              <a:rPr lang="cs-CZ" smtClean="0"/>
              <a:pPr algn="r" eaLnBrk="1" hangingPunct="1"/>
              <a:t>3</a:t>
            </a:fld>
            <a:endParaRPr lang="cs-CZ" dirty="0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748712" cy="13144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Medián celkového přežívání </a:t>
            </a:r>
            <a:r>
              <a:rPr lang="cs-CZ" sz="31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(OS, </a:t>
            </a:r>
            <a:r>
              <a:rPr lang="cs-CZ" sz="31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overall</a:t>
            </a:r>
            <a:r>
              <a:rPr lang="cs-CZ" sz="31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31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survival</a:t>
            </a:r>
            <a:r>
              <a:rPr lang="cs-CZ" sz="31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 </a:t>
            </a:r>
            <a:br>
              <a:rPr lang="cs-CZ" sz="31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onkologických pacientů v měsících od zahájení léčby </a:t>
            </a:r>
            <a:br>
              <a:rPr lang="cs-CZ" sz="2700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podle vstupní ztráty hmotnosti a BMI, n=8160</a:t>
            </a:r>
          </a:p>
        </p:txBody>
      </p:sp>
      <p:sp>
        <p:nvSpPr>
          <p:cNvPr id="9" name="Obdélník 8"/>
          <p:cNvSpPr/>
          <p:nvPr/>
        </p:nvSpPr>
        <p:spPr>
          <a:xfrm>
            <a:off x="3132138" y="2060575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19,9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268538" y="2854325"/>
            <a:ext cx="863600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14,2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95738" y="2565400"/>
            <a:ext cx="8651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860925" y="256381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724525" y="2565400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132138" y="335756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738" y="3357563"/>
            <a:ext cx="865187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860925" y="3355975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724525" y="3646488"/>
            <a:ext cx="863600" cy="792162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4,7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268538" y="4149725"/>
            <a:ext cx="863600" cy="792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132138" y="4149725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4860925" y="4148138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268538" y="5230813"/>
            <a:ext cx="863600" cy="790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7,1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859338" y="4940300"/>
            <a:ext cx="8651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724525" y="5230813"/>
            <a:ext cx="863600" cy="790575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4,1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4859338" y="5229225"/>
            <a:ext cx="865187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3,7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995738" y="5229225"/>
            <a:ext cx="863600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4,7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132138" y="5229225"/>
            <a:ext cx="863600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4,8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268538" y="4438650"/>
            <a:ext cx="86360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8,1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128963" y="4438650"/>
            <a:ext cx="865187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8,1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995738" y="4437063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6,2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4859338" y="4438650"/>
            <a:ext cx="865187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5,4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724525" y="4438650"/>
            <a:ext cx="863600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4,4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3132138" y="3646488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9,2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3995738" y="3646488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6,8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4859338" y="3646488"/>
            <a:ext cx="865187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6,7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2268538" y="3646488"/>
            <a:ext cx="863600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10,7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132138" y="2854325"/>
            <a:ext cx="86360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11,9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94150" y="2852738"/>
            <a:ext cx="863600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10,5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4859338" y="2852738"/>
            <a:ext cx="865187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10,6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724525" y="2854325"/>
            <a:ext cx="86360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7,8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268538" y="206216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21,5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3995738" y="2062163"/>
            <a:ext cx="8636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15,7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4859338" y="2062163"/>
            <a:ext cx="865187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13,5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5724525" y="2062163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8,4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2268538" y="6092825"/>
            <a:ext cx="43195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13,1   10,2     8,1     6,1     4,7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732588" y="2060575"/>
            <a:ext cx="935037" cy="3959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s-CZ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17,3</a:t>
            </a:r>
          </a:p>
          <a:p>
            <a:pPr algn="ct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11,3</a:t>
            </a:r>
          </a:p>
          <a:p>
            <a:pPr algn="ct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7,5</a:t>
            </a:r>
          </a:p>
          <a:p>
            <a:pPr algn="ct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6,2</a:t>
            </a:r>
          </a:p>
          <a:p>
            <a:pPr algn="ct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4,4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2265363" y="1557338"/>
            <a:ext cx="432117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BMI 28      25      22      20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971550" y="2060575"/>
            <a:ext cx="1152525" cy="3959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WL</a:t>
            </a:r>
          </a:p>
          <a:p>
            <a:pPr algn="r"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15 %</a:t>
            </a:r>
          </a:p>
          <a:p>
            <a:pPr algn="r">
              <a:defRPr/>
            </a:pP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97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Způsoby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n-3 PUFA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301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Enterální </a:t>
            </a:r>
            <a:r>
              <a:rPr lang="cs-CZ" sz="2800" b="1" dirty="0"/>
              <a:t>výživa s rybím </a:t>
            </a:r>
            <a:r>
              <a:rPr lang="cs-CZ" sz="2800" b="1" dirty="0" smtClean="0"/>
              <a:t>olejem </a:t>
            </a:r>
            <a:r>
              <a:rPr lang="cs-CZ" dirty="0" smtClean="0"/>
              <a:t>(do sondy)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speciální přípravky </a:t>
            </a:r>
            <a:r>
              <a:rPr lang="cs-CZ" sz="2400" dirty="0" smtClean="0"/>
              <a:t>(denní dávka EPA+DHA / 500 ml)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některé běžné přípravky (dávka EPA+DHA / 1500 ml) </a:t>
            </a:r>
            <a:r>
              <a:rPr lang="cs-CZ" dirty="0" smtClean="0"/>
              <a:t> 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Parenterální výživa  </a:t>
            </a:r>
            <a:r>
              <a:rPr lang="cs-CZ" dirty="0" smtClean="0"/>
              <a:t>(tuková emulze s n-3 PUFA)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ONS obohacené o rybí olej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kompletní formule enterální výživy k popíjení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/>
              <a:t>Džusový</a:t>
            </a:r>
            <a:r>
              <a:rPr lang="cs-CZ" sz="2800" b="1" dirty="0"/>
              <a:t> nápoj s obsahem rybího oleje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Kapsle s rybím olejem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Tekutý rybí olej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Zvýšená konzumace ryb </a:t>
            </a:r>
          </a:p>
          <a:p>
            <a:pPr marL="704850" lvl="1" indent="-342900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nezajistí protizánětlivou dávku EPA+DHA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638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Perorální nutriční suplementy, ONS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</a:rPr>
              <a:t>s obsahem omega-3 polynenasycených kyselin EPA a DHA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98771"/>
              </p:ext>
            </p:extLst>
          </p:nvPr>
        </p:nvGraphicFramePr>
        <p:xfrm>
          <a:off x="179512" y="1772815"/>
          <a:ext cx="8750301" cy="477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904"/>
                <a:gridCol w="1569822"/>
                <a:gridCol w="1569822"/>
                <a:gridCol w="1569822"/>
                <a:gridCol w="1639931"/>
              </a:tblGrid>
              <a:tr h="1279556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Přípravek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kcal/ml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>
                          <a:latin typeface="Arial" pitchFamily="34" charset="0"/>
                          <a:cs typeface="Arial" pitchFamily="34" charset="0"/>
                        </a:rPr>
                        <a:t>g/balení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EPA+DHA</a:t>
                      </a:r>
                    </a:p>
                    <a:p>
                      <a:pPr algn="ctr"/>
                      <a:r>
                        <a:rPr lang="cs-CZ" sz="2000" b="0" i="1" dirty="0" smtClean="0">
                          <a:latin typeface="Arial" pitchFamily="34" charset="0"/>
                          <a:cs typeface="Arial" pitchFamily="34" charset="0"/>
                        </a:rPr>
                        <a:t>g/balení</a:t>
                      </a: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Supportan</a:t>
                      </a: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Drink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Forticare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Prosure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Oral</a:t>
                      </a:r>
                    </a:p>
                    <a:p>
                      <a:pPr algn="l"/>
                      <a:r>
                        <a:rPr lang="cs-CZ" sz="2000" b="0" dirty="0" smtClean="0">
                          <a:latin typeface="Arial" pitchFamily="34" charset="0"/>
                          <a:cs typeface="Arial" pitchFamily="34" charset="0"/>
                        </a:rPr>
                        <a:t>prášek k ředění</a:t>
                      </a:r>
                      <a:endParaRPr lang="cs-CZ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4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7416800" cy="95728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Remune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Smartfish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nápoj 200 ml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sipping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džusového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typu s obsahem rybího oleje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7056016" cy="446449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Energie 1,1 kcal/ml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Bílkoviny 10 g/200 ml	17 en%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Sacharidy 22 g/200 ml	38 en%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Tuky 11 g /200 ml		45 en%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latin typeface="Arial" charset="0"/>
              </a:rPr>
              <a:t>n-3 PUFA 2,4 g/200 ml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EPA 0,8 g/200 ml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DHA 1,2 g/200 ml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Vitamin D 10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g/200 </a:t>
            </a:r>
            <a:r>
              <a:rPr lang="cs-CZ" sz="2800" b="1" dirty="0">
                <a:latin typeface="Arial" charset="0"/>
              </a:rPr>
              <a:t>ml</a:t>
            </a:r>
          </a:p>
        </p:txBody>
      </p:sp>
      <p:sp>
        <p:nvSpPr>
          <p:cNvPr id="4" name="AutoShape 2" descr="Remune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Remune™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Specifikace B.Braun Remune Malina 18 x 200 ml - Heureka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PRIMÁŘ MATEJ ŠKROVI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PRIMÁŘ MATEJ ŠKROVI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PRIMÁŘ MATEJ ŠKROVI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25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16800" cy="95728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OmegaDefend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kapsle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 obsahem rybího oleje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352" y="1916832"/>
            <a:ext cx="7776096" cy="424847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1 kapsle obsahuje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0,9 g rybího oleje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0,24 g EPA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Preventivní dávka 			1-0-1 </a:t>
            </a:r>
            <a:r>
              <a:rPr lang="cs-CZ" sz="2800" b="1" dirty="0" err="1" smtClean="0">
                <a:latin typeface="Arial" charset="0"/>
              </a:rPr>
              <a:t>cps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Léčená dávka při kachexii 	3-3-3 </a:t>
            </a:r>
            <a:r>
              <a:rPr lang="cs-CZ" sz="2800" b="1" dirty="0" err="1">
                <a:latin typeface="Arial" charset="0"/>
              </a:rPr>
              <a:t>cps</a:t>
            </a:r>
            <a:r>
              <a:rPr lang="cs-CZ" sz="2800" b="1" dirty="0">
                <a:latin typeface="Arial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obsahuje 2,2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EPA/den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tato dávka však často není delší dobu tolerována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Tolerovatelná dávka		2-2-2 </a:t>
            </a:r>
            <a:r>
              <a:rPr lang="cs-CZ" sz="2800" b="1" dirty="0" err="1" smtClean="0">
                <a:latin typeface="Arial" charset="0"/>
              </a:rPr>
              <a:t>cps</a:t>
            </a:r>
            <a:r>
              <a:rPr lang="cs-CZ" sz="2800" b="1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8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810DDCE9-6AA0-429D-BDA3-5E92B1349C8F}" type="slidenum">
              <a:rPr lang="cs-CZ"/>
              <a:pPr algn="r">
                <a:defRPr/>
              </a:pPr>
              <a:t>34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92888" cy="1080294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Má onkologický pacient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potenciál  k proteosyntéze při zvýšeném příjmu bílkovin?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312" y="1700808"/>
            <a:ext cx="8137152" cy="4680049"/>
          </a:xfrm>
        </p:spPr>
        <p:txBody>
          <a:bodyPr>
            <a:normAutofit/>
          </a:bodyPr>
          <a:lstStyle/>
          <a:p>
            <a:pPr marL="361950" indent="-346075">
              <a:spcBef>
                <a:spcPct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Zánětlivá odpověď při nádorové kachexii vyvolává anabolickou rezistenci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obvyklý příjem bílkovin nestačí k anabolismu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Anabolismus je možný </a:t>
            </a:r>
            <a:r>
              <a:rPr lang="cs-CZ" sz="2800" b="1" dirty="0" smtClean="0">
                <a:latin typeface="Arial" charset="0"/>
              </a:rPr>
              <a:t>i v období ztráty hmotnosti</a:t>
            </a:r>
          </a:p>
          <a:p>
            <a:pPr marL="620713" lvl="1" indent="-204788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prokázáno klinickými studiemi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Anabolická rezistence  může  být překonána vysokou dávkou bílkovin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bílkoviny 1,8-2 g/kg IBW /den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větvené AMK 0,6 g/kg/den</a:t>
            </a:r>
          </a:p>
        </p:txBody>
      </p:sp>
    </p:spTree>
    <p:extLst>
      <p:ext uri="{BB962C8B-B14F-4D97-AF65-F5344CB8AC3E}">
        <p14:creationId xmlns:p14="http://schemas.microsoft.com/office/powerpoint/2010/main" val="383861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4887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bílkovin při anabolické rezistenci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nádorové kachexie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</a:rPr>
              <a:t>Anabolická rezistence </a:t>
            </a:r>
            <a:r>
              <a:rPr lang="cs-CZ" sz="2800" b="1" dirty="0" smtClean="0"/>
              <a:t>je charakteristickou poruchou metabolismu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aberantním systémovém zánětu (CRP)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u starších pacientů &gt; 65 roků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tělesné nečinnosti (obvyklé při onemocnění)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K dosažení anabolismu je nezbytná vyšší dávka bílkovin (1,2-2,0 g/kg/den)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pacient 70 kg může potřebovat 100-140 g/den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/>
              <a:t>Bolusový příjem 20-40 g bílkovin stimuluje proteosyntézu po dobu 4-6 </a:t>
            </a:r>
            <a:r>
              <a:rPr lang="cs-CZ" sz="2800" b="1" dirty="0" smtClean="0"/>
              <a:t>hodin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7670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200900" cy="1052736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Existuje riziko podpory růstu nádoru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výživě?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8568952" cy="4968552"/>
          </a:xfrm>
        </p:spPr>
        <p:txBody>
          <a:bodyPr>
            <a:normAutofit/>
          </a:bodyPr>
          <a:lstStyle/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Každá anabolická terapie může potenciálně mít riziko podpory nádorového růstu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Nádorová tkáň však není závislá na nutričním přívodu živin zvenčí</a:t>
            </a:r>
          </a:p>
          <a:p>
            <a:pPr marL="620713" lvl="1" indent="-344488">
              <a:spcBef>
                <a:spcPts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600" dirty="0">
                <a:latin typeface="Arial" charset="0"/>
              </a:rPr>
              <a:t>získává živiny autonomně, aktivně a flexibilně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Anabolismus hostitele je při nutriční podpoře výraznější než anabolismus nádoru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Nutriční podpora sice může zvyšovat některé </a:t>
            </a:r>
            <a:r>
              <a:rPr lang="cs-CZ" sz="2800" b="1" dirty="0">
                <a:latin typeface="Arial" charset="0"/>
              </a:rPr>
              <a:t>ukazatele </a:t>
            </a:r>
            <a:r>
              <a:rPr lang="cs-CZ" sz="2800" b="1" dirty="0" smtClean="0">
                <a:latin typeface="Arial" charset="0"/>
              </a:rPr>
              <a:t>růstu nádoru ve studiích, ale je nepravděpodobné, že to má klinický význam</a:t>
            </a:r>
            <a:endParaRPr lang="cs-CZ" sz="2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048" y="116633"/>
            <a:ext cx="7036320" cy="9361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a růst nádoru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dříve častá otázka onkologů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424936" cy="5112568"/>
          </a:xfrm>
        </p:spPr>
        <p:txBody>
          <a:bodyPr>
            <a:normAutofit/>
          </a:bodyPr>
          <a:lstStyle/>
          <a:p>
            <a:pPr marL="276225" indent="-276225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>
                <a:latin typeface="Arial" charset="0"/>
              </a:rPr>
              <a:t>Nádor není možné vyhladovět</a:t>
            </a:r>
          </a:p>
          <a:p>
            <a:pPr marL="534988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charset="0"/>
              </a:rPr>
              <a:t>varování před alternativními dietami</a:t>
            </a:r>
            <a:endParaRPr lang="cs-CZ" altLang="cs-CZ" sz="28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charset="0"/>
              </a:rPr>
              <a:t>Hladovění </a:t>
            </a:r>
            <a:r>
              <a:rPr lang="cs-CZ" altLang="cs-CZ" dirty="0" smtClean="0">
                <a:latin typeface="Arial" charset="0"/>
              </a:rPr>
              <a:t>nebo </a:t>
            </a:r>
            <a:r>
              <a:rPr lang="cs-CZ" altLang="cs-CZ" sz="2800" b="1" dirty="0" smtClean="0">
                <a:latin typeface="Arial" charset="0"/>
              </a:rPr>
              <a:t>nízký příjem živin nepochybně vedou k rozvoji podvýživy</a:t>
            </a:r>
          </a:p>
          <a:p>
            <a:pPr marL="534988" lvl="1" indent="-258763" eaLnBrk="1" hangingPunct="1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charset="0"/>
              </a:rPr>
              <a:t>oslabení imunity, včetně protinádorové</a:t>
            </a:r>
          </a:p>
          <a:p>
            <a:pPr marL="534988" lvl="1" indent="-258763" eaLnBrk="1" hangingPunct="1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charset="0"/>
              </a:rPr>
              <a:t>úbytek svalové hmoty a funkce orgánů </a:t>
            </a:r>
          </a:p>
          <a:p>
            <a:pPr marL="534988" lvl="1" indent="-258763" eaLnBrk="1" hangingPunct="1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charset="0"/>
              </a:rPr>
              <a:t>snížení schopnosti absolvovat protinádorovou léčbu</a:t>
            </a:r>
          </a:p>
          <a:p>
            <a:pPr marL="534988" lvl="1" indent="-258763" eaLnBrk="1" hangingPunct="1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charset="0"/>
              </a:rPr>
              <a:t>zhoršení celkového výsledku léčby nádoru</a:t>
            </a:r>
          </a:p>
          <a:p>
            <a:pPr marL="276225" indent="-276225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charset="0"/>
              </a:rPr>
              <a:t>Krátkodobé řízené lačnění by mohlo </a:t>
            </a:r>
            <a:r>
              <a:rPr lang="cs-CZ" altLang="cs-CZ" sz="2800" b="1" dirty="0">
                <a:latin typeface="Arial" charset="0"/>
              </a:rPr>
              <a:t>mít za určitých </a:t>
            </a:r>
            <a:r>
              <a:rPr lang="cs-CZ" altLang="cs-CZ" sz="2800" b="1" dirty="0" smtClean="0">
                <a:latin typeface="Arial" charset="0"/>
              </a:rPr>
              <a:t>okolností příznivý </a:t>
            </a:r>
            <a:r>
              <a:rPr lang="cs-CZ" altLang="cs-CZ" sz="2800" b="1" dirty="0">
                <a:latin typeface="Arial" charset="0"/>
              </a:rPr>
              <a:t>účinek</a:t>
            </a:r>
            <a:endParaRPr lang="cs-CZ" altLang="cs-CZ" sz="2800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charset="0"/>
              </a:rPr>
              <a:t>nesmí však </a:t>
            </a:r>
            <a:r>
              <a:rPr lang="cs-CZ" altLang="cs-CZ" sz="2400" dirty="0" smtClean="0">
                <a:latin typeface="Arial" charset="0"/>
              </a:rPr>
              <a:t>způsobovat malnutrici</a:t>
            </a:r>
          </a:p>
          <a:p>
            <a:pPr marL="534988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charset="0"/>
              </a:rPr>
              <a:t>zatím není doporučeným postupem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SzPct val="70000"/>
            </a:pPr>
            <a:endParaRPr lang="cs-CZ" altLang="cs-CZ" sz="2800" dirty="0" smtClean="0">
              <a:latin typeface="Arial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8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principy výživné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onkologických nemocných s rizikem malnutrice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136904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Zrušit nevhodná dietní omezení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aktivně zjišťovat, co pacient vylučuje ze stravy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Zvýšit příjem bílkovin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U hubnoucích pacientů zvýšit příjem energie 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využít tuk jako zdroj koncentrované energie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Důraz na pestrost stravy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Vyvarovat se výpadkům v příjmu stravy</a:t>
            </a:r>
          </a:p>
          <a:p>
            <a:pPr marL="620713" lvl="1" indent="-258763" eaLnBrk="1" hangingPunct="1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předvídat možné komplikace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Specifická doporučení vzhledem k nádoru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69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920880" cy="10520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Symptomy omezující příjem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nutrition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impact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symptoms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208912" cy="50405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Poruchy příjmu stravy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nechutenství a příbuzné symptomy</a:t>
            </a:r>
            <a:endParaRPr lang="cs-CZ" altLang="cs-CZ" sz="24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Symptomy v dutině ústní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ložisko nádoru, defekt patra, xerostomie</a:t>
            </a:r>
            <a:r>
              <a:rPr lang="cs-CZ" altLang="cs-CZ" sz="2400" dirty="0">
                <a:latin typeface="Arial" pitchFamily="34" charset="0"/>
              </a:rPr>
              <a:t>, </a:t>
            </a:r>
            <a:r>
              <a:rPr lang="cs-CZ" altLang="cs-CZ" sz="2400" dirty="0" smtClean="0">
                <a:latin typeface="Arial" pitchFamily="34" charset="0"/>
              </a:rPr>
              <a:t>stomatitida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err="1" smtClean="0">
                <a:latin typeface="Arial" pitchFamily="34" charset="0"/>
              </a:rPr>
              <a:t>Dysfágie</a:t>
            </a:r>
            <a:r>
              <a:rPr lang="cs-CZ" altLang="cs-CZ" sz="2800" b="1" dirty="0" smtClean="0">
                <a:latin typeface="Arial" pitchFamily="34" charset="0"/>
              </a:rPr>
              <a:t>, </a:t>
            </a:r>
            <a:r>
              <a:rPr lang="cs-CZ" altLang="cs-CZ" sz="2800" b="1" dirty="0" err="1" smtClean="0">
                <a:latin typeface="Arial" pitchFamily="34" charset="0"/>
              </a:rPr>
              <a:t>odynofágie</a:t>
            </a:r>
            <a:r>
              <a:rPr lang="cs-CZ" altLang="cs-CZ" sz="2800" b="1" dirty="0" smtClean="0">
                <a:latin typeface="Arial" pitchFamily="34" charset="0"/>
              </a:rPr>
              <a:t>  </a:t>
            </a:r>
            <a:r>
              <a:rPr lang="cs-CZ" altLang="cs-CZ" dirty="0" smtClean="0">
                <a:latin typeface="Arial" pitchFamily="34" charset="0"/>
              </a:rPr>
              <a:t>(</a:t>
            </a:r>
            <a:r>
              <a:rPr lang="cs-CZ" altLang="cs-CZ" dirty="0" err="1" smtClean="0">
                <a:latin typeface="Arial" pitchFamily="34" charset="0"/>
              </a:rPr>
              <a:t>oropharyngeální</a:t>
            </a:r>
            <a:r>
              <a:rPr lang="cs-CZ" altLang="cs-CZ" dirty="0" smtClean="0">
                <a:latin typeface="Arial" pitchFamily="34" charset="0"/>
              </a:rPr>
              <a:t>, jícnové)</a:t>
            </a:r>
          </a:p>
          <a:p>
            <a:pPr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Nevolnost, zvracení</a:t>
            </a:r>
          </a:p>
          <a:p>
            <a:pPr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Bolesti břicha  </a:t>
            </a:r>
            <a:r>
              <a:rPr lang="cs-CZ" altLang="cs-CZ" dirty="0" smtClean="0">
                <a:latin typeface="Arial" pitchFamily="34" charset="0"/>
              </a:rPr>
              <a:t>(</a:t>
            </a:r>
            <a:r>
              <a:rPr lang="cs-CZ" altLang="cs-CZ" sz="2400" dirty="0" smtClean="0">
                <a:latin typeface="Arial" pitchFamily="34" charset="0"/>
              </a:rPr>
              <a:t>po jídle / nezávisle </a:t>
            </a:r>
            <a:r>
              <a:rPr lang="cs-CZ" altLang="cs-CZ" sz="2400" dirty="0">
                <a:latin typeface="Arial" pitchFamily="34" charset="0"/>
              </a:rPr>
              <a:t>na příjmu </a:t>
            </a:r>
            <a:r>
              <a:rPr lang="cs-CZ" altLang="cs-CZ" sz="2400" dirty="0" smtClean="0">
                <a:latin typeface="Arial" pitchFamily="34" charset="0"/>
              </a:rPr>
              <a:t>stravy)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Průjem, zrychlená pasáž střevem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Zácpa, ztížená pasáž střevem, ileus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Symptomy mimo zažívací trakt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jakákoliv bolest, dušnost, fyzická slabost, deprese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99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délník 57"/>
          <p:cNvSpPr/>
          <p:nvPr/>
        </p:nvSpPr>
        <p:spPr>
          <a:xfrm>
            <a:off x="-1588" y="692150"/>
            <a:ext cx="9145588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E912F35-704E-4FBC-82BF-DEE5B328BD2D}" type="slidenum">
              <a:rPr lang="cs-CZ" smtClean="0"/>
              <a:pPr algn="r" eaLnBrk="1" hangingPunct="1"/>
              <a:t>4</a:t>
            </a:fld>
            <a:endParaRPr lang="cs-CZ" dirty="0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352927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Grading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ztráty hmotnosti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Grade 1-4 svědčí pro postupně horší prognózu v onkologii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68538" y="2854325"/>
            <a:ext cx="863600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95738" y="2565400"/>
            <a:ext cx="8651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860925" y="256381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724525" y="2565400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132138" y="335756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738" y="3357563"/>
            <a:ext cx="865187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860925" y="3355975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724525" y="3646488"/>
            <a:ext cx="863600" cy="792162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268538" y="4149725"/>
            <a:ext cx="863600" cy="792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132138" y="4149725"/>
            <a:ext cx="863600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4860925" y="4148138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268538" y="5230813"/>
            <a:ext cx="863600" cy="790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2138" y="5230813"/>
            <a:ext cx="863600" cy="790575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859338" y="4940300"/>
            <a:ext cx="8651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724525" y="5230813"/>
            <a:ext cx="863600" cy="790575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4859338" y="5229225"/>
            <a:ext cx="865187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995738" y="5229225"/>
            <a:ext cx="863600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268538" y="4438650"/>
            <a:ext cx="86360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128963" y="4438650"/>
            <a:ext cx="865187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995738" y="4437063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4859338" y="4438650"/>
            <a:ext cx="865187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724525" y="4438650"/>
            <a:ext cx="863600" cy="792163"/>
          </a:xfrm>
          <a:prstGeom prst="rect">
            <a:avLst/>
          </a:prstGeom>
          <a:solidFill>
            <a:srgbClr val="943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3132138" y="3646488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3995738" y="3646488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4859338" y="3646488"/>
            <a:ext cx="865187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2268538" y="3646488"/>
            <a:ext cx="863600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132138" y="2854325"/>
            <a:ext cx="86360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94150" y="2852738"/>
            <a:ext cx="863600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4859338" y="2852738"/>
            <a:ext cx="865187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724525" y="2854325"/>
            <a:ext cx="86360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268538" y="206216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3995738" y="2062163"/>
            <a:ext cx="8636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4859338" y="2062163"/>
            <a:ext cx="865187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5724525" y="2062163"/>
            <a:ext cx="8636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132138" y="2062163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2268538" y="6092825"/>
            <a:ext cx="43195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BMI 28      25      22      20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732588" y="2060575"/>
            <a:ext cx="1152525" cy="3959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WL</a:t>
            </a:r>
          </a:p>
          <a:p>
            <a:pPr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2,5 %</a:t>
            </a:r>
          </a:p>
          <a:p>
            <a:pPr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6 %</a:t>
            </a:r>
          </a:p>
          <a:p>
            <a:pPr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11 %</a:t>
            </a:r>
          </a:p>
          <a:p>
            <a:pPr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15 %</a:t>
            </a:r>
          </a:p>
          <a:p>
            <a:pPr>
              <a:defRPr/>
            </a:pP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2265363" y="1555750"/>
            <a:ext cx="432117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BMI 28      25      22      20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971550" y="2060575"/>
            <a:ext cx="1152525" cy="3959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WL</a:t>
            </a:r>
          </a:p>
          <a:p>
            <a:pPr algn="r"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11 %</a:t>
            </a:r>
          </a:p>
          <a:p>
            <a:pPr algn="r">
              <a:defRPr/>
            </a:pP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15 %</a:t>
            </a:r>
          </a:p>
          <a:p>
            <a:pPr algn="r">
              <a:defRPr/>
            </a:pP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77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19"/>
            <a:ext cx="5544616" cy="10520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Poruchy příjmu stravy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nádorovém onemocnění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136904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Nechutenství, nádorová anorexie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apetit 0-5 /10 (numerická analogová škála)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nelze prolomit vysvětlováním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Časná sytost  </a:t>
            </a:r>
            <a:r>
              <a:rPr lang="cs-CZ" altLang="cs-CZ" i="1" dirty="0" smtClean="0">
                <a:latin typeface="Arial" pitchFamily="34" charset="0"/>
              </a:rPr>
              <a:t>(early </a:t>
            </a:r>
            <a:r>
              <a:rPr lang="cs-CZ" altLang="cs-CZ" i="1" dirty="0" err="1" smtClean="0">
                <a:latin typeface="Arial" pitchFamily="34" charset="0"/>
              </a:rPr>
              <a:t>satiety</a:t>
            </a:r>
            <a:r>
              <a:rPr lang="cs-CZ" altLang="cs-CZ" i="1" dirty="0" smtClean="0">
                <a:latin typeface="Arial" pitchFamily="34" charset="0"/>
              </a:rPr>
              <a:t>)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>
                <a:latin typeface="Arial" pitchFamily="34" charset="0"/>
              </a:rPr>
              <a:t>Chybění pocitu hladu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porucha evakuace žaludku </a:t>
            </a:r>
            <a:r>
              <a:rPr lang="cs-CZ" altLang="cs-CZ" dirty="0">
                <a:latin typeface="Arial" pitchFamily="34" charset="0"/>
              </a:rPr>
              <a:t>nebo</a:t>
            </a:r>
            <a:r>
              <a:rPr lang="cs-CZ" altLang="cs-CZ" sz="2400" dirty="0">
                <a:latin typeface="Arial" pitchFamily="34" charset="0"/>
              </a:rPr>
              <a:t> nedostatek </a:t>
            </a:r>
            <a:r>
              <a:rPr lang="cs-CZ" altLang="cs-CZ" sz="2400" dirty="0" err="1">
                <a:latin typeface="Arial" pitchFamily="34" charset="0"/>
              </a:rPr>
              <a:t>grelinu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Chronická </a:t>
            </a:r>
            <a:r>
              <a:rPr lang="cs-CZ" altLang="cs-CZ" sz="2800" b="1" dirty="0" err="1" smtClean="0">
                <a:latin typeface="Arial" pitchFamily="34" charset="0"/>
              </a:rPr>
              <a:t>nausea</a:t>
            </a:r>
            <a:r>
              <a:rPr lang="cs-CZ" altLang="cs-CZ" sz="2800" b="1" dirty="0" smtClean="0">
                <a:latin typeface="Arial" pitchFamily="34" charset="0"/>
              </a:rPr>
              <a:t> nejasné etiologie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err="1" smtClean="0">
                <a:latin typeface="Arial" pitchFamily="34" charset="0"/>
              </a:rPr>
              <a:t>Dysgeuzie</a:t>
            </a:r>
            <a:endParaRPr lang="cs-CZ" altLang="cs-CZ" sz="2800" b="1" dirty="0" smtClean="0">
              <a:latin typeface="Arial" pitchFamily="34" charset="0"/>
            </a:endParaRP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porucha vnímání / rozlišování chutí jídla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26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056784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acetát, MA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dnes nejúčinnější lék nádorové anorexie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96" y="1700808"/>
            <a:ext cx="8281168" cy="468052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Gestagenní</a:t>
            </a:r>
            <a:r>
              <a:rPr lang="cs-CZ" sz="2800" b="1" dirty="0" smtClean="0">
                <a:latin typeface="Arial" charset="0"/>
              </a:rPr>
              <a:t> hormon s anabolickým účinkem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Významně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zvyšuje apetit </a:t>
            </a:r>
            <a:r>
              <a:rPr lang="cs-CZ" sz="2800" b="1" dirty="0" smtClean="0">
                <a:latin typeface="Arial" charset="0"/>
              </a:rPr>
              <a:t>u části nemocných   s nádorovou anorexií </a:t>
            </a:r>
          </a:p>
          <a:p>
            <a:pPr lvl="1">
              <a:spcBef>
                <a:spcPct val="0"/>
              </a:spcBef>
              <a:buSzPct val="70000"/>
            </a:pPr>
            <a:r>
              <a:rPr lang="cs-CZ" sz="2400" dirty="0">
                <a:latin typeface="Arial" charset="0"/>
              </a:rPr>
              <a:t>signifikantní účinek u třetiny </a:t>
            </a:r>
            <a:r>
              <a:rPr lang="cs-CZ" sz="2400" dirty="0" smtClean="0">
                <a:latin typeface="Arial" charset="0"/>
              </a:rPr>
              <a:t>léčených (proti placebu)</a:t>
            </a:r>
          </a:p>
          <a:p>
            <a:pPr lvl="1">
              <a:spcBef>
                <a:spcPct val="0"/>
              </a:spcBef>
              <a:buSzPct val="70000"/>
            </a:pPr>
            <a:r>
              <a:rPr lang="cs-CZ" sz="2400" i="1" dirty="0" err="1" smtClean="0">
                <a:latin typeface="Arial" charset="0"/>
              </a:rPr>
              <a:t>Number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Needed</a:t>
            </a:r>
            <a:r>
              <a:rPr lang="cs-CZ" sz="2400" i="1" dirty="0" smtClean="0">
                <a:latin typeface="Arial" charset="0"/>
              </a:rPr>
              <a:t> to </a:t>
            </a:r>
            <a:r>
              <a:rPr lang="cs-CZ" sz="2400" i="1" dirty="0" err="1" smtClean="0">
                <a:latin typeface="Arial" charset="0"/>
              </a:rPr>
              <a:t>Treat</a:t>
            </a:r>
            <a:r>
              <a:rPr lang="cs-CZ" sz="2400" i="1" dirty="0" smtClean="0">
                <a:latin typeface="Arial" charset="0"/>
              </a:rPr>
              <a:t>, NNT </a:t>
            </a:r>
            <a:r>
              <a:rPr lang="cs-CZ" sz="2400" i="1" dirty="0">
                <a:latin typeface="Arial" charset="0"/>
              </a:rPr>
              <a:t>= </a:t>
            </a:r>
            <a:r>
              <a:rPr lang="cs-CZ" sz="2400" i="1" dirty="0" smtClean="0">
                <a:latin typeface="Arial" charset="0"/>
              </a:rPr>
              <a:t>3</a:t>
            </a:r>
            <a:endParaRPr lang="cs-CZ" sz="2400" i="1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 některých léčených vede ke stabilizaci   nebo i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zvýšení hmotnosti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nárůst tuku, částečně i retence tekutin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nezlepšuje stav svalové hmoty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nezlepšuje funkční stav pacienta ani PS</a:t>
            </a:r>
          </a:p>
        </p:txBody>
      </p:sp>
    </p:spTree>
    <p:extLst>
      <p:ext uri="{BB962C8B-B14F-4D97-AF65-F5344CB8AC3E}">
        <p14:creationId xmlns:p14="http://schemas.microsoft.com/office/powerpoint/2010/main" val="273809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53312" cy="9353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indikace k nasazení této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orexigenní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medikace</a:t>
            </a:r>
            <a:endParaRPr lang="cs-CZ" sz="27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832"/>
            <a:ext cx="8208963" cy="460779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Anorexie </a:t>
            </a:r>
            <a:r>
              <a:rPr lang="cs-CZ" dirty="0" smtClean="0">
                <a:latin typeface="Arial" charset="0"/>
              </a:rPr>
              <a:t>(apetit 0-5/10 VAS)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v popředí potíží</a:t>
            </a:r>
          </a:p>
          <a:p>
            <a:pPr marL="704850" lvl="1" indent="-342900" eaLnBrk="1" hangingPunct="1">
              <a:spcBef>
                <a:spcPts val="60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jde o nechutenství limitující příjem stravy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nenasazovat při </a:t>
            </a:r>
            <a:r>
              <a:rPr lang="cs-CZ" sz="2400" dirty="0">
                <a:latin typeface="Arial" charset="0"/>
              </a:rPr>
              <a:t>jiném limitu </a:t>
            </a:r>
            <a:r>
              <a:rPr lang="cs-CZ" sz="2400" dirty="0" smtClean="0">
                <a:latin typeface="Arial" charset="0"/>
              </a:rPr>
              <a:t>příjmu stravy, jako je těžká </a:t>
            </a:r>
            <a:r>
              <a:rPr lang="cs-CZ" sz="2400" dirty="0" err="1" smtClean="0">
                <a:latin typeface="Arial" charset="0"/>
              </a:rPr>
              <a:t>dysfágie</a:t>
            </a:r>
            <a:r>
              <a:rPr lang="cs-CZ" sz="2400" dirty="0" smtClean="0">
                <a:latin typeface="Arial" charset="0"/>
              </a:rPr>
              <a:t>, zvracení nebo bolesti břicha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Pokračující hubnutí</a:t>
            </a:r>
            <a:endParaRPr lang="cs-CZ" sz="2800" b="1" dirty="0" smtClean="0">
              <a:latin typeface="Arial" charset="0"/>
            </a:endParaRP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je pacient vnímá negativně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Nepřítomnost kontraindikací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velké otoky, ascites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recentní žilní trombóza, plicní embolie</a:t>
            </a:r>
          </a:p>
        </p:txBody>
      </p:sp>
    </p:spTree>
    <p:extLst>
      <p:ext uri="{BB962C8B-B14F-4D97-AF65-F5344CB8AC3E}">
        <p14:creationId xmlns:p14="http://schemas.microsoft.com/office/powerpoint/2010/main" val="313797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5796433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léčbě nádorové anorexie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136904" cy="453650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Denní dávka 160-800 mg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původně 3x denně, dnes lépe v jedné dávce ráno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částečný kortikosteroidní účinek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Tablety po 160 mg </a:t>
            </a:r>
            <a:r>
              <a:rPr lang="cs-CZ" sz="2800" dirty="0" smtClean="0">
                <a:latin typeface="Arial" charset="0"/>
              </a:rPr>
              <a:t>(celkem 1-5 </a:t>
            </a:r>
            <a:r>
              <a:rPr lang="cs-CZ" sz="2800" dirty="0">
                <a:latin typeface="Arial" charset="0"/>
              </a:rPr>
              <a:t>tablet </a:t>
            </a:r>
            <a:r>
              <a:rPr lang="cs-CZ" sz="2800" dirty="0" smtClean="0">
                <a:latin typeface="Arial" charset="0"/>
              </a:rPr>
              <a:t>denně)</a:t>
            </a:r>
            <a:endParaRPr lang="cs-CZ" sz="2800" b="1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průměrná dávka 3-0-0 </a:t>
            </a:r>
            <a:r>
              <a:rPr lang="cs-CZ" sz="2400" dirty="0" err="1" smtClean="0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nebo 2-1-0</a:t>
            </a: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Suspenze </a:t>
            </a:r>
            <a:r>
              <a:rPr lang="cs-CZ" dirty="0" smtClean="0">
                <a:latin typeface="Arial" charset="0"/>
              </a:rPr>
              <a:t>(bílá tekutina) </a:t>
            </a:r>
            <a:r>
              <a:rPr lang="cs-CZ" sz="2800" b="1" dirty="0" smtClean="0">
                <a:latin typeface="Arial" charset="0"/>
              </a:rPr>
              <a:t>40 mg/ml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denně 5-20 ml (obvykle 10 nebo 15 ml suspenze)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užívat ráno po snídani 1x denně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Zlepšení </a:t>
            </a:r>
            <a:r>
              <a:rPr lang="cs-CZ" sz="2800" b="1" dirty="0">
                <a:latin typeface="Arial" charset="0"/>
              </a:rPr>
              <a:t>apetitu začíná na 4-7 </a:t>
            </a:r>
            <a:r>
              <a:rPr lang="cs-CZ" sz="2800" b="1" dirty="0" smtClean="0">
                <a:latin typeface="Arial" charset="0"/>
              </a:rPr>
              <a:t>dnů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Stabilizace hmotnosti </a:t>
            </a:r>
            <a:r>
              <a:rPr lang="cs-CZ" dirty="0" smtClean="0">
                <a:latin typeface="Arial" charset="0"/>
              </a:rPr>
              <a:t>se pozná až za</a:t>
            </a:r>
            <a:r>
              <a:rPr lang="cs-CZ" sz="2800" b="1" dirty="0" smtClean="0">
                <a:latin typeface="Arial" charset="0"/>
              </a:rPr>
              <a:t> 2 měsíce</a:t>
            </a:r>
          </a:p>
        </p:txBody>
      </p:sp>
    </p:spTree>
    <p:extLst>
      <p:ext uri="{BB962C8B-B14F-4D97-AF65-F5344CB8AC3E}">
        <p14:creationId xmlns:p14="http://schemas.microsoft.com/office/powerpoint/2010/main" val="251894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1"/>
            <a:ext cx="7453313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vedlejší účinky a zhodnocení efektu léčby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496300" cy="4464496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Hlavním vedlejším účinkem jsou otoky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MA je užitečným lékem, pokud je správně indikován a jeho efekt vyhodnocen</a:t>
            </a: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po 2 měsících léčba pokračuje jen tehdy, je-li dosaženo zřetelného pozitivního účinku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 pokud nejsou otoky, ascites, dušnost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Nenasazovat v terminálním stádiu</a:t>
            </a: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doba očekávání života (</a:t>
            </a:r>
            <a:r>
              <a:rPr lang="cs-CZ" sz="2400" dirty="0" err="1" smtClean="0">
                <a:latin typeface="Arial" charset="0"/>
              </a:rPr>
              <a:t>life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expectancy</a:t>
            </a:r>
            <a:r>
              <a:rPr lang="cs-CZ" sz="2400" dirty="0" smtClean="0">
                <a:latin typeface="Arial" charset="0"/>
              </a:rPr>
              <a:t>) by měla být nejméně 3 měsíce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jinak je lépe v terminální fázi nasadit kortikoidy</a:t>
            </a:r>
          </a:p>
        </p:txBody>
      </p:sp>
    </p:spTree>
    <p:extLst>
      <p:ext uri="{BB962C8B-B14F-4D97-AF65-F5344CB8AC3E}">
        <p14:creationId xmlns:p14="http://schemas.microsoft.com/office/powerpoint/2010/main" val="13435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1"/>
            <a:ext cx="7848872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Orexigenní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léčba kortikosteroidy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pokročilém nádorovém onemocnění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04856" cy="46805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 anorexii v paliativní léčbě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doba očekávání života kratší než 3 </a:t>
            </a:r>
            <a:r>
              <a:rPr lang="cs-CZ" sz="2400" dirty="0" smtClean="0">
                <a:latin typeface="Arial" charset="0"/>
              </a:rPr>
              <a:t>měsíce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Současně i </a:t>
            </a:r>
            <a:r>
              <a:rPr lang="cs-CZ" sz="2800" b="1" dirty="0">
                <a:latin typeface="Arial" charset="0"/>
              </a:rPr>
              <a:t>jiné příznivé účinky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antiedematozní</a:t>
            </a:r>
            <a:r>
              <a:rPr lang="cs-CZ" sz="2400" dirty="0">
                <a:latin typeface="Arial" charset="0"/>
              </a:rPr>
              <a:t>, zmírnění nevolnosti a bolestí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vedlejší účinky hrají malou roli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Účinek </a:t>
            </a:r>
            <a:r>
              <a:rPr lang="cs-CZ" sz="2800" b="1" dirty="0">
                <a:latin typeface="Arial" charset="0"/>
              </a:rPr>
              <a:t>je většinou krátkodobý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signifikantní zvýšení apetitu na dobu 4 týdnů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Prednison</a:t>
            </a:r>
            <a:r>
              <a:rPr lang="cs-CZ" sz="2800" b="1" dirty="0" smtClean="0">
                <a:latin typeface="Arial" charset="0"/>
              </a:rPr>
              <a:t> 20-40 mg denně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Dexametazon</a:t>
            </a:r>
            <a:r>
              <a:rPr lang="cs-CZ" sz="2800" b="1" dirty="0" smtClean="0">
                <a:latin typeface="Arial" charset="0"/>
              </a:rPr>
              <a:t> 4-8 mg denně</a:t>
            </a:r>
          </a:p>
        </p:txBody>
      </p:sp>
    </p:spTree>
    <p:extLst>
      <p:ext uri="{BB962C8B-B14F-4D97-AF65-F5344CB8AC3E}">
        <p14:creationId xmlns:p14="http://schemas.microsoft.com/office/powerpoint/2010/main" val="265467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848872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Orexigenní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léčba antidepresivem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mirtazapin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nádorovém onemocnění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04856" cy="46805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Zvýšení chuti k jídlu může doprovázet léčbu </a:t>
            </a:r>
            <a:r>
              <a:rPr lang="cs-CZ" sz="2800" b="1" dirty="0" err="1" smtClean="0">
                <a:latin typeface="Arial" charset="0"/>
              </a:rPr>
              <a:t>mirtazapinem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ale pouze u 25 % léčených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většinou bez nárůstu hmotnosti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tablety 15 nebo 30 nebo 45 mg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Nutnost pravidelného podávání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antidepresívní účinek se dostavuje až za 3 týdny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vliv na chuť k jídlu je třeba vyhodnotit zvlášť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Účinek </a:t>
            </a:r>
            <a:r>
              <a:rPr lang="cs-CZ" sz="2800" b="1" dirty="0" err="1" smtClean="0">
                <a:latin typeface="Arial" charset="0"/>
              </a:rPr>
              <a:t>mirtazapinu</a:t>
            </a:r>
            <a:r>
              <a:rPr lang="cs-CZ" sz="2800" b="1" dirty="0" smtClean="0">
                <a:latin typeface="Arial" charset="0"/>
              </a:rPr>
              <a:t> při nádorové anorexii není spolehlivý</a:t>
            </a:r>
          </a:p>
          <a:p>
            <a:pPr marL="361950" lvl="1" indent="0">
              <a:spcBef>
                <a:spcPct val="0"/>
              </a:spcBef>
              <a:buClrTx/>
              <a:buSzPct val="100000"/>
              <a:buNone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1"/>
            <a:ext cx="7488832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Anamorelin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(derivát hormonu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grelinu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nádorové anorexii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848872" cy="46805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Selektivní agonista </a:t>
            </a:r>
            <a:r>
              <a:rPr lang="cs-CZ" sz="2800" b="1" dirty="0" err="1" smtClean="0">
                <a:latin typeface="Arial" charset="0"/>
              </a:rPr>
              <a:t>grelinového</a:t>
            </a:r>
            <a:r>
              <a:rPr lang="cs-CZ" sz="2800" b="1" dirty="0" smtClean="0">
                <a:latin typeface="Arial" charset="0"/>
              </a:rPr>
              <a:t> receptoru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lze očekávat účinky podobné </a:t>
            </a:r>
            <a:r>
              <a:rPr lang="cs-CZ" sz="2400" dirty="0" err="1" smtClean="0">
                <a:latin typeface="Arial" charset="0"/>
              </a:rPr>
              <a:t>grelinu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tedy </a:t>
            </a:r>
            <a:r>
              <a:rPr lang="cs-CZ" sz="2400" dirty="0" err="1" smtClean="0">
                <a:latin typeface="Arial" charset="0"/>
              </a:rPr>
              <a:t>orexigenní</a:t>
            </a:r>
            <a:r>
              <a:rPr lang="cs-CZ" sz="2400" dirty="0" smtClean="0">
                <a:latin typeface="Arial" charset="0"/>
              </a:rPr>
              <a:t> a anabolický efekt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Účinek potvrzen dvěma studiemi </a:t>
            </a:r>
            <a:r>
              <a:rPr lang="cs-CZ" sz="2800" b="1" dirty="0" err="1">
                <a:latin typeface="Arial" charset="0"/>
              </a:rPr>
              <a:t>III.fáze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nárůst netukové hmoty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zvýšení apetitu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bez zlepšení svalové síly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bez vlivu na přežívání nemocných s nádorem plic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Zatím stále není standardní terapií anorexie při nádorovém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551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6632"/>
            <a:ext cx="745331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Farmakologická protizánětlivá terapie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 nádorové kachexie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221" y="1556792"/>
            <a:ext cx="8136259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Nesteroidní antiflogistika </a:t>
            </a:r>
            <a:r>
              <a:rPr lang="cs-CZ" dirty="0" smtClean="0">
                <a:latin typeface="Arial" charset="0"/>
              </a:rPr>
              <a:t>(NSAID)</a:t>
            </a: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celecoxib</a:t>
            </a:r>
            <a:r>
              <a:rPr lang="cs-CZ" sz="2400" dirty="0">
                <a:latin typeface="Arial" charset="0"/>
              </a:rPr>
              <a:t> 200 mg/den 1-2x </a:t>
            </a:r>
            <a:r>
              <a:rPr lang="cs-CZ" sz="2400" dirty="0" smtClean="0">
                <a:latin typeface="Arial" charset="0"/>
              </a:rPr>
              <a:t>denně (</a:t>
            </a:r>
            <a:r>
              <a:rPr lang="cs-CZ" sz="2400" dirty="0" err="1" smtClean="0">
                <a:latin typeface="Arial" charset="0"/>
              </a:rPr>
              <a:t>Rp</a:t>
            </a:r>
            <a:r>
              <a:rPr lang="cs-CZ" sz="2400" dirty="0" smtClean="0">
                <a:latin typeface="Arial" charset="0"/>
              </a:rPr>
              <a:t>. </a:t>
            </a:r>
            <a:r>
              <a:rPr lang="cs-CZ" sz="2400" dirty="0" err="1" smtClean="0">
                <a:latin typeface="Arial" charset="0"/>
              </a:rPr>
              <a:t>rheumatolog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1400" dirty="0">
              <a:latin typeface="Arial" charset="0"/>
            </a:endParaRP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ibuprofen 400 mg 2-3x denně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indometacin</a:t>
            </a:r>
            <a:r>
              <a:rPr lang="cs-CZ" sz="2400" dirty="0" smtClean="0">
                <a:latin typeface="Arial" charset="0"/>
              </a:rPr>
              <a:t> čípky 2x50 mg</a:t>
            </a: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Vedlejší účinky / relativní kontraindikace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vředová choroba </a:t>
            </a:r>
            <a:r>
              <a:rPr lang="cs-CZ" sz="2400" dirty="0" err="1" smtClean="0">
                <a:latin typeface="Arial" charset="0"/>
              </a:rPr>
              <a:t>gastroduodena</a:t>
            </a:r>
            <a:r>
              <a:rPr lang="cs-CZ" sz="2400" dirty="0" smtClean="0">
                <a:latin typeface="Arial" charset="0"/>
              </a:rPr>
              <a:t> aktivní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zhoršení funkce ledvin, renální insuficience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Očekávané příznivé účinky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zánětlivé odpovědi, pokles CRP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výdeje energie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úbytku (stabilizace) tělesné hmotnosti</a:t>
            </a: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zmírnění </a:t>
            </a:r>
            <a:r>
              <a:rPr lang="cs-CZ" sz="2400" dirty="0" smtClean="0">
                <a:latin typeface="Arial" charset="0"/>
              </a:rPr>
              <a:t>úbytku svalové hmoty</a:t>
            </a:r>
          </a:p>
        </p:txBody>
      </p:sp>
    </p:spTree>
    <p:extLst>
      <p:ext uri="{BB962C8B-B14F-4D97-AF65-F5344CB8AC3E}">
        <p14:creationId xmlns:p14="http://schemas.microsoft.com/office/powerpoint/2010/main" val="264194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Nádory hlavy a krku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jazyka, ústní dutiny, hltanu, hrtanu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err="1" smtClean="0">
                <a:latin typeface="Arial" pitchFamily="34" charset="0"/>
              </a:rPr>
              <a:t>Konkomitantní</a:t>
            </a:r>
            <a:r>
              <a:rPr lang="cs-CZ" altLang="cs-CZ" sz="2800" b="1" dirty="0" smtClean="0">
                <a:latin typeface="Arial" pitchFamily="34" charset="0"/>
              </a:rPr>
              <a:t> </a:t>
            </a:r>
            <a:r>
              <a:rPr lang="cs-CZ" altLang="cs-CZ" sz="2800" b="1" dirty="0" err="1" smtClean="0">
                <a:latin typeface="Arial" pitchFamily="34" charset="0"/>
              </a:rPr>
              <a:t>chemo</a:t>
            </a:r>
            <a:r>
              <a:rPr lang="cs-CZ" altLang="cs-CZ" sz="2800" b="1" dirty="0" smtClean="0">
                <a:latin typeface="Arial" pitchFamily="34" charset="0"/>
              </a:rPr>
              <a:t>/radioterapie (CHT/RT)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ozařování vysokou dávkou </a:t>
            </a:r>
            <a:r>
              <a:rPr lang="cs-CZ" altLang="cs-CZ" sz="2400" dirty="0" smtClean="0">
                <a:latin typeface="Arial" pitchFamily="34" charset="0"/>
              </a:rPr>
              <a:t>60-70 </a:t>
            </a:r>
            <a:r>
              <a:rPr lang="cs-CZ" altLang="cs-CZ" sz="2400" dirty="0" err="1" smtClean="0">
                <a:latin typeface="Arial" pitchFamily="34" charset="0"/>
              </a:rPr>
              <a:t>Gy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2 </a:t>
            </a:r>
            <a:r>
              <a:rPr lang="cs-CZ" altLang="cs-CZ" sz="2400" dirty="0" err="1" smtClean="0">
                <a:latin typeface="Arial" pitchFamily="34" charset="0"/>
              </a:rPr>
              <a:t>Gy</a:t>
            </a:r>
            <a:r>
              <a:rPr lang="cs-CZ" altLang="cs-CZ" sz="2400" dirty="0" smtClean="0">
                <a:latin typeface="Arial" pitchFamily="34" charset="0"/>
              </a:rPr>
              <a:t>/den jen v pracovní dny (10 </a:t>
            </a:r>
            <a:r>
              <a:rPr lang="cs-CZ" altLang="cs-CZ" sz="2400" dirty="0" err="1" smtClean="0">
                <a:latin typeface="Arial" pitchFamily="34" charset="0"/>
              </a:rPr>
              <a:t>Gy</a:t>
            </a:r>
            <a:r>
              <a:rPr lang="cs-CZ" altLang="cs-CZ" sz="2400" dirty="0" smtClean="0">
                <a:latin typeface="Arial" pitchFamily="34" charset="0"/>
              </a:rPr>
              <a:t>/týden)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 3 týdnech RT se rozvíjí </a:t>
            </a:r>
            <a:r>
              <a:rPr lang="cs-CZ" altLang="cs-CZ" sz="2400" dirty="0" err="1" smtClean="0">
                <a:latin typeface="Arial" pitchFamily="34" charset="0"/>
              </a:rPr>
              <a:t>oropharyngeální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 err="1" smtClean="0">
                <a:latin typeface="Arial" pitchFamily="34" charset="0"/>
              </a:rPr>
              <a:t>mukozitida</a:t>
            </a:r>
            <a:endParaRPr lang="cs-CZ" altLang="cs-CZ" sz="2400" dirty="0" smtClean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PEG je často zaváděn profylakticky před RT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měl by však být zaváděn jen při očekávané potřebě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mnoho nemocných zhubne, i když mají předem PEG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Enterální výživa do PEG musí být důsledná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kvalitní přípravky HP s dostatečnou dávkou energie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častější kontroly (pacient někdy nedodržuje dávku)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předvídat možné problémy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pacient s včasným PEG by neměl hubnout !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31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36613"/>
            <a:ext cx="9144000" cy="1008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9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56176"/>
            <a:ext cx="1905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2A404CA-D37D-4AB3-94CF-118D828AC65A}" type="slidenum">
              <a:rPr lang="cs-CZ" smtClean="0"/>
              <a:pPr algn="r" eaLnBrk="1" hangingPunct="1"/>
              <a:t>5</a:t>
            </a:fld>
            <a:endParaRPr lang="cs-CZ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136" y="44450"/>
            <a:ext cx="7345312" cy="981075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Medián celkového přežívání v měsících</a:t>
            </a:r>
            <a:b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gradingu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ztráty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hmotnosti, n=8160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2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920887"/>
              </p:ext>
            </p:extLst>
          </p:nvPr>
        </p:nvGraphicFramePr>
        <p:xfrm>
          <a:off x="755650" y="1484313"/>
          <a:ext cx="7561263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ovéPole 4"/>
          <p:cNvSpPr txBox="1">
            <a:spLocks noChangeArrowheads="1"/>
          </p:cNvSpPr>
          <p:nvPr/>
        </p:nvSpPr>
        <p:spPr bwMode="auto">
          <a:xfrm>
            <a:off x="969963" y="6308725"/>
            <a:ext cx="6265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000" i="1">
                <a:latin typeface="Arial" charset="0"/>
              </a:rPr>
              <a:t>Martin L … Baracos V.   J Clin Oncol 2015; 33:90-99. </a:t>
            </a:r>
          </a:p>
        </p:txBody>
      </p:sp>
      <p:sp>
        <p:nvSpPr>
          <p:cNvPr id="8199" name="TextovéPole 2"/>
          <p:cNvSpPr txBox="1">
            <a:spLocks noChangeArrowheads="1"/>
          </p:cNvSpPr>
          <p:nvPr/>
        </p:nvSpPr>
        <p:spPr bwMode="auto">
          <a:xfrm>
            <a:off x="1187450" y="1268413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000" b="1">
                <a:latin typeface="Arial" charset="0"/>
              </a:rPr>
              <a:t>měsíce</a:t>
            </a:r>
          </a:p>
        </p:txBody>
      </p:sp>
    </p:spTree>
    <p:extLst>
      <p:ext uri="{BB962C8B-B14F-4D97-AF65-F5344CB8AC3E}">
        <p14:creationId xmlns:p14="http://schemas.microsoft.com/office/powerpoint/2010/main" val="222852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992888" cy="10520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jícnu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asi 80 % pacientů má malnutrici již při diagnóze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Často je </a:t>
            </a:r>
            <a:r>
              <a:rPr lang="cs-CZ" altLang="cs-CZ" sz="2800" b="1" dirty="0" err="1" smtClean="0">
                <a:latin typeface="Arial" pitchFamily="34" charset="0"/>
              </a:rPr>
              <a:t>stenózující</a:t>
            </a:r>
            <a:r>
              <a:rPr lang="cs-CZ" altLang="cs-CZ" sz="2800" b="1" dirty="0" smtClean="0">
                <a:latin typeface="Arial" pitchFamily="34" charset="0"/>
              </a:rPr>
              <a:t> </a:t>
            </a:r>
            <a:r>
              <a:rPr lang="cs-CZ" altLang="cs-CZ" dirty="0" smtClean="0">
                <a:latin typeface="Arial" pitchFamily="34" charset="0"/>
              </a:rPr>
              <a:t>a vynucuje </a:t>
            </a:r>
            <a:r>
              <a:rPr lang="cs-CZ" altLang="cs-CZ" sz="2800" b="1" dirty="0" smtClean="0">
                <a:latin typeface="Arial" pitchFamily="34" charset="0"/>
              </a:rPr>
              <a:t>tekutou stravu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jícnové dysfagické potíže, strava se vrací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err="1" smtClean="0">
                <a:latin typeface="Arial" pitchFamily="34" charset="0"/>
              </a:rPr>
              <a:t>Neoadjuvantní</a:t>
            </a:r>
            <a:r>
              <a:rPr lang="cs-CZ" altLang="cs-CZ" sz="2800" b="1" dirty="0" smtClean="0">
                <a:latin typeface="Arial" pitchFamily="34" charset="0"/>
              </a:rPr>
              <a:t> </a:t>
            </a:r>
            <a:r>
              <a:rPr lang="cs-CZ" altLang="cs-CZ" sz="2800" b="1" dirty="0" err="1" smtClean="0">
                <a:latin typeface="Arial" pitchFamily="34" charset="0"/>
              </a:rPr>
              <a:t>chemo</a:t>
            </a:r>
            <a:r>
              <a:rPr lang="cs-CZ" altLang="cs-CZ" sz="2800" b="1" dirty="0" smtClean="0">
                <a:latin typeface="Arial" pitchFamily="34" charset="0"/>
              </a:rPr>
              <a:t>/radioterapie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3-4 cykly po </a:t>
            </a:r>
            <a:r>
              <a:rPr lang="cs-CZ" altLang="cs-CZ" sz="2400" dirty="0" smtClean="0">
                <a:latin typeface="Arial" pitchFamily="34" charset="0"/>
              </a:rPr>
              <a:t>měsíci před plánovanou resekcí nádoru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resekce jícnu je velká </a:t>
            </a:r>
            <a:r>
              <a:rPr lang="cs-CZ" altLang="cs-CZ" sz="2400" dirty="0" err="1" smtClean="0">
                <a:latin typeface="Arial" pitchFamily="34" charset="0"/>
              </a:rPr>
              <a:t>dvoudutinová</a:t>
            </a:r>
            <a:r>
              <a:rPr lang="cs-CZ" altLang="cs-CZ" sz="2400" dirty="0" smtClean="0">
                <a:latin typeface="Arial" pitchFamily="34" charset="0"/>
              </a:rPr>
              <a:t> operace&gt; 6 hodin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někdy předchází přípravná operace se zavedením JS</a:t>
            </a:r>
            <a:endParaRPr lang="cs-CZ" altLang="cs-CZ" sz="2400" dirty="0">
              <a:latin typeface="Arial" pitchFamily="34" charset="0"/>
            </a:endParaRP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>
                <a:latin typeface="Arial" pitchFamily="34" charset="0"/>
              </a:rPr>
              <a:t>Dlouhý čas na nutriční přípravu i cvičení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err="1">
                <a:latin typeface="Arial" pitchFamily="34" charset="0"/>
              </a:rPr>
              <a:t>sipping</a:t>
            </a:r>
            <a:r>
              <a:rPr lang="cs-CZ" altLang="cs-CZ" sz="2400" dirty="0">
                <a:latin typeface="Arial" pitchFamily="34" charset="0"/>
              </a:rPr>
              <a:t> s </a:t>
            </a:r>
            <a:r>
              <a:rPr lang="cs-CZ" altLang="cs-CZ" sz="2400" dirty="0">
                <a:latin typeface="Symbol" pitchFamily="18" charset="2"/>
              </a:rPr>
              <a:t>w</a:t>
            </a:r>
            <a:r>
              <a:rPr lang="cs-CZ" altLang="cs-CZ" sz="2400" dirty="0">
                <a:latin typeface="Arial" pitchFamily="34" charset="0"/>
              </a:rPr>
              <a:t>-3 PUFA i ve vyšší dávce, </a:t>
            </a:r>
            <a:r>
              <a:rPr lang="cs-CZ" altLang="cs-CZ" sz="2400" dirty="0" err="1">
                <a:latin typeface="Arial" pitchFamily="34" charset="0"/>
              </a:rPr>
              <a:t>prehabilitation</a:t>
            </a:r>
            <a:endParaRPr lang="cs-CZ" altLang="cs-CZ" sz="2400" dirty="0">
              <a:latin typeface="Arial" pitchFamily="34" charset="0"/>
            </a:endParaRP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někdy EV do tenké nutritivní JS sondy</a:t>
            </a: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Po velké operaci časná EV do JS sondy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pokračuje po propuštění z nemocnice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přechod na stravu </a:t>
            </a:r>
            <a:r>
              <a:rPr lang="cs-CZ" altLang="cs-CZ" sz="2400" dirty="0" err="1" smtClean="0">
                <a:latin typeface="Arial" pitchFamily="34" charset="0"/>
              </a:rPr>
              <a:t>tekutou-pyré-kašovitou-měkkou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29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žaludku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péče závisí na pokročilosti nádoru a typu léčby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496944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Léčbou je často totální gastrektomie </a:t>
            </a:r>
            <a:r>
              <a:rPr lang="cs-CZ" altLang="cs-CZ" sz="2800" dirty="0" smtClean="0">
                <a:latin typeface="Arial" pitchFamily="34" charset="0"/>
              </a:rPr>
              <a:t>(GE)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následovaná jen sledováním, nebo adjuvantní CHT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péče u </a:t>
            </a:r>
            <a:r>
              <a:rPr lang="cs-CZ" altLang="cs-CZ" sz="2800" b="1" dirty="0" err="1" smtClean="0">
                <a:latin typeface="Arial" pitchFamily="34" charset="0"/>
              </a:rPr>
              <a:t>kurabilního</a:t>
            </a:r>
            <a:r>
              <a:rPr lang="cs-CZ" altLang="cs-CZ" sz="2800" b="1" dirty="0" smtClean="0">
                <a:latin typeface="Arial" pitchFamily="34" charset="0"/>
              </a:rPr>
              <a:t> nádoru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předoperační příprava </a:t>
            </a:r>
            <a:r>
              <a:rPr lang="cs-CZ" altLang="cs-CZ" sz="2400" dirty="0">
                <a:latin typeface="Arial" pitchFamily="34" charset="0"/>
              </a:rPr>
              <a:t>podle výsledku </a:t>
            </a:r>
            <a:r>
              <a:rPr lang="cs-CZ" altLang="cs-CZ" sz="2400" dirty="0" smtClean="0">
                <a:latin typeface="Arial" pitchFamily="34" charset="0"/>
              </a:rPr>
              <a:t>NRS (</a:t>
            </a:r>
            <a:r>
              <a:rPr lang="cs-CZ" altLang="cs-CZ" sz="2400" dirty="0" smtClean="0">
                <a:latin typeface="Symbol" pitchFamily="18" charset="2"/>
              </a:rPr>
              <a:t>w</a:t>
            </a:r>
            <a:r>
              <a:rPr lang="cs-CZ" altLang="cs-CZ" sz="2400" dirty="0" smtClean="0">
                <a:latin typeface="Arial" pitchFamily="34" charset="0"/>
              </a:rPr>
              <a:t>-3 PUFA)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 operaci perorální obnova stravy postupně        </a:t>
            </a:r>
            <a:r>
              <a:rPr lang="cs-CZ" altLang="cs-CZ" sz="2400" dirty="0" err="1" smtClean="0">
                <a:latin typeface="Arial" pitchFamily="34" charset="0"/>
              </a:rPr>
              <a:t>tekutá-pyré-kašovitá-měkká</a:t>
            </a:r>
            <a:r>
              <a:rPr lang="cs-CZ" altLang="cs-CZ" sz="2400" dirty="0" smtClean="0">
                <a:latin typeface="Arial" pitchFamily="34" charset="0"/>
              </a:rPr>
              <a:t>  v bezezbytkové úpravě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doma další riziko hubnutí, nedaří se přibrat na váze</a:t>
            </a:r>
          </a:p>
          <a:p>
            <a:pPr marL="762000" lvl="2" indent="0">
              <a:spcBef>
                <a:spcPct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vysoká potřeba energie 40-50 kcal/kg aktuální hmotnosti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U pokročilého inoperabilního nádoru  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paliativní operace se zavedením tenké JS sondy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nádor zůstává celý na místě, paliativní léčba symptomů 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enterální výživa pumpou + příjem stravy dle tolerance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12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2089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pankreatu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závažná prognóza, často pokročilé onemocnění již při dg.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Operace jen u malé části pacientů</a:t>
            </a:r>
          </a:p>
          <a:p>
            <a:pPr marL="620713" lvl="1" indent="-258763">
              <a:spcBef>
                <a:spcPts val="30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většinou paliativní chemoterapie dlouhodobě (měsíce)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u části pacientů se daří stabilizovat nemoc několik roků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často nutná léčba bolesti břicha </a:t>
            </a:r>
            <a:r>
              <a:rPr lang="cs-CZ" altLang="cs-CZ" sz="2400" dirty="0" err="1" smtClean="0">
                <a:latin typeface="Arial" pitchFamily="34" charset="0"/>
              </a:rPr>
              <a:t>opioidní</a:t>
            </a:r>
            <a:r>
              <a:rPr lang="cs-CZ" altLang="cs-CZ" sz="2400" dirty="0" smtClean="0">
                <a:latin typeface="Arial" pitchFamily="34" charset="0"/>
              </a:rPr>
              <a:t> náplastí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velký sklon k hubnutí, nutriční podpora je důležitá 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péče se liší od akutní pankreatitidy</a:t>
            </a:r>
          </a:p>
          <a:p>
            <a:pPr marL="620713" lvl="1" indent="-258763">
              <a:spcBef>
                <a:spcPts val="30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žádná přísná dieta, ale nevyvolávat potíže po jídle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strava hubnoucích pacientů musí obsahovat tuk</a:t>
            </a:r>
          </a:p>
          <a:p>
            <a:pPr marL="762000" lvl="2" indent="0">
              <a:spcBef>
                <a:spcPct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vylučovat jen přepalovaný tuk, smažená a těžká tučná jídla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podávat pankreatické enzymy k podpoře trávení</a:t>
            </a:r>
          </a:p>
          <a:p>
            <a:pPr marL="762000" lvl="2" indent="0">
              <a:spcBef>
                <a:spcPct val="0"/>
              </a:spcBef>
              <a:buSzPct val="70000"/>
              <a:buNone/>
            </a:pPr>
            <a:r>
              <a:rPr lang="cs-CZ" altLang="cs-CZ" sz="2200" dirty="0" err="1">
                <a:latin typeface="Arial" pitchFamily="34" charset="0"/>
              </a:rPr>
              <a:t>Kreon</a:t>
            </a:r>
            <a:r>
              <a:rPr lang="cs-CZ" altLang="cs-CZ" sz="2200" dirty="0">
                <a:latin typeface="Arial" pitchFamily="34" charset="0"/>
              </a:rPr>
              <a:t>, </a:t>
            </a:r>
            <a:r>
              <a:rPr lang="cs-CZ" altLang="cs-CZ" sz="2200" dirty="0" err="1">
                <a:latin typeface="Arial" pitchFamily="34" charset="0"/>
              </a:rPr>
              <a:t>Panzytrat</a:t>
            </a:r>
            <a:r>
              <a:rPr lang="cs-CZ" altLang="cs-CZ" sz="2200" dirty="0">
                <a:latin typeface="Arial" pitchFamily="34" charset="0"/>
              </a:rPr>
              <a:t> 25 </a:t>
            </a:r>
            <a:r>
              <a:rPr lang="cs-CZ" altLang="cs-CZ" sz="2200" dirty="0" err="1">
                <a:latin typeface="Arial" pitchFamily="34" charset="0"/>
              </a:rPr>
              <a:t>tis.j</a:t>
            </a:r>
            <a:r>
              <a:rPr lang="cs-CZ" altLang="cs-CZ" sz="2200" dirty="0">
                <a:latin typeface="Arial" pitchFamily="34" charset="0"/>
              </a:rPr>
              <a:t>. ve větší dávce 6-12 kapslí denně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vysokoproteinové</a:t>
            </a:r>
            <a:r>
              <a:rPr lang="cs-CZ" altLang="cs-CZ" sz="2400" dirty="0" smtClean="0">
                <a:latin typeface="Arial" pitchFamily="34" charset="0"/>
              </a:rPr>
              <a:t> ONS s </a:t>
            </a:r>
            <a:r>
              <a:rPr lang="cs-CZ" altLang="cs-CZ" sz="2400" dirty="0" smtClean="0">
                <a:latin typeface="Symbol" pitchFamily="18" charset="2"/>
              </a:rPr>
              <a:t>w</a:t>
            </a:r>
            <a:r>
              <a:rPr lang="cs-CZ" altLang="cs-CZ" sz="2400" dirty="0" smtClean="0">
                <a:latin typeface="Arial" pitchFamily="34" charset="0"/>
              </a:rPr>
              <a:t>-3 PUFA (2g EPA/den)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14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2089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pankreatu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operační léčba radikální a paliativní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Operace HPDE  </a:t>
            </a:r>
            <a:r>
              <a:rPr lang="cs-CZ" altLang="cs-CZ" dirty="0" smtClean="0">
                <a:latin typeface="Arial" pitchFamily="34" charset="0"/>
              </a:rPr>
              <a:t>(</a:t>
            </a:r>
            <a:r>
              <a:rPr lang="cs-CZ" altLang="cs-CZ" dirty="0" err="1" smtClean="0">
                <a:latin typeface="Arial" pitchFamily="34" charset="0"/>
              </a:rPr>
              <a:t>hemi-pankreato-duodenektomie</a:t>
            </a:r>
            <a:r>
              <a:rPr lang="cs-CZ" altLang="cs-CZ" dirty="0" smtClean="0">
                <a:latin typeface="Arial" pitchFamily="34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velká operace s resekcí hlavy pankreatu a duodena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tvorba HJA (</a:t>
            </a:r>
            <a:r>
              <a:rPr lang="cs-CZ" altLang="cs-CZ" sz="2400" dirty="0" err="1" smtClean="0">
                <a:latin typeface="Arial" pitchFamily="34" charset="0"/>
              </a:rPr>
              <a:t>hepatiko</a:t>
            </a:r>
            <a:r>
              <a:rPr lang="cs-CZ" altLang="cs-CZ" sz="2400" dirty="0" smtClean="0">
                <a:latin typeface="Arial" pitchFamily="34" charset="0"/>
              </a:rPr>
              <a:t>-</a:t>
            </a:r>
            <a:r>
              <a:rPr lang="cs-CZ" altLang="cs-CZ" sz="2400" dirty="0" err="1" smtClean="0">
                <a:latin typeface="Arial" pitchFamily="34" charset="0"/>
              </a:rPr>
              <a:t>jejuno</a:t>
            </a:r>
            <a:r>
              <a:rPr lang="cs-CZ" altLang="cs-CZ" sz="2400" dirty="0" smtClean="0">
                <a:latin typeface="Arial" pitchFamily="34" charset="0"/>
              </a:rPr>
              <a:t>-anastomóza)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 operaci vždy pankreatické enzymy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postupné obohacování stravy +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Paliativní operace GEA  </a:t>
            </a:r>
            <a:r>
              <a:rPr lang="cs-CZ" altLang="cs-CZ" dirty="0" smtClean="0">
                <a:latin typeface="Arial" pitchFamily="34" charset="0"/>
              </a:rPr>
              <a:t>(</a:t>
            </a:r>
            <a:r>
              <a:rPr lang="cs-CZ" altLang="cs-CZ" dirty="0" err="1" smtClean="0">
                <a:latin typeface="Arial" pitchFamily="34" charset="0"/>
              </a:rPr>
              <a:t>gastro</a:t>
            </a:r>
            <a:r>
              <a:rPr lang="cs-CZ" altLang="cs-CZ" dirty="0" smtClean="0">
                <a:latin typeface="Arial" pitchFamily="34" charset="0"/>
              </a:rPr>
              <a:t>-</a:t>
            </a:r>
            <a:r>
              <a:rPr lang="cs-CZ" altLang="cs-CZ" dirty="0" err="1" smtClean="0">
                <a:latin typeface="Arial" pitchFamily="34" charset="0"/>
              </a:rPr>
              <a:t>entero</a:t>
            </a:r>
            <a:r>
              <a:rPr lang="cs-CZ" altLang="cs-CZ" dirty="0" smtClean="0">
                <a:latin typeface="Arial" pitchFamily="34" charset="0"/>
              </a:rPr>
              <a:t>-anastomóza)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nádor zůstal na místě (inoperabilní)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dlouhodobě kašovitá/měkká strava +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endParaRPr lang="cs-CZ" altLang="cs-CZ" sz="2400" dirty="0" smtClean="0">
              <a:latin typeface="Arial" pitchFamily="34" charset="0"/>
            </a:endParaRP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při zvracení (progrese nádoru) </a:t>
            </a:r>
            <a:r>
              <a:rPr lang="cs-CZ" altLang="cs-CZ" dirty="0" smtClean="0">
                <a:latin typeface="Arial" pitchFamily="34" charset="0"/>
              </a:rPr>
              <a:t>nezbývá než </a:t>
            </a:r>
            <a:r>
              <a:rPr lang="cs-CZ" altLang="cs-CZ" sz="2400" dirty="0" smtClean="0">
                <a:latin typeface="Arial" pitchFamily="34" charset="0"/>
              </a:rPr>
              <a:t>nutritivní JS </a:t>
            </a:r>
            <a:endParaRPr lang="cs-CZ" altLang="cs-CZ" sz="22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Doplňková PV při pokračujícím hubnutí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cestou katetrů typu PICC nebo </a:t>
            </a:r>
            <a:r>
              <a:rPr lang="cs-CZ" altLang="cs-CZ" sz="2400" dirty="0" err="1" smtClean="0">
                <a:latin typeface="Arial" pitchFamily="34" charset="0"/>
              </a:rPr>
              <a:t>Broviac</a:t>
            </a:r>
            <a:r>
              <a:rPr lang="cs-CZ" altLang="cs-CZ" sz="2400" dirty="0" smtClean="0">
                <a:latin typeface="Arial" pitchFamily="34" charset="0"/>
              </a:rPr>
              <a:t>, port-katetr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kryje 30-70 % celkové potřeby energie, většinou &gt; 50 %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7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4896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tlustého střeva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konečníku (rekta) má odlišnosti v léčbě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952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Léčba operační, chemoterapie a biologická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neoadjuvantní</a:t>
            </a:r>
            <a:r>
              <a:rPr lang="cs-CZ" altLang="cs-CZ" sz="2400" dirty="0" smtClean="0">
                <a:latin typeface="Arial" pitchFamily="34" charset="0"/>
              </a:rPr>
              <a:t> CHT poskytuje čas na nutriční přípravu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 operaci adjuvantní CHT + cílená biologická léčba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radioterapie u nádoru konečníku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 operaci může zůstat dlouhodobá kolostomie 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Riziko malnutrice nižší </a:t>
            </a:r>
            <a:r>
              <a:rPr lang="cs-CZ" altLang="cs-CZ" dirty="0" smtClean="0">
                <a:latin typeface="Arial" pitchFamily="34" charset="0"/>
              </a:rPr>
              <a:t>než u nádorů horního GIT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>
                <a:latin typeface="Arial" pitchFamily="34" charset="0"/>
              </a:rPr>
              <a:t>perorální nutriční </a:t>
            </a:r>
            <a:r>
              <a:rPr lang="cs-CZ" altLang="cs-CZ" sz="2400" dirty="0" smtClean="0">
                <a:latin typeface="Arial" pitchFamily="34" charset="0"/>
              </a:rPr>
              <a:t>intervence,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 s </a:t>
            </a:r>
            <a:r>
              <a:rPr lang="cs-CZ" altLang="cs-CZ" sz="2400" dirty="0" smtClean="0">
                <a:latin typeface="Symbol" pitchFamily="18" charset="2"/>
              </a:rPr>
              <a:t>w</a:t>
            </a:r>
            <a:r>
              <a:rPr lang="cs-CZ" altLang="cs-CZ" sz="2400" dirty="0" smtClean="0">
                <a:latin typeface="Arial" pitchFamily="34" charset="0"/>
              </a:rPr>
              <a:t>-3 </a:t>
            </a:r>
            <a:r>
              <a:rPr lang="cs-CZ" altLang="cs-CZ" sz="2400" dirty="0">
                <a:latin typeface="Arial" pitchFamily="34" charset="0"/>
              </a:rPr>
              <a:t>PUFA </a:t>
            </a:r>
            <a:endParaRPr lang="cs-CZ" altLang="cs-CZ" sz="2400" dirty="0" smtClean="0">
              <a:latin typeface="Arial" pitchFamily="34" charset="0"/>
            </a:endParaRP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při </a:t>
            </a:r>
            <a:r>
              <a:rPr lang="cs-CZ" altLang="cs-CZ" sz="2400" dirty="0" err="1" smtClean="0">
                <a:latin typeface="Arial" pitchFamily="34" charset="0"/>
              </a:rPr>
              <a:t>neoadjuvantní</a:t>
            </a:r>
            <a:r>
              <a:rPr lang="cs-CZ" altLang="cs-CZ" sz="2400" dirty="0" smtClean="0">
                <a:latin typeface="Arial" pitchFamily="34" charset="0"/>
              </a:rPr>
              <a:t> léčbě </a:t>
            </a:r>
            <a:r>
              <a:rPr lang="cs-CZ" altLang="cs-CZ" sz="2400" dirty="0" err="1" smtClean="0">
                <a:latin typeface="Arial" pitchFamily="34" charset="0"/>
              </a:rPr>
              <a:t>vysokoproteinový</a:t>
            </a:r>
            <a:r>
              <a:rPr lang="cs-CZ" altLang="cs-CZ" sz="2400" dirty="0" smtClean="0">
                <a:latin typeface="Arial" pitchFamily="34" charset="0"/>
              </a:rPr>
              <a:t> s </a:t>
            </a:r>
            <a:r>
              <a:rPr lang="cs-CZ" altLang="cs-CZ" sz="2400" dirty="0" err="1" smtClean="0">
                <a:latin typeface="Arial" pitchFamily="34" charset="0"/>
              </a:rPr>
              <a:t>prehabilitací</a:t>
            </a:r>
            <a:endParaRPr lang="cs-CZ" altLang="cs-CZ" sz="2400" dirty="0">
              <a:latin typeface="Arial" pitchFamily="34" charset="0"/>
            </a:endParaRPr>
          </a:p>
          <a:p>
            <a:pPr marL="342900" lvl="1" indent="-342900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U </a:t>
            </a:r>
            <a:r>
              <a:rPr lang="cs-CZ" altLang="cs-CZ" sz="2800" b="1" dirty="0">
                <a:latin typeface="Arial" pitchFamily="34" charset="0"/>
              </a:rPr>
              <a:t>komplikovaných pacientů někdy ileostomie 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odvodná s velkými ztrátami tekutého střevního obsahu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vypouštění sáčku až 10x/24 h (u kolostomie 2-3x/24 h)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0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při odvodné ileostomii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(IS)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nutno počítat s velkými ztrátami a s malabsorpcí živin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568952" cy="5229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Ileostomie vyřazuje z činnosti tlusté střevo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zpočátku ztráty tekutého obsahu 2-3 litry/24 h 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ztráta elektrolytů, riziko dehydratace, kolapsu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adaptace střeva může trvat dlouhé měsíce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zůstává zrychlená střevní pasáž (chybění IC chlopně)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podmínkou operačního zrušení IS je dobrý nutriční stav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podpora většinou perorální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hradit ztráty IS + močí (v úvodu infúze, </a:t>
            </a:r>
            <a:r>
              <a:rPr lang="cs-CZ" altLang="cs-CZ" sz="2400" dirty="0">
                <a:latin typeface="Arial" pitchFamily="34" charset="0"/>
              </a:rPr>
              <a:t>doplňková PV)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strava lehce stravitelná bezezbytková, malé porce 6xd.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000" dirty="0" smtClean="0">
                <a:latin typeface="Arial" pitchFamily="34" charset="0"/>
              </a:rPr>
              <a:t>postupně dietní omezení uvolňovat (po adaptaci střeva)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krémové verze ONS + práškový proteinový modul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léky ke zpomalení střevní pasáže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000" dirty="0" err="1" smtClean="0">
                <a:latin typeface="Arial" pitchFamily="34" charset="0"/>
              </a:rPr>
              <a:t>Imodium</a:t>
            </a:r>
            <a:r>
              <a:rPr lang="cs-CZ" altLang="cs-CZ" sz="2000" dirty="0" smtClean="0">
                <a:latin typeface="Arial" pitchFamily="34" charset="0"/>
              </a:rPr>
              <a:t>, </a:t>
            </a:r>
            <a:r>
              <a:rPr lang="cs-CZ" altLang="cs-CZ" sz="2000" dirty="0" err="1" smtClean="0">
                <a:latin typeface="Arial" pitchFamily="34" charset="0"/>
              </a:rPr>
              <a:t>Loperon</a:t>
            </a:r>
            <a:r>
              <a:rPr lang="cs-CZ" altLang="cs-CZ" sz="2000" dirty="0" smtClean="0">
                <a:latin typeface="Arial" pitchFamily="34" charset="0"/>
              </a:rPr>
              <a:t>, krycí směs s </a:t>
            </a:r>
            <a:r>
              <a:rPr lang="cs-CZ" altLang="cs-CZ" sz="2000" dirty="0" err="1" smtClean="0">
                <a:latin typeface="Arial" pitchFamily="34" charset="0"/>
              </a:rPr>
              <a:t>codeinem</a:t>
            </a:r>
            <a:endParaRPr lang="cs-CZ" altLang="cs-CZ" sz="2000" dirty="0" smtClean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37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914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Karcinom plic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nejčastější problémy nutriční podpory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835292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Často provázený skrytou nádorovou kachexií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hubnutí i při zachovaném příjmu stravy, vyšší CRP</a:t>
            </a: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podpora komplexní jako u kachexie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výživná strava s koncentrovanou energií a proteiny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vysokoproteinový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</a:rPr>
              <a:t>s </a:t>
            </a:r>
            <a:r>
              <a:rPr lang="cs-CZ" altLang="cs-CZ" sz="2400" dirty="0">
                <a:latin typeface="Symbol" pitchFamily="18" charset="2"/>
              </a:rPr>
              <a:t>w</a:t>
            </a:r>
            <a:r>
              <a:rPr lang="cs-CZ" altLang="cs-CZ" sz="2400" dirty="0">
                <a:latin typeface="Arial" pitchFamily="34" charset="0"/>
              </a:rPr>
              <a:t>-3 </a:t>
            </a:r>
            <a:r>
              <a:rPr lang="cs-CZ" altLang="cs-CZ" sz="2400" dirty="0" smtClean="0">
                <a:latin typeface="Arial" pitchFamily="34" charset="0"/>
              </a:rPr>
              <a:t>PUFA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léčba symptomů omezujících příjem stravy 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šetrné cvičení, dechová </a:t>
            </a:r>
            <a:r>
              <a:rPr lang="cs-CZ" altLang="cs-CZ" sz="2400" dirty="0" err="1" smtClean="0">
                <a:latin typeface="Arial" pitchFamily="34" charset="0"/>
              </a:rPr>
              <a:t>rhb</a:t>
            </a:r>
            <a:r>
              <a:rPr lang="cs-CZ" altLang="cs-CZ" sz="2400" dirty="0" smtClean="0">
                <a:latin typeface="Arial" pitchFamily="34" charset="0"/>
              </a:rPr>
              <a:t>, posilování svalů 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Pokročilý nádor plic může utlačovat jícen 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jícnové dysfagické potíže, úprava konzistence stravy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 nebo pitná enterální výživa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indikace pro PEG </a:t>
            </a:r>
            <a:r>
              <a:rPr lang="cs-CZ" altLang="cs-CZ" dirty="0" smtClean="0">
                <a:latin typeface="Arial" pitchFamily="34" charset="0"/>
              </a:rPr>
              <a:t>nebo</a:t>
            </a:r>
            <a:r>
              <a:rPr lang="cs-CZ" altLang="cs-CZ" sz="2400" dirty="0" smtClean="0">
                <a:latin typeface="Arial" pitchFamily="34" charset="0"/>
              </a:rPr>
              <a:t> operační GS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41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Akutní leukémie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nutriční podpora při transplantaci krvetvorných buněk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568952" cy="51845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Indukční chemoterapie jako iniciální léčba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provázena útlumem krvetvorby trvajícím 3 týdny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často infekční komplikace, horečky, </a:t>
            </a:r>
            <a:r>
              <a:rPr lang="cs-CZ" altLang="cs-CZ" sz="2400" dirty="0" err="1" smtClean="0">
                <a:latin typeface="Arial" pitchFamily="34" charset="0"/>
              </a:rPr>
              <a:t>mukozitida</a:t>
            </a:r>
            <a:endParaRPr lang="cs-CZ" altLang="cs-CZ" sz="2400" dirty="0" smtClean="0">
              <a:latin typeface="Arial" pitchFamily="34" charset="0"/>
            </a:endParaRP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neutropenická</a:t>
            </a:r>
            <a:r>
              <a:rPr lang="cs-CZ" altLang="cs-CZ" sz="2400" dirty="0" smtClean="0">
                <a:latin typeface="Arial" pitchFamily="34" charset="0"/>
              </a:rPr>
              <a:t> dieta +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, případně PV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Transplantace krvetvorných buněk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i="1" dirty="0" err="1" smtClean="0">
                <a:latin typeface="Arial" pitchFamily="34" charset="0"/>
              </a:rPr>
              <a:t>hematopoietic</a:t>
            </a:r>
            <a:r>
              <a:rPr lang="cs-CZ" altLang="cs-CZ" sz="2400" i="1" dirty="0" smtClean="0">
                <a:latin typeface="Arial" pitchFamily="34" charset="0"/>
              </a:rPr>
              <a:t> cell </a:t>
            </a:r>
            <a:r>
              <a:rPr lang="cs-CZ" altLang="cs-CZ" sz="2400" i="1" dirty="0" err="1" smtClean="0">
                <a:latin typeface="Arial" pitchFamily="34" charset="0"/>
              </a:rPr>
              <a:t>transplantation</a:t>
            </a:r>
            <a:r>
              <a:rPr lang="cs-CZ" altLang="cs-CZ" sz="2400" dirty="0" smtClean="0">
                <a:latin typeface="Arial" pitchFamily="34" charset="0"/>
              </a:rPr>
              <a:t>, HCT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riziko malnutrice u alogenní HCT vysoké, těžká </a:t>
            </a:r>
            <a:r>
              <a:rPr lang="cs-CZ" altLang="cs-CZ" sz="2200" dirty="0" err="1" smtClean="0">
                <a:latin typeface="Arial" pitchFamily="34" charset="0"/>
              </a:rPr>
              <a:t>mukozitida</a:t>
            </a:r>
            <a:endParaRPr lang="cs-CZ" altLang="cs-CZ" sz="2200" dirty="0" smtClean="0">
              <a:latin typeface="Arial" pitchFamily="34" charset="0"/>
            </a:endParaRP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u autologní HCT je riziko podstatně nižší</a:t>
            </a:r>
            <a:endParaRPr lang="cs-CZ" altLang="cs-CZ" sz="2200" dirty="0">
              <a:latin typeface="Arial" pitchFamily="34" charset="0"/>
            </a:endParaRP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nutriční </a:t>
            </a:r>
            <a:r>
              <a:rPr lang="cs-CZ" altLang="cs-CZ" sz="2400" dirty="0" err="1" smtClean="0">
                <a:latin typeface="Arial" pitchFamily="34" charset="0"/>
              </a:rPr>
              <a:t>screening</a:t>
            </a:r>
            <a:r>
              <a:rPr lang="cs-CZ" altLang="cs-CZ" sz="2400" dirty="0" smtClean="0">
                <a:latin typeface="Arial" pitchFamily="34" charset="0"/>
              </a:rPr>
              <a:t> před alogenní HCT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příprava: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, </a:t>
            </a:r>
            <a:r>
              <a:rPr lang="cs-CZ" altLang="cs-CZ" sz="2400" dirty="0" err="1" smtClean="0">
                <a:latin typeface="Arial" pitchFamily="34" charset="0"/>
              </a:rPr>
              <a:t>suplementace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 err="1" smtClean="0">
                <a:latin typeface="Arial" pitchFamily="34" charset="0"/>
              </a:rPr>
              <a:t>mikronutrientů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dirty="0" smtClean="0">
                <a:latin typeface="Arial" pitchFamily="34" charset="0"/>
              </a:rPr>
              <a:t>(</a:t>
            </a:r>
            <a:r>
              <a:rPr lang="cs-CZ" altLang="cs-CZ" dirty="0" err="1" smtClean="0">
                <a:latin typeface="Arial" pitchFamily="34" charset="0"/>
              </a:rPr>
              <a:t>D,Zn,Se</a:t>
            </a:r>
            <a:r>
              <a:rPr lang="cs-CZ" altLang="cs-CZ" dirty="0" smtClean="0">
                <a:latin typeface="Arial" pitchFamily="34" charset="0"/>
              </a:rPr>
              <a:t>)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podpora po HCT: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, často ÚPV 2-3 týdny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déletrvající </a:t>
            </a:r>
            <a:r>
              <a:rPr lang="cs-CZ" altLang="cs-CZ" sz="2400" dirty="0" err="1" smtClean="0">
                <a:latin typeface="Arial" pitchFamily="34" charset="0"/>
              </a:rPr>
              <a:t>neutropenická</a:t>
            </a:r>
            <a:r>
              <a:rPr lang="cs-CZ" altLang="cs-CZ" sz="2400" dirty="0" smtClean="0">
                <a:latin typeface="Arial" pitchFamily="34" charset="0"/>
              </a:rPr>
              <a:t> dieta a nutriční podpora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6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280920" cy="10520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Maligní non-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Hodgkinský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lymfom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(NHL)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břišní lokalizací má vysoké nutriční riziko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96944" cy="5229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Příčiny </a:t>
            </a:r>
            <a:r>
              <a:rPr lang="cs-CZ" altLang="cs-CZ" sz="2800" b="1" dirty="0" err="1" smtClean="0">
                <a:latin typeface="Arial" pitchFamily="34" charset="0"/>
              </a:rPr>
              <a:t>proteino</a:t>
            </a:r>
            <a:r>
              <a:rPr lang="cs-CZ" altLang="cs-CZ" sz="2800" b="1" dirty="0" smtClean="0">
                <a:latin typeface="Arial" pitchFamily="34" charset="0"/>
              </a:rPr>
              <a:t>-energetické malnutrice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útlak střeva, porucha pasáže, někdy i nutnost operace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B symptomy: horečky, hubnutí, noční pocení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Lymfom často rychle ustupuje po CHT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prefáze</a:t>
            </a:r>
            <a:r>
              <a:rPr lang="cs-CZ" altLang="cs-CZ" sz="2400" dirty="0" smtClean="0">
                <a:latin typeface="Arial" pitchFamily="34" charset="0"/>
              </a:rPr>
              <a:t> léčby kortikoidy je vysoce úspěšná </a:t>
            </a:r>
          </a:p>
          <a:p>
            <a:pPr marL="762000" lvl="2" indent="0">
              <a:spcBef>
                <a:spcPct val="0"/>
              </a:spcBef>
              <a:buSzPct val="70000"/>
              <a:buNone/>
            </a:pPr>
            <a:r>
              <a:rPr lang="cs-CZ" altLang="cs-CZ" sz="2200" dirty="0" smtClean="0">
                <a:latin typeface="Arial" pitchFamily="34" charset="0"/>
              </a:rPr>
              <a:t>zmírnění B symptomů i nádorového útlaku okolí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poté obvykle 6-8 cyklů chemoterapie po 3 týdnech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podpora po většinu doby léčby NHL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přechodně může být NG výživa tenkou sondou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systematicky výživná strava a </a:t>
            </a:r>
            <a:r>
              <a:rPr lang="cs-CZ" altLang="cs-CZ" sz="2400" dirty="0" err="1" smtClean="0">
                <a:latin typeface="Arial" pitchFamily="34" charset="0"/>
              </a:rPr>
              <a:t>sipping</a:t>
            </a:r>
            <a:r>
              <a:rPr lang="cs-CZ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>
                <a:latin typeface="Arial" pitchFamily="34" charset="0"/>
              </a:rPr>
              <a:t>s </a:t>
            </a:r>
            <a:r>
              <a:rPr lang="cs-CZ" altLang="cs-CZ" sz="2400" dirty="0">
                <a:latin typeface="Symbol" pitchFamily="18" charset="2"/>
              </a:rPr>
              <a:t>w</a:t>
            </a:r>
            <a:r>
              <a:rPr lang="cs-CZ" altLang="cs-CZ" sz="2400" dirty="0">
                <a:latin typeface="Arial" pitchFamily="34" charset="0"/>
              </a:rPr>
              <a:t>-3 </a:t>
            </a:r>
            <a:r>
              <a:rPr lang="cs-CZ" altLang="cs-CZ" sz="2400" dirty="0" smtClean="0">
                <a:latin typeface="Arial" pitchFamily="34" charset="0"/>
              </a:rPr>
              <a:t>PUFA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při poruše pasáže střevem doplňková PV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nutriční stav se zlepší zvláště po ústupu nádoru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131496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02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956550" cy="9353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Primární myelofibróza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onemocnění s velkým sklonem ke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kachektizaci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136904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Progresívní ztráta svalu, aberantní zánět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obrovská splenomegalie zkresluje hubnutí a BMI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nutriční stav hodnotit dle antropometrie na paži</a:t>
            </a:r>
            <a:endParaRPr lang="cs-CZ" altLang="cs-CZ" sz="2400" dirty="0">
              <a:latin typeface="Arial" pitchFamily="34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stav se může zlepšit jen pokud se podaří zmírnit aktivitu choroby (zánět)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 smtClean="0">
                <a:latin typeface="Arial" pitchFamily="34" charset="0"/>
              </a:rPr>
              <a:t>ruxolitinib</a:t>
            </a:r>
            <a:r>
              <a:rPr lang="cs-CZ" altLang="cs-CZ" sz="2400" dirty="0" smtClean="0">
                <a:latin typeface="Arial" pitchFamily="34" charset="0"/>
              </a:rPr>
              <a:t> (</a:t>
            </a:r>
            <a:r>
              <a:rPr lang="cs-CZ" altLang="cs-CZ" sz="2400" dirty="0" err="1" smtClean="0">
                <a:latin typeface="Arial" pitchFamily="34" charset="0"/>
              </a:rPr>
              <a:t>Jakavi</a:t>
            </a:r>
            <a:r>
              <a:rPr lang="cs-CZ" altLang="cs-CZ" sz="2400" dirty="0" smtClean="0">
                <a:latin typeface="Arial" pitchFamily="34" charset="0"/>
              </a:rPr>
              <a:t> tablety) inhibuje </a:t>
            </a:r>
            <a:r>
              <a:rPr lang="cs-CZ" altLang="cs-CZ" sz="2400" dirty="0">
                <a:latin typeface="Arial" pitchFamily="34" charset="0"/>
              </a:rPr>
              <a:t>účinek </a:t>
            </a:r>
            <a:r>
              <a:rPr lang="cs-CZ" altLang="cs-CZ" sz="2400" dirty="0" smtClean="0">
                <a:latin typeface="Arial" pitchFamily="34" charset="0"/>
              </a:rPr>
              <a:t>IL-6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pacient potřebuje současně i nutriční intervenci</a:t>
            </a:r>
            <a:endParaRPr lang="cs-CZ" altLang="cs-CZ" sz="2400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altLang="cs-CZ" sz="2800" b="1" dirty="0" smtClean="0">
                <a:latin typeface="Arial" pitchFamily="34" charset="0"/>
              </a:rPr>
              <a:t>Nutriční intervence musí být komplexní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err="1">
                <a:latin typeface="Arial" pitchFamily="34" charset="0"/>
              </a:rPr>
              <a:t>sipping</a:t>
            </a:r>
            <a:r>
              <a:rPr lang="cs-CZ" altLang="cs-CZ" sz="2400" dirty="0">
                <a:latin typeface="Arial" pitchFamily="34" charset="0"/>
              </a:rPr>
              <a:t> ONS s </a:t>
            </a:r>
            <a:r>
              <a:rPr lang="cs-CZ" altLang="cs-CZ" sz="2400" dirty="0">
                <a:latin typeface="Symbol" pitchFamily="18" charset="2"/>
              </a:rPr>
              <a:t>w</a:t>
            </a:r>
            <a:r>
              <a:rPr lang="cs-CZ" altLang="cs-CZ" sz="2400" dirty="0">
                <a:latin typeface="Arial" pitchFamily="34" charset="0"/>
              </a:rPr>
              <a:t>-3 PUFA a </a:t>
            </a:r>
            <a:r>
              <a:rPr lang="cs-CZ" altLang="cs-CZ" sz="2400" dirty="0" smtClean="0">
                <a:latin typeface="Arial" pitchFamily="34" charset="0"/>
              </a:rPr>
              <a:t>vysoká dávka bílkovin</a:t>
            </a:r>
          </a:p>
          <a:p>
            <a:pPr marL="620713" lvl="1" indent="-258763">
              <a:spcBef>
                <a:spcPct val="0"/>
              </a:spcBef>
              <a:buSzPct val="70000"/>
            </a:pPr>
            <a:r>
              <a:rPr lang="cs-CZ" altLang="cs-CZ" sz="2400" dirty="0" smtClean="0">
                <a:latin typeface="Arial" pitchFamily="34" charset="0"/>
              </a:rPr>
              <a:t>protizánětlivá terapie, cvičení</a:t>
            </a:r>
            <a:endParaRPr lang="cs-CZ" altLang="cs-CZ" sz="2400" dirty="0"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>
              <a:latin typeface="Tahom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28847A-E74A-43E7-B60B-B970490F9DC2}" type="slidenum">
              <a:rPr lang="cs-CZ" smtClean="0"/>
              <a:pPr algn="r"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7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9" y="-27384"/>
            <a:ext cx="7488832" cy="10088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Aberantní systémový zánět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charakteristický pro nádorovou kachexii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844824"/>
            <a:ext cx="8210550" cy="4464496"/>
          </a:xfrm>
        </p:spPr>
        <p:txBody>
          <a:bodyPr>
            <a:noAutofit/>
          </a:bodyPr>
          <a:lstStyle/>
          <a:p>
            <a:pPr marL="361950" indent="-346075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Nepřiměřený mírný přetrvávající zánět</a:t>
            </a:r>
          </a:p>
          <a:p>
            <a:pPr marL="631825" lvl="1" indent="-266700">
              <a:spcBef>
                <a:spcPct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organismus jej nedokáže ukončit</a:t>
            </a:r>
          </a:p>
          <a:p>
            <a:pPr marL="361950" lvl="1" indent="-3460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Inzulinová rezistence  </a:t>
            </a:r>
            <a:r>
              <a:rPr lang="cs-CZ" sz="2400" dirty="0" smtClean="0">
                <a:latin typeface="Arial" charset="0"/>
              </a:rPr>
              <a:t>(i ve svalu)</a:t>
            </a:r>
          </a:p>
          <a:p>
            <a:pPr marL="361950" lvl="1" indent="-3460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Vysoké nároky na tvorbu bílkovin akutní fáze</a:t>
            </a:r>
          </a:p>
          <a:p>
            <a:pPr marL="631825" lvl="1" indent="-266700">
              <a:spcBef>
                <a:spcPct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místo svalových bílkovin se tvoří především BAF</a:t>
            </a:r>
          </a:p>
          <a:p>
            <a:pPr marL="631825" lvl="1" indent="-266700">
              <a:spcBef>
                <a:spcPct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což je příčinou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anabolické rezistence</a:t>
            </a:r>
          </a:p>
          <a:p>
            <a:pPr marL="631825" lvl="1" indent="-266700">
              <a:spcBef>
                <a:spcPct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zvýšená potřeba AMK na tvorbu bílkovin</a:t>
            </a:r>
          </a:p>
          <a:p>
            <a:pPr marL="361950" lvl="1" indent="-3460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Nutriční podpora konvenčního složení je  </a:t>
            </a:r>
            <a:r>
              <a:rPr lang="cs-CZ" sz="2800" b="1" dirty="0" smtClean="0">
                <a:latin typeface="Arial" charset="0"/>
              </a:rPr>
              <a:t>málo </a:t>
            </a:r>
            <a:r>
              <a:rPr lang="cs-CZ" sz="2800" b="1" dirty="0">
                <a:latin typeface="Arial" charset="0"/>
              </a:rPr>
              <a:t>účinná </a:t>
            </a:r>
            <a:endParaRPr lang="cs-CZ" sz="2800" b="1" dirty="0" smtClean="0">
              <a:latin typeface="Arial" charset="0"/>
            </a:endParaRPr>
          </a:p>
          <a:p>
            <a:pPr marL="631825" lvl="1" indent="-266700">
              <a:spcBef>
                <a:spcPct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potřeba </a:t>
            </a:r>
            <a:r>
              <a:rPr lang="cs-CZ" sz="2400" dirty="0" smtClean="0">
                <a:latin typeface="Arial" charset="0"/>
              </a:rPr>
              <a:t>výživy speciálního složení</a:t>
            </a:r>
            <a:endParaRPr lang="cs-CZ" sz="2400" dirty="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288213" y="6397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>
              <a:latin typeface="Tahoma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198B2EC-3268-44CE-92FA-92FC0CAE37B7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6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581128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3323847" y="2038788"/>
            <a:ext cx="2472289" cy="3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Potlačení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růstu nádoru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Protinádorová léčba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860032" y="1124745"/>
            <a:ext cx="3317722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anorexie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696254" y="3789041"/>
            <a:ext cx="2980201" cy="986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27584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aerobní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výkonnost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696253" y="2470836"/>
            <a:ext cx="2980201" cy="986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467544" y="3861048"/>
            <a:ext cx="2980201" cy="986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932040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rezistenční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síla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67544" y="2492897"/>
            <a:ext cx="2980201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51" name="Zaoblený obdélník 50"/>
          <p:cNvSpPr/>
          <p:nvPr/>
        </p:nvSpPr>
        <p:spPr>
          <a:xfrm>
            <a:off x="827584" y="1124744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symptomů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bolest,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nausea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průjem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88640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Komplexní léčba nádorové kachexie</a:t>
            </a:r>
          </a:p>
        </p:txBody>
      </p:sp>
    </p:spTree>
    <p:extLst>
      <p:ext uri="{BB962C8B-B14F-4D97-AF65-F5344CB8AC3E}">
        <p14:creationId xmlns:p14="http://schemas.microsoft.com/office/powerpoint/2010/main" val="63091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759" y="1"/>
            <a:ext cx="7484689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cvičení v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době chemoterapie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review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22 klinických studií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196" y="1556792"/>
            <a:ext cx="7993260" cy="4752950"/>
          </a:xfrm>
        </p:spPr>
        <p:txBody>
          <a:bodyPr>
            <a:normAutofit/>
          </a:bodyPr>
          <a:lstStyle/>
          <a:p>
            <a:pPr marL="361950" indent="-346075">
              <a:spcBef>
                <a:spcPct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Cvičení </a:t>
            </a:r>
            <a:r>
              <a:rPr lang="cs-CZ" sz="2800" b="1" u="sng" dirty="0" smtClean="0">
                <a:latin typeface="Arial" charset="0"/>
              </a:rPr>
              <a:t>u části</a:t>
            </a:r>
            <a:r>
              <a:rPr lang="cs-CZ" sz="2800" b="1" dirty="0" smtClean="0">
                <a:latin typeface="Arial" charset="0"/>
              </a:rPr>
              <a:t> nemocných zlepšuje</a:t>
            </a:r>
          </a:p>
          <a:p>
            <a:pPr marL="723900" lvl="1" indent="-361950">
              <a:spcBef>
                <a:spcPts val="30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objektivní ukazatele výkonnosti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subjektivní fungování organismu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psychický stav / </a:t>
            </a:r>
            <a:r>
              <a:rPr lang="cs-CZ" sz="2400" i="1" dirty="0" err="1" smtClean="0">
                <a:latin typeface="Arial" charset="0"/>
              </a:rPr>
              <a:t>well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being</a:t>
            </a:r>
            <a:r>
              <a:rPr lang="cs-CZ" sz="2400" i="1" dirty="0" smtClean="0">
                <a:latin typeface="Arial" charset="0"/>
              </a:rPr>
              <a:t> 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zmírňuje symptomy (zvláště únavu)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zlepšuje celkovou </a:t>
            </a:r>
            <a:r>
              <a:rPr lang="cs-CZ" sz="2400" dirty="0" err="1" smtClean="0">
                <a:latin typeface="Arial" charset="0"/>
              </a:rPr>
              <a:t>QoL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Záleží na předcházejícím životním stylu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velká výhoda </a:t>
            </a:r>
            <a:r>
              <a:rPr lang="cs-CZ" sz="2400" dirty="0">
                <a:latin typeface="Arial" charset="0"/>
              </a:rPr>
              <a:t>dřívějšího sportování / cvičení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třeba silné motivace k pravidelnému </a:t>
            </a:r>
            <a:r>
              <a:rPr lang="cs-CZ" sz="2800" b="1" dirty="0">
                <a:latin typeface="Arial" charset="0"/>
              </a:rPr>
              <a:t>c</a:t>
            </a:r>
            <a:r>
              <a:rPr lang="cs-CZ" sz="2800" b="1" dirty="0" smtClean="0">
                <a:latin typeface="Arial" charset="0"/>
              </a:rPr>
              <a:t>vičení po delší dobu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Výsledky studií je třeba hodnotit opatrně</a:t>
            </a:r>
          </a:p>
        </p:txBody>
      </p:sp>
      <p:sp>
        <p:nvSpPr>
          <p:cNvPr id="71685" name="TextovéPole 1"/>
          <p:cNvSpPr txBox="1">
            <a:spLocks noChangeArrowheads="1"/>
          </p:cNvSpPr>
          <p:nvPr/>
        </p:nvSpPr>
        <p:spPr bwMode="auto">
          <a:xfrm>
            <a:off x="1131535" y="6381750"/>
            <a:ext cx="5312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Knols</a:t>
            </a:r>
            <a:r>
              <a:rPr lang="cs-CZ" sz="2000" i="1" dirty="0"/>
              <a:t> R et al. J </a:t>
            </a:r>
            <a:r>
              <a:rPr lang="cs-CZ" sz="2000" i="1" dirty="0" err="1"/>
              <a:t>Clin</a:t>
            </a:r>
            <a:r>
              <a:rPr lang="cs-CZ" sz="2000" i="1" dirty="0"/>
              <a:t> </a:t>
            </a:r>
            <a:r>
              <a:rPr lang="cs-CZ" sz="2000" i="1" dirty="0" err="1"/>
              <a:t>Oncol</a:t>
            </a:r>
            <a:r>
              <a:rPr lang="cs-CZ" sz="2000" i="1" dirty="0"/>
              <a:t> 2005; 23:3830-42.</a:t>
            </a:r>
          </a:p>
        </p:txBody>
      </p:sp>
    </p:spTree>
    <p:extLst>
      <p:ext uri="{BB962C8B-B14F-4D97-AF65-F5344CB8AC3E}">
        <p14:creationId xmlns:p14="http://schemas.microsoft.com/office/powerpoint/2010/main" val="302362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776864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Přednosti rezistenčního cvičení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aerobní aktivitou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136904" cy="4797152"/>
          </a:xfrm>
        </p:spPr>
        <p:txBody>
          <a:bodyPr>
            <a:normAutofit/>
          </a:bodyPr>
          <a:lstStyle/>
          <a:p>
            <a:pPr marL="361950" indent="-346075">
              <a:spcBef>
                <a:spcPct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Rezistenční cvičení </a:t>
            </a:r>
            <a:r>
              <a:rPr lang="cs-CZ" dirty="0">
                <a:latin typeface="Arial" charset="0"/>
              </a:rPr>
              <a:t>má větší </a:t>
            </a:r>
            <a:r>
              <a:rPr lang="cs-CZ" sz="2800" b="1" dirty="0">
                <a:latin typeface="Arial" charset="0"/>
              </a:rPr>
              <a:t>anabolický efekt</a:t>
            </a:r>
          </a:p>
          <a:p>
            <a:pPr marL="723900" lvl="1" indent="-361950">
              <a:spcBef>
                <a:spcPts val="30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nastupuje za 1 hodinu po cvičení, trvá 24-48 h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pravidelného rezistenčního cvičení je </a:t>
            </a:r>
          </a:p>
          <a:p>
            <a:pPr marL="723900" lvl="1" indent="-361950">
              <a:spcBef>
                <a:spcPts val="30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/ zvýšení </a:t>
            </a:r>
            <a:r>
              <a:rPr lang="cs-CZ" sz="2400" dirty="0">
                <a:latin typeface="Arial" charset="0"/>
              </a:rPr>
              <a:t>celkové </a:t>
            </a:r>
            <a:r>
              <a:rPr lang="cs-CZ" sz="2400" dirty="0" smtClean="0">
                <a:latin typeface="Arial" charset="0"/>
              </a:rPr>
              <a:t>svalové hmoty v těle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/ zlepšení svalové síly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zvýšení schopnosti absolvovat protinádorovou léčbu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kvality života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Vhodné je cvičení  nízké intenzity </a:t>
            </a:r>
          </a:p>
          <a:p>
            <a:pPr marL="723900" lvl="1" indent="-361950">
              <a:spcBef>
                <a:spcPts val="30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20-50 % maximální síly, které je pacient schopen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cvičit všechny hlavní svalové skupiny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cvičení samostatné dle instrukcí nebo kontrolované</a:t>
            </a:r>
          </a:p>
        </p:txBody>
      </p:sp>
    </p:spTree>
    <p:extLst>
      <p:ext uri="{BB962C8B-B14F-4D97-AF65-F5344CB8AC3E}">
        <p14:creationId xmlns:p14="http://schemas.microsoft.com/office/powerpoint/2010/main" val="369434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Paliativní fáze nádorového onemocnění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časového vývoje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63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2778796"/>
            <a:ext cx="2736304" cy="3242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Paliativní 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chemoterapie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radioterapie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operace</a:t>
            </a:r>
          </a:p>
          <a:p>
            <a:pPr algn="ctr"/>
            <a:endParaRPr lang="cs-CZ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snaha o zpomalení růstu nebo zmenšení nádoru</a:t>
            </a: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6205" y="2778796"/>
            <a:ext cx="2736304" cy="3242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Paliativně 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symptomatická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léčba</a:t>
            </a:r>
          </a:p>
          <a:p>
            <a:pPr algn="ctr"/>
            <a:endParaRPr lang="cs-CZ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onkologická léčba</a:t>
            </a: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byla ukončena</a:t>
            </a: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42509" y="2780927"/>
            <a:ext cx="2736304" cy="324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Terminální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fáze</a:t>
            </a:r>
          </a:p>
          <a:p>
            <a:pPr algn="ctr"/>
            <a:endParaRPr lang="cs-CZ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stav pacienta </a:t>
            </a: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se zhoršuje </a:t>
            </a:r>
          </a:p>
          <a:p>
            <a:pPr algn="ctr"/>
            <a:r>
              <a:rPr lang="cs-CZ" sz="2000" i="1" dirty="0" smtClean="0">
                <a:solidFill>
                  <a:schemeClr val="accent1">
                    <a:lumMod val="50000"/>
                  </a:schemeClr>
                </a:solidFill>
              </a:rPr>
              <a:t>z týdne na týden</a:t>
            </a: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67544" y="1484784"/>
            <a:ext cx="8211269" cy="10779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T</a:t>
            </a:r>
            <a:r>
              <a:rPr lang="cs-CZ" sz="2400" dirty="0" smtClean="0">
                <a:solidFill>
                  <a:schemeClr val="tx1"/>
                </a:solidFill>
              </a:rPr>
              <a:t>rajektorie nádorového onemocnění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3880"/>
            <a:ext cx="7560840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paliativní symptomatické léčbě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496944" cy="475252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je udržení kvality života (</a:t>
            </a:r>
            <a:r>
              <a:rPr lang="cs-CZ" sz="2800" b="1" dirty="0" err="1" smtClean="0">
                <a:latin typeface="Arial" charset="0"/>
              </a:rPr>
              <a:t>QoL</a:t>
            </a:r>
            <a:r>
              <a:rPr lang="cs-CZ" sz="2800" b="1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nedostatečný příjem stravy a malnutrice však jsou významnou součástí </a:t>
            </a:r>
            <a:r>
              <a:rPr lang="cs-CZ" sz="2400" dirty="0" err="1" smtClean="0">
                <a:latin typeface="Arial" charset="0"/>
              </a:rPr>
              <a:t>QoL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Preferován příjem stravy, i když nepokrývá celou nutriční potřebu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strava podporuje autonomii pacienta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snaha vyhovět přání pacienta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EV většinou není příliš vhodná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PV je v praxi častější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Velký důraz na účinnou léčbu symptomů</a:t>
            </a: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b="1" dirty="0" smtClean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63284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intervence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paliativně symptomatické fázi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196" y="1556792"/>
            <a:ext cx="8280276" cy="489654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Umožnit pacientovi jíst jídlo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které má v oblibě a které může dobře přijímat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Podporovat potěšení z jídla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jíst v příjemném prostředí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nutné dodržovat pevné časy pro příjem stravy ani jíst teplou stravu, nevyhovuje-li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pacient může jíst, kdykoliv mu to vyhovuje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 je vhodný pro většinu nemocných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využít nabídky různých typů přípravků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Nadměrný tlak na pacienta </a:t>
            </a:r>
            <a:r>
              <a:rPr lang="cs-CZ" sz="2800" b="1" dirty="0">
                <a:latin typeface="Arial" charset="0"/>
              </a:rPr>
              <a:t>je </a:t>
            </a:r>
            <a:r>
              <a:rPr lang="cs-CZ" sz="2800" b="1" dirty="0" smtClean="0">
                <a:latin typeface="Arial" charset="0"/>
              </a:rPr>
              <a:t>nežádoucí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být zdrojem konfliktu ! </a:t>
            </a: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131496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74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/>
            <a:fld id="{38884291-F1E9-40E0-9A45-9BC428833F8A}" type="slidenum">
              <a:rPr lang="cs-CZ"/>
              <a:pPr algn="r"/>
              <a:t>66</a:t>
            </a:fld>
            <a:endParaRPr lang="cs-CZ" dirty="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325" y="44624"/>
            <a:ext cx="7777163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Paliativní parenterální výživa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nemocných s 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inkurabilním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nádorem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628801"/>
            <a:ext cx="7776864" cy="482453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PV je z hlediska cílů paliativní péče problematickým postupem    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většinou nevede k úlevě v symptomech 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pravděpodobně nezlepší </a:t>
            </a:r>
            <a:r>
              <a:rPr lang="cs-CZ" sz="2400" dirty="0" err="1" smtClean="0">
                <a:latin typeface="Arial" charset="0"/>
              </a:rPr>
              <a:t>asténii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Pacient může trpět zátěží z podávání PV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žilní přístup, </a:t>
            </a:r>
            <a:r>
              <a:rPr lang="cs-CZ" sz="2400" dirty="0" err="1">
                <a:latin typeface="Arial" charset="0"/>
              </a:rPr>
              <a:t>infúzní</a:t>
            </a:r>
            <a:r>
              <a:rPr lang="cs-CZ" sz="2400" dirty="0">
                <a:latin typeface="Arial" charset="0"/>
              </a:rPr>
              <a:t> pumpa, potřeba sterility 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dlouhá aplikace, časté kontroly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závislost na okolí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PV by mohla prodlužovat umírání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U nemocných s nulovým příjmem stravy však může být PV potřebná k udržení </a:t>
            </a:r>
            <a:r>
              <a:rPr lang="cs-CZ" sz="2800" b="1" dirty="0" err="1" smtClean="0">
                <a:latin typeface="Arial" charset="0"/>
              </a:rPr>
              <a:t>QoL</a:t>
            </a:r>
            <a:endParaRPr lang="cs-CZ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7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pPr algn="r"/>
            <a:fld id="{1DC167D0-BD7C-4E10-BB85-08A318C22A08}" type="slidenum">
              <a:rPr lang="cs-CZ"/>
              <a:pPr algn="r"/>
              <a:t>67</a:t>
            </a:fld>
            <a:endParaRPr lang="cs-CZ" dirty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128792" cy="1224136"/>
          </a:xfrm>
        </p:spPr>
        <p:txBody>
          <a:bodyPr>
            <a:no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Guidelines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pro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domácí úplnou PV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pokročilém nádorovém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onemocnění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požadováno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současné splnění všech podmínek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416303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latin typeface="Arial" charset="0"/>
              </a:rPr>
              <a:t>Úplné </a:t>
            </a:r>
            <a:r>
              <a:rPr lang="cs-CZ" sz="2800" b="1" dirty="0">
                <a:latin typeface="Arial" charset="0"/>
              </a:rPr>
              <a:t>selhání funkce střeva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enterální výživa není </a:t>
            </a:r>
            <a:r>
              <a:rPr lang="cs-CZ" sz="2400" dirty="0" smtClean="0">
                <a:latin typeface="Arial" charset="0"/>
              </a:rPr>
              <a:t>proveditelná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Malnutrice limituje </a:t>
            </a:r>
            <a:r>
              <a:rPr lang="cs-CZ" sz="2800" b="1" dirty="0">
                <a:latin typeface="Arial" charset="0"/>
              </a:rPr>
              <a:t>dobu </a:t>
            </a:r>
            <a:r>
              <a:rPr lang="cs-CZ" sz="2800" b="1" dirty="0" smtClean="0">
                <a:latin typeface="Arial" charset="0"/>
              </a:rPr>
              <a:t>přežívání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není rychlá progrese nádoru!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Očekávané </a:t>
            </a:r>
            <a:r>
              <a:rPr lang="cs-CZ" sz="2800" b="1" dirty="0">
                <a:latin typeface="Arial" charset="0"/>
              </a:rPr>
              <a:t>přežívání </a:t>
            </a:r>
            <a:r>
              <a:rPr lang="cs-CZ" sz="2800" b="1" dirty="0" smtClean="0">
                <a:latin typeface="Arial" charset="0"/>
              </a:rPr>
              <a:t>≥ 3 </a:t>
            </a:r>
            <a:r>
              <a:rPr lang="cs-CZ" sz="2800" b="1" dirty="0">
                <a:latin typeface="Arial" charset="0"/>
              </a:rPr>
              <a:t>měsíce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především z hlediska progrese </a:t>
            </a:r>
            <a:r>
              <a:rPr lang="cs-CZ" sz="2400" dirty="0" smtClean="0">
                <a:latin typeface="Arial" charset="0"/>
              </a:rPr>
              <a:t>nádoru</a:t>
            </a:r>
            <a:endParaRPr lang="cs-CZ" sz="9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Přijatelný funkční stav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KI ≥ 60, </a:t>
            </a:r>
            <a:r>
              <a:rPr lang="cs-CZ" sz="2400" dirty="0">
                <a:latin typeface="Arial" charset="0"/>
              </a:rPr>
              <a:t>ECOG </a:t>
            </a:r>
            <a:r>
              <a:rPr lang="cs-CZ" sz="2400" dirty="0" smtClean="0">
                <a:latin typeface="Arial" charset="0"/>
              </a:rPr>
              <a:t>0-2, měl by vyjít jedno poschodí</a:t>
            </a:r>
            <a:endParaRPr lang="cs-CZ" sz="9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Vhodné </a:t>
            </a:r>
            <a:r>
              <a:rPr lang="cs-CZ" sz="2800" b="1" dirty="0">
                <a:latin typeface="Arial" charset="0"/>
              </a:rPr>
              <a:t>domácí prostředí pro </a:t>
            </a:r>
            <a:r>
              <a:rPr lang="cs-CZ" sz="2800" b="1" dirty="0" smtClean="0">
                <a:latin typeface="Arial" charset="0"/>
              </a:rPr>
              <a:t>PV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asistence zdravotní sestry z domácí péče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domácí </a:t>
            </a:r>
            <a:r>
              <a:rPr lang="cs-CZ" sz="2400" dirty="0">
                <a:latin typeface="Arial" charset="0"/>
              </a:rPr>
              <a:t>PV pak nemá velké riziko </a:t>
            </a:r>
            <a:r>
              <a:rPr lang="cs-CZ" sz="2400" dirty="0" smtClean="0">
                <a:latin typeface="Arial" charset="0"/>
              </a:rPr>
              <a:t>komplikací</a:t>
            </a:r>
          </a:p>
        </p:txBody>
      </p:sp>
    </p:spTree>
    <p:extLst>
      <p:ext uri="{BB962C8B-B14F-4D97-AF65-F5344CB8AC3E}">
        <p14:creationId xmlns:p14="http://schemas.microsoft.com/office/powerpoint/2010/main" val="253929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/>
            <a:fld id="{2509B440-90AF-4B0F-8D33-D2C5DC071789}" type="slidenum">
              <a:rPr lang="cs-CZ"/>
              <a:pPr algn="r"/>
              <a:t>68</a:t>
            </a:fld>
            <a:endParaRPr lang="cs-CZ" dirty="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633"/>
            <a:ext cx="7777162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doplňkové PV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onkologických pacientů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6864" cy="48245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Nedostatečný </a:t>
            </a:r>
            <a:r>
              <a:rPr lang="cs-CZ" sz="2800" b="1" dirty="0">
                <a:latin typeface="Arial" charset="0"/>
              </a:rPr>
              <a:t>příjem </a:t>
            </a:r>
            <a:r>
              <a:rPr lang="cs-CZ" sz="2800" b="1" dirty="0" smtClean="0">
                <a:latin typeface="Arial" charset="0"/>
              </a:rPr>
              <a:t>stravy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Pokračující ztráta hmotnosti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Není </a:t>
            </a:r>
            <a:r>
              <a:rPr lang="cs-CZ" sz="2800" b="1" dirty="0">
                <a:latin typeface="Arial" charset="0"/>
              </a:rPr>
              <a:t>možná enterální výživa, ani </a:t>
            </a:r>
            <a:r>
              <a:rPr lang="cs-CZ" sz="2800" b="1" dirty="0" smtClean="0">
                <a:latin typeface="Arial" charset="0"/>
              </a:rPr>
              <a:t>oligomerní</a:t>
            </a:r>
          </a:p>
          <a:p>
            <a:pPr marL="620713" lvl="1" indent="-258763">
              <a:lnSpc>
                <a:spcPct val="110000"/>
              </a:lnSpc>
              <a:spcBef>
                <a:spcPts val="300"/>
              </a:spcBef>
            </a:pPr>
            <a:r>
              <a:rPr lang="cs-CZ" sz="2600" dirty="0" smtClean="0">
                <a:latin typeface="Arial" charset="0"/>
              </a:rPr>
              <a:t>předpokládána malabsorpce živin</a:t>
            </a:r>
            <a:endParaRPr lang="cs-CZ" sz="26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Podvýživa </a:t>
            </a:r>
            <a:r>
              <a:rPr lang="cs-CZ" sz="2800" b="1" dirty="0">
                <a:latin typeface="Arial" charset="0"/>
              </a:rPr>
              <a:t>ještě není </a:t>
            </a:r>
            <a:r>
              <a:rPr lang="cs-CZ" sz="2800" b="1" dirty="0" smtClean="0">
                <a:latin typeface="Arial" charset="0"/>
              </a:rPr>
              <a:t>těžká  </a:t>
            </a:r>
            <a:r>
              <a:rPr lang="cs-CZ" dirty="0" smtClean="0">
                <a:latin typeface="Arial" charset="0"/>
              </a:rPr>
              <a:t>(není nenávratná)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Výkonnostní stav je </a:t>
            </a:r>
            <a:r>
              <a:rPr lang="cs-CZ" sz="2800" b="1" dirty="0">
                <a:latin typeface="Arial" charset="0"/>
              </a:rPr>
              <a:t>přijatelný  (KI ≥ 60)</a:t>
            </a:r>
          </a:p>
          <a:p>
            <a:pPr marL="620713" lvl="1" indent="-258763">
              <a:lnSpc>
                <a:spcPct val="110000"/>
              </a:lnSpc>
              <a:spcBef>
                <a:spcPts val="300"/>
              </a:spcBef>
            </a:pPr>
            <a:r>
              <a:rPr lang="cs-CZ" sz="2600" dirty="0" smtClean="0">
                <a:latin typeface="Arial" charset="0"/>
              </a:rPr>
              <a:t>nemusí být zcela nutnou podmínkou</a:t>
            </a:r>
            <a:endParaRPr lang="cs-CZ" sz="26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Pokročilý </a:t>
            </a:r>
            <a:r>
              <a:rPr lang="cs-CZ" sz="2800" b="1" dirty="0">
                <a:latin typeface="Arial" charset="0"/>
              </a:rPr>
              <a:t>nádor, ale smrt přímo </a:t>
            </a:r>
            <a:r>
              <a:rPr lang="cs-CZ" sz="2800" b="1" dirty="0" smtClean="0">
                <a:latin typeface="Arial" charset="0"/>
              </a:rPr>
              <a:t>nehrozí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Cíl: umožnit pokračování v onkologické léčbě  </a:t>
            </a:r>
          </a:p>
          <a:p>
            <a:pPr marL="620713" lvl="1" indent="-258763">
              <a:lnSpc>
                <a:spcPct val="110000"/>
              </a:lnSpc>
              <a:spcBef>
                <a:spcPts val="300"/>
              </a:spcBef>
            </a:pPr>
            <a:r>
              <a:rPr lang="cs-CZ" sz="2600" dirty="0">
                <a:latin typeface="Arial" charset="0"/>
              </a:rPr>
              <a:t>v rámci multimodální paliativní léčby</a:t>
            </a:r>
          </a:p>
          <a:p>
            <a:pPr>
              <a:spcBef>
                <a:spcPct val="0"/>
              </a:spcBef>
            </a:pP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992888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intervence v terminální fázi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nádorového onemocnění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204" y="1628800"/>
            <a:ext cx="7992244" cy="4824536"/>
          </a:xfrm>
        </p:spPr>
        <p:txBody>
          <a:bodyPr>
            <a:normAutofit/>
          </a:bodyPr>
          <a:lstStyle/>
          <a:p>
            <a:pPr marL="276225" indent="-260350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je zlepšit komfort pacienta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zabránit pocitu hladu a žízně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nikoliv zajistit plný nutriční příjem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může být tolerován lépe než strava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malé množství ONS 200-400 ml/den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zatěžovat pacienta méně než strava 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Omezené množství tekutin 1000 ml/den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vyšší příjem tekutin může být zatěžující</a:t>
            </a:r>
          </a:p>
          <a:p>
            <a:pPr marL="619125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otoky, dušnost, expektorace, zvracení střevní šťávy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mírná dehydratace může být výhodná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výjimkou je zmatenost v důsledku dehydratace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11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28917144-44C8-4E78-9E7B-537F581E4423}" type="slidenum">
              <a:rPr lang="cs-CZ"/>
              <a:pPr algn="r">
                <a:defRPr/>
              </a:pPr>
              <a:t>7</a:t>
            </a:fld>
            <a:endParaRPr lang="cs-CZ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233738" y="2049463"/>
            <a:ext cx="2376487" cy="187166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1" i="1">
                <a:cs typeface="Arial" charset="0"/>
              </a:rPr>
              <a:t>ABERANTNÍ</a:t>
            </a:r>
          </a:p>
          <a:p>
            <a:pPr algn="ctr"/>
            <a:r>
              <a:rPr lang="cs-CZ" sz="2000" b="1" i="1">
                <a:cs typeface="Arial" charset="0"/>
              </a:rPr>
              <a:t>SYSTÉMOVÝ</a:t>
            </a:r>
          </a:p>
          <a:p>
            <a:pPr algn="ctr"/>
            <a:r>
              <a:rPr lang="cs-CZ" sz="2000" b="1" i="1">
                <a:cs typeface="Arial" charset="0"/>
              </a:rPr>
              <a:t>ZÁNĚT</a:t>
            </a:r>
            <a:endParaRPr lang="cs-CZ" b="1" i="1">
              <a:cs typeface="Arial" charset="0"/>
            </a:endParaRPr>
          </a:p>
          <a:p>
            <a:pPr algn="ctr"/>
            <a:r>
              <a:rPr lang="cs-CZ" sz="2000" b="1">
                <a:cs typeface="Arial" charset="0"/>
              </a:rPr>
              <a:t>cytokiny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8461375" y="-2330450"/>
            <a:ext cx="0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Oval 17"/>
          <p:cNvSpPr>
            <a:spLocks noChangeArrowheads="1"/>
          </p:cNvSpPr>
          <p:nvPr/>
        </p:nvSpPr>
        <p:spPr bwMode="auto">
          <a:xfrm>
            <a:off x="3941763" y="4510088"/>
            <a:ext cx="936625" cy="8636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1">
                <a:cs typeface="Arial" charset="0"/>
              </a:rPr>
              <a:t>CRP</a:t>
            </a:r>
          </a:p>
        </p:txBody>
      </p:sp>
      <p:sp>
        <p:nvSpPr>
          <p:cNvPr id="15367" name="Line 19"/>
          <p:cNvSpPr>
            <a:spLocks noChangeShapeType="1"/>
          </p:cNvSpPr>
          <p:nvPr/>
        </p:nvSpPr>
        <p:spPr bwMode="auto">
          <a:xfrm>
            <a:off x="4410075" y="393382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Šipka dolů 1"/>
          <p:cNvSpPr/>
          <p:nvPr/>
        </p:nvSpPr>
        <p:spPr>
          <a:xfrm>
            <a:off x="4194175" y="947738"/>
            <a:ext cx="522288" cy="107950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/>
          </a:p>
        </p:txBody>
      </p:sp>
      <p:sp>
        <p:nvSpPr>
          <p:cNvPr id="3" name="Zaoblený obdélník 2"/>
          <p:cNvSpPr/>
          <p:nvPr/>
        </p:nvSpPr>
        <p:spPr>
          <a:xfrm>
            <a:off x="1878013" y="333375"/>
            <a:ext cx="5286375" cy="5746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NÁDOROVÉ ONEMOCNĚNÍ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617538" y="133985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úbytek</a:t>
            </a:r>
          </a:p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kognitivních funkcí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42888" y="232410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psychická deprese</a:t>
            </a:r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5610225" y="4486275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pokles</a:t>
            </a:r>
          </a:p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fyzické výkonnosti</a:t>
            </a:r>
          </a:p>
        </p:txBody>
      </p:sp>
      <p:sp>
        <p:nvSpPr>
          <p:cNvPr id="4109" name="AutoShape 11"/>
          <p:cNvSpPr>
            <a:spLocks noChangeArrowheads="1"/>
          </p:cNvSpPr>
          <p:nvPr/>
        </p:nvSpPr>
        <p:spPr bwMode="auto">
          <a:xfrm>
            <a:off x="242888" y="342900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patologická únava</a:t>
            </a:r>
          </a:p>
        </p:txBody>
      </p:sp>
      <p:sp>
        <p:nvSpPr>
          <p:cNvPr id="4110" name="AutoShape 11"/>
          <p:cNvSpPr>
            <a:spLocks noChangeArrowheads="1"/>
          </p:cNvSpPr>
          <p:nvPr/>
        </p:nvSpPr>
        <p:spPr bwMode="auto">
          <a:xfrm>
            <a:off x="5759450" y="1341438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anorexie</a:t>
            </a:r>
          </a:p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časná sytost</a:t>
            </a:r>
          </a:p>
        </p:txBody>
      </p:sp>
      <p:sp>
        <p:nvSpPr>
          <p:cNvPr id="4111" name="AutoShape 11"/>
          <p:cNvSpPr>
            <a:spLocks noChangeArrowheads="1"/>
          </p:cNvSpPr>
          <p:nvPr/>
        </p:nvSpPr>
        <p:spPr bwMode="auto">
          <a:xfrm>
            <a:off x="6300788" y="232410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kachexie</a:t>
            </a:r>
          </a:p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ztráta hmotnosti</a:t>
            </a:r>
          </a:p>
        </p:txBody>
      </p:sp>
      <p:sp>
        <p:nvSpPr>
          <p:cNvPr id="4112" name="AutoShape 11"/>
          <p:cNvSpPr>
            <a:spLocks noChangeArrowheads="1"/>
          </p:cNvSpPr>
          <p:nvPr/>
        </p:nvSpPr>
        <p:spPr bwMode="auto">
          <a:xfrm>
            <a:off x="6269038" y="342900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úbytek </a:t>
            </a:r>
          </a:p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svalové hmoty</a:t>
            </a:r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1878013" y="5576888"/>
            <a:ext cx="5286375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Snížená kvalita života</a:t>
            </a:r>
          </a:p>
        </p:txBody>
      </p:sp>
      <p:sp>
        <p:nvSpPr>
          <p:cNvPr id="4114" name="AutoShape 11"/>
          <p:cNvSpPr>
            <a:spLocks noChangeArrowheads="1"/>
          </p:cNvSpPr>
          <p:nvPr/>
        </p:nvSpPr>
        <p:spPr bwMode="auto">
          <a:xfrm>
            <a:off x="723900" y="4514850"/>
            <a:ext cx="2520950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bolest</a:t>
            </a:r>
          </a:p>
        </p:txBody>
      </p:sp>
      <p:cxnSp>
        <p:nvCxnSpPr>
          <p:cNvPr id="5" name="Přímá spojnice se šipkou 4"/>
          <p:cNvCxnSpPr>
            <a:stCxn id="15364" idx="7"/>
          </p:cNvCxnSpPr>
          <p:nvPr/>
        </p:nvCxnSpPr>
        <p:spPr>
          <a:xfrm flipV="1">
            <a:off x="5262563" y="1671638"/>
            <a:ext cx="496887" cy="652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endCxn id="4111" idx="1"/>
          </p:cNvCxnSpPr>
          <p:nvPr/>
        </p:nvCxnSpPr>
        <p:spPr>
          <a:xfrm flipV="1">
            <a:off x="5610225" y="2654300"/>
            <a:ext cx="690563" cy="12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4112" idx="1"/>
          </p:cNvCxnSpPr>
          <p:nvPr/>
        </p:nvCxnSpPr>
        <p:spPr>
          <a:xfrm>
            <a:off x="5510213" y="3429000"/>
            <a:ext cx="758825" cy="33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148263" y="3759200"/>
            <a:ext cx="611187" cy="727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3233738" y="3759200"/>
            <a:ext cx="474662" cy="755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2763838" y="2654300"/>
            <a:ext cx="481012" cy="63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5364" idx="1"/>
            <a:endCxn id="4106" idx="3"/>
          </p:cNvCxnSpPr>
          <p:nvPr/>
        </p:nvCxnSpPr>
        <p:spPr>
          <a:xfrm flipH="1" flipV="1">
            <a:off x="3138488" y="1670050"/>
            <a:ext cx="442912" cy="654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4109" idx="3"/>
          </p:cNvCxnSpPr>
          <p:nvPr/>
        </p:nvCxnSpPr>
        <p:spPr>
          <a:xfrm flipH="1">
            <a:off x="2763838" y="3429000"/>
            <a:ext cx="595312" cy="33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62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Hypodermoklýza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subkutánní infúze tekutin a výživy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196" y="1700808"/>
            <a:ext cx="8208268" cy="4824536"/>
          </a:xfrm>
        </p:spPr>
        <p:txBody>
          <a:bodyPr>
            <a:normAutofit/>
          </a:bodyPr>
          <a:lstStyle/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Kovová jehla G22-24 </a:t>
            </a:r>
            <a:r>
              <a:rPr lang="cs-CZ" sz="2000" dirty="0" smtClean="0">
                <a:latin typeface="Arial" charset="0"/>
              </a:rPr>
              <a:t>nebo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plastikový katetr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Výběr místa s dobře hmatnou podkožní tkání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přední strana hrudníku-břicha, nebo stehna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Gravitačním způsobem </a:t>
            </a:r>
            <a:r>
              <a:rPr lang="cs-CZ" sz="2000" dirty="0" smtClean="0">
                <a:latin typeface="Arial" charset="0"/>
              </a:rPr>
              <a:t>nebo </a:t>
            </a:r>
            <a:r>
              <a:rPr lang="cs-CZ" sz="2800" b="1" dirty="0" smtClean="0">
                <a:latin typeface="Arial" charset="0"/>
              </a:rPr>
              <a:t>infuzní pumpou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obvyklá rychlost 60 ml/h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Možno podat různé roztoky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FR, </a:t>
            </a:r>
            <a:r>
              <a:rPr lang="cs-CZ" sz="2400" dirty="0" err="1" smtClean="0">
                <a:latin typeface="Arial" charset="0"/>
              </a:rPr>
              <a:t>Glukoza</a:t>
            </a:r>
            <a:r>
              <a:rPr lang="cs-CZ" sz="2400" dirty="0" smtClean="0">
                <a:latin typeface="Arial" charset="0"/>
              </a:rPr>
              <a:t> 5%, Aminokyseliny 5%, kalium 30 </a:t>
            </a:r>
            <a:r>
              <a:rPr lang="cs-CZ" sz="2400" dirty="0" err="1" smtClean="0">
                <a:latin typeface="Arial" charset="0"/>
              </a:rPr>
              <a:t>mmol</a:t>
            </a:r>
            <a:r>
              <a:rPr lang="cs-CZ" sz="2400" dirty="0" smtClean="0">
                <a:latin typeface="Arial" charset="0"/>
              </a:rPr>
              <a:t>/l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Nežádoucí účinky nejsou závažné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lokální otok, bolest, erytém, hematom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ale pozor na objemové přetížení, dušnost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39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5175"/>
            <a:ext cx="9144000" cy="181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6632"/>
            <a:ext cx="7813675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Patofyziologie nádorové anorexie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entrální </a:t>
            </a: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řízení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apetitu v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arcuatus</a:t>
            </a: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hypothalami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2122488" y="3162300"/>
            <a:ext cx="2089150" cy="15843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/>
              <a:t>NPY </a:t>
            </a:r>
            <a:endParaRPr lang="cs-CZ" sz="2000" b="1" dirty="0" smtClean="0"/>
          </a:p>
          <a:p>
            <a:pPr algn="ctr">
              <a:defRPr/>
            </a:pPr>
            <a:r>
              <a:rPr lang="cs-CZ" sz="2000" dirty="0" smtClean="0"/>
              <a:t>neuron</a:t>
            </a:r>
            <a:endParaRPr lang="cs-CZ" sz="2000" dirty="0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4932363" y="3090863"/>
            <a:ext cx="2089150" cy="15843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/>
              <a:t>POMC </a:t>
            </a:r>
            <a:endParaRPr lang="cs-CZ" sz="2000" b="1" dirty="0" smtClean="0"/>
          </a:p>
          <a:p>
            <a:pPr algn="ctr">
              <a:defRPr/>
            </a:pPr>
            <a:r>
              <a:rPr lang="cs-CZ" sz="1800" dirty="0" smtClean="0"/>
              <a:t>pro-</a:t>
            </a:r>
            <a:r>
              <a:rPr lang="cs-CZ" sz="1800" dirty="0" err="1" smtClean="0"/>
              <a:t>opio</a:t>
            </a:r>
            <a:endParaRPr lang="cs-CZ" sz="1800" dirty="0"/>
          </a:p>
          <a:p>
            <a:pPr algn="ctr">
              <a:defRPr/>
            </a:pPr>
            <a:r>
              <a:rPr lang="cs-CZ" sz="1800" dirty="0" err="1" smtClean="0"/>
              <a:t>melanocortin</a:t>
            </a:r>
            <a:endParaRPr lang="cs-CZ" sz="1800" dirty="0" smtClean="0"/>
          </a:p>
          <a:p>
            <a:pPr algn="ctr">
              <a:defRPr/>
            </a:pPr>
            <a:r>
              <a:rPr lang="cs-CZ" dirty="0" smtClean="0"/>
              <a:t>neuron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55875" y="21336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/>
              <a:t>Leptin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076825" y="2143125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/>
              <a:t>Serotonin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043113" y="4675188"/>
            <a:ext cx="226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009900"/>
                </a:solidFill>
              </a:rPr>
              <a:t>Neuropeptid Y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995863" y="4675188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FF0000"/>
                </a:solidFill>
              </a:rPr>
              <a:t>Melanokortin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23850" y="3535363"/>
            <a:ext cx="16891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>
                <a:solidFill>
                  <a:srgbClr val="009900"/>
                </a:solidFill>
              </a:rPr>
              <a:t>stimulace </a:t>
            </a:r>
          </a:p>
          <a:p>
            <a:pPr eaLnBrk="1" hangingPunct="1"/>
            <a:r>
              <a:rPr lang="cs-CZ" sz="2400" i="1">
                <a:solidFill>
                  <a:srgbClr val="009900"/>
                </a:solidFill>
              </a:rPr>
              <a:t>apetitu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7340600" y="3462338"/>
            <a:ext cx="11922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>
                <a:solidFill>
                  <a:srgbClr val="FF0000"/>
                </a:solidFill>
              </a:rPr>
              <a:t>útlum </a:t>
            </a:r>
          </a:p>
          <a:p>
            <a:pPr eaLnBrk="1" hangingPunct="1"/>
            <a:r>
              <a:rPr lang="cs-CZ" sz="2400" i="1">
                <a:solidFill>
                  <a:srgbClr val="FF0000"/>
                </a:solidFill>
              </a:rPr>
              <a:t>apetitu</a:t>
            </a:r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3060700" y="260032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 flipH="1">
            <a:off x="3708400" y="2600325"/>
            <a:ext cx="1871663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H="1">
            <a:off x="2484438" y="5130800"/>
            <a:ext cx="574675" cy="64928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3059113" y="5130800"/>
            <a:ext cx="576262" cy="64928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1354138" y="5661025"/>
            <a:ext cx="1501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009900"/>
                </a:solidFill>
              </a:rPr>
              <a:t>receptor </a:t>
            </a:r>
          </a:p>
          <a:p>
            <a:pPr eaLnBrk="1" hangingPunct="1"/>
            <a:r>
              <a:rPr lang="cs-CZ" sz="2400">
                <a:solidFill>
                  <a:srgbClr val="009900"/>
                </a:solidFill>
              </a:rPr>
              <a:t>NPY1</a:t>
            </a:r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3011488" y="5661025"/>
            <a:ext cx="1501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009900"/>
                </a:solidFill>
              </a:rPr>
              <a:t>receptor </a:t>
            </a:r>
          </a:p>
          <a:p>
            <a:pPr eaLnBrk="1" hangingPunct="1"/>
            <a:r>
              <a:rPr lang="cs-CZ" sz="2400">
                <a:solidFill>
                  <a:srgbClr val="009900"/>
                </a:solidFill>
              </a:rPr>
              <a:t>NPY5</a:t>
            </a:r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2916238" y="3090863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3563938" y="3378200"/>
            <a:ext cx="2889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>
            <a:off x="5940425" y="2600325"/>
            <a:ext cx="0" cy="43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1187450" y="243205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009900"/>
                </a:solidFill>
              </a:rPr>
              <a:t>Grelin</a:t>
            </a:r>
          </a:p>
        </p:txBody>
      </p:sp>
      <p:sp>
        <p:nvSpPr>
          <p:cNvPr id="16406" name="Line 21"/>
          <p:cNvSpPr>
            <a:spLocks noChangeShapeType="1"/>
          </p:cNvSpPr>
          <p:nvPr/>
        </p:nvSpPr>
        <p:spPr bwMode="auto">
          <a:xfrm rot="-1669446">
            <a:off x="2197100" y="2816225"/>
            <a:ext cx="0" cy="64928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7" name="Text Box 22"/>
          <p:cNvSpPr txBox="1">
            <a:spLocks noChangeArrowheads="1"/>
          </p:cNvSpPr>
          <p:nvPr/>
        </p:nvSpPr>
        <p:spPr bwMode="auto">
          <a:xfrm>
            <a:off x="4716463" y="1341438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FF0000"/>
                </a:solidFill>
              </a:rPr>
              <a:t>IL-1, IL-6, TNF-</a:t>
            </a:r>
            <a:r>
              <a:rPr lang="cs-CZ" sz="2400">
                <a:solidFill>
                  <a:srgbClr val="FF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>
            <a:off x="5940425" y="1844675"/>
            <a:ext cx="0" cy="336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5940425" y="5156200"/>
            <a:ext cx="0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0" name="Text Box 25"/>
          <p:cNvSpPr txBox="1">
            <a:spLocks noChangeArrowheads="1"/>
          </p:cNvSpPr>
          <p:nvPr/>
        </p:nvSpPr>
        <p:spPr bwMode="auto">
          <a:xfrm>
            <a:off x="5003800" y="5589588"/>
            <a:ext cx="27687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dirty="0" err="1">
                <a:solidFill>
                  <a:srgbClr val="FF0000"/>
                </a:solidFill>
              </a:rPr>
              <a:t>melanokortinový</a:t>
            </a:r>
            <a:endParaRPr lang="cs-CZ" sz="2400" dirty="0">
              <a:solidFill>
                <a:srgbClr val="FF0000"/>
              </a:solidFill>
            </a:endParaRPr>
          </a:p>
          <a:p>
            <a:pPr eaLnBrk="1" hangingPunct="1"/>
            <a:r>
              <a:rPr lang="cs-CZ" sz="2400" dirty="0">
                <a:solidFill>
                  <a:srgbClr val="FF0000"/>
                </a:solidFill>
              </a:rPr>
              <a:t>receptor (MCR-4) </a:t>
            </a:r>
          </a:p>
        </p:txBody>
      </p:sp>
      <p:sp>
        <p:nvSpPr>
          <p:cNvPr id="16411" name="Line 26"/>
          <p:cNvSpPr>
            <a:spLocks noChangeShapeType="1"/>
          </p:cNvSpPr>
          <p:nvPr/>
        </p:nvSpPr>
        <p:spPr bwMode="auto">
          <a:xfrm>
            <a:off x="4500563" y="3068638"/>
            <a:ext cx="719137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2" name="Line 27"/>
          <p:cNvSpPr>
            <a:spLocks noChangeShapeType="1"/>
          </p:cNvSpPr>
          <p:nvPr/>
        </p:nvSpPr>
        <p:spPr bwMode="auto">
          <a:xfrm flipH="1" flipV="1">
            <a:off x="3203575" y="2636838"/>
            <a:ext cx="1008063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48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92696"/>
            <a:ext cx="9144000" cy="1223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3C6F1A38-4131-4975-AFBA-E646B3DBE7D9}" type="slidenum">
              <a:rPr lang="cs-CZ"/>
              <a:pPr algn="r">
                <a:defRPr/>
              </a:pPr>
              <a:t>9</a:t>
            </a:fld>
            <a:endParaRPr lang="cs-CZ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598" y="115789"/>
            <a:ext cx="6319738" cy="1368425"/>
          </a:xfrm>
        </p:spPr>
        <p:txBody>
          <a:bodyPr/>
          <a:lstStyle/>
          <a:p>
            <a:pPr algn="ctr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Glasgow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Prognostic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Score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GPS, testováno v mnoha klinických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studiích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CRP &gt; 10 mg/l při nepřítomnosti infekce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42" y="5084341"/>
            <a:ext cx="7488238" cy="12969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GPS je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markr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systémového zánětu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Odráží přítomnost nádorové kachexie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GPS 1-2 signalizuje nepříznivou prognózu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700189" y="2420045"/>
            <a:ext cx="3455987" cy="1544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200" b="1" dirty="0"/>
              <a:t>CRP </a:t>
            </a:r>
            <a:r>
              <a:rPr lang="en-GB" sz="3200" b="1" dirty="0"/>
              <a:t>&gt;</a:t>
            </a:r>
            <a:r>
              <a:rPr lang="cs-CZ" sz="3200" b="1" dirty="0"/>
              <a:t> 10 mg/l</a:t>
            </a:r>
          </a:p>
          <a:p>
            <a:pPr algn="ctr">
              <a:defRPr/>
            </a:pPr>
            <a:r>
              <a:rPr lang="cs-CZ" sz="3200" b="1" dirty="0"/>
              <a:t>Albumin </a:t>
            </a:r>
            <a:r>
              <a:rPr lang="en-GB" sz="3200" b="1" dirty="0"/>
              <a:t>&lt;</a:t>
            </a:r>
            <a:r>
              <a:rPr lang="cs-CZ" sz="3200" b="1" dirty="0"/>
              <a:t> 35 g/l</a:t>
            </a:r>
          </a:p>
        </p:txBody>
      </p:sp>
      <p:sp>
        <p:nvSpPr>
          <p:cNvPr id="17414" name="TextovéPole 1"/>
          <p:cNvSpPr txBox="1">
            <a:spLocks noChangeArrowheads="1"/>
          </p:cNvSpPr>
          <p:nvPr/>
        </p:nvSpPr>
        <p:spPr bwMode="auto">
          <a:xfrm>
            <a:off x="2594397" y="1772816"/>
            <a:ext cx="3633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dirty="0"/>
              <a:t>Skóre ve škále 0-2</a:t>
            </a:r>
            <a:r>
              <a:rPr lang="cs-CZ" dirty="0"/>
              <a:t> </a:t>
            </a:r>
            <a:r>
              <a:rPr lang="cs-CZ" sz="2400" dirty="0"/>
              <a:t>body</a:t>
            </a:r>
          </a:p>
        </p:txBody>
      </p:sp>
      <p:sp>
        <p:nvSpPr>
          <p:cNvPr id="17415" name="TextovéPole 1"/>
          <p:cNvSpPr txBox="1">
            <a:spLocks noChangeArrowheads="1"/>
          </p:cNvSpPr>
          <p:nvPr/>
        </p:nvSpPr>
        <p:spPr bwMode="auto">
          <a:xfrm>
            <a:off x="251520" y="4076229"/>
            <a:ext cx="83527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0" dirty="0" err="1"/>
              <a:t>mGPS</a:t>
            </a:r>
            <a:r>
              <a:rPr lang="cs-CZ" sz="2400" b="0" dirty="0"/>
              <a:t>, modifikované skóre </a:t>
            </a:r>
          </a:p>
          <a:p>
            <a:pPr algn="ctr" eaLnBrk="1" hangingPunct="1"/>
            <a:r>
              <a:rPr lang="cs-CZ" sz="2000" b="0" dirty="0"/>
              <a:t>podmínkou je CRP&gt;10 mg/l (druhý bod jen při současném alb&lt;35)</a:t>
            </a:r>
          </a:p>
        </p:txBody>
      </p:sp>
    </p:spTree>
    <p:extLst>
      <p:ext uri="{BB962C8B-B14F-4D97-AF65-F5344CB8AC3E}">
        <p14:creationId xmlns:p14="http://schemas.microsoft.com/office/powerpoint/2010/main" val="171476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14731</TotalTime>
  <Words>4128</Words>
  <Application>Microsoft Office PowerPoint</Application>
  <PresentationFormat>Předvádění na obrazovce (4:3)</PresentationFormat>
  <Paragraphs>951</Paragraphs>
  <Slides>71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2" baseType="lpstr">
      <vt:lpstr>Office Theme</vt:lpstr>
      <vt:lpstr>Výživa onkologických pacientů  přednáška pro bakalářské studium výživy obor nutriční terapeut předmět Klinická výživa a dietologie III  Miroslav Tomíška</vt:lpstr>
      <vt:lpstr>Klinický význam ztráty tělesné hmotnosti  v onkologii</vt:lpstr>
      <vt:lpstr>Medián celkového přežívání (OS, overall survival)  onkologických pacientů v měsících od zahájení léčby  podle vstupní ztráty hmotnosti a BMI, n=8160</vt:lpstr>
      <vt:lpstr>Grading ztráty hmotnosti Grade 1-4 svědčí pro postupně horší prognózu v onkologii</vt:lpstr>
      <vt:lpstr>Medián celkového přežívání v měsících podle gradingu ztráty hmotnosti, n=8160</vt:lpstr>
      <vt:lpstr>Aberantní systémový zánět je charakteristický pro nádorovou kachexii</vt:lpstr>
      <vt:lpstr>Prezentace aplikace PowerPoint</vt:lpstr>
      <vt:lpstr>Patofyziologie nádorové anorexie centrální řízení apetitu v nucleus arcuatus hypothalami</vt:lpstr>
      <vt:lpstr>Glasgow Prognostic Score  GPS, testováno v mnoha klinických studiích CRP &gt; 10 mg/l při nepřítomnosti infekce </vt:lpstr>
      <vt:lpstr>Faktory vysokého výskytu podvýživy z hlediska nádoru a jeho léčby</vt:lpstr>
      <vt:lpstr>Příčiny podvýživy při nádorovém onemocnění (proč je podvýživa tak častá)</vt:lpstr>
      <vt:lpstr>Nádorová kachexie  není výhradně pozdním fenoménem</vt:lpstr>
      <vt:lpstr>Diagnóza nádorové kachexie  zatím stále není vyhovující pro klinickou praxi</vt:lpstr>
      <vt:lpstr>Dnešní možnosti diagnózy  nádorové kachexie v běžné praxi</vt:lpstr>
      <vt:lpstr>Paralelní cesta léčby nádoru  u nemocných s nutričním rizikem při zjištění diagnózy protinádorová léčba + nutriční podpora</vt:lpstr>
      <vt:lpstr>Nádorově specifická dieta  Cancer Specific Diet</vt:lpstr>
      <vt:lpstr>Nádorově specifická dieta  Cancer Specific Diet</vt:lpstr>
      <vt:lpstr>Potenciální příznivé metabolické účinky  nutriční podpory, prokázané v preklinických studiích</vt:lpstr>
      <vt:lpstr>Principy a nutrienty nádorově specifické diety při nutriční podpoře onkologického pacienta</vt:lpstr>
      <vt:lpstr>Účinky EPA a DHA při nádorovém onemocnění podle preklinických modelů</vt:lpstr>
      <vt:lpstr>Potenciální příznivé účinky n-3 PUFA  při nádorovém onemocnění</vt:lpstr>
      <vt:lpstr>Vliv EPA a DHA na svalovou hmotu  při nádorovém onemocnění</vt:lpstr>
      <vt:lpstr>K vedlejším účinkům CHT nepatří jen formální odstupňovaná toxicita podle CTC, ale také</vt:lpstr>
      <vt:lpstr>Myosteatóza inter- a intramyocytární akumulace tuku ve svalové tkání</vt:lpstr>
      <vt:lpstr>Možnosti metabolické konverze  n-3 PUFA rostlinného původu na EPA a DHA</vt:lpstr>
      <vt:lpstr>Klinický efekt adjuvantní EPA a DHA při CHT na nutriční a onkologické výstupy léčby nádorů</vt:lpstr>
      <vt:lpstr>Možnosti zvýšení efektu EPA a DHA při nádorovém onemocnění</vt:lpstr>
      <vt:lpstr>Aktuální stav poznatků o efektu n-3 PUFA u onkologických pacientů</vt:lpstr>
      <vt:lpstr>ESPEN guidelines 2016 pro onkologii doporučení vzhledem k w-3 PUFA</vt:lpstr>
      <vt:lpstr>Způsoby suplementace n-3 PUFA při nádorovém onemocnění</vt:lpstr>
      <vt:lpstr>Perorální nutriční suplementy, ONS s obsahem omega-3 polynenasycených kyselin EPA a DHA</vt:lpstr>
      <vt:lpstr>Remune Smartfish nápoj 200 ml sipping džusového typu s obsahem rybího oleje</vt:lpstr>
      <vt:lpstr>OmegaDefend kapsle   s obsahem rybího oleje</vt:lpstr>
      <vt:lpstr>Má onkologický pacient potenciál  k proteosyntéze při zvýšeném příjmu bílkovin?</vt:lpstr>
      <vt:lpstr>Potřeba bílkovin při anabolické rezistenci u nádorové kachexie</vt:lpstr>
      <vt:lpstr>Existuje riziko podpory růstu nádoru při vysokoproteinové výživě?</vt:lpstr>
      <vt:lpstr>Výživa a růst nádoru dříve častá otázka onkologů</vt:lpstr>
      <vt:lpstr>Základní principy výživné stravy u onkologických nemocných s rizikem malnutrice</vt:lpstr>
      <vt:lpstr>Symptomy omezující příjem stravy nutrition impact symptoms</vt:lpstr>
      <vt:lpstr>Poruchy příjmu stravy  při nádorovém onemocnění</vt:lpstr>
      <vt:lpstr>Megestrol acetát, MA dnes nejúčinnější lék nádorové anorexie</vt:lpstr>
      <vt:lpstr>Megestrol acetát indikace k nasazení této orexigenní medikace</vt:lpstr>
      <vt:lpstr>Megestrol acetát v léčbě nádorové anorexie</vt:lpstr>
      <vt:lpstr>Megestrol acetát vedlejší účinky a zhodnocení efektu léčby</vt:lpstr>
      <vt:lpstr>Orexigenní léčba kortikosteroidy při pokročilém nádorovém onemocnění</vt:lpstr>
      <vt:lpstr>Orexigenní léčba antidepresivem mirtazapin při nádorovém onemocnění</vt:lpstr>
      <vt:lpstr>Anamorelin  (derivát hormonu grelinu) při nádorové anorexii</vt:lpstr>
      <vt:lpstr>Farmakologická protizánětlivá terapie  u nádorové kachexie</vt:lpstr>
      <vt:lpstr>Nádory hlavy a krku karcinom jazyka, ústní dutiny, hltanu, hrtanu</vt:lpstr>
      <vt:lpstr>Karcinom jícnu asi 80 % pacientů má malnutrici již při diagnóze</vt:lpstr>
      <vt:lpstr>Karcinom žaludku nutriční péče závisí na pokročilosti nádoru a typu léčby</vt:lpstr>
      <vt:lpstr>Karcinom pankreatu závažná prognóza, často pokročilé onemocnění již při dg. </vt:lpstr>
      <vt:lpstr>Karcinom pankreatu operační léčba radikální a paliativní</vt:lpstr>
      <vt:lpstr>Karcinom tlustého střeva karcinom konečníku (rekta) má odlišnosti v léčbě </vt:lpstr>
      <vt:lpstr>Nutriční podpora při odvodné ileostomii (IS) nutno počítat s velkými ztrátami a s malabsorpcí živin </vt:lpstr>
      <vt:lpstr>Karcinom plic nejčastější problémy nutriční podpory</vt:lpstr>
      <vt:lpstr>Akutní leukémie a nutriční podpora při transplantaci krvetvorných buněk</vt:lpstr>
      <vt:lpstr>Maligní non-Hodgkinský lymfom (NHL) s břišní lokalizací má vysoké nutriční riziko</vt:lpstr>
      <vt:lpstr>Primární myelofibróza onemocnění s velkým sklonem ke kachektizaci</vt:lpstr>
      <vt:lpstr>Prezentace aplikace PowerPoint</vt:lpstr>
      <vt:lpstr>Efekt cvičení v době chemoterapie review 22 klinických studií</vt:lpstr>
      <vt:lpstr>Přednosti rezistenčního cvičení ve srovnání s aerobní aktivitou</vt:lpstr>
      <vt:lpstr>Paliativní fáze nádorového onemocnění podle časového vývoje</vt:lpstr>
      <vt:lpstr>Nutriční podpora  při paliativní symptomatické léčbě</vt:lpstr>
      <vt:lpstr>Perorální nutriční intervence v paliativně symptomatické fázi</vt:lpstr>
      <vt:lpstr>Paliativní parenterální výživa  u nemocných s inkurabilním nádorem</vt:lpstr>
      <vt:lpstr>Guidelines pro domácí úplnou PV    při pokročilém nádorovém onemocnění požadováno současné splnění všech podmínek</vt:lpstr>
      <vt:lpstr>Indikace doplňkové PV  u onkologických pacientů</vt:lpstr>
      <vt:lpstr>Nutriční intervence v terminální fázi  nádorového onemocnění</vt:lpstr>
      <vt:lpstr>Hypodermoklýza subkutánní infúze tekutin a výživy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396</cp:revision>
  <dcterms:created xsi:type="dcterms:W3CDTF">2015-10-22T09:56:45Z</dcterms:created>
  <dcterms:modified xsi:type="dcterms:W3CDTF">2021-03-13T21:44:57Z</dcterms:modified>
</cp:coreProperties>
</file>