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29" r:id="rId3"/>
    <p:sldId id="430" r:id="rId4"/>
    <p:sldId id="431" r:id="rId5"/>
    <p:sldId id="432" r:id="rId6"/>
    <p:sldId id="433" r:id="rId7"/>
    <p:sldId id="581" r:id="rId8"/>
    <p:sldId id="436" r:id="rId9"/>
    <p:sldId id="438" r:id="rId10"/>
    <p:sldId id="434" r:id="rId11"/>
    <p:sldId id="439" r:id="rId12"/>
    <p:sldId id="441" r:id="rId13"/>
    <p:sldId id="547" r:id="rId14"/>
    <p:sldId id="548" r:id="rId15"/>
    <p:sldId id="552" r:id="rId16"/>
    <p:sldId id="549" r:id="rId17"/>
    <p:sldId id="558" r:id="rId18"/>
    <p:sldId id="553" r:id="rId19"/>
    <p:sldId id="554" r:id="rId20"/>
    <p:sldId id="566" r:id="rId21"/>
    <p:sldId id="567" r:id="rId22"/>
    <p:sldId id="568" r:id="rId23"/>
    <p:sldId id="574" r:id="rId24"/>
    <p:sldId id="571" r:id="rId25"/>
    <p:sldId id="570" r:id="rId26"/>
    <p:sldId id="572" r:id="rId27"/>
    <p:sldId id="511" r:id="rId28"/>
    <p:sldId id="512" r:id="rId29"/>
    <p:sldId id="513" r:id="rId30"/>
    <p:sldId id="514" r:id="rId31"/>
    <p:sldId id="515" r:id="rId32"/>
    <p:sldId id="505" r:id="rId33"/>
    <p:sldId id="442" r:id="rId34"/>
    <p:sldId id="443" r:id="rId35"/>
    <p:sldId id="506" r:id="rId36"/>
    <p:sldId id="507" r:id="rId37"/>
    <p:sldId id="539" r:id="rId38"/>
    <p:sldId id="540" r:id="rId39"/>
    <p:sldId id="541" r:id="rId40"/>
    <p:sldId id="542" r:id="rId41"/>
    <p:sldId id="546" r:id="rId42"/>
    <p:sldId id="543" r:id="rId43"/>
    <p:sldId id="544" r:id="rId44"/>
    <p:sldId id="525" r:id="rId45"/>
    <p:sldId id="559" r:id="rId46"/>
    <p:sldId id="575" r:id="rId47"/>
    <p:sldId id="562" r:id="rId48"/>
    <p:sldId id="576" r:id="rId49"/>
    <p:sldId id="578" r:id="rId50"/>
    <p:sldId id="580" r:id="rId51"/>
    <p:sldId id="27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DE"/>
    <a:srgbClr val="552DC5"/>
    <a:srgbClr val="5659D8"/>
    <a:srgbClr val="3034CE"/>
    <a:srgbClr val="8A4C87"/>
    <a:srgbClr val="723E70"/>
    <a:srgbClr val="0E9D03"/>
    <a:srgbClr val="039D33"/>
    <a:srgbClr val="DE99F9"/>
    <a:srgbClr val="FFC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23</c:v>
                </c:pt>
                <c:pt idx="4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13.5</c:v>
                </c:pt>
                <c:pt idx="1">
                  <c:v>17</c:v>
                </c:pt>
                <c:pt idx="2">
                  <c:v>18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23</c:v>
                </c:pt>
                <c:pt idx="1">
                  <c:v>18.5</c:v>
                </c:pt>
                <c:pt idx="2">
                  <c:v>27</c:v>
                </c:pt>
                <c:pt idx="3">
                  <c:v>33.5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30.5</c:v>
                </c:pt>
                <c:pt idx="1">
                  <c:v>31</c:v>
                </c:pt>
                <c:pt idx="2">
                  <c:v>32.5</c:v>
                </c:pt>
                <c:pt idx="3">
                  <c:v>40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13024"/>
        <c:axId val="198516096"/>
      </c:barChart>
      <c:catAx>
        <c:axId val="1985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198516096"/>
        <c:crosses val="autoZero"/>
        <c:auto val="1"/>
        <c:lblAlgn val="ctr"/>
        <c:lblOffset val="100"/>
        <c:noMultiLvlLbl val="0"/>
      </c:catAx>
      <c:valAx>
        <c:axId val="19851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198513024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Endo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List1!$B$2:$B$15</c:f>
              <c:numCache>
                <c:formatCode>General</c:formatCode>
                <c:ptCount val="14"/>
                <c:pt idx="0">
                  <c:v>400</c:v>
                </c:pt>
                <c:pt idx="1">
                  <c:v>600</c:v>
                </c:pt>
                <c:pt idx="2">
                  <c:v>900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900</c:v>
                </c:pt>
                <c:pt idx="8">
                  <c:v>750</c:v>
                </c:pt>
                <c:pt idx="9">
                  <c:v>600</c:v>
                </c:pt>
                <c:pt idx="10">
                  <c:v>550</c:v>
                </c:pt>
                <c:pt idx="11">
                  <c:v>450</c:v>
                </c:pt>
                <c:pt idx="12">
                  <c:v>350</c:v>
                </c:pt>
                <c:pt idx="13">
                  <c:v>250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Exo</c:v>
                </c:pt>
              </c:strCache>
            </c:strRef>
          </c:tx>
          <c:spPr>
            <a:solidFill>
              <a:srgbClr val="039D33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List1!$C$2:$C$15</c:f>
              <c:numCache>
                <c:formatCode>General</c:formatCode>
                <c:ptCount val="14"/>
                <c:pt idx="0">
                  <c:v>400</c:v>
                </c:pt>
                <c:pt idx="1">
                  <c:v>400</c:v>
                </c:pt>
                <c:pt idx="2">
                  <c:v>600</c:v>
                </c:pt>
                <c:pt idx="3">
                  <c:v>700</c:v>
                </c:pt>
                <c:pt idx="4">
                  <c:v>800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1150</c:v>
                </c:pt>
                <c:pt idx="9">
                  <c:v>1200</c:v>
                </c:pt>
                <c:pt idx="10">
                  <c:v>1250</c:v>
                </c:pt>
                <c:pt idx="11">
                  <c:v>1350</c:v>
                </c:pt>
                <c:pt idx="12">
                  <c:v>1450</c:v>
                </c:pt>
                <c:pt idx="13">
                  <c:v>1550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Chybí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List1!$D$2:$D$15</c:f>
              <c:numCache>
                <c:formatCode>General</c:formatCode>
                <c:ptCount val="14"/>
                <c:pt idx="0">
                  <c:v>400</c:v>
                </c:pt>
                <c:pt idx="1">
                  <c:v>800</c:v>
                </c:pt>
                <c:pt idx="2">
                  <c:v>800</c:v>
                </c:pt>
                <c:pt idx="3">
                  <c:v>600</c:v>
                </c:pt>
                <c:pt idx="4">
                  <c:v>450</c:v>
                </c:pt>
                <c:pt idx="5">
                  <c:v>300</c:v>
                </c:pt>
                <c:pt idx="6">
                  <c:v>150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95730432"/>
        <c:axId val="195842816"/>
      </c:barChart>
      <c:catAx>
        <c:axId val="19573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842816"/>
        <c:crosses val="autoZero"/>
        <c:auto val="1"/>
        <c:lblAlgn val="ctr"/>
        <c:lblOffset val="100"/>
        <c:noMultiLvlLbl val="0"/>
      </c:catAx>
      <c:valAx>
        <c:axId val="19584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73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0.06952</cdr:x>
      <cdr:y>0.00405</cdr:y>
    </cdr:from>
    <cdr:to>
      <cdr:x>0.16577</cdr:x>
      <cdr:y>0.0836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86408" y="19956"/>
          <a:ext cx="811885" cy="3921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dirty="0" smtClean="0"/>
            <a:t>kcal</a:t>
          </a:r>
          <a:endParaRPr lang="cs-CZ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24. 4. 2023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24. 4. 2023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6D5A4439-E26D-497D-86B2-BC53586B23A8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4FC2F2F4-4A03-47AE-BFB2-AAE1CFED6DE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69CF606-B15A-4007-B65E-7394F83A101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5DFF5A99-B5D8-400D-8ECB-60F47D4751DA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6FB496B-08C3-4A75-8B91-4529057C34C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70FA397B-C754-4D88-9E01-156AEC6D4AFB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D859EA9E-9847-4B0F-8C9B-DE4A93666A0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E8E106C-15BA-4662-AFFD-729046C4CF9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2622-4512-46F1-B5AA-F80FED482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5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EF9-C7A0-43C4-B659-B923D6567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carenutriti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20688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zásady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podpory v intenzívní péči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terapie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3.r.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Klinické souvislosti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hyperdynamické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352928" cy="4896544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>
                <a:latin typeface="Arial" charset="0"/>
              </a:rPr>
              <a:t>Persistující</a:t>
            </a:r>
            <a:r>
              <a:rPr lang="cs-CZ" sz="2800" b="1" dirty="0">
                <a:latin typeface="Arial" charset="0"/>
              </a:rPr>
              <a:t> katabolismus i při adekvátním přívodu energie a </a:t>
            </a:r>
            <a:r>
              <a:rPr lang="cs-CZ" sz="2800" b="1" dirty="0" smtClean="0">
                <a:latin typeface="Arial" charset="0"/>
              </a:rPr>
              <a:t>živin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vysoké odpady dusíku v </a:t>
            </a:r>
            <a:r>
              <a:rPr lang="cs-CZ" sz="2400" dirty="0" smtClean="0">
                <a:latin typeface="Arial" charset="0"/>
              </a:rPr>
              <a:t>moči (&gt; 15 g N/24 h)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Snížená odpověď na anabolické podněty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Snížená tolerance k déletrvajícímu hladovění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potřeba nutriční podpory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Vysoké riziko představuje přetrvávající </a:t>
            </a:r>
            <a:r>
              <a:rPr lang="cs-CZ" sz="2800" b="1" dirty="0" err="1" smtClean="0">
                <a:latin typeface="Arial" charset="0"/>
              </a:rPr>
              <a:t>hyperdynamická</a:t>
            </a:r>
            <a:r>
              <a:rPr lang="cs-CZ" sz="2800" b="1" dirty="0" smtClean="0">
                <a:latin typeface="Arial" charset="0"/>
              </a:rPr>
              <a:t> fáze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dlouhý pobyt na JIP </a:t>
            </a:r>
            <a:r>
              <a:rPr lang="en-US" sz="2400" dirty="0">
                <a:latin typeface="Arial" charset="0"/>
              </a:rPr>
              <a:t>&gt; 5 </a:t>
            </a:r>
            <a:r>
              <a:rPr lang="en-US" sz="2400" dirty="0" err="1">
                <a:latin typeface="Arial" charset="0"/>
              </a:rPr>
              <a:t>dn</a:t>
            </a:r>
            <a:r>
              <a:rPr lang="cs-CZ" sz="2400" dirty="0">
                <a:latin typeface="Arial" charset="0"/>
              </a:rPr>
              <a:t>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opakovaná </a:t>
            </a:r>
            <a:r>
              <a:rPr lang="cs-CZ" sz="2400" dirty="0" smtClean="0">
                <a:latin typeface="Arial" charset="0"/>
              </a:rPr>
              <a:t>operace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persistující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infekce</a:t>
            </a:r>
          </a:p>
          <a:p>
            <a:pPr eaLnBrk="1" hangingPunct="1">
              <a:spcBef>
                <a:spcPts val="0"/>
              </a:spcBef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0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48883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Homeostáza elektrolytů a vody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2928" cy="446449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řesun tekutin z cévního řečiště do extravaskulárního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akumulace až 5-12 litrů tekutin v organismu</a:t>
            </a:r>
            <a:endParaRPr lang="cs-CZ" sz="1200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romadění tekutin ve třetím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ascites, pleurální výpotek</a:t>
            </a:r>
          </a:p>
          <a:p>
            <a:pPr>
              <a:spcBef>
                <a:spcPts val="1200"/>
              </a:spcBef>
            </a:pPr>
            <a:r>
              <a:rPr lang="cs-CZ" b="1" dirty="0">
                <a:latin typeface="Arial" charset="0"/>
              </a:rPr>
              <a:t>Dysfunkce střeva  u kriticky nemocných</a:t>
            </a: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obtíže s enterálním přívodem živin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Nárůst tělesné hmotnosti nemůže být interpretován jako zlepšení nutričního stavu</a:t>
            </a:r>
          </a:p>
          <a:p>
            <a:pPr eaLnBrk="1" hangingPunct="1"/>
            <a:endParaRPr lang="cs-CZ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73025"/>
            <a:ext cx="8424935" cy="97971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Nadměrná zánětlivá odpověď - cíl léčby na JIP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liv parenterálního podání omega-3 mastných kyselin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900113" y="328453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00113" y="494188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900113" y="1892300"/>
            <a:ext cx="7704137" cy="4297363"/>
          </a:xfrm>
          <a:custGeom>
            <a:avLst/>
            <a:gdLst>
              <a:gd name="T0" fmla="*/ 0 w 4853"/>
              <a:gd name="T1" fmla="*/ 2147483647 h 2707"/>
              <a:gd name="T2" fmla="*/ 2147483647 w 4853"/>
              <a:gd name="T3" fmla="*/ 2147483647 h 2707"/>
              <a:gd name="T4" fmla="*/ 2147483647 w 4853"/>
              <a:gd name="T5" fmla="*/ 2147483647 h 2707"/>
              <a:gd name="T6" fmla="*/ 2147483647 w 4853"/>
              <a:gd name="T7" fmla="*/ 2147483647 h 2707"/>
              <a:gd name="T8" fmla="*/ 2147483647 w 4853"/>
              <a:gd name="T9" fmla="*/ 2147483647 h 2707"/>
              <a:gd name="T10" fmla="*/ 2147483647 w 4853"/>
              <a:gd name="T11" fmla="*/ 2147483647 h 2707"/>
              <a:gd name="T12" fmla="*/ 2147483647 w 4853"/>
              <a:gd name="T13" fmla="*/ 2147483647 h 2707"/>
              <a:gd name="T14" fmla="*/ 2147483647 w 4853"/>
              <a:gd name="T15" fmla="*/ 2147483647 h 2707"/>
              <a:gd name="T16" fmla="*/ 2147483647 w 4853"/>
              <a:gd name="T17" fmla="*/ 2147483647 h 2707"/>
              <a:gd name="T18" fmla="*/ 2147483647 w 4853"/>
              <a:gd name="T19" fmla="*/ 2147483647 h 2707"/>
              <a:gd name="T20" fmla="*/ 2147483647 w 4853"/>
              <a:gd name="T21" fmla="*/ 2147483647 h 2707"/>
              <a:gd name="T22" fmla="*/ 2147483647 w 4853"/>
              <a:gd name="T23" fmla="*/ 2147483647 h 2707"/>
              <a:gd name="T24" fmla="*/ 2147483647 w 4853"/>
              <a:gd name="T25" fmla="*/ 2147483647 h 2707"/>
              <a:gd name="T26" fmla="*/ 2147483647 w 4853"/>
              <a:gd name="T27" fmla="*/ 2147483647 h 2707"/>
              <a:gd name="T28" fmla="*/ 2147483647 w 4853"/>
              <a:gd name="T29" fmla="*/ 2147483647 h 2707"/>
              <a:gd name="T30" fmla="*/ 2147483647 w 4853"/>
              <a:gd name="T31" fmla="*/ 2147483647 h 27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53" h="2707">
                <a:moveTo>
                  <a:pt x="0" y="1376"/>
                </a:moveTo>
                <a:cubicBezTo>
                  <a:pt x="41" y="1372"/>
                  <a:pt x="83" y="1369"/>
                  <a:pt x="136" y="1331"/>
                </a:cubicBezTo>
                <a:cubicBezTo>
                  <a:pt x="189" y="1293"/>
                  <a:pt x="242" y="1270"/>
                  <a:pt x="317" y="1149"/>
                </a:cubicBezTo>
                <a:cubicBezTo>
                  <a:pt x="392" y="1028"/>
                  <a:pt x="521" y="748"/>
                  <a:pt x="589" y="605"/>
                </a:cubicBezTo>
                <a:cubicBezTo>
                  <a:pt x="657" y="462"/>
                  <a:pt x="665" y="379"/>
                  <a:pt x="725" y="288"/>
                </a:cubicBezTo>
                <a:cubicBezTo>
                  <a:pt x="785" y="197"/>
                  <a:pt x="861" y="106"/>
                  <a:pt x="952" y="61"/>
                </a:cubicBezTo>
                <a:cubicBezTo>
                  <a:pt x="1043" y="16"/>
                  <a:pt x="1172" y="0"/>
                  <a:pt x="1270" y="15"/>
                </a:cubicBezTo>
                <a:cubicBezTo>
                  <a:pt x="1368" y="30"/>
                  <a:pt x="1459" y="69"/>
                  <a:pt x="1542" y="152"/>
                </a:cubicBezTo>
                <a:cubicBezTo>
                  <a:pt x="1625" y="235"/>
                  <a:pt x="1656" y="227"/>
                  <a:pt x="1769" y="514"/>
                </a:cubicBezTo>
                <a:cubicBezTo>
                  <a:pt x="1882" y="801"/>
                  <a:pt x="2063" y="1542"/>
                  <a:pt x="2222" y="1875"/>
                </a:cubicBezTo>
                <a:cubicBezTo>
                  <a:pt x="2381" y="2208"/>
                  <a:pt x="2509" y="2374"/>
                  <a:pt x="2721" y="2510"/>
                </a:cubicBezTo>
                <a:cubicBezTo>
                  <a:pt x="2933" y="2646"/>
                  <a:pt x="3280" y="2707"/>
                  <a:pt x="3492" y="2692"/>
                </a:cubicBezTo>
                <a:cubicBezTo>
                  <a:pt x="3704" y="2677"/>
                  <a:pt x="3847" y="2594"/>
                  <a:pt x="3991" y="2420"/>
                </a:cubicBezTo>
                <a:cubicBezTo>
                  <a:pt x="4135" y="2246"/>
                  <a:pt x="4248" y="1875"/>
                  <a:pt x="4354" y="1648"/>
                </a:cubicBezTo>
                <a:cubicBezTo>
                  <a:pt x="4460" y="1421"/>
                  <a:pt x="4543" y="1187"/>
                  <a:pt x="4626" y="1059"/>
                </a:cubicBezTo>
                <a:cubicBezTo>
                  <a:pt x="4709" y="931"/>
                  <a:pt x="4781" y="904"/>
                  <a:pt x="4853" y="877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0" name="Freeform 6"/>
          <p:cNvSpPr>
            <a:spLocks/>
          </p:cNvSpPr>
          <p:nvPr/>
        </p:nvSpPr>
        <p:spPr bwMode="auto">
          <a:xfrm>
            <a:off x="900113" y="2852738"/>
            <a:ext cx="7343775" cy="2616200"/>
          </a:xfrm>
          <a:custGeom>
            <a:avLst/>
            <a:gdLst>
              <a:gd name="T0" fmla="*/ 0 w 4626"/>
              <a:gd name="T1" fmla="*/ 2147483647 h 1648"/>
              <a:gd name="T2" fmla="*/ 2147483647 w 4626"/>
              <a:gd name="T3" fmla="*/ 2147483647 h 1648"/>
              <a:gd name="T4" fmla="*/ 2147483647 w 4626"/>
              <a:gd name="T5" fmla="*/ 2147483647 h 1648"/>
              <a:gd name="T6" fmla="*/ 2147483647 w 4626"/>
              <a:gd name="T7" fmla="*/ 2147483647 h 1648"/>
              <a:gd name="T8" fmla="*/ 2147483647 w 4626"/>
              <a:gd name="T9" fmla="*/ 2147483647 h 1648"/>
              <a:gd name="T10" fmla="*/ 2147483647 w 4626"/>
              <a:gd name="T11" fmla="*/ 2147483647 h 1648"/>
              <a:gd name="T12" fmla="*/ 2147483647 w 4626"/>
              <a:gd name="T13" fmla="*/ 2147483647 h 1648"/>
              <a:gd name="T14" fmla="*/ 2147483647 w 4626"/>
              <a:gd name="T15" fmla="*/ 2147483647 h 1648"/>
              <a:gd name="T16" fmla="*/ 2147483647 w 4626"/>
              <a:gd name="T17" fmla="*/ 2147483647 h 1648"/>
              <a:gd name="T18" fmla="*/ 2147483647 w 4626"/>
              <a:gd name="T19" fmla="*/ 2147483647 h 1648"/>
              <a:gd name="T20" fmla="*/ 2147483647 w 4626"/>
              <a:gd name="T21" fmla="*/ 2147483647 h 1648"/>
              <a:gd name="T22" fmla="*/ 2147483647 w 4626"/>
              <a:gd name="T23" fmla="*/ 2147483647 h 1648"/>
              <a:gd name="T24" fmla="*/ 2147483647 w 4626"/>
              <a:gd name="T25" fmla="*/ 2147483647 h 1648"/>
              <a:gd name="T26" fmla="*/ 2147483647 w 4626"/>
              <a:gd name="T27" fmla="*/ 2147483647 h 1648"/>
              <a:gd name="T28" fmla="*/ 2147483647 w 4626"/>
              <a:gd name="T29" fmla="*/ 2147483647 h 16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26" h="1648">
                <a:moveTo>
                  <a:pt x="0" y="832"/>
                </a:moveTo>
                <a:cubicBezTo>
                  <a:pt x="128" y="820"/>
                  <a:pt x="257" y="809"/>
                  <a:pt x="363" y="741"/>
                </a:cubicBezTo>
                <a:cubicBezTo>
                  <a:pt x="469" y="673"/>
                  <a:pt x="544" y="529"/>
                  <a:pt x="635" y="423"/>
                </a:cubicBezTo>
                <a:cubicBezTo>
                  <a:pt x="726" y="317"/>
                  <a:pt x="809" y="174"/>
                  <a:pt x="907" y="106"/>
                </a:cubicBezTo>
                <a:cubicBezTo>
                  <a:pt x="1005" y="38"/>
                  <a:pt x="1118" y="0"/>
                  <a:pt x="1224" y="15"/>
                </a:cubicBezTo>
                <a:cubicBezTo>
                  <a:pt x="1330" y="30"/>
                  <a:pt x="1436" y="99"/>
                  <a:pt x="1542" y="197"/>
                </a:cubicBezTo>
                <a:cubicBezTo>
                  <a:pt x="1648" y="295"/>
                  <a:pt x="1753" y="446"/>
                  <a:pt x="1859" y="605"/>
                </a:cubicBezTo>
                <a:cubicBezTo>
                  <a:pt x="1965" y="764"/>
                  <a:pt x="2064" y="998"/>
                  <a:pt x="2177" y="1149"/>
                </a:cubicBezTo>
                <a:cubicBezTo>
                  <a:pt x="2290" y="1300"/>
                  <a:pt x="2396" y="1429"/>
                  <a:pt x="2540" y="1512"/>
                </a:cubicBezTo>
                <a:cubicBezTo>
                  <a:pt x="2684" y="1595"/>
                  <a:pt x="2903" y="1648"/>
                  <a:pt x="3039" y="1648"/>
                </a:cubicBezTo>
                <a:cubicBezTo>
                  <a:pt x="3175" y="1648"/>
                  <a:pt x="3250" y="1618"/>
                  <a:pt x="3356" y="1512"/>
                </a:cubicBezTo>
                <a:cubicBezTo>
                  <a:pt x="3462" y="1406"/>
                  <a:pt x="3591" y="1209"/>
                  <a:pt x="3674" y="1013"/>
                </a:cubicBezTo>
                <a:cubicBezTo>
                  <a:pt x="3757" y="817"/>
                  <a:pt x="3772" y="492"/>
                  <a:pt x="3855" y="333"/>
                </a:cubicBezTo>
                <a:cubicBezTo>
                  <a:pt x="3938" y="174"/>
                  <a:pt x="4045" y="60"/>
                  <a:pt x="4173" y="60"/>
                </a:cubicBezTo>
                <a:cubicBezTo>
                  <a:pt x="4301" y="60"/>
                  <a:pt x="4543" y="288"/>
                  <a:pt x="4626" y="333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2771775" y="1989138"/>
            <a:ext cx="0" cy="7191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6227763" y="5300663"/>
            <a:ext cx="0" cy="720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900113" y="1989138"/>
            <a:ext cx="0" cy="4248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131840" y="1484784"/>
            <a:ext cx="30966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 smtClean="0"/>
              <a:t>SIRS</a:t>
            </a:r>
          </a:p>
          <a:p>
            <a:pPr eaLnBrk="1" hangingPunct="1"/>
            <a:r>
              <a:rPr lang="cs-CZ" sz="2000" i="1" dirty="0" err="1" smtClean="0"/>
              <a:t>Systemic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Inflammatory</a:t>
            </a:r>
            <a:r>
              <a:rPr lang="cs-CZ" sz="2000" i="1" dirty="0" smtClean="0"/>
              <a:t> </a:t>
            </a:r>
          </a:p>
          <a:p>
            <a:pPr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 </a:t>
            </a:r>
            <a:endParaRPr lang="cs-CZ" sz="2000" i="1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404168" y="5541039"/>
            <a:ext cx="4175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3200" b="1" i="1" dirty="0" smtClean="0"/>
              <a:t>CARS</a:t>
            </a:r>
          </a:p>
          <a:p>
            <a:pPr algn="r" eaLnBrk="1" hangingPunct="1"/>
            <a:r>
              <a:rPr lang="cs-CZ" sz="2000" i="1" dirty="0" err="1" smtClean="0"/>
              <a:t>Compensatory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Antiinflammatory</a:t>
            </a:r>
            <a:r>
              <a:rPr lang="cs-CZ" sz="2000" i="1" dirty="0" smtClean="0"/>
              <a:t> </a:t>
            </a:r>
          </a:p>
          <a:p>
            <a:pPr algn="r"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</a:t>
            </a:r>
            <a:endParaRPr lang="cs-CZ" sz="2000" i="1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08175" y="3789363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/>
              <a:t>Efektivní       odpověď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FE374AD-7E0B-45F9-A9CB-2E25B97798FD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20880" cy="1080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rizika hyperglykémie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 v intenzívní péči (akutní bezprostřední vznik)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800"/>
            <a:ext cx="8280151" cy="5040560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Endoteliální dysfunkce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potlačuje tvorbu NO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NO fyziologicky zvyšuje relaxaci tepen/prokrvení tkání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otenciace</a:t>
            </a:r>
            <a:r>
              <a:rPr lang="cs-CZ" sz="2800" b="1" dirty="0" smtClean="0">
                <a:latin typeface="Arial" pitchFamily="34" charset="0"/>
              </a:rPr>
              <a:t> oxidačního stresu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generuje ROS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A</a:t>
            </a:r>
            <a:r>
              <a:rPr lang="cs-CZ" sz="2800" b="1" dirty="0" err="1" smtClean="0">
                <a:latin typeface="Arial" pitchFamily="34" charset="0"/>
              </a:rPr>
              <a:t>poptóza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</a:rPr>
              <a:t>myocytů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</a:rPr>
              <a:t>(srdečního i kosterního svalu)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imunity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snížená fagocytóza, porucha chemotaxe leukocytů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hemostázy (zvýšení)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aktivace trombocytů, zvýšení hladiny PAI-1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nárůst rizika trombózy</a:t>
            </a:r>
          </a:p>
        </p:txBody>
      </p:sp>
    </p:spTree>
    <p:extLst>
      <p:ext uri="{BB962C8B-B14F-4D97-AF65-F5344CB8AC3E}">
        <p14:creationId xmlns:p14="http://schemas.microsoft.com/office/powerpoint/2010/main" val="20449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C2F0A2A-773A-4341-B12E-A5AE51EA3846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705476" cy="1097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Klinická rizika hyperglykémie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týkají zejména pacientů s déletrvající intenzívní péčí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74" y="1700809"/>
            <a:ext cx="7560766" cy="4896543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Zvýšený výskyt komplikací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zvýšená </a:t>
            </a:r>
            <a:r>
              <a:rPr lang="cs-CZ" sz="2400" dirty="0">
                <a:latin typeface="Arial" charset="0"/>
              </a:rPr>
              <a:t>citlivost k těžké infekci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>
                <a:latin typeface="Arial" charset="0"/>
              </a:rPr>
              <a:t>Úbytek svalové hmoty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dlouhá rekonvalescence po intenzívní léčbě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Polyneuropatie</a:t>
            </a:r>
            <a:r>
              <a:rPr lang="cs-CZ" sz="2800" b="1" dirty="0" smtClean="0">
                <a:latin typeface="Arial" charset="0"/>
              </a:rPr>
              <a:t> kriticky nemocných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podobná diabetické </a:t>
            </a:r>
            <a:r>
              <a:rPr lang="cs-CZ" sz="2400" dirty="0" err="1" smtClean="0">
                <a:latin typeface="Arial" charset="0"/>
              </a:rPr>
              <a:t>polyneuropatii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může mít dlouhodobé </a:t>
            </a:r>
            <a:r>
              <a:rPr lang="cs-CZ" sz="2400" dirty="0">
                <a:latin typeface="Arial" charset="0"/>
              </a:rPr>
              <a:t>důsledky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Selhávání funkce vitálních orgánů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morbidity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mortality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              </a:t>
            </a:r>
            <a:endParaRPr lang="cs-CZ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36613"/>
            <a:ext cx="9144000" cy="12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8AB0035-D910-448B-9BE0-3AC619EF8B0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728" y="0"/>
            <a:ext cx="830173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Mortalita kriticky nemocných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glykemické variability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skupinách s různou glykémií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389" name="TextovéPole 1"/>
          <p:cNvSpPr txBox="1">
            <a:spLocks noChangeArrowheads="1"/>
          </p:cNvSpPr>
          <p:nvPr/>
        </p:nvSpPr>
        <p:spPr bwMode="auto">
          <a:xfrm>
            <a:off x="1037798" y="6341258"/>
            <a:ext cx="583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i="1" dirty="0" err="1"/>
              <a:t>Krinsley</a:t>
            </a:r>
            <a:r>
              <a:rPr lang="cs-CZ" sz="2000" i="1" dirty="0"/>
              <a:t> JS et al. </a:t>
            </a:r>
            <a:r>
              <a:rPr lang="cs-CZ" sz="2000" i="1" dirty="0" err="1"/>
              <a:t>Crit</a:t>
            </a:r>
            <a:r>
              <a:rPr lang="cs-CZ" sz="2000" i="1" dirty="0"/>
              <a:t> Care Med 2008; 3008-3013.</a:t>
            </a:r>
          </a:p>
        </p:txBody>
      </p:sp>
      <p:graphicFrame>
        <p:nvGraphicFramePr>
          <p:cNvPr id="2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24606"/>
              </p:ext>
            </p:extLst>
          </p:nvPr>
        </p:nvGraphicFramePr>
        <p:xfrm>
          <a:off x="467643" y="1268760"/>
          <a:ext cx="8208714" cy="467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4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8E64FB-0306-4DE1-98C6-58F92C4F6A97}" type="slidenum">
              <a:rPr lang="cs-CZ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220" y="-27384"/>
            <a:ext cx="828129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Diagnóza stresové hyperglykémie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08912" cy="4464496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Glykémie &gt; 8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 err="1" smtClean="0">
                <a:latin typeface="Arial" pitchFamily="34" charset="0"/>
              </a:rPr>
              <a:t>nediabetika</a:t>
            </a:r>
            <a:endParaRPr lang="cs-CZ" sz="2800" b="1" dirty="0" smtClean="0">
              <a:latin typeface="Arial" pitchFamily="34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po odeznění stresu se často upraví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ve 20 % jde o dosud nediagnostikovaný DM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riziko komplikací je vyšší u </a:t>
            </a:r>
            <a:r>
              <a:rPr lang="cs-CZ" sz="2400" dirty="0" err="1" smtClean="0">
                <a:latin typeface="Arial" pitchFamily="34" charset="0"/>
              </a:rPr>
              <a:t>nediabetiků</a:t>
            </a:r>
            <a:r>
              <a:rPr lang="cs-CZ" sz="2400" dirty="0" smtClean="0">
                <a:latin typeface="Arial" pitchFamily="34" charset="0"/>
              </a:rPr>
              <a:t> než u DM</a:t>
            </a:r>
            <a:endParaRPr lang="cs-CZ" sz="2800" dirty="0" smtClean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v IP je kolem 40 %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léčby: udržet glykémii do 8-10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cílem je snížit výskyt komplikací i mortalitu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u </a:t>
            </a:r>
            <a:r>
              <a:rPr lang="cs-CZ" sz="2400" dirty="0">
                <a:latin typeface="Arial" pitchFamily="34" charset="0"/>
              </a:rPr>
              <a:t>stabilizovaných pacientů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10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při </a:t>
            </a:r>
            <a:r>
              <a:rPr lang="cs-CZ" sz="2400" dirty="0">
                <a:latin typeface="Arial" pitchFamily="34" charset="0"/>
              </a:rPr>
              <a:t>výskytu </a:t>
            </a:r>
            <a:r>
              <a:rPr lang="cs-CZ" sz="2400" dirty="0" smtClean="0">
                <a:latin typeface="Arial" pitchFamily="34" charset="0"/>
              </a:rPr>
              <a:t>hypoglykémií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komplikace a mortalita však narůstají při hypoglykémii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22A4B34-11BF-4202-9243-F35B29BE35D1}" type="slidenum">
              <a:rPr lang="cs-CZ"/>
              <a:pPr algn="r">
                <a:defRPr/>
              </a:pPr>
              <a:t>17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97" y="-27384"/>
            <a:ext cx="7488435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Udržování glykémie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enterální a parenterální výživě v intenzívní péči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352928" cy="4392488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při umělé výživě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enterální výživa		30 % léčených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parenterální výživa    &gt;50 % léčených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Nárůst komplikací již od G &gt; 6,3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pro glykémii při EV/PV  &lt; 8,3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zlepšuje celkový výsledek </a:t>
            </a:r>
            <a:r>
              <a:rPr lang="cs-CZ" sz="2400" dirty="0" smtClean="0">
                <a:latin typeface="Arial" pitchFamily="34" charset="0"/>
              </a:rPr>
              <a:t>léčby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optimálně udržovat glykémie 5-8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nebo alespoň 6-9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(při riziku hypoglykémie)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Definice hypoglykémie </a:t>
            </a:r>
            <a:r>
              <a:rPr lang="cs-CZ" dirty="0" smtClean="0">
                <a:latin typeface="Arial" pitchFamily="34" charset="0"/>
              </a:rPr>
              <a:t>při</a:t>
            </a:r>
            <a:r>
              <a:rPr lang="cs-CZ" sz="2800" b="1" dirty="0" smtClean="0">
                <a:latin typeface="Arial" pitchFamily="34" charset="0"/>
              </a:rPr>
              <a:t> PV/EV &lt; 3,9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284168"/>
            <a:ext cx="1905000" cy="457200"/>
          </a:xfrm>
        </p:spPr>
        <p:txBody>
          <a:bodyPr/>
          <a:lstStyle/>
          <a:p>
            <a:pPr algn="r">
              <a:defRPr/>
            </a:pPr>
            <a:fld id="{9D6368E9-404D-4616-8293-67AB10B3451B}" type="slidenum">
              <a:rPr lang="cs-CZ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420521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Dvě různé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strategie kontroly glykémie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s nutriční podporou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4" name="TextovéPole 3"/>
          <p:cNvSpPr txBox="1">
            <a:spLocks noChangeArrowheads="1"/>
          </p:cNvSpPr>
          <p:nvPr/>
        </p:nvSpPr>
        <p:spPr bwMode="auto">
          <a:xfrm>
            <a:off x="4716016" y="4244895"/>
            <a:ext cx="4100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Preventivní zaměření</a:t>
            </a:r>
          </a:p>
          <a:p>
            <a:pPr algn="ctr" eaLnBrk="1" hangingPunct="1"/>
            <a:r>
              <a:rPr lang="cs-CZ" sz="2400" dirty="0"/>
              <a:t>Nižší riziko hypoglykémie</a:t>
            </a:r>
          </a:p>
          <a:p>
            <a:pPr algn="ctr" eaLnBrk="1" hangingPunct="1"/>
            <a:r>
              <a:rPr lang="cs-CZ" sz="2400" dirty="0"/>
              <a:t>Menší variabilita </a:t>
            </a:r>
            <a:r>
              <a:rPr lang="cs-CZ" sz="2400" dirty="0" smtClean="0"/>
              <a:t>glykémie</a:t>
            </a:r>
            <a:endParaRPr lang="cs-CZ" sz="2400" dirty="0"/>
          </a:p>
        </p:txBody>
      </p:sp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251520" y="4244895"/>
            <a:ext cx="41764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Rychlejší a větší efekt</a:t>
            </a:r>
          </a:p>
          <a:p>
            <a:pPr algn="ctr" eaLnBrk="1" hangingPunct="1"/>
            <a:r>
              <a:rPr lang="cs-CZ" sz="2400" dirty="0" smtClean="0"/>
              <a:t>Vyšší riziko </a:t>
            </a:r>
            <a:r>
              <a:rPr lang="cs-CZ" sz="2400" dirty="0"/>
              <a:t>hypoglykémie</a:t>
            </a:r>
          </a:p>
          <a:p>
            <a:pPr algn="ctr" eaLnBrk="1" hangingPunct="1"/>
            <a:r>
              <a:rPr lang="cs-CZ" sz="2400" dirty="0"/>
              <a:t>Vyšší variabilita glykémie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251520" y="2084655"/>
            <a:ext cx="4176464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Intenzívní </a:t>
            </a:r>
            <a:endParaRPr lang="cs-CZ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insulinová terapie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kontinuální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infúze insulinu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monitorování glykémie (po 2h)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2084655"/>
            <a:ext cx="4100041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 restrikce sacharidů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specializovaný přípravek EV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nižší dávka energie/glukózy v PV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EE78648-8320-4715-B139-BF66544928C2}" type="slidenum">
              <a:rPr lang="cs-CZ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136904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Diabetická formule EV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intenzívní péči (Energie 1,5 kcal/ml, bílkoviny  75 g/l)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6792"/>
            <a:ext cx="8209284" cy="4896544"/>
          </a:xfrm>
        </p:spPr>
        <p:txBody>
          <a:bodyPr>
            <a:normAutofit/>
          </a:bodyPr>
          <a:lstStyle/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Vyšší obsah tuku 		40-50 %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MUFA tvoří &gt; 60 % celkového </a:t>
            </a:r>
            <a:r>
              <a:rPr lang="cs-CZ" sz="2400" dirty="0" smtClean="0">
                <a:latin typeface="Arial" pitchFamily="34" charset="0"/>
              </a:rPr>
              <a:t>tuku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obsahuje také omega-3 PUFA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</a:rPr>
              <a:t>N</a:t>
            </a:r>
            <a:r>
              <a:rPr lang="cs-CZ" sz="2800" b="1" dirty="0" smtClean="0">
                <a:latin typeface="Arial" pitchFamily="34" charset="0"/>
              </a:rPr>
              <a:t>ižší obsah sacharidů	35-40 %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Fruktóza </a:t>
            </a:r>
            <a:r>
              <a:rPr lang="cs-CZ" sz="2800" dirty="0" smtClean="0">
                <a:latin typeface="Arial" pitchFamily="34" charset="0"/>
              </a:rPr>
              <a:t>(GI=16)</a:t>
            </a:r>
            <a:r>
              <a:rPr lang="cs-CZ" dirty="0" smtClean="0">
                <a:latin typeface="Arial" pitchFamily="34" charset="0"/>
              </a:rPr>
              <a:t>	</a:t>
            </a:r>
            <a:r>
              <a:rPr lang="cs-CZ" sz="2800" b="1" dirty="0" smtClean="0">
                <a:latin typeface="Arial" pitchFamily="34" charset="0"/>
              </a:rPr>
              <a:t>	&lt;10 %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Obsahuje </a:t>
            </a:r>
            <a:r>
              <a:rPr lang="cs-CZ" sz="2800" b="1" dirty="0" err="1" smtClean="0">
                <a:latin typeface="Arial" pitchFamily="34" charset="0"/>
              </a:rPr>
              <a:t>izomaltulózu</a:t>
            </a:r>
            <a:r>
              <a:rPr lang="cs-CZ" sz="2800" b="1" dirty="0" smtClean="0">
                <a:latin typeface="Arial" pitchFamily="34" charset="0"/>
              </a:rPr>
              <a:t>  </a:t>
            </a:r>
            <a:r>
              <a:rPr lang="cs-CZ" sz="2800" dirty="0" smtClean="0">
                <a:latin typeface="Arial" pitchFamily="34" charset="0"/>
              </a:rPr>
              <a:t>(GI=32)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disacharid </a:t>
            </a:r>
            <a:r>
              <a:rPr lang="cs-CZ" sz="2400" dirty="0" smtClean="0">
                <a:latin typeface="Arial" pitchFamily="34" charset="0"/>
              </a:rPr>
              <a:t>glukóza-fruktóza: </a:t>
            </a:r>
            <a:r>
              <a:rPr lang="cs-CZ" sz="2400" dirty="0" err="1" smtClean="0">
                <a:latin typeface="Arial" pitchFamily="34" charset="0"/>
              </a:rPr>
              <a:t>glykozidové</a:t>
            </a:r>
            <a:r>
              <a:rPr lang="cs-CZ" sz="2400" dirty="0" smtClean="0">
                <a:latin typeface="Arial" pitchFamily="34" charset="0"/>
              </a:rPr>
              <a:t> vazby 1,6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v přírodě: med, cukrová třtina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97% digesce v tenkém střevě s pomalou resorpcí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Vláknina				15 g /1000 ml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50000"/>
              <a:buNone/>
            </a:pP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Diben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Diason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Energy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Glucerna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36712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10" y="116632"/>
            <a:ext cx="7763446" cy="1268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Kriticky nemocný pacient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pacient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intenzívní péči (léčba na ARO nebo JIP)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critically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ill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intensive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care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800"/>
            <a:ext cx="814305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Akutní nemoc způsobená inzultem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trauma, </a:t>
            </a:r>
            <a:r>
              <a:rPr lang="cs-CZ" sz="2400" dirty="0" err="1" smtClean="0">
                <a:latin typeface="Arial" charset="0"/>
              </a:rPr>
              <a:t>polytrauma</a:t>
            </a:r>
            <a:r>
              <a:rPr lang="cs-CZ" sz="2400" dirty="0" smtClean="0">
                <a:latin typeface="Arial" charset="0"/>
              </a:rPr>
              <a:t>, popálenina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velká operace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infekce, sepse, septický šok</a:t>
            </a:r>
            <a:endParaRPr lang="cs-CZ" sz="2400" b="1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Stresová metabolická odpověď</a:t>
            </a:r>
            <a:endParaRPr lang="cs-CZ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Selhávání funkce </a:t>
            </a:r>
            <a:r>
              <a:rPr lang="cs-CZ" dirty="0" smtClean="0">
                <a:latin typeface="Arial" charset="0"/>
              </a:rPr>
              <a:t>jednoho nebo několika </a:t>
            </a:r>
            <a:r>
              <a:rPr lang="cs-CZ" sz="2800" b="1" dirty="0" smtClean="0">
                <a:latin typeface="Arial" charset="0"/>
              </a:rPr>
              <a:t>orgánů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multiorgánová dysfunkce (MODS) / selhání (MOF)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>
                <a:latin typeface="Arial" charset="0"/>
              </a:rPr>
              <a:t>těžký stav s rizikem selhávání </a:t>
            </a:r>
            <a:r>
              <a:rPr lang="cs-CZ" sz="2400" dirty="0" smtClean="0">
                <a:latin typeface="Arial" charset="0"/>
              </a:rPr>
              <a:t>orgánů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Heterogenní skupina nemocných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chorobě (interní nebo chirurgická)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věku a nutričnímu stavu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/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F073ADAC-9089-4FE9-9C00-D64FCECB5D62}" type="slidenum">
              <a:rPr lang="cs-CZ"/>
              <a:pPr algn="r">
                <a:defRPr/>
              </a:pPr>
              <a:t>20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1295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Enterální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péči, výsledky 21 studií 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metaanalýza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08912" cy="4320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Významná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RR 0,74 (95%CI 0,59; 0,91)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zvláště při vyšším obsahu energie v PV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může se podílet </a:t>
            </a:r>
            <a:r>
              <a:rPr lang="cs-CZ" sz="2400" dirty="0" err="1" smtClean="0">
                <a:latin typeface="Arial" charset="0"/>
              </a:rPr>
              <a:t>overfeeding</a:t>
            </a:r>
            <a:r>
              <a:rPr lang="cs-CZ" sz="2400" dirty="0" smtClean="0">
                <a:latin typeface="Arial" charset="0"/>
              </a:rPr>
              <a:t> a hyperglykémie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Může být kratší doba pobytu na JIP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průměrné zkrácení o 2 dny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trend </a:t>
            </a:r>
            <a:r>
              <a:rPr lang="cs-CZ" sz="2400" dirty="0">
                <a:latin typeface="Arial" charset="0"/>
              </a:rPr>
              <a:t>ke kratší době pobytu v nemocnici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Není snížena mortalita kriticky nemocných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Je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ekonomická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úspora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6413266"/>
            <a:ext cx="413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hlinkClick r:id="rId3"/>
              </a:rPr>
              <a:t>www.criticalcarenutrition.com</a:t>
            </a:r>
            <a:r>
              <a:rPr lang="cs-CZ" sz="2000" i="1" dirty="0" smtClean="0"/>
              <a:t> 2021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881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2B5177EF-96E0-453A-9EB3-48F1535586AC}" type="slidenum">
              <a:rPr lang="cs-CZ"/>
              <a:pPr algn="r">
                <a:defRPr/>
              </a:pPr>
              <a:t>21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00800" cy="11247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Gastrická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jejunální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844824"/>
            <a:ext cx="8136904" cy="446449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Výhody jejunální EV proti gastrické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nižší riziko vzniku pneumonie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vyšší (rychlejší) dodávku živin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není rozdíl v mortalitě ani v době na ventilátoru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Je-li zavedení NJ sondy dostupné, měla by být rutinně používána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Není-li dostupné,  zvažovat při vysokém riziku žaludeční intolerance/aspirace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sedativa, </a:t>
            </a:r>
            <a:r>
              <a:rPr lang="cs-CZ" sz="2400" dirty="0" err="1">
                <a:latin typeface="Arial" pitchFamily="34" charset="0"/>
              </a:rPr>
              <a:t>vazopresory</a:t>
            </a:r>
            <a:r>
              <a:rPr lang="cs-CZ" sz="2400" dirty="0">
                <a:latin typeface="Arial" pitchFamily="34" charset="0"/>
              </a:rPr>
              <a:t>, velký GRV</a:t>
            </a:r>
          </a:p>
        </p:txBody>
      </p:sp>
    </p:spTree>
    <p:extLst>
      <p:ext uri="{BB962C8B-B14F-4D97-AF65-F5344CB8AC3E}">
        <p14:creationId xmlns:p14="http://schemas.microsoft.com/office/powerpoint/2010/main" val="21162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58F6473-AE40-48CB-A5BF-1C78F02E7DAB}" type="slidenum">
              <a:rPr lang="cs-CZ"/>
              <a:pPr algn="r">
                <a:defRPr/>
              </a:pPr>
              <a:t>22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417568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992243" cy="345710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Velká observační studie 1174 pacientů             s </a:t>
            </a:r>
            <a:r>
              <a:rPr lang="cs-CZ" sz="2800" b="1" dirty="0" err="1" smtClean="0">
                <a:latin typeface="Arial" charset="0"/>
              </a:rPr>
              <a:t>vazopresorickými</a:t>
            </a:r>
            <a:r>
              <a:rPr lang="cs-CZ" sz="2800" b="1" dirty="0" smtClean="0">
                <a:latin typeface="Arial" charset="0"/>
              </a:rPr>
              <a:t> léky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pokles nemocniční mortality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Randomizované studie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zhodnoceno 16 </a:t>
            </a:r>
            <a:r>
              <a:rPr lang="cs-CZ" sz="2400" dirty="0">
                <a:latin typeface="Arial" charset="0"/>
              </a:rPr>
              <a:t>studií úrovně 2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rovnání 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pozdní </a:t>
            </a:r>
            <a:r>
              <a:rPr lang="cs-CZ" sz="2400" dirty="0">
                <a:latin typeface="Arial" charset="0"/>
              </a:rPr>
              <a:t>EV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i.v.tekutiny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7173" name="TextovéPole 1"/>
          <p:cNvSpPr txBox="1">
            <a:spLocks noChangeArrowheads="1"/>
          </p:cNvSpPr>
          <p:nvPr/>
        </p:nvSpPr>
        <p:spPr bwMode="auto">
          <a:xfrm>
            <a:off x="1008074" y="6413266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</p:spTree>
    <p:extLst>
      <p:ext uri="{BB962C8B-B14F-4D97-AF65-F5344CB8AC3E}">
        <p14:creationId xmlns:p14="http://schemas.microsoft.com/office/powerpoint/2010/main" val="37532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4257783-E280-46E5-9E60-EDE4A73D6DD5}" type="slidenum">
              <a:rPr lang="cs-CZ"/>
              <a:pPr algn="r">
                <a:defRPr/>
              </a:pPr>
              <a:t>23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34511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251520" y="6341258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42639"/>
              </p:ext>
            </p:extLst>
          </p:nvPr>
        </p:nvGraphicFramePr>
        <p:xfrm>
          <a:off x="179512" y="1556792"/>
          <a:ext cx="8784977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592288"/>
                <a:gridCol w="1656185"/>
              </a:tblGrid>
              <a:tr h="1234534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</a:t>
                      </a:r>
                    </a:p>
                    <a:p>
                      <a:pPr algn="ctr"/>
                      <a:r>
                        <a:rPr lang="cs-CZ" sz="2400" b="1" i="0" dirty="0" smtClean="0"/>
                        <a:t>riziko,</a:t>
                      </a:r>
                      <a:r>
                        <a:rPr lang="cs-CZ" sz="2400" b="1" i="0" baseline="0" dirty="0" smtClean="0"/>
                        <a:t> RR</a:t>
                      </a:r>
                      <a:endParaRPr lang="cs-CZ" sz="2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Infekční komplikace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0,81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ns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0,58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Nutriční parametry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zlepšení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C985FE4A-D40D-4F0A-B3ED-C7855D6B0582}" type="slidenum">
              <a:rPr lang="cs-CZ"/>
              <a:pPr algn="r">
                <a:defRPr/>
              </a:pPr>
              <a:t>24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822" y="-99392"/>
            <a:ext cx="7309618" cy="10798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Žaludeční reziduální objem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péči,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astric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esidual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olume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 , GRV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920880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GRV je měřen několikrát během dne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zvláště při gastrické výživě silnější </a:t>
            </a:r>
            <a:r>
              <a:rPr lang="cs-CZ" sz="2400" dirty="0" smtClean="0">
                <a:latin typeface="Arial" pitchFamily="34" charset="0"/>
              </a:rPr>
              <a:t>sondou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pokud je GRV do 200 ml, výživa pokračuje dále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V zájmu rychlejší dodávky živin může být hranice přijatelného GRV zvýšena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dle lokálního nutričního protokolu na 250 až 500 ml</a:t>
            </a:r>
            <a:endParaRPr lang="cs-CZ" sz="2400" b="1" dirty="0" smtClean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Postup bez sledování GRV vede k vyšší dodávce živin, ale s rizikem zvracení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Hranice GRV&gt;500 ml </a:t>
            </a:r>
            <a:r>
              <a:rPr lang="cs-CZ" dirty="0" smtClean="0">
                <a:latin typeface="Arial" pitchFamily="34" charset="0"/>
              </a:rPr>
              <a:t>nebo jeho </a:t>
            </a:r>
            <a:r>
              <a:rPr lang="cs-CZ" sz="2800" b="1" dirty="0" smtClean="0">
                <a:latin typeface="Arial" pitchFamily="34" charset="0"/>
              </a:rPr>
              <a:t>nesledování      však není doporučeno</a:t>
            </a:r>
          </a:p>
        </p:txBody>
      </p:sp>
    </p:spTree>
    <p:extLst>
      <p:ext uri="{BB962C8B-B14F-4D97-AF65-F5344CB8AC3E}">
        <p14:creationId xmlns:p14="http://schemas.microsoft.com/office/powerpoint/2010/main" val="2598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98055CA-2665-48C8-8A62-5939080B46D8}" type="slidenum">
              <a:rPr lang="cs-CZ"/>
              <a:pPr algn="r">
                <a:defRPr/>
              </a:pPr>
              <a:t>25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116632"/>
            <a:ext cx="7848871" cy="1007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Postupy pro rychlejší dodávku živin v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316540" cy="508530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rokinetika</a:t>
            </a:r>
            <a:r>
              <a:rPr lang="cs-CZ" sz="2800" b="1" dirty="0" smtClean="0">
                <a:latin typeface="Arial" pitchFamily="34" charset="0"/>
              </a:rPr>
              <a:t> s cílem urychlit přívod EV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>
                <a:latin typeface="Arial" pitchFamily="34" charset="0"/>
              </a:rPr>
              <a:t>metoklopramid</a:t>
            </a:r>
            <a:r>
              <a:rPr lang="cs-CZ" sz="2400" dirty="0">
                <a:latin typeface="Arial" pitchFamily="34" charset="0"/>
              </a:rPr>
              <a:t>, erytromycin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ačít vyšší rychlostí a rychleji zvyšovat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 rámci obvyklé úvodní rychlosti 10-30 ml/h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při dobré toleranci je možno zvyšovat rychleji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výšení hranice tolerovaného GRV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ze 200 ml na 300 ml nebo až 500 ml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J</a:t>
            </a:r>
            <a:r>
              <a:rPr lang="cs-CZ" sz="2800" b="1" dirty="0" smtClean="0">
                <a:latin typeface="Arial" pitchFamily="34" charset="0"/>
              </a:rPr>
              <a:t>ejunální výživa (</a:t>
            </a:r>
            <a:r>
              <a:rPr lang="cs-CZ" sz="2800" b="1" dirty="0" err="1" smtClean="0">
                <a:latin typeface="Arial" pitchFamily="34" charset="0"/>
              </a:rPr>
              <a:t>postpylorická</a:t>
            </a:r>
            <a:r>
              <a:rPr lang="cs-CZ" sz="2800" b="1" dirty="0" smtClean="0">
                <a:latin typeface="Arial" pitchFamily="34" charset="0"/>
              </a:rPr>
              <a:t>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rychlejší dodávka živin i při dysfunkci žaludku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současně s jejunální výživou může být pomocí </a:t>
            </a:r>
            <a:r>
              <a:rPr lang="cs-CZ" sz="2400" dirty="0" err="1" smtClean="0">
                <a:latin typeface="Arial" pitchFamily="34" charset="0"/>
              </a:rPr>
              <a:t>dvouluminální</a:t>
            </a:r>
            <a:r>
              <a:rPr lang="cs-CZ" sz="2400" dirty="0" smtClean="0">
                <a:latin typeface="Arial" pitchFamily="34" charset="0"/>
              </a:rPr>
              <a:t> sondy (</a:t>
            </a:r>
            <a:r>
              <a:rPr lang="cs-CZ" sz="2400" dirty="0" err="1" smtClean="0">
                <a:latin typeface="Arial" pitchFamily="34" charset="0"/>
              </a:rPr>
              <a:t>bilumina</a:t>
            </a:r>
            <a:r>
              <a:rPr lang="cs-CZ" sz="2400" dirty="0" smtClean="0">
                <a:latin typeface="Arial" pitchFamily="34" charset="0"/>
              </a:rPr>
              <a:t>) drénován žaludek</a:t>
            </a:r>
            <a:endParaRPr lang="cs-CZ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4B947BC-CAB6-4274-859E-1210B10B9403}" type="slidenum">
              <a:rPr lang="cs-CZ"/>
              <a:pPr algn="r">
                <a:defRPr/>
              </a:pPr>
              <a:t>26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"/>
            <a:ext cx="702158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Hypokalorická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v intenzívní péči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intentional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underfeeding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992888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Problém řešila pouze jedna klinická studie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Cílem bylo podat pouze 60-70 % celkové potřeby energie </a:t>
            </a:r>
            <a:r>
              <a:rPr lang="cs-CZ" dirty="0" smtClean="0">
                <a:latin typeface="Arial" pitchFamily="34" charset="0"/>
              </a:rPr>
              <a:t>(p</a:t>
            </a:r>
            <a:r>
              <a:rPr lang="cs-CZ" sz="2400" dirty="0" smtClean="0">
                <a:latin typeface="Arial" pitchFamily="34" charset="0"/>
              </a:rPr>
              <a:t>řípadně s vyšší dávkou bílkovin)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Výsledky studie ukázaly pouze potenciální výhody </a:t>
            </a:r>
            <a:r>
              <a:rPr lang="cs-CZ" sz="2800" b="1" dirty="0" err="1" smtClean="0">
                <a:latin typeface="Arial" pitchFamily="34" charset="0"/>
              </a:rPr>
              <a:t>hypokalorické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EV</a:t>
            </a:r>
            <a:endParaRPr lang="cs-CZ" dirty="0" smtClean="0">
              <a:latin typeface="Arial" pitchFamily="34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pitchFamily="34" charset="0"/>
              </a:rPr>
              <a:t>sdružena s nižší nemocniční mortalitou 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cs-CZ" sz="2200" dirty="0" smtClean="0">
                <a:latin typeface="Arial" pitchFamily="34" charset="0"/>
              </a:rPr>
              <a:t>ale ne s JIP mortalitou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nižší 6-měsíční mortalitě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redukci doby pobytu na JIP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přestože nemocní dostali méně energie p=0,0001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20688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DFA16E3-AF24-47DC-854A-57CFE06434DF}" type="slidenum">
              <a:rPr lang="cs-CZ"/>
              <a:pPr algn="r">
                <a:defRPr/>
              </a:pPr>
              <a:t>27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8103"/>
            <a:ext cx="7848872" cy="14408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Studie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arly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Pa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renteral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Completing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Nutrition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n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Adult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ritically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Ill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Patients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897" y="1700808"/>
            <a:ext cx="7489527" cy="158417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Kriticky nemocní, APACHE II 23, 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časná EV sondou do 48 hodin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insulin k udržení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normoglykémie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vitamíny a stopové prvky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iv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23557" name="TextovéPole 1"/>
          <p:cNvSpPr txBox="1">
            <a:spLocks noChangeArrowheads="1"/>
          </p:cNvSpPr>
          <p:nvPr/>
        </p:nvSpPr>
        <p:spPr bwMode="auto">
          <a:xfrm>
            <a:off x="789344" y="6413266"/>
            <a:ext cx="6806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cs-CZ" sz="2000" b="0" i="1" dirty="0" err="1">
                <a:latin typeface="Arial" charset="0"/>
              </a:rPr>
              <a:t>Casaer</a:t>
            </a:r>
            <a:r>
              <a:rPr lang="cs-CZ" sz="2000" b="0" i="1" dirty="0">
                <a:latin typeface="Arial" charset="0"/>
              </a:rPr>
              <a:t> MP…Van den </a:t>
            </a:r>
            <a:r>
              <a:rPr lang="cs-CZ" sz="2000" b="0" i="1" dirty="0" err="1">
                <a:latin typeface="Arial" charset="0"/>
              </a:rPr>
              <a:t>Berghe</a:t>
            </a:r>
            <a:r>
              <a:rPr lang="cs-CZ" sz="2000" b="0" i="1" dirty="0">
                <a:latin typeface="Arial" charset="0"/>
              </a:rPr>
              <a:t> G. NEJM 2011; 365:506-17.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428405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Časná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dne+3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n=2328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8024" y="429309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Pozdní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dne+8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n=2312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555776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43838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29534" y="3471391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RANDOMIZACE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1" name="Přímá spojnice 10"/>
          <p:cNvCxnSpPr>
            <a:stCxn id="9" idx="3"/>
          </p:cNvCxnSpPr>
          <p:nvPr/>
        </p:nvCxnSpPr>
        <p:spPr>
          <a:xfrm>
            <a:off x="5724128" y="3702224"/>
            <a:ext cx="919710" cy="148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endCxn id="9" idx="1"/>
          </p:cNvCxnSpPr>
          <p:nvPr/>
        </p:nvCxnSpPr>
        <p:spPr>
          <a:xfrm>
            <a:off x="2555776" y="3702224"/>
            <a:ext cx="67375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051720" y="5761517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Evropa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80112" y="5761517"/>
            <a:ext cx="218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Severní Amerika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28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0"/>
            <a:ext cx="7919591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ukázaly nevýhodu časného zahájení PV</a:t>
            </a:r>
            <a:endParaRPr lang="cs-CZ" sz="2400" b="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4810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r>
                        <a:rPr lang="cs-CZ" sz="2400" b="1" baseline="0" dirty="0" smtClean="0"/>
                        <a:t> na JIP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v nemocnici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10,9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0,63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do 3 měsíců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1,0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Dnů na JIP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Více než 3 dny na JIP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51,3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29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160338"/>
            <a:ext cx="7775575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endParaRPr lang="cs-CZ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86178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Nové infekce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26,2 %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22,8 %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Hospitalizace &gt; 15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50,1 %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45,5 %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Test 6min chůze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283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277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0,57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Finanční náklady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17.973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16.863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€</a:t>
                      </a:r>
                      <a:endParaRPr lang="cs-CZ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793037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odpověď na stresový inzult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rozvoj v časovém sledu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824"/>
            <a:ext cx="7772400" cy="4463901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oková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odlivu, </a:t>
            </a:r>
            <a:r>
              <a:rPr lang="cs-CZ" sz="2400" i="1" dirty="0" err="1" smtClean="0">
                <a:latin typeface="Arial" charset="0"/>
              </a:rPr>
              <a:t>ebb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phase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24-48 h po inzultu</a:t>
            </a: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yperdynamická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fáze přílivu, </a:t>
            </a:r>
            <a:r>
              <a:rPr lang="cs-CZ" sz="2400" dirty="0" err="1">
                <a:latin typeface="Arial" charset="0"/>
              </a:rPr>
              <a:t>flow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phase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3-10 dnů po inzultu</a:t>
            </a:r>
            <a:endParaRPr lang="cs-CZ" sz="2400" dirty="0">
              <a:latin typeface="Arial" charset="0"/>
            </a:endParaRP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nabolická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</a:t>
            </a:r>
            <a:r>
              <a:rPr lang="cs-CZ" sz="2400" dirty="0" err="1" smtClean="0">
                <a:latin typeface="Arial" charset="0"/>
              </a:rPr>
              <a:t>úzdravy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phase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of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recovery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týdny (až 8 týdnů)</a:t>
            </a:r>
          </a:p>
          <a:p>
            <a:pPr eaLnBrk="1" hangingPunct="1"/>
            <a:endParaRPr lang="cs-CZ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2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4CDB6D6-335F-498B-9456-83D8749A3198}" type="slidenum">
              <a:rPr lang="cs-CZ"/>
              <a:pPr algn="r">
                <a:defRPr/>
              </a:pPr>
              <a:t>30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704856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Závěry studie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podle autorů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04856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PV k doplnění nedostatečné EV    během prvního týdne na JIP                                 je horší strategií </a:t>
            </a:r>
            <a:r>
              <a:rPr lang="cs-CZ" sz="2800" dirty="0" smtClean="0">
                <a:latin typeface="Arial" charset="0"/>
              </a:rPr>
              <a:t>než</a:t>
            </a:r>
            <a:r>
              <a:rPr lang="cs-CZ" sz="2800" b="1" dirty="0" smtClean="0">
                <a:latin typeface="Arial" charset="0"/>
              </a:rPr>
              <a:t> odklad PV </a:t>
            </a:r>
            <a:r>
              <a:rPr lang="cs-CZ" sz="2800" dirty="0" smtClean="0">
                <a:latin typeface="Arial" charset="0"/>
              </a:rPr>
              <a:t>do</a:t>
            </a:r>
            <a:r>
              <a:rPr lang="cs-CZ" sz="2800" b="1" dirty="0" smtClean="0">
                <a:latin typeface="Arial" charset="0"/>
              </a:rPr>
              <a:t> dne+8</a:t>
            </a:r>
            <a:endParaRPr lang="cs-CZ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Pozdní PV má ve srovnání s časnou PV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méně infekčních komplikací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rychlejší </a:t>
            </a:r>
            <a:r>
              <a:rPr lang="cs-CZ" sz="2400" dirty="0" err="1" smtClean="0">
                <a:latin typeface="Arial" charset="0"/>
              </a:rPr>
              <a:t>úzdravu</a:t>
            </a:r>
            <a:endParaRPr lang="cs-CZ" sz="2400" dirty="0" smtClean="0">
              <a:latin typeface="Arial" charset="0"/>
            </a:endParaRP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nižší finanční náklady</a:t>
            </a: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Limity studie </a:t>
            </a:r>
            <a:r>
              <a:rPr lang="cs-CZ" sz="2800" b="1" dirty="0" err="1" smtClean="0">
                <a:latin typeface="Arial" charset="0"/>
              </a:rPr>
              <a:t>EPaNIC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málo kvalitní PV (</a:t>
            </a:r>
            <a:r>
              <a:rPr lang="cs-CZ" sz="2400" dirty="0" err="1" smtClean="0">
                <a:latin typeface="Arial" charset="0"/>
              </a:rPr>
              <a:t>Oliclinomel</a:t>
            </a:r>
            <a:r>
              <a:rPr lang="cs-CZ" sz="2400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2-kom. </a:t>
            </a:r>
            <a:r>
              <a:rPr lang="cs-CZ" sz="2400" dirty="0" err="1" smtClean="0">
                <a:latin typeface="Arial" charset="0"/>
              </a:rPr>
              <a:t>Clinimix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žádné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málo aminokyselin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studie nebyla zaslepená</a:t>
            </a:r>
          </a:p>
        </p:txBody>
      </p:sp>
    </p:spTree>
    <p:extLst>
      <p:ext uri="{BB962C8B-B14F-4D97-AF65-F5344CB8AC3E}">
        <p14:creationId xmlns:p14="http://schemas.microsoft.com/office/powerpoint/2010/main" val="10094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34FBFE9-480B-4B17-844E-D248B9135628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220" y="0"/>
            <a:ext cx="7992244" cy="1052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Hypotetické vysvětlení výsledků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studie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autory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890" y="1917923"/>
            <a:ext cx="7704534" cy="424738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Vyšší výskyt infekcí při časné PV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a opožděná </a:t>
            </a:r>
            <a:r>
              <a:rPr lang="cs-CZ" sz="2800" b="1" dirty="0" err="1" smtClean="0">
                <a:latin typeface="Arial" charset="0"/>
              </a:rPr>
              <a:t>úzdrava</a:t>
            </a:r>
            <a:r>
              <a:rPr lang="cs-CZ" sz="2800" b="1" dirty="0" smtClean="0">
                <a:latin typeface="Arial" charset="0"/>
              </a:rPr>
              <a:t> z orgánové dysfunkce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by mohly být vysvětleny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nevýhodnou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supresí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autofágie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v buňkách tkání 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s nedostatečným odstraňováním katabolitů   a mikroorganismů.</a:t>
            </a:r>
          </a:p>
        </p:txBody>
      </p:sp>
    </p:spTree>
    <p:extLst>
      <p:ext uri="{BB962C8B-B14F-4D97-AF65-F5344CB8AC3E}">
        <p14:creationId xmlns:p14="http://schemas.microsoft.com/office/powerpoint/2010/main" val="12305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0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Různé strategie iniciální nutriční podpory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prvním týdnu kritické nemoci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87072" cy="45365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Krátkodobé hladovění, nepotlačovat </a:t>
            </a:r>
            <a:r>
              <a:rPr lang="cs-CZ" sz="2800" b="1" dirty="0" err="1" smtClean="0">
                <a:latin typeface="Arial" charset="0"/>
              </a:rPr>
              <a:t>autofágii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snaha o udržení tohoto přirozeného procesu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Trofická výživa střeva s nízkým přívodem EV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Hypokalorická</a:t>
            </a:r>
            <a:r>
              <a:rPr lang="cs-CZ" sz="2800" b="1" dirty="0" smtClean="0">
                <a:latin typeface="Arial" charset="0"/>
              </a:rPr>
              <a:t> výživa </a:t>
            </a:r>
            <a:r>
              <a:rPr lang="cs-CZ" sz="2800" dirty="0" smtClean="0">
                <a:latin typeface="Arial" charset="0"/>
              </a:rPr>
              <a:t>(permisivní </a:t>
            </a:r>
            <a:r>
              <a:rPr lang="cs-CZ" sz="2800" dirty="0" err="1" smtClean="0">
                <a:latin typeface="Arial" charset="0"/>
              </a:rPr>
              <a:t>underfeeding</a:t>
            </a:r>
            <a:r>
              <a:rPr lang="cs-CZ" sz="2800" dirty="0" smtClean="0">
                <a:latin typeface="Arial" charset="0"/>
              </a:rPr>
              <a:t>)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Časná EV se snahou o postupné dosažení nutriční potřeby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Agresívní nutriční podpora s brzkým plným krytím celé nutriční potřeby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není optimální strategií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072" y="72008"/>
            <a:ext cx="7844408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cíle při léčbě nemocného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metabolickém stresu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20" y="1916832"/>
            <a:ext cx="7849120" cy="42484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Zabránit rozvoji malnutrice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zmírnit nadměrnou ztrátu bílkovin při katabolismu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zmírnit ztrátu svalové hmoty</a:t>
            </a:r>
            <a:endParaRPr lang="cs-CZ" sz="2800" b="1" dirty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udržet buněčnou tělesnou hmotu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 smtClean="0">
                <a:latin typeface="Arial" charset="0"/>
              </a:rPr>
              <a:t>Udržet funkční stav orgánů/systémů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>
                <a:latin typeface="Arial" charset="0"/>
              </a:rPr>
              <a:t>N</a:t>
            </a:r>
            <a:r>
              <a:rPr lang="cs-CZ" sz="2800" b="1" dirty="0" smtClean="0">
                <a:latin typeface="Arial" charset="0"/>
              </a:rPr>
              <a:t>ezpůsobit další metabolické komplikace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nežádoucí účinky umělé výživy mohou převážit      nad hlavním žádoucím efektem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vysoké riziko </a:t>
            </a:r>
            <a:r>
              <a:rPr lang="cs-CZ" sz="2400" dirty="0" err="1" smtClean="0">
                <a:latin typeface="Arial" charset="0"/>
              </a:rPr>
              <a:t>overfeedingu</a:t>
            </a:r>
            <a:r>
              <a:rPr lang="cs-CZ" sz="2400" dirty="0" smtClean="0">
                <a:latin typeface="Arial" charset="0"/>
              </a:rPr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4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šokové fázi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kritické nemoci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07720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M</a:t>
            </a:r>
            <a:r>
              <a:rPr lang="cs-CZ" sz="2800" b="1" dirty="0" smtClean="0">
                <a:latin typeface="Arial" charset="0"/>
              </a:rPr>
              <a:t>inimální nároky na živiny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Prioritou je stabilizace krevního oběhu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úprava krevního </a:t>
            </a:r>
            <a:r>
              <a:rPr lang="cs-CZ" sz="2400" dirty="0" smtClean="0">
                <a:latin typeface="Arial" charset="0"/>
              </a:rPr>
              <a:t>tlaku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snižování </a:t>
            </a:r>
            <a:r>
              <a:rPr lang="cs-CZ" sz="2400" dirty="0">
                <a:latin typeface="Arial" charset="0"/>
              </a:rPr>
              <a:t>dávky presorických aminů (katecholaminů</a:t>
            </a:r>
            <a:r>
              <a:rPr lang="cs-CZ" sz="2400" dirty="0" smtClean="0">
                <a:latin typeface="Arial" charset="0"/>
              </a:rPr>
              <a:t>),  </a:t>
            </a:r>
            <a:r>
              <a:rPr lang="cs-CZ" sz="2400" dirty="0">
                <a:latin typeface="Arial" charset="0"/>
              </a:rPr>
              <a:t>noradrenalin již není podáván ve vysoké </a:t>
            </a:r>
            <a:r>
              <a:rPr lang="cs-CZ" sz="2400" dirty="0" smtClean="0">
                <a:latin typeface="Arial" charset="0"/>
              </a:rPr>
              <a:t>dávce</a:t>
            </a: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Hypokalorické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infúzní</a:t>
            </a:r>
            <a:r>
              <a:rPr lang="cs-CZ" sz="2800" b="1" dirty="0" smtClean="0">
                <a:latin typeface="Arial" charset="0"/>
              </a:rPr>
              <a:t> roztoky glukózy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5% Glukóza (50 g/litr roztoku)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Plasmalyte</a:t>
            </a:r>
            <a:r>
              <a:rPr lang="cs-CZ" sz="2400" dirty="0" smtClean="0">
                <a:latin typeface="Arial" charset="0"/>
              </a:rPr>
              <a:t> G obsahuje 5 % glukózy (50 g/l)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denní dávka glukózy kolem 100 g</a:t>
            </a: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ahájení časné enterální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 stabilizaci krevního oběhu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042" y="44624"/>
            <a:ext cx="754742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Přívod energie v umělé výživě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82010"/>
              </p:ext>
            </p:extLst>
          </p:nvPr>
        </p:nvGraphicFramePr>
        <p:xfrm>
          <a:off x="45720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48787" y="60932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dny pobytu na JIP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87624" y="6093296"/>
            <a:ext cx="2289156" cy="50405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Endogenní energie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580112" y="6093296"/>
            <a:ext cx="2376264" cy="504056"/>
          </a:xfrm>
          <a:prstGeom prst="rect">
            <a:avLst/>
          </a:prstGeom>
          <a:solidFill>
            <a:srgbClr val="0E9D0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Exogenní energie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58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14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7384"/>
            <a:ext cx="8892480" cy="13407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Adekvátní dávka exogenní energie při ÚPV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 při snaze vyhnout se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9079"/>
              </p:ext>
            </p:extLst>
          </p:nvPr>
        </p:nvGraphicFramePr>
        <p:xfrm>
          <a:off x="107504" y="2276872"/>
          <a:ext cx="8964489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67745"/>
              </a:tblGrid>
              <a:tr h="1318556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kcal/kg/d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Procento celkové potřeby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1-3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4-7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720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8-11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Den 11-14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1440-1800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64-80 %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135296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Příklad: muž 72 kg/180 cm, 50 r, BMI 22,2 kg/m2</a:t>
            </a:r>
          </a:p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ZEV = 1600 kcal,   140%ZEV = 2240 kcal/den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79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560840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Nový typ 3-komorových vaků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b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kvalitní parenterální výživa s obsahem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-3 PUFA</a:t>
            </a:r>
            <a:endParaRPr lang="en-US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Special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Special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bez elektrolytů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Plus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Omega Peri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Dostupné objemy vaků stejného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složerní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1875 ml, 1250 ml, 2500 ml, 625 ml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Bezpečnostní indikátor kyslíku na přebalu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musí zůstat žlutý (při zrůžovění nepoužívat!)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Barevné rozlišení portů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bílý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pro přidání vitamínů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zelený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 napojení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infúzního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setu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9462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1875 ml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3-komorový vak pro parenterální výživu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53786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2215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9260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75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02467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1545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021288"/>
            <a:ext cx="471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Energetická </a:t>
            </a:r>
            <a:r>
              <a:rPr lang="cs-CZ" sz="2400" b="1" dirty="0" err="1" smtClean="0">
                <a:solidFill>
                  <a:srgbClr val="FF0000"/>
                </a:solidFill>
              </a:rPr>
              <a:t>denzita</a:t>
            </a:r>
            <a:r>
              <a:rPr lang="cs-CZ" sz="2400" b="1" dirty="0" smtClean="0">
                <a:solidFill>
                  <a:srgbClr val="FF0000"/>
                </a:solidFill>
              </a:rPr>
              <a:t> 1,2 kcal/ml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60432" cy="8640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1875 ml (2215 kcal)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kontinuální režim, cílová dávka výživy dána rychlostí infúze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32580"/>
              </p:ext>
            </p:extLst>
          </p:nvPr>
        </p:nvGraphicFramePr>
        <p:xfrm>
          <a:off x="35496" y="1052736"/>
          <a:ext cx="8999985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95"/>
                <a:gridCol w="2999995"/>
                <a:gridCol w="2999995"/>
              </a:tblGrid>
              <a:tr h="160600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Hmotnost</a:t>
                      </a:r>
                    </a:p>
                    <a:p>
                      <a:pPr algn="ctr"/>
                      <a:r>
                        <a:rPr lang="cs-CZ" sz="2400" dirty="0" smtClean="0"/>
                        <a:t>pacienta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kg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energie</a:t>
                      </a:r>
                    </a:p>
                    <a:p>
                      <a:pPr algn="ctr"/>
                      <a:r>
                        <a:rPr lang="cs-CZ" sz="2400" dirty="0" smtClean="0"/>
                        <a:t>25 kcal/kg/den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kcal/24 h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Rychlost infúze</a:t>
                      </a:r>
                    </a:p>
                    <a:p>
                      <a:pPr algn="ctr"/>
                      <a:r>
                        <a:rPr lang="cs-CZ" sz="2400" dirty="0" smtClean="0"/>
                        <a:t>trvající 21 h</a:t>
                      </a:r>
                    </a:p>
                    <a:p>
                      <a:pPr algn="ctr"/>
                      <a:r>
                        <a:rPr lang="cs-CZ" sz="2400" b="0" dirty="0" smtClean="0"/>
                        <a:t>(přerušení 3 h)</a:t>
                      </a:r>
                    </a:p>
                    <a:p>
                      <a:pPr algn="ctr"/>
                      <a:r>
                        <a:rPr lang="cs-CZ" sz="2400" b="1" i="1" dirty="0" smtClean="0"/>
                        <a:t>ml/h</a:t>
                      </a:r>
                      <a:endParaRPr lang="cs-CZ" sz="2400" b="1" i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r>
                        <a:rPr lang="cs-CZ" sz="2400" b="1" baseline="0" dirty="0" smtClean="0"/>
                        <a:t>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1750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1500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1250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ml/h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165304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Střední věk 25-65 roků, BMI 20-25 kg/m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, klidový režim C</a:t>
            </a:r>
            <a:endParaRPr lang="cs-CZ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8403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1111"/>
            <a:ext cx="7772400" cy="971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Šoková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64896" cy="475252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tělesné teploty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Snížená spotřeba kyslíku </a:t>
            </a:r>
            <a:r>
              <a:rPr lang="cs-CZ" dirty="0" smtClean="0">
                <a:latin typeface="Arial" charset="0"/>
              </a:rPr>
              <a:t>(konsumpce 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)</a:t>
            </a:r>
            <a:endParaRPr lang="cs-CZ" baseline="-250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Laktátová acidóza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Nízký průtok krve tkáněmi  </a:t>
            </a:r>
            <a:r>
              <a:rPr lang="cs-CZ" dirty="0" smtClean="0">
                <a:latin typeface="Arial" charset="0"/>
              </a:rPr>
              <a:t>(nízká </a:t>
            </a:r>
            <a:r>
              <a:rPr lang="cs-CZ" dirty="0" err="1" smtClean="0">
                <a:latin typeface="Arial" charset="0"/>
              </a:rPr>
              <a:t>perfúze</a:t>
            </a:r>
            <a:r>
              <a:rPr lang="cs-CZ" dirty="0" smtClean="0">
                <a:latin typeface="Arial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B</a:t>
            </a:r>
            <a:r>
              <a:rPr lang="cs-CZ" sz="2800" b="1" dirty="0" smtClean="0">
                <a:latin typeface="Arial" charset="0"/>
              </a:rPr>
              <a:t>uněčný šok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Snížené metabolické nároky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hladiny insulinu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Začátek vzestupu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Vyšší glykémie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1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Omega Peri 1875 ml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3-komorový vak do periferní žíly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45408"/>
              </p:ext>
            </p:extLst>
          </p:nvPr>
        </p:nvGraphicFramePr>
        <p:xfrm>
          <a:off x="179511" y="1628802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936104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Energie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kcal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1435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kJ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6000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Aminokyseliny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Glukóza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120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Tuk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66821"/>
              </p:ext>
            </p:extLst>
          </p:nvPr>
        </p:nvGraphicFramePr>
        <p:xfrm>
          <a:off x="4716014" y="1628800"/>
          <a:ext cx="4248474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/>
                <a:gridCol w="1152127"/>
                <a:gridCol w="1296145"/>
              </a:tblGrid>
              <a:tr h="696077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Kalium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45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mmol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Zinek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Osmolarita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mosm</a:t>
                      </a:r>
                      <a:r>
                        <a:rPr lang="cs-CZ" sz="2000" dirty="0" smtClean="0"/>
                        <a:t>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840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5949280"/>
            <a:ext cx="623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Vysoký obsah tuku, který kryje 52 % energie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5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22890" y="980729"/>
            <a:ext cx="232111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44624"/>
            <a:ext cx="7355160" cy="9807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SMOF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abiven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986 ml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pro doplňkovou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41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9"/>
            <a:ext cx="72362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84168" y="476672"/>
            <a:ext cx="26642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1100 kcal</a:t>
            </a: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4600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50 g AMK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125 g glukózy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38 g tuku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4-složková</a:t>
            </a:r>
          </a:p>
          <a:p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S    sója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M   MCT tuk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O   olivový olej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F    rybí olej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oslav\Pictures\PRÁCE\KNIHA 2017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166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Příprava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směsi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v laminárním boxu nemocniční lékárny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slav\Pictures\PRÁCE\KNIHA 2017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47846"/>
            <a:ext cx="4572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97685" y="5827911"/>
            <a:ext cx="4338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Individuální směs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příprava v nemocniční lékárně</a:t>
            </a:r>
          </a:p>
        </p:txBody>
      </p:sp>
      <p:pic>
        <p:nvPicPr>
          <p:cNvPr id="6" name="Picture 11" descr="C:\Users\Miroslav\Pictures\PRÁCE\KNIHA 2017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0" y="47846"/>
            <a:ext cx="4358106" cy="55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Výhody individuální směsi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AiO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připravené v nemocniční lékárně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Dávka výživy na 24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může kapat 16-24 hod. s pauzami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nový vak nasazovat každý den ve stejnou hodinu, vždy až po dokapání předchozího vaku (16:00)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podat vysokou dávku aminokyselin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AiO</a:t>
            </a:r>
            <a:r>
              <a:rPr lang="cs-CZ" sz="2400" dirty="0" smtClean="0"/>
              <a:t> obsahuje kvalitnější roztok AMK </a:t>
            </a:r>
            <a:r>
              <a:rPr lang="cs-CZ" sz="2400" dirty="0" err="1" smtClean="0"/>
              <a:t>Neonutrin</a:t>
            </a:r>
            <a:endParaRPr lang="cs-CZ" sz="2400" dirty="0" smtClean="0"/>
          </a:p>
          <a:p>
            <a:pPr lvl="2">
              <a:spcBef>
                <a:spcPts val="0"/>
              </a:spcBef>
            </a:pPr>
            <a:r>
              <a:rPr lang="cs-CZ" sz="2200" dirty="0" smtClean="0"/>
              <a:t>obsahuje navíc cystein, cystin, tyrosin, asparagin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možnost podat renální nebo jaterní AMK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Možnost </a:t>
            </a:r>
            <a:r>
              <a:rPr lang="cs-CZ" sz="2800" b="1" dirty="0" smtClean="0"/>
              <a:t>výrazné redukce glukózy </a:t>
            </a:r>
            <a:r>
              <a:rPr lang="cs-CZ" dirty="0"/>
              <a:t>nebo</a:t>
            </a:r>
            <a:r>
              <a:rPr lang="cs-CZ" sz="2800" b="1" dirty="0"/>
              <a:t> </a:t>
            </a:r>
            <a:r>
              <a:rPr lang="cs-CZ" sz="2800" b="1" dirty="0" smtClean="0"/>
              <a:t>tuku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zvýšené/snížené dávky K, P, 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Snadnější přidání vitamínů a stopových prvků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91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45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795769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Problém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větší míře se týká PV než EV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PV běžně neobsahuje žádný GLN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GLN není esenciální, může být vytvářen v </a:t>
            </a:r>
            <a:r>
              <a:rPr lang="cs-CZ" sz="2400" dirty="0" smtClean="0">
                <a:latin typeface="Arial" charset="0"/>
              </a:rPr>
              <a:t>organismu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je však podmíněně esenciální </a:t>
            </a:r>
          </a:p>
          <a:p>
            <a:pPr marL="762000" lvl="2" indent="0">
              <a:spcBef>
                <a:spcPct val="0"/>
              </a:spcBef>
              <a:buNone/>
              <a:defRPr/>
            </a:pPr>
            <a:r>
              <a:rPr lang="cs-CZ" sz="2200" dirty="0" smtClean="0">
                <a:latin typeface="Arial" charset="0"/>
              </a:rPr>
              <a:t>při stresu nemusí být tvořen v dostatečném množství</a:t>
            </a:r>
            <a:endParaRPr lang="cs-CZ" sz="2200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GLN není obsažen v roztocích aminokyselin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špatně 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nestabilní v roztoku s rizikem uvolnění amoniaku, který je toxický pro organismus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GLN ve formě </a:t>
            </a:r>
            <a:r>
              <a:rPr lang="cs-CZ" sz="2800" b="1" dirty="0" err="1" smtClean="0">
                <a:latin typeface="Arial" charset="0"/>
              </a:rPr>
              <a:t>dipeptidu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alanyl-glutaminu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dipeptid</a:t>
            </a:r>
            <a:r>
              <a:rPr lang="cs-CZ" sz="2400" dirty="0">
                <a:latin typeface="Arial" charset="0"/>
              </a:rPr>
              <a:t> je stabilní a dobře </a:t>
            </a:r>
            <a:r>
              <a:rPr lang="cs-CZ" sz="2400" dirty="0" smtClean="0">
                <a:latin typeface="Arial" charset="0"/>
              </a:rPr>
              <a:t>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po </a:t>
            </a:r>
            <a:r>
              <a:rPr lang="cs-CZ" sz="2400" dirty="0">
                <a:latin typeface="Arial" charset="0"/>
              </a:rPr>
              <a:t>infuzi se v krvi rychle rozkládá na alanin a </a:t>
            </a:r>
            <a:r>
              <a:rPr lang="cs-CZ" sz="2400" dirty="0" err="1" smtClean="0">
                <a:latin typeface="Arial" charset="0"/>
              </a:rPr>
              <a:t>glutamin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20% roztok 100 ml obsahuje 13g GLN, 7g alaninu</a:t>
            </a:r>
            <a:endParaRPr lang="cs-CZ" sz="2400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46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5941466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Fakta 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2928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Nízká koncentrace GLN v plazmě ukazuje     na jeho sníženou dostupnost / depleci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pitchFamily="34" charset="0"/>
              </a:rPr>
              <a:t>je přítomna u části nemocných v intenzívní péči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Deplece </a:t>
            </a:r>
            <a:r>
              <a:rPr lang="cs-CZ" sz="2800" b="1" dirty="0" err="1" smtClean="0">
                <a:latin typeface="Arial" pitchFamily="34" charset="0"/>
              </a:rPr>
              <a:t>glutaminu</a:t>
            </a:r>
            <a:r>
              <a:rPr lang="cs-CZ" sz="2800" b="1" dirty="0" smtClean="0">
                <a:latin typeface="Arial" pitchFamily="34" charset="0"/>
              </a:rPr>
              <a:t> je nezávislým faktorem vyšší mortality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Konstantní infúze 0,3 g GLN/kg/den </a:t>
            </a:r>
            <a:r>
              <a:rPr lang="cs-CZ" sz="2800" b="1" dirty="0" smtClean="0">
                <a:latin typeface="Arial" pitchFamily="34" charset="0"/>
              </a:rPr>
              <a:t>při </a:t>
            </a:r>
            <a:r>
              <a:rPr lang="cs-CZ" sz="2800" b="1" dirty="0">
                <a:latin typeface="Arial" pitchFamily="34" charset="0"/>
              </a:rPr>
              <a:t>PV upraví nízkou hladinu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>
                <a:latin typeface="Arial" pitchFamily="34" charset="0"/>
              </a:rPr>
              <a:t>většiny </a:t>
            </a:r>
            <a:r>
              <a:rPr lang="cs-CZ" sz="2800" b="1" dirty="0" smtClean="0">
                <a:latin typeface="Arial" pitchFamily="34" charset="0"/>
              </a:rPr>
              <a:t>nemocných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</a:rPr>
              <a:t>pac.70kg potřebuje 21g GLN/24h, </a:t>
            </a:r>
            <a:r>
              <a:rPr lang="cs-CZ" sz="2400" dirty="0" err="1" smtClean="0">
                <a:latin typeface="Arial" pitchFamily="34" charset="0"/>
              </a:rPr>
              <a:t>Dipeptiven</a:t>
            </a:r>
            <a:r>
              <a:rPr lang="cs-CZ" sz="2400" dirty="0" smtClean="0">
                <a:latin typeface="Arial" pitchFamily="34" charset="0"/>
              </a:rPr>
              <a:t> 150 ml/d</a:t>
            </a:r>
            <a:endParaRPr lang="cs-CZ" sz="24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err="1">
                <a:latin typeface="Arial" pitchFamily="34" charset="0"/>
              </a:rPr>
              <a:t>Supplementace</a:t>
            </a:r>
            <a:r>
              <a:rPr lang="cs-CZ" sz="2800" b="1" dirty="0">
                <a:latin typeface="Arial" pitchFamily="34" charset="0"/>
              </a:rPr>
              <a:t> PV </a:t>
            </a:r>
            <a:r>
              <a:rPr lang="cs-CZ" sz="2800" b="1" dirty="0" err="1">
                <a:latin typeface="Arial" pitchFamily="34" charset="0"/>
              </a:rPr>
              <a:t>glutaminem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snížila </a:t>
            </a:r>
            <a:r>
              <a:rPr lang="cs-CZ" sz="2800" b="1" dirty="0">
                <a:latin typeface="Arial" pitchFamily="34" charset="0"/>
              </a:rPr>
              <a:t>mortalitu v </a:t>
            </a:r>
            <a:r>
              <a:rPr lang="cs-CZ" sz="2800" b="1" dirty="0" smtClean="0">
                <a:latin typeface="Arial" pitchFamily="34" charset="0"/>
              </a:rPr>
              <a:t>některých studiích (ne ve všech)</a:t>
            </a:r>
            <a:endParaRPr lang="cs-CZ" sz="28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99305"/>
            <a:ext cx="1347092" cy="1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21EC4FC-5211-43B2-ADE5-66A59031C768}" type="slidenum">
              <a:rPr lang="cs-CZ"/>
              <a:pPr algn="r">
                <a:defRPr/>
              </a:pPr>
              <a:t>47</a:t>
            </a:fld>
            <a:endParaRPr lang="cs-CZ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72008"/>
            <a:ext cx="7704856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Potenciální účinky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v intenzívní péči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1208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Podpora anabolismu bílkovin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zlepšení dusíkové bilance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mírnění stresové hyperglykémie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zlepšení glukózové tolerance v kritickém stavu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Regulace acidobazické rovnováhy v ledvinách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Zvýšení počtu a funkce imunitních buněk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dodávka dusíku pro nukleové kyseliny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Zlepšení funkce střevní slizniční bariéry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glutamin</a:t>
            </a:r>
            <a:r>
              <a:rPr lang="cs-CZ" sz="2400" dirty="0">
                <a:latin typeface="Arial" charset="0"/>
              </a:rPr>
              <a:t> je palivem pro </a:t>
            </a:r>
            <a:r>
              <a:rPr lang="cs-CZ" sz="2400" dirty="0" err="1" smtClean="0">
                <a:latin typeface="Arial" charset="0"/>
              </a:rPr>
              <a:t>enterocyt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Tvorba </a:t>
            </a:r>
            <a:r>
              <a:rPr lang="cs-CZ" sz="2800" b="1" dirty="0" err="1">
                <a:latin typeface="Arial" charset="0"/>
              </a:rPr>
              <a:t>cytoprotektivních</a:t>
            </a:r>
            <a:r>
              <a:rPr lang="cs-CZ" sz="2800" b="1" dirty="0">
                <a:latin typeface="Arial" charset="0"/>
              </a:rPr>
              <a:t> molekul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proteiny tepelného šoku, </a:t>
            </a:r>
            <a:r>
              <a:rPr lang="cs-CZ" sz="2400" i="1" dirty="0" err="1">
                <a:latin typeface="Arial" charset="0"/>
              </a:rPr>
              <a:t>heat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shock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proteins</a:t>
            </a:r>
            <a:r>
              <a:rPr lang="cs-CZ" sz="2400" i="1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HSPs</a:t>
            </a:r>
            <a:endParaRPr lang="cs-CZ" sz="2400" i="1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glutathion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dirty="0" err="1">
                <a:latin typeface="Arial" charset="0"/>
              </a:rPr>
              <a:t>tripeptid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Glu-Cys-Gly</a:t>
            </a:r>
            <a:r>
              <a:rPr lang="cs-CZ" sz="2400" dirty="0">
                <a:latin typeface="Arial" charset="0"/>
              </a:rPr>
              <a:t>)</a:t>
            </a:r>
          </a:p>
          <a:p>
            <a:pPr marL="220663" indent="-258763">
              <a:lnSpc>
                <a:spcPct val="90000"/>
              </a:lnSpc>
              <a:spcBef>
                <a:spcPct val="0"/>
              </a:spcBef>
              <a:defRPr/>
            </a:pPr>
            <a:endParaRPr lang="cs-CZ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9630"/>
            <a:ext cx="8712968" cy="13971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Praktické doporučení pro dávkování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</a:rPr>
              <a:t>Dipeptivenu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kontinuální samostatná infúze po celých 24 h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odpovídá přibližně dávce GLN 0,3 g/kg/den</a:t>
            </a:r>
            <a:endParaRPr lang="cs-CZ" sz="2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05915"/>
              </p:ext>
            </p:extLst>
          </p:nvPr>
        </p:nvGraphicFramePr>
        <p:xfrm>
          <a:off x="197767" y="1772816"/>
          <a:ext cx="874846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  <a:gridCol w="2088232"/>
                <a:gridCol w="2051721"/>
              </a:tblGrid>
              <a:tr h="1234534"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Hmotnost </a:t>
                      </a:r>
                    </a:p>
                    <a:p>
                      <a:pPr algn="ctr"/>
                      <a:r>
                        <a:rPr lang="cs-CZ" sz="2400" i="0" dirty="0" smtClean="0"/>
                        <a:t>pacienta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Glutamin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g/24 h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064896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Tukové emulze s obsahem rybího oleje (FO)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P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u pacientů v intenzívní péči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064896" cy="525658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Lipo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Plus 20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B.Braun</a:t>
            </a:r>
            <a:r>
              <a:rPr lang="cs-CZ" dirty="0" smtClean="0">
                <a:latin typeface="Arial" charset="0"/>
              </a:rPr>
              <a:t>)</a:t>
            </a:r>
            <a:endParaRPr lang="cs-CZ" dirty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</a:pPr>
            <a:r>
              <a:rPr lang="cs-CZ" sz="2400" dirty="0">
                <a:latin typeface="Arial" charset="0"/>
              </a:rPr>
              <a:t>20 g tuku/100 ml tukové emulze (TE)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MCT </a:t>
            </a:r>
            <a:r>
              <a:rPr lang="cs-CZ" sz="2400" dirty="0">
                <a:latin typeface="Arial" charset="0"/>
              </a:rPr>
              <a:t>olej </a:t>
            </a:r>
            <a:r>
              <a:rPr lang="cs-CZ" sz="2400" dirty="0" smtClean="0">
                <a:latin typeface="Arial" charset="0"/>
              </a:rPr>
              <a:t>50</a:t>
            </a:r>
            <a:r>
              <a:rPr lang="cs-CZ" sz="2400" dirty="0">
                <a:latin typeface="Arial" charset="0"/>
              </a:rPr>
              <a:t>%, Sójový olej </a:t>
            </a:r>
            <a:r>
              <a:rPr lang="cs-CZ" sz="2400" dirty="0" smtClean="0">
                <a:latin typeface="Arial" charset="0"/>
              </a:rPr>
              <a:t>40</a:t>
            </a:r>
            <a:r>
              <a:rPr lang="cs-CZ" sz="2400" dirty="0">
                <a:latin typeface="Arial" charset="0"/>
              </a:rPr>
              <a:t>%, </a:t>
            </a:r>
            <a:r>
              <a:rPr lang="cs-CZ" sz="2400" dirty="0" err="1" smtClean="0">
                <a:latin typeface="Arial" charset="0"/>
              </a:rPr>
              <a:t>Fish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(rybí olej) 10%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5g FO /50g </a:t>
            </a:r>
            <a:r>
              <a:rPr lang="cs-CZ" sz="2400" dirty="0">
                <a:latin typeface="Arial" charset="0"/>
              </a:rPr>
              <a:t>tuku (250 ml TE)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 EPA+DHA 3,1g /5g FO  (62%)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pro </a:t>
            </a:r>
            <a:r>
              <a:rPr lang="cs-CZ" sz="2400" dirty="0">
                <a:latin typeface="Arial" charset="0"/>
              </a:rPr>
              <a:t>účinnou dávku EPA+DHA 3g/d ►podat </a:t>
            </a:r>
            <a:r>
              <a:rPr lang="cs-CZ" sz="2400" dirty="0" smtClean="0">
                <a:latin typeface="Arial" charset="0"/>
              </a:rPr>
              <a:t>50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tuku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SMOF lipid 20%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Fresenius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Kabi</a:t>
            </a:r>
            <a:r>
              <a:rPr lang="cs-CZ" dirty="0" smtClean="0">
                <a:latin typeface="Arial" charset="0"/>
              </a:rPr>
              <a:t>)</a:t>
            </a:r>
            <a:endParaRPr lang="cs-CZ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300"/>
              </a:spcBef>
            </a:pPr>
            <a:r>
              <a:rPr lang="cs-CZ" sz="2400" dirty="0">
                <a:latin typeface="Arial" charset="0"/>
              </a:rPr>
              <a:t>20 g tuku/100 ml tukové emulze (TE)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cs-CZ" sz="2400" dirty="0" smtClean="0">
                <a:latin typeface="Arial" charset="0"/>
              </a:rPr>
              <a:t>ójový olej 30%, </a:t>
            </a:r>
            <a:r>
              <a:rPr lang="cs-CZ" sz="2400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cs-CZ" sz="2400" dirty="0">
                <a:latin typeface="Arial" charset="0"/>
              </a:rPr>
              <a:t>CT </a:t>
            </a:r>
            <a:r>
              <a:rPr lang="cs-CZ" sz="2400" dirty="0" smtClean="0">
                <a:latin typeface="Arial" charset="0"/>
              </a:rPr>
              <a:t>30%, </a:t>
            </a:r>
            <a:r>
              <a:rPr lang="cs-CZ" sz="2400" dirty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cs-CZ" sz="2400" dirty="0">
                <a:latin typeface="Arial" charset="0"/>
              </a:rPr>
              <a:t>livový </a:t>
            </a:r>
            <a:r>
              <a:rPr lang="cs-CZ" sz="2400" dirty="0" smtClean="0">
                <a:latin typeface="Arial" charset="0"/>
              </a:rPr>
              <a:t>25%,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cs-CZ" sz="2400" dirty="0" err="1" smtClean="0">
                <a:latin typeface="Arial" charset="0"/>
              </a:rPr>
              <a:t>ish</a:t>
            </a:r>
            <a:r>
              <a:rPr lang="cs-CZ" sz="2400" dirty="0" smtClean="0">
                <a:latin typeface="Arial" charset="0"/>
              </a:rPr>
              <a:t> 15%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7,5 g FO/50 g tuku (250 ml TE)</a:t>
            </a:r>
            <a:r>
              <a:rPr lang="cs-CZ" sz="2400" dirty="0">
                <a:latin typeface="Arial" charset="0"/>
              </a:rPr>
              <a:t>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 </a:t>
            </a:r>
            <a:r>
              <a:rPr lang="cs-CZ" sz="2400" dirty="0">
                <a:latin typeface="Arial" charset="0"/>
              </a:rPr>
              <a:t>EPA+DHA </a:t>
            </a:r>
            <a:r>
              <a:rPr lang="cs-CZ" sz="2400" dirty="0" smtClean="0">
                <a:latin typeface="Arial" charset="0"/>
              </a:rPr>
              <a:t>2,5g /7,5g FO  (33%)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pro účinnou dávku EPA+DHA 3g/d ►podat 60 g tuku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endParaRPr lang="cs-CZ" sz="24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1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0665"/>
            <a:ext cx="7056784" cy="972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2776"/>
            <a:ext cx="8305800" cy="51845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cs-CZ" sz="12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tělesná teplota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spotřeba O</a:t>
            </a:r>
            <a:r>
              <a:rPr lang="cs-CZ" sz="2800" b="1" baseline="-25000" dirty="0" smtClean="0">
                <a:latin typeface="Arial" charset="0"/>
              </a:rPr>
              <a:t>2  </a:t>
            </a:r>
            <a:r>
              <a:rPr lang="cs-CZ" dirty="0" smtClean="0">
                <a:latin typeface="Arial" charset="0"/>
              </a:rPr>
              <a:t>(nepřímou kalorimetrií)</a:t>
            </a:r>
            <a:endParaRPr lang="cs-CZ" baseline="-250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Zvýšený </a:t>
            </a:r>
            <a:r>
              <a:rPr lang="cs-CZ" sz="2800" b="1" dirty="0" smtClean="0">
                <a:latin typeface="Arial" charset="0"/>
              </a:rPr>
              <a:t>výdej energie  </a:t>
            </a:r>
            <a:r>
              <a:rPr lang="cs-CZ" dirty="0" smtClean="0">
                <a:latin typeface="Arial" charset="0"/>
              </a:rPr>
              <a:t>(také ve formě tepla)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Zvýšená buněčná aktivita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Hormonální stimulace metabolismu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zvýšené hladiny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nutričních substrátů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glukoneogeneze, lipolýza, katabolismus bílkovin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Omezené využití nutričních substrátů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eaLnBrk="1" hangingPunct="1">
              <a:lnSpc>
                <a:spcPct val="130000"/>
              </a:lnSpc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3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7992888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Dávkování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 PUFA při PV s tukovou emulzí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obvyklé dávky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 dosažení metabolického účinku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20880" cy="468052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Podle dávky rybího oleje, FO</a:t>
            </a:r>
            <a:endParaRPr lang="cs-CZ" dirty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denní dávka 0,1-0,2 g FO/kg (0,15 g FO/kg)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7-14 g FO /70 kg (10 g FO /70kg)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 err="1">
                <a:latin typeface="Arial" charset="0"/>
              </a:rPr>
              <a:t>Lipo</a:t>
            </a:r>
            <a:r>
              <a:rPr lang="cs-CZ" sz="2400" dirty="0">
                <a:latin typeface="Arial" charset="0"/>
              </a:rPr>
              <a:t> Plus 20% 		</a:t>
            </a:r>
            <a:r>
              <a:rPr lang="cs-CZ" sz="2400" dirty="0" smtClean="0">
                <a:latin typeface="Arial" charset="0"/>
              </a:rPr>
              <a:t>350 ml/den (70g tuku/d)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SMOF Lipid 20%	</a:t>
            </a:r>
            <a:r>
              <a:rPr lang="cs-CZ" sz="2400" dirty="0" smtClean="0">
                <a:latin typeface="Arial" charset="0"/>
              </a:rPr>
              <a:t>250 ml/den (50g tuku/d)</a:t>
            </a:r>
            <a:endParaRPr lang="cs-CZ" sz="2400" dirty="0">
              <a:latin typeface="Arial" charset="0"/>
            </a:endParaRPr>
          </a:p>
          <a:p>
            <a:pPr marL="342900" lvl="1" indent="-3429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Arial" charset="0"/>
              </a:rPr>
              <a:t>Podle dávky EPA+DHA</a:t>
            </a:r>
            <a:endParaRPr lang="cs-CZ" b="1" dirty="0" smtClean="0"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denní dávka 3 g EPA+DHA</a:t>
            </a: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Lipo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Plus 20% 	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250 ml/d   (50g tuku/d)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lnSpc>
                <a:spcPts val="3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SMOF Lipid 20%	300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ml/d   (60g tuku/d)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6769100" cy="112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Anabolická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</a:t>
            </a:r>
            <a:r>
              <a:rPr lang="cs-CZ" sz="2800" b="1" dirty="0">
                <a:latin typeface="Arial" charset="0"/>
              </a:rPr>
              <a:t>hladin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Postupná regrese stresové odpovědi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pokles glukoneogeneze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snížení lipolýzy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spotřeby kyslíku a výdeje energie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katabolismu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Zlepšení apetitu, obnovení příjmu stravy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Pozitivní </a:t>
            </a:r>
            <a:r>
              <a:rPr lang="cs-CZ" sz="2800" b="1" dirty="0" smtClean="0">
                <a:latin typeface="Arial" charset="0"/>
              </a:rPr>
              <a:t>energetická a dusíková </a:t>
            </a:r>
            <a:r>
              <a:rPr lang="cs-CZ" sz="2800" b="1" dirty="0">
                <a:latin typeface="Arial" charset="0"/>
              </a:rPr>
              <a:t>bilance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přechodně zadržených tekutin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zvýšení </a:t>
            </a:r>
            <a:r>
              <a:rPr lang="cs-CZ" sz="2400" dirty="0" smtClean="0">
                <a:latin typeface="Arial" charset="0"/>
              </a:rPr>
              <a:t>diurézy, vyloučení nadbytečných tekutin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3"/>
            <a:ext cx="676875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APACHE II skóre tíže choroby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Acute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Physiology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And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Chronic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Health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Evaluation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36904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Klasifikace tíže choroby z roku 1985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vyjadřuje závažnost choroby a riziko </a:t>
            </a:r>
            <a:r>
              <a:rPr lang="cs-CZ" sz="2400" dirty="0">
                <a:latin typeface="Arial" charset="0"/>
              </a:rPr>
              <a:t>smrti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Sestává z 12 fyziologických hodnot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teplota, </a:t>
            </a:r>
            <a:r>
              <a:rPr lang="cs-CZ" sz="2400" dirty="0" err="1">
                <a:latin typeface="Arial" charset="0"/>
              </a:rPr>
              <a:t>oxygenace</a:t>
            </a:r>
            <a:r>
              <a:rPr lang="cs-CZ" sz="2400" dirty="0">
                <a:latin typeface="Arial" charset="0"/>
              </a:rPr>
              <a:t>, srdeční </a:t>
            </a:r>
            <a:r>
              <a:rPr lang="cs-CZ" sz="2400" dirty="0" smtClean="0">
                <a:latin typeface="Arial" charset="0"/>
              </a:rPr>
              <a:t>frekvence, TK a další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Stanovení skóre do 24 h po přijetí na JIP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možnost využití kalkulátoru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Rozsah 0-71 </a:t>
            </a:r>
            <a:r>
              <a:rPr lang="cs-CZ" sz="2800" b="1" dirty="0" smtClean="0">
                <a:latin typeface="Arial" charset="0"/>
              </a:rPr>
              <a:t>bodů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s nárůstem bodového skóre narůstá tíže choroby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Další skórovací systémy v intenzívní péči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ISS, </a:t>
            </a:r>
            <a:r>
              <a:rPr lang="cs-CZ" sz="2400" i="1" dirty="0" err="1" smtClean="0">
                <a:latin typeface="Arial" charset="0"/>
              </a:rPr>
              <a:t>Injury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Severity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SOFA, </a:t>
            </a:r>
            <a:r>
              <a:rPr lang="cs-CZ" sz="2400" i="1" dirty="0" err="1" smtClean="0">
                <a:latin typeface="Arial" charset="0"/>
              </a:rPr>
              <a:t>Sequential</a:t>
            </a:r>
            <a:r>
              <a:rPr lang="cs-CZ" sz="2400" i="1" dirty="0" smtClean="0">
                <a:latin typeface="Arial" charset="0"/>
              </a:rPr>
              <a:t> Organ </a:t>
            </a:r>
            <a:r>
              <a:rPr lang="cs-CZ" sz="2400" i="1" dirty="0" err="1" smtClean="0">
                <a:latin typeface="Arial" charset="0"/>
              </a:rPr>
              <a:t>Failure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Assessment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  <a:endParaRPr lang="cs-CZ" sz="2400" i="1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416824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Klidový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hypermetabolismus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ve stresu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&gt;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115 %  tabulkové hodnoty KEV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7128792" cy="460851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elká operace			110-130 %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Sepse				120-150 %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 err="1">
                <a:latin typeface="Arial" charset="0"/>
              </a:rPr>
              <a:t>Polytrauma</a:t>
            </a:r>
            <a:r>
              <a:rPr lang="cs-CZ" sz="2800" b="1" dirty="0">
                <a:latin typeface="Arial" charset="0"/>
              </a:rPr>
              <a:t>		</a:t>
            </a:r>
            <a:r>
              <a:rPr lang="cs-CZ" sz="2800" b="1" dirty="0" smtClean="0">
                <a:latin typeface="Arial" charset="0"/>
              </a:rPr>
              <a:t>	140-160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Těžké popáleniny		</a:t>
            </a:r>
            <a:r>
              <a:rPr lang="cs-CZ" sz="2800" b="1" dirty="0" smtClean="0">
                <a:latin typeface="Arial" charset="0"/>
              </a:rPr>
              <a:t>150-200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 smtClean="0">
                <a:latin typeface="Arial" charset="0"/>
              </a:rPr>
              <a:t>Kriticky nemocný		130-140 %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Tuto vysokou potřebu energie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však u kriticky nemocných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účelné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dodávat celou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riziko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31641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Katabolismus bílkovin při metabolickém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souvislosti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Progresívní úbytek hmoty kosterního svalstva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Zvýšení syntézy bílkovin akutní </a:t>
            </a:r>
            <a:r>
              <a:rPr lang="cs-CZ" sz="2800" b="1" dirty="0" smtClean="0">
                <a:latin typeface="Arial" charset="0"/>
              </a:rPr>
              <a:t>fáze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CRP, fibrinogen a další</a:t>
            </a:r>
            <a:endParaRPr lang="cs-CZ" sz="24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Negativní </a:t>
            </a:r>
            <a:r>
              <a:rPr lang="cs-CZ" sz="2800" b="1" dirty="0">
                <a:latin typeface="Arial" charset="0"/>
              </a:rPr>
              <a:t>dusíková bilance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Rychlý pokles hladin viscerálních bílkovin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albumin, </a:t>
            </a:r>
            <a:r>
              <a:rPr lang="cs-CZ" sz="2400" dirty="0" err="1" smtClean="0">
                <a:latin typeface="Arial" charset="0"/>
              </a:rPr>
              <a:t>prealbumin</a:t>
            </a:r>
            <a:endParaRPr lang="cs-CZ" sz="2400" dirty="0" smtClean="0"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podílí se </a:t>
            </a:r>
            <a:r>
              <a:rPr lang="cs-CZ" sz="2400" dirty="0" err="1" smtClean="0">
                <a:latin typeface="Arial" charset="0"/>
              </a:rPr>
              <a:t>transkapilární</a:t>
            </a:r>
            <a:r>
              <a:rPr lang="cs-CZ" sz="2400" dirty="0" smtClean="0">
                <a:latin typeface="Arial" charset="0"/>
              </a:rPr>
              <a:t> únik albuminu do </a:t>
            </a:r>
            <a:r>
              <a:rPr lang="cs-CZ" sz="2400" dirty="0" err="1" smtClean="0">
                <a:latin typeface="Arial" charset="0"/>
              </a:rPr>
              <a:t>intersticia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Porucha imunitní odpovědi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imunosuprese, zvýšené riziko infekcí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hojení ran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funkce GIT a dalších orgánů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1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"/>
</p:tagLst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15687</TotalTime>
  <Words>2424</Words>
  <Application>Microsoft Office PowerPoint</Application>
  <PresentationFormat>Předvádění na obrazovce (4:3)</PresentationFormat>
  <Paragraphs>692</Paragraphs>
  <Slides>51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Office Theme</vt:lpstr>
      <vt:lpstr> Obecné zásady nutriční podpory v intenzívní péči  bakalářské studium Nutriční terapie 3.r.  Miroslav Tomíška Interní hematologická a onkologická klinika LF MU a FN Brno</vt:lpstr>
      <vt:lpstr>Kriticky nemocný pacient  pacient v intenzívní péči (léčba na ARO nebo JIP) critically ill patients, intensive care patients</vt:lpstr>
      <vt:lpstr>Metabolická odpověď na stresový inzult rozvoj v časovém sledu</vt:lpstr>
      <vt:lpstr>Šoková fáze charakteristika metabolismu </vt:lpstr>
      <vt:lpstr>Hyperdynamická fáze charakteristika metabolismu  </vt:lpstr>
      <vt:lpstr>Anabolická fáze charakteristika metabolismu </vt:lpstr>
      <vt:lpstr>APACHE II skóre tíže choroby Acute Physiology And Chronic Health Evaluation</vt:lpstr>
      <vt:lpstr>Klidový hypermetabolismus ve stresu &gt; 115 %  tabulkové hodnoty KEV</vt:lpstr>
      <vt:lpstr>Katabolismus bílkovin při metabolickém stresu klinické souvislosti</vt:lpstr>
      <vt:lpstr>Klinické souvislosti hyperdynamické fáze v intenzívní péči</vt:lpstr>
      <vt:lpstr>Homeostáza elektrolytů a vody v hyperdynamické fázi</vt:lpstr>
      <vt:lpstr>Nadměrná zánětlivá odpověď - cíl léčby na JIP   vliv parenterálního podání omega-3 mastných kyselin  </vt:lpstr>
      <vt:lpstr>Metabolická rizika hyperglykémie  u pacientů v intenzívní péči (akutní bezprostřední vznik)</vt:lpstr>
      <vt:lpstr>Klinická rizika hyperglykémie   se týkají zejména pacientů s déletrvající intenzívní péčí</vt:lpstr>
      <vt:lpstr>Mortalita kriticky nemocných  podle glykemické variability ve skupinách s různou glykémií</vt:lpstr>
      <vt:lpstr>Diagnóza stresové hyperglykémie u kriticky nemocných</vt:lpstr>
      <vt:lpstr>Udržování glykémie  při enterální a parenterální výživě v intenzívní péči</vt:lpstr>
      <vt:lpstr>Dvě různé strategie kontroly glykémie u kriticky nemocných s nutriční podporou</vt:lpstr>
      <vt:lpstr>Diabetická formule EV pro intenzívní péči (Energie 1,5 kcal/ml, bílkoviny  75 g/l)</vt:lpstr>
      <vt:lpstr>Enterální versus parenterální výživa  v intenzívní péči, výsledky 21 studií a metaanalýza</vt:lpstr>
      <vt:lpstr>Gastrická  versus  jejunální EV v intenzívní péči</vt:lpstr>
      <vt:lpstr>Časná enterální výživa do 24-48 hod. po přijetí na JIP</vt:lpstr>
      <vt:lpstr>Časná enterální výživa do 24-48 hod. po přijetí na JIP</vt:lpstr>
      <vt:lpstr>Žaludeční reziduální objem v intenzívní péči, „Gastric Residual Volume“ , GRV</vt:lpstr>
      <vt:lpstr>Postupy pro rychlejší dodávku živin v EV v intenzívní péči</vt:lpstr>
      <vt:lpstr>Hypokalorická EV v intenzívní péči „intentional underfeeding“</vt:lpstr>
      <vt:lpstr>Studie EPaNIC Early Parenteral Nutrition Completing Enteral Nutrition  in Adult Critically Ill Patients</vt:lpstr>
      <vt:lpstr>Výstupy ze studie EPaNIC ukázaly nevýhodu časného zahájení PV</vt:lpstr>
      <vt:lpstr>Výstupy ze studie EPaNIC</vt:lpstr>
      <vt:lpstr>Závěry studie EPaNIC podle autorů</vt:lpstr>
      <vt:lpstr>Hypotetické vysvětlení výsledků  klinické studie EPaNIC autory </vt:lpstr>
      <vt:lpstr>Různé strategie iniciální nutriční podpory v prvním týdnu kritické nemoci</vt:lpstr>
      <vt:lpstr>Nutriční cíle při léčbě nemocného  v metabolickém stresu</vt:lpstr>
      <vt:lpstr>Nutriční podpora v šokové fázi  kritické nemoci </vt:lpstr>
      <vt:lpstr>Přívod energie v umělé výživě  u kriticky nemocného, modelová situace</vt:lpstr>
      <vt:lpstr>Adekvátní dávka exogenní energie při ÚPV u kriticky nemocného při snaze vyhnout se overfeedingu, modelová situace</vt:lpstr>
      <vt:lpstr>Nový typ 3-komorových vaků Nutriflex® kvalitní parenterální výživa s obsahem w-3 PUFA</vt:lpstr>
      <vt:lpstr>Nutriflex Omega Special 1875 ml 3-komorový vak pro parenterální výživu</vt:lpstr>
      <vt:lpstr>Nutriflex Omega Special 1875 ml (2215 kcal) kontinuální režim, cílová dávka výživy dána rychlostí infúze</vt:lpstr>
      <vt:lpstr>Nutriflex Omega Peri 1875 ml 3-komorový vak do periferní žíly</vt:lpstr>
      <vt:lpstr>SMOF Kabiven 986 ml pro doplňkovou PV</vt:lpstr>
      <vt:lpstr>Prezentace aplikace PowerPoint</vt:lpstr>
      <vt:lpstr>Prezentace aplikace PowerPoint</vt:lpstr>
      <vt:lpstr>Výhody individuální směsi AiO připravené v nemocniční lékárně</vt:lpstr>
      <vt:lpstr>Problém glutaminu (GLN) v intenzívní péči ve větší míře se týká PV než EV</vt:lpstr>
      <vt:lpstr>Fakta o glutaminu (GLN) v intenzívní péči</vt:lpstr>
      <vt:lpstr>Potenciální účinky glutaminu v PV u nemocných v intenzívní péči</vt:lpstr>
      <vt:lpstr>Praktické doporučení pro dávkování Dipeptivenu kontinuální samostatná infúze po celých 24 h odpovídá přibližně dávce GLN 0,3 g/kg/den</vt:lpstr>
      <vt:lpstr>Tukové emulze s obsahem rybího oleje (FO) pro PV u pacientů v intenzívní péči</vt:lpstr>
      <vt:lpstr>Dávkování w-3 PUFA při PV s tukovou emulzí obvyklé dávky k dosažení metabolického účinku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517</cp:revision>
  <dcterms:created xsi:type="dcterms:W3CDTF">2015-10-22T09:56:45Z</dcterms:created>
  <dcterms:modified xsi:type="dcterms:W3CDTF">2023-04-24T20:04:32Z</dcterms:modified>
</cp:coreProperties>
</file>