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9926638" cy="66690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7E6A1-2284-41AC-A16F-7B3191BB67B8}" type="datetimeFigureOut">
              <a:rPr lang="cs-CZ" smtClean="0"/>
              <a:pPr/>
              <a:t>28.5.2021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34476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334476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CF37C-CC52-4B00-BD81-516F06FC9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550B3-191C-40D9-B2F7-746BF7686D53}" type="datetimeFigureOut">
              <a:rPr lang="cs-CZ" smtClean="0"/>
              <a:pPr/>
              <a:t>28.5.2021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95650" y="500063"/>
            <a:ext cx="3335338" cy="250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167817"/>
            <a:ext cx="7941310" cy="3001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334476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334476"/>
            <a:ext cx="4301543" cy="3334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9EEF6-4968-49D3-8B99-0B885257C0C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3D06-0A45-4234-BA34-E05D8FDA409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8E87F-01FC-4BF5-8046-A2A79694F3B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C3211-15DE-4A6D-A6F4-265BF1E25BB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2A186-FF3F-43D1-88A3-5AA31640A3F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A3898-F0BF-4517-8CA3-74E16B2A8F5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0FFAD-F5B1-459C-9214-72965CE9682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1869D-F68F-4C74-86EC-40920E3A3D3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88FEC-9306-4284-93BB-9A18689322E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1DA96-A025-422E-A067-919554D0AE8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E1C1D-A244-4041-B77B-304967DC821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EF0C9-D2E4-4BAF-8DCB-17C2EC6A822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BF1F2-BAD6-43AC-B4F1-392461C83EC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E1715-2FE6-4ED9-9EA0-72202BE20B4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ED677-0DE0-438D-92DF-BD1A66ABBCC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E4B13-85BC-4614-BBAB-D4708DC664F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9F875-7613-45BA-B49C-F037734300F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DCE83-7678-4160-9BED-BFA9BD07B0C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0DDE0-1B88-45B7-A4FE-F3B31BD131D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C2B0B-971B-456E-8264-AB1F0FDCA66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4EED9-5CE4-4FE5-8A4F-2651BD9B0F1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09856-2C33-4044-876E-D0E41E6A43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DDAB4-F250-4BEB-B08F-5E441F7176A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551F07-35E9-4557-BBE5-5145178283C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28.5.2021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5E0B84-7E96-4633-B486-56138525359A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78681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1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700808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Stanovte 95% IS pro průměrnou hmotnost kojenců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Hmotnosti: 5,6; </a:t>
            </a:r>
            <a:r>
              <a:rPr lang="cs-CZ" sz="2400" dirty="0" err="1" smtClean="0">
                <a:solidFill>
                  <a:schemeClr val="bg1"/>
                </a:solidFill>
              </a:rPr>
              <a:t>6</a:t>
            </a:r>
            <a:r>
              <a:rPr lang="cs-CZ" sz="2400" dirty="0" smtClean="0">
                <a:solidFill>
                  <a:schemeClr val="bg1"/>
                </a:solidFill>
              </a:rPr>
              <a:t>,1; 4,8; 5,2; 7,0; 5,5; 6,5 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Farmář prodává na farmářském trhu v Blatné brambory. Jaká je průměrná prodejní cena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brambor, když: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• ráno za cenu 9 Kč/kg prodal hmotnost 10,5 kg brambor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• dopoledne za cenu 7 Kč/kg prodal hmotnost 40 kg brambor,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• odpoledne za cenu 6 Kč/kg prodal hmotnost 70 kg brambor.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2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bg1"/>
                </a:solidFill>
              </a:rPr>
              <a:t>17 štěňat bylo trénováno v chození na záchod metodou pozitivního posilování (pochvala, když jde na záchod venku) nebo negativního (trest, když jde na záchod doma). Jako parametr bylo měřeno, za kolik dní je štěně vycvičeno.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nulová hypotéza je, že není rozdíl v metodách tréninku, tedy, že oběma metodami je štěně vycvičeno za stejnou dobu.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po srovnání rozložení + malý počet hodnot je vhodné použít </a:t>
            </a:r>
            <a:r>
              <a:rPr lang="cs-CZ" sz="2400" dirty="0" err="1" smtClean="0">
                <a:solidFill>
                  <a:schemeClr val="bg1"/>
                </a:solidFill>
              </a:rPr>
              <a:t>neparametrický</a:t>
            </a:r>
            <a:r>
              <a:rPr lang="cs-CZ" sz="2400" dirty="0" smtClean="0">
                <a:solidFill>
                  <a:schemeClr val="bg1"/>
                </a:solidFill>
              </a:rPr>
              <a:t> test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Skupina 1: 35, 41, 43, 44, 47, 48, </a:t>
            </a:r>
            <a:r>
              <a:rPr lang="cs-CZ" sz="2400" dirty="0" err="1" smtClean="0">
                <a:solidFill>
                  <a:schemeClr val="bg1"/>
                </a:solidFill>
              </a:rPr>
              <a:t>48</a:t>
            </a:r>
            <a:r>
              <a:rPr lang="cs-CZ" sz="2400" dirty="0" smtClean="0">
                <a:solidFill>
                  <a:schemeClr val="bg1"/>
                </a:solidFill>
              </a:rPr>
              <a:t>, 51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Skupina 2: 42, 46, 47, 53, 54, 57, 59, 65, 74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bg1"/>
                </a:solidFill>
              </a:rPr>
              <a:t>Otestujte na 5% hladině významnosti předpoklad o nezávislosti odpovědi na otázku (ANO/NE) na pohlaví dotázané osoby.</a:t>
            </a: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71600" y="29969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Ano</a:t>
                      </a:r>
                      <a:endParaRPr lang="cs-CZ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Ne</a:t>
                      </a:r>
                      <a:endParaRPr lang="cs-CZ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Symbol"/>
                          <a:ea typeface="Times New Roman"/>
                          <a:cs typeface="Times"/>
                        </a:rPr>
                        <a:t>S</a:t>
                      </a:r>
                      <a:endParaRPr lang="cs-CZ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M</a:t>
                      </a:r>
                      <a:endParaRPr lang="cs-CZ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75</a:t>
                      </a:r>
                      <a:endParaRPr lang="cs-CZ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25</a:t>
                      </a:r>
                      <a:endParaRPr lang="cs-CZ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100</a:t>
                      </a:r>
                      <a:endParaRPr lang="cs-CZ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Ž</a:t>
                      </a:r>
                      <a:endParaRPr lang="cs-CZ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30</a:t>
                      </a:r>
                      <a:endParaRPr lang="cs-CZ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70</a:t>
                      </a:r>
                      <a:endParaRPr lang="cs-CZ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100</a:t>
                      </a:r>
                      <a:endParaRPr lang="cs-CZ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>
                          <a:solidFill>
                            <a:schemeClr val="bg1"/>
                          </a:solidFill>
                          <a:latin typeface="Symbol"/>
                          <a:ea typeface="Times New Roman"/>
                          <a:cs typeface="Times"/>
                        </a:rPr>
                        <a:t>S</a:t>
                      </a:r>
                      <a:endParaRPr lang="cs-CZ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105</a:t>
                      </a:r>
                      <a:endParaRPr lang="cs-CZ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95</a:t>
                      </a:r>
                      <a:endParaRPr lang="cs-CZ" sz="20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Times"/>
                          <a:ea typeface="Times New Roman"/>
                          <a:cs typeface="Times"/>
                        </a:rPr>
                        <a:t>200</a:t>
                      </a:r>
                      <a:endParaRPr lang="cs-CZ" sz="20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Příklad č. 5</a:t>
            </a:r>
            <a:endParaRPr lang="cs-CZ" dirty="0"/>
          </a:p>
        </p:txBody>
      </p:sp>
      <p:sp>
        <p:nvSpPr>
          <p:cNvPr id="1028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 typeface="Arial" charset="0"/>
              <a:buNone/>
              <a:defRPr/>
            </a:pPr>
            <a:r>
              <a:rPr lang="cs-CZ" sz="2400" dirty="0" smtClean="0">
                <a:solidFill>
                  <a:schemeClr val="bg1"/>
                </a:solidFill>
              </a:rPr>
              <a:t>Byla provedena čtyři nezávislá stanovení obsahu manganu u dvou vzorků oceli s různými obsahy manganu a byly získány výsledky: </a:t>
            </a:r>
          </a:p>
          <a:p>
            <a:pPr marL="971550" lvl="4" indent="-457200" eaLnBrk="1" hangingPunct="1">
              <a:buFont typeface="Arial" charset="0"/>
              <a:buAutoNum type="arabicPeriod"/>
              <a:defRPr/>
            </a:pPr>
            <a:r>
              <a:rPr lang="cs-CZ" sz="2400" dirty="0" smtClean="0">
                <a:solidFill>
                  <a:schemeClr val="bg1"/>
                </a:solidFill>
              </a:rPr>
              <a:t>vzorek: 0,31%, 0,30%, 0,29%, 0,32%</a:t>
            </a:r>
          </a:p>
          <a:p>
            <a:pPr marL="971550" lvl="4" indent="-457200" eaLnBrk="1" hangingPunct="1">
              <a:buFont typeface="Arial" charset="0"/>
              <a:buAutoNum type="arabicPeriod"/>
              <a:defRPr/>
            </a:pPr>
            <a:r>
              <a:rPr lang="cs-CZ" sz="2400" dirty="0" smtClean="0">
                <a:solidFill>
                  <a:schemeClr val="bg1"/>
                </a:solidFill>
              </a:rPr>
              <a:t>Vzorek: 0,59%, 0,57%, 0,58%, 0,57%</a:t>
            </a:r>
          </a:p>
          <a:p>
            <a:pPr marL="971550" lvl="4" indent="-457200" eaLnBrk="1" hangingPunct="1">
              <a:buFont typeface="Arial" charset="0"/>
              <a:buNone/>
              <a:defRPr/>
            </a:pPr>
            <a:r>
              <a:rPr lang="cs-CZ" sz="2400" dirty="0" smtClean="0">
                <a:solidFill>
                  <a:schemeClr val="bg1"/>
                </a:solidFill>
              </a:rPr>
              <a:t>Stanovte 95% interval spolehlivosti pro rozdíl středních</a:t>
            </a:r>
          </a:p>
          <a:p>
            <a:pPr marL="971550" lvl="4" indent="-457200" eaLnBrk="1" hangingPunct="1">
              <a:buFont typeface="Arial" charset="0"/>
              <a:buNone/>
              <a:defRPr/>
            </a:pPr>
            <a:r>
              <a:rPr lang="cs-CZ" sz="2400" dirty="0" smtClean="0">
                <a:solidFill>
                  <a:schemeClr val="bg1"/>
                </a:solidFill>
              </a:rPr>
              <a:t>hodnot obsahu manganu </a:t>
            </a:r>
            <a:r>
              <a:rPr lang="el-GR" sz="2400" i="1" dirty="0" smtClean="0">
                <a:solidFill>
                  <a:schemeClr val="bg1"/>
                </a:solidFill>
              </a:rPr>
              <a:t>μ</a:t>
            </a:r>
            <a:r>
              <a:rPr lang="cs-CZ" sz="2400" i="1" baseline="-25000" dirty="0" smtClean="0">
                <a:solidFill>
                  <a:schemeClr val="bg1"/>
                </a:solidFill>
              </a:rPr>
              <a:t>1</a:t>
            </a:r>
            <a:r>
              <a:rPr lang="cs-CZ" sz="2400" i="1" baseline="30000" dirty="0" smtClean="0">
                <a:solidFill>
                  <a:schemeClr val="bg1"/>
                </a:solidFill>
              </a:rPr>
              <a:t>-</a:t>
            </a:r>
            <a:r>
              <a:rPr lang="el-GR" sz="2400" i="1" dirty="0" smtClean="0">
                <a:solidFill>
                  <a:schemeClr val="bg1"/>
                </a:solidFill>
              </a:rPr>
              <a:t> μ</a:t>
            </a:r>
            <a:r>
              <a:rPr lang="cs-CZ" sz="2400" i="1" baseline="-25000" dirty="0" smtClean="0">
                <a:solidFill>
                  <a:schemeClr val="bg1"/>
                </a:solidFill>
              </a:rPr>
              <a:t>2</a:t>
            </a:r>
            <a:r>
              <a:rPr lang="cs-CZ" sz="2400" i="1" dirty="0" smtClean="0">
                <a:solidFill>
                  <a:schemeClr val="bg1"/>
                </a:solidFill>
              </a:rPr>
              <a:t>.</a:t>
            </a:r>
            <a:r>
              <a:rPr lang="cs-CZ" sz="2400" dirty="0" smtClean="0">
                <a:solidFill>
                  <a:schemeClr val="bg1"/>
                </a:solidFill>
              </a:rPr>
              <a:t>Údaje o obsahu manganu</a:t>
            </a:r>
          </a:p>
          <a:p>
            <a:pPr marL="971550" lvl="4" indent="-457200" eaLnBrk="1" hangingPunct="1">
              <a:buFont typeface="Arial" charset="0"/>
              <a:buNone/>
              <a:defRPr/>
            </a:pPr>
            <a:r>
              <a:rPr lang="cs-CZ" sz="2400" dirty="0" smtClean="0">
                <a:solidFill>
                  <a:schemeClr val="bg1"/>
                </a:solidFill>
              </a:rPr>
              <a:t>představují realizace náhodných výběrů rozsahu 4 z N(</a:t>
            </a:r>
            <a:r>
              <a:rPr lang="el-GR" sz="2400" dirty="0" smtClean="0">
                <a:solidFill>
                  <a:schemeClr val="bg1"/>
                </a:solidFill>
              </a:rPr>
              <a:t>μ</a:t>
            </a:r>
            <a:r>
              <a:rPr lang="cs-CZ" sz="2400" baseline="-25000" dirty="0" smtClean="0">
                <a:solidFill>
                  <a:schemeClr val="bg1"/>
                </a:solidFill>
              </a:rPr>
              <a:t>1</a:t>
            </a:r>
            <a:r>
              <a:rPr lang="cs-CZ" sz="2400" dirty="0" smtClean="0">
                <a:solidFill>
                  <a:schemeClr val="bg1"/>
                </a:solidFill>
              </a:rPr>
              <a:t>, </a:t>
            </a:r>
            <a:r>
              <a:rPr lang="el-GR" sz="2400" dirty="0" smtClean="0">
                <a:solidFill>
                  <a:schemeClr val="bg1"/>
                </a:solidFill>
              </a:rPr>
              <a:t>σ</a:t>
            </a:r>
            <a:r>
              <a:rPr lang="cs-CZ" sz="2400" baseline="30000" dirty="0" smtClean="0">
                <a:solidFill>
                  <a:schemeClr val="bg1"/>
                </a:solidFill>
              </a:rPr>
              <a:t>2</a:t>
            </a:r>
            <a:r>
              <a:rPr lang="cs-CZ" sz="2400" dirty="0" smtClean="0">
                <a:solidFill>
                  <a:schemeClr val="bg1"/>
                </a:solidFill>
              </a:rPr>
              <a:t>)</a:t>
            </a:r>
          </a:p>
          <a:p>
            <a:pPr marL="971550" lvl="4" indent="-457200" eaLnBrk="1" hangingPunct="1">
              <a:buFont typeface="Arial" charset="0"/>
              <a:buNone/>
              <a:defRPr/>
            </a:pPr>
            <a:r>
              <a:rPr lang="cs-CZ" sz="2400" dirty="0" smtClean="0">
                <a:solidFill>
                  <a:schemeClr val="bg1"/>
                </a:solidFill>
              </a:rPr>
              <a:t>a N(</a:t>
            </a:r>
            <a:r>
              <a:rPr lang="el-GR" sz="2400" dirty="0" smtClean="0">
                <a:solidFill>
                  <a:schemeClr val="bg1"/>
                </a:solidFill>
              </a:rPr>
              <a:t>μ</a:t>
            </a:r>
            <a:r>
              <a:rPr lang="cs-CZ" sz="2400" baseline="-25000" dirty="0" smtClean="0">
                <a:solidFill>
                  <a:schemeClr val="bg1"/>
                </a:solidFill>
              </a:rPr>
              <a:t>2</a:t>
            </a:r>
            <a:r>
              <a:rPr lang="cs-CZ" sz="2400" dirty="0" smtClean="0">
                <a:solidFill>
                  <a:schemeClr val="bg1"/>
                </a:solidFill>
              </a:rPr>
              <a:t>, </a:t>
            </a:r>
            <a:r>
              <a:rPr lang="el-GR" sz="2400" dirty="0" smtClean="0">
                <a:solidFill>
                  <a:schemeClr val="bg1"/>
                </a:solidFill>
              </a:rPr>
              <a:t>σ</a:t>
            </a:r>
            <a:r>
              <a:rPr lang="cs-CZ" sz="2400" baseline="30000" dirty="0" smtClean="0">
                <a:solidFill>
                  <a:schemeClr val="bg1"/>
                </a:solidFill>
              </a:rPr>
              <a:t>2</a:t>
            </a:r>
            <a:r>
              <a:rPr lang="cs-CZ" sz="2400" dirty="0" smtClean="0">
                <a:solidFill>
                  <a:schemeClr val="bg1"/>
                </a:solidFill>
              </a:rPr>
              <a:t>) s neznámými, avšak shodnými rozptyly.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Příklad č. 6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329613" cy="5214937"/>
          </a:xfrm>
        </p:spPr>
        <p:txBody>
          <a:bodyPr/>
          <a:lstStyle/>
          <a:p>
            <a:pPr marL="514350" lvl="4" indent="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Průměrná hmotnost ovcí v čase páření byla srovnávána pro kontrolní skupinu a skupinu krmenou zvýšenou dávkou potravy. Kontrolní skupina obsahuje 30 ovcí, skupina se zvýšeným příjmem potravy pak 24 ovcí.</a:t>
            </a:r>
          </a:p>
          <a:p>
            <a:pPr marL="514350" lvl="4" indent="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x</a:t>
            </a:r>
            <a:r>
              <a:rPr lang="cs-CZ" sz="2400" baseline="-25000" dirty="0" smtClean="0">
                <a:solidFill>
                  <a:schemeClr val="bg1"/>
                </a:solidFill>
              </a:rPr>
              <a:t>1</a:t>
            </a:r>
            <a:r>
              <a:rPr lang="cs-CZ" sz="2400" dirty="0" smtClean="0">
                <a:solidFill>
                  <a:schemeClr val="bg1"/>
                </a:solidFill>
              </a:rPr>
              <a:t> ̅= 65,8 kg, s</a:t>
            </a:r>
            <a:r>
              <a:rPr lang="cs-CZ" sz="2400" baseline="-25000" dirty="0" smtClean="0">
                <a:solidFill>
                  <a:schemeClr val="bg1"/>
                </a:solidFill>
              </a:rPr>
              <a:t>1</a:t>
            </a:r>
            <a:r>
              <a:rPr lang="cs-CZ" sz="2400" baseline="30000" dirty="0" smtClean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= 2,50,  x</a:t>
            </a:r>
            <a:r>
              <a:rPr lang="cs-CZ" sz="2400" baseline="-25000" dirty="0" smtClean="0">
                <a:solidFill>
                  <a:schemeClr val="bg1"/>
                </a:solidFill>
              </a:rPr>
              <a:t>2</a:t>
            </a:r>
            <a:r>
              <a:rPr lang="cs-CZ" sz="2400" dirty="0" smtClean="0">
                <a:solidFill>
                  <a:schemeClr val="bg1"/>
                </a:solidFill>
              </a:rPr>
              <a:t> ̅= 67,4 kg, s</a:t>
            </a:r>
            <a:r>
              <a:rPr lang="cs-CZ" sz="2400" baseline="-25000" dirty="0" smtClean="0">
                <a:solidFill>
                  <a:schemeClr val="bg1"/>
                </a:solidFill>
              </a:rPr>
              <a:t>2</a:t>
            </a:r>
            <a:r>
              <a:rPr lang="cs-CZ" sz="2400" baseline="30000" dirty="0" smtClean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= 2,25.</a:t>
            </a:r>
          </a:p>
          <a:p>
            <a:pPr marL="514350" lvl="4" indent="0" eaLnBrk="1" hangingPunct="1">
              <a:buFont typeface="Arial" charset="0"/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Za předpokladu, že oba výběry splňují předpoklad normálního rozložení dat, testujte hypotézu o shodnosti hmotností obou skupin ovcí oproti oboustranné alternativě.</a:t>
            </a:r>
          </a:p>
          <a:p>
            <a:pPr marL="514350" lvl="4" indent="0" eaLnBrk="1" hangingPunct="1">
              <a:buFont typeface="Arial" charset="0"/>
              <a:buNone/>
            </a:pPr>
            <a:endParaRPr lang="cs-CZ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Times New Roman"/>
              </a:rPr>
              <a:t>	</a:t>
            </a:r>
            <a:r>
              <a:rPr lang="cs-CZ" sz="2400" dirty="0" smtClean="0">
                <a:solidFill>
                  <a:schemeClr val="bg1"/>
                </a:solidFill>
                <a:latin typeface="Calibri" pitchFamily="34" charset="0"/>
              </a:rPr>
              <a:t>V restauraci "U bílého koníčka" měřili ve 20 případech čas obsluhy zákazníka. Výsledky v minutách: 6, 8, 11, 4, 7, 6, 10, 6, 9, 8, 5, 12,13,10, 9, 8, 7, 11, 10, 5. V restauraci "Zlatý lev"bylo dané pozorování uskutečněno v 15 případech s těmito výsledky: 9, 11, 10, 7, 6, 4, 8, 13, 5, 15, 8, 5, 6, 8, 7. Na hladině významnosti 0,05 testujte hypotézu, že střední hodnoty doby obsluhy jsou v obou restauracích stejné. </a:t>
            </a:r>
            <a:endParaRPr lang="cs-CZ" sz="2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4592</TotalTime>
  <Words>196</Words>
  <Application>Microsoft Office PowerPoint</Application>
  <PresentationFormat>Předvádění na obrazovce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1_Motiv sady Office</vt:lpstr>
      <vt:lpstr>Příklad č. 1</vt:lpstr>
      <vt:lpstr>Příklad č. 2</vt:lpstr>
      <vt:lpstr>Příklad č. 3</vt:lpstr>
      <vt:lpstr>Příklad č. 4</vt:lpstr>
      <vt:lpstr>Příklad č. 5</vt:lpstr>
      <vt:lpstr>Příklad č. 6</vt:lpstr>
      <vt:lpstr>Příklad č.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 č. 1</dc:title>
  <dc:creator>Lucie Buresova</dc:creator>
  <cp:lastModifiedBy>Lucie Buresova</cp:lastModifiedBy>
  <cp:revision>7</cp:revision>
  <dcterms:created xsi:type="dcterms:W3CDTF">2016-05-10T17:59:34Z</dcterms:created>
  <dcterms:modified xsi:type="dcterms:W3CDTF">2021-05-28T14:25:25Z</dcterms:modified>
</cp:coreProperties>
</file>