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7C37A-B5D2-44A8-A3A5-D4B86F4A114A}" type="datetimeFigureOut">
              <a:rPr lang="cs-CZ"/>
              <a:pPr>
                <a:defRPr/>
              </a:pPr>
              <a:t>21.4.2021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16E06-3B02-4B1B-8889-880E958B7F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88FC1-238F-4A3D-A7DC-343FC8E50D3D}" type="datetimeFigureOut">
              <a:rPr lang="cs-CZ"/>
              <a:pPr>
                <a:defRPr/>
              </a:pPr>
              <a:t>21.4.2021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6C9C8-8FDB-4000-B38B-891089C070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36A28-2710-4EAE-AC3C-76EEE16528FE}" type="datetimeFigureOut">
              <a:rPr lang="cs-CZ"/>
              <a:pPr>
                <a:defRPr/>
              </a:pPr>
              <a:t>21.4.2021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B7108-8FF6-4CC6-82AC-1C10C1A6E0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1D41A-E7F1-4AED-ACE1-D957E034FF98}" type="datetimeFigureOut">
              <a:rPr lang="cs-CZ"/>
              <a:pPr>
                <a:defRPr/>
              </a:pPr>
              <a:t>21.4.2021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F9E6E-385A-44AA-958C-712C791F5A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8E65A-A6D8-481D-812C-FA96FFEA6B49}" type="datetimeFigureOut">
              <a:rPr lang="cs-CZ"/>
              <a:pPr>
                <a:defRPr/>
              </a:pPr>
              <a:t>21.4.2021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F5764-119D-429F-93E5-A926C2113A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46FBC-002C-46D7-91E5-2E73E8E0DA01}" type="datetimeFigureOut">
              <a:rPr lang="cs-CZ"/>
              <a:pPr>
                <a:defRPr/>
              </a:pPr>
              <a:t>21.4.2021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F395B-2068-49FD-923A-158796BC95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F9DCA-C148-4C1A-8FFD-D0684874D1E2}" type="datetimeFigureOut">
              <a:rPr lang="cs-CZ"/>
              <a:pPr>
                <a:defRPr/>
              </a:pPr>
              <a:t>21.4.2021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4126A-FB1A-498D-A913-F1A638B9E5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6CFE1-B271-4A05-B946-5015DC01D217}" type="datetimeFigureOut">
              <a:rPr lang="cs-CZ"/>
              <a:pPr>
                <a:defRPr/>
              </a:pPr>
              <a:t>21.4.2021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A6814-DFDB-46A2-A3A0-8F20123896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59670-B1F3-4016-808A-DE188604A5EB}" type="datetimeFigureOut">
              <a:rPr lang="cs-CZ"/>
              <a:pPr>
                <a:defRPr/>
              </a:pPr>
              <a:t>21.4.2021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2B2C8-DDB9-4A66-981C-F720E69D3D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A3C40-FE33-4FC8-9821-27C5ABFBB0CB}" type="datetimeFigureOut">
              <a:rPr lang="cs-CZ"/>
              <a:pPr>
                <a:defRPr/>
              </a:pPr>
              <a:t>21.4.2021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DF744-B0DE-47E0-9085-2C74E48762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82AA9-F389-434C-8574-19B3BCEAD3E4}" type="datetimeFigureOut">
              <a:rPr lang="cs-CZ"/>
              <a:pPr>
                <a:defRPr/>
              </a:pPr>
              <a:t>21.4.2021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9F0E0-7CEF-4E2E-A557-99F0F8E07E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54061"/>
            </a:gs>
            <a:gs pos="75000">
              <a:srgbClr val="376092"/>
            </a:gs>
            <a:gs pos="100000">
              <a:srgbClr val="37609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5F3D36-2054-4F98-A546-07734052A60F}" type="datetimeFigureOut">
              <a:rPr lang="cs-CZ"/>
              <a:pPr>
                <a:defRPr/>
              </a:pPr>
              <a:t>21.4.2021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0D3A3F-267F-4BAD-BE34-CEE5E32949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smtClean="0"/>
              <a:t>Příklad č. 1 - Intervaly spolehlivosti</a:t>
            </a:r>
            <a:endParaRPr lang="cs-CZ" dirty="0"/>
          </a:p>
        </p:txBody>
      </p:sp>
      <p:sp>
        <p:nvSpPr>
          <p:cNvPr id="1028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8329613" cy="5214937"/>
          </a:xfrm>
        </p:spPr>
        <p:txBody>
          <a:bodyPr/>
          <a:lstStyle/>
          <a:p>
            <a:pPr marL="514350" lvl="4" indent="0" eaLnBrk="1" hangingPunct="1">
              <a:buFont typeface="Arial" charset="0"/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Úkolem je určit průměrnou hladinu cholesterolu v séru v určité populaci mužů. V náhodném výběru 25 mužů je výběrový průměr 6,3 </a:t>
            </a:r>
            <a:r>
              <a:rPr lang="cs-CZ" sz="2400" dirty="0" err="1" smtClean="0">
                <a:solidFill>
                  <a:schemeClr val="bg1"/>
                </a:solidFill>
              </a:rPr>
              <a:t>mmol</a:t>
            </a:r>
            <a:r>
              <a:rPr lang="cs-CZ" sz="2400" dirty="0" smtClean="0">
                <a:solidFill>
                  <a:schemeClr val="bg1"/>
                </a:solidFill>
              </a:rPr>
              <a:t>/l. Předpokládejme, že v podobné velké populaci byla zjištěna směrodatná odchylka  </a:t>
            </a:r>
          </a:p>
          <a:p>
            <a:pPr marL="514350" lvl="4" indent="0" eaLnBrk="1" hangingPunct="1">
              <a:buFont typeface="Arial" charset="0"/>
              <a:buNone/>
            </a:pPr>
            <a:r>
              <a:rPr lang="cs-CZ" sz="2400" dirty="0" err="1" smtClean="0">
                <a:solidFill>
                  <a:schemeClr val="bg1"/>
                </a:solidFill>
              </a:rPr>
              <a:t>mmol</a:t>
            </a:r>
            <a:r>
              <a:rPr lang="cs-CZ" sz="2400" dirty="0" smtClean="0">
                <a:solidFill>
                  <a:schemeClr val="bg1"/>
                </a:solidFill>
              </a:rPr>
              <a:t>/l a že je možné tuto hodnotu použít i zde. </a:t>
            </a:r>
          </a:p>
          <a:p>
            <a:pPr marL="514350" indent="-514350" eaLnBrk="1" hangingPunct="1">
              <a:buFont typeface="Arial" charset="0"/>
              <a:buNone/>
            </a:pPr>
            <a:endParaRPr lang="cs-CZ" sz="24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7215188" y="2500313"/>
          <a:ext cx="1152525" cy="428625"/>
        </p:xfrm>
        <a:graphic>
          <a:graphicData uri="http://schemas.openxmlformats.org/presentationml/2006/ole">
            <p:oleObj spid="_x0000_s2050" name="Rovnice" r:id="rId3" imgW="545760" imgH="203040" progId="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smtClean="0"/>
              <a:t>Příklad č. 2 - Intervaly spolehlivosti</a:t>
            </a:r>
            <a:endParaRPr lang="cs-CZ" dirty="0"/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8329613" cy="5214937"/>
          </a:xfrm>
        </p:spPr>
        <p:txBody>
          <a:bodyPr/>
          <a:lstStyle/>
          <a:p>
            <a:pPr marL="514350" lvl="4" indent="0" eaLnBrk="1" hangingPunct="1">
              <a:buFont typeface="Arial" charset="0"/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Cena výrobku v n=21 obchodech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	</a:t>
            </a:r>
            <a:r>
              <a:rPr lang="cs-CZ" sz="2400" i="1" dirty="0" smtClean="0">
                <a:solidFill>
                  <a:schemeClr val="bg1"/>
                </a:solidFill>
              </a:rPr>
              <a:t>n</a:t>
            </a:r>
            <a:r>
              <a:rPr lang="cs-CZ" sz="2400" dirty="0" smtClean="0">
                <a:solidFill>
                  <a:schemeClr val="bg1"/>
                </a:solidFill>
              </a:rPr>
              <a:t> = 21, </a:t>
            </a:r>
            <a:r>
              <a:rPr lang="cs-CZ" sz="2400" i="1" dirty="0" smtClean="0">
                <a:solidFill>
                  <a:schemeClr val="bg1"/>
                </a:solidFill>
              </a:rPr>
              <a:t>x</a:t>
            </a:r>
            <a:r>
              <a:rPr lang="cs-CZ" sz="2400" dirty="0" smtClean="0">
                <a:solidFill>
                  <a:schemeClr val="bg1"/>
                </a:solidFill>
              </a:rPr>
              <a:t> ̅ = 3,58, s</a:t>
            </a:r>
            <a:r>
              <a:rPr lang="cs-CZ" sz="2400" baseline="30000" dirty="0" smtClean="0">
                <a:solidFill>
                  <a:schemeClr val="bg1"/>
                </a:solidFill>
              </a:rPr>
              <a:t>2</a:t>
            </a:r>
            <a:r>
              <a:rPr lang="cs-CZ" sz="2400" dirty="0" smtClean="0">
                <a:solidFill>
                  <a:schemeClr val="bg1"/>
                </a:solidFill>
              </a:rPr>
              <a:t> = 0,1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	Stanovte 95% interval spolehlivosti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	Jak bude vypadat 99% interval spolehlivosti?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smtClean="0"/>
              <a:t>Příklad č. 3 - Intervaly spolehlivosti</a:t>
            </a:r>
            <a:endParaRPr lang="cs-CZ" dirty="0"/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8329613" cy="5214937"/>
          </a:xfrm>
        </p:spPr>
        <p:txBody>
          <a:bodyPr/>
          <a:lstStyle/>
          <a:p>
            <a:pPr marL="514350" lvl="4" indent="0" eaLnBrk="1" hangingPunct="1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Chceme zjistit, jaká je podpora odsunu hlavního nádraží v Brně</a:t>
            </a:r>
          </a:p>
          <a:p>
            <a:pPr marL="514350" lvl="4" indent="0" eaLnBrk="1" hangingPunct="1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Náhodný výběr z populace brněnských občanů starších 18 let n=1000 osob</a:t>
            </a:r>
          </a:p>
          <a:p>
            <a:pPr marL="514350" lvl="4" indent="0" eaLnBrk="1" hangingPunct="1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585 osob se vyjádřilo pro</a:t>
            </a:r>
          </a:p>
          <a:p>
            <a:pPr marL="514350" lvl="4" indent="0" eaLnBrk="1" hangingPunct="1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Odhadněte s 95% spolehlivostí podporu odsunu nádraží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cs-CZ" sz="4900" dirty="0" smtClean="0"/>
              <a:t>Příklad č. 4 - </a:t>
            </a:r>
            <a:r>
              <a:rPr lang="cs-CZ" dirty="0" smtClean="0"/>
              <a:t>Binomické rozložení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14282" y="1484784"/>
            <a:ext cx="8686800" cy="5158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určete 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pst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že rodina se 4 dětmi má:</a:t>
            </a:r>
          </a:p>
          <a:p>
            <a:pPr marL="514350" lvl="0" indent="-514350">
              <a:spcBef>
                <a:spcPct val="20000"/>
              </a:spcBef>
              <a:buAutoNum type="alphaLcParenR"/>
            </a:pPr>
            <a:r>
              <a:rPr lang="cs-CZ" sz="3200" dirty="0" smtClean="0">
                <a:solidFill>
                  <a:schemeClr val="bg1"/>
                </a:solidFill>
              </a:rPr>
              <a:t>2 hochy a 2 dívky</a:t>
            </a:r>
          </a:p>
          <a:p>
            <a:pPr marL="514350" lvl="0" indent="-514350">
              <a:spcBef>
                <a:spcPct val="20000"/>
              </a:spcBef>
              <a:buAutoNum type="alphaLcParenR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hochy a 1 dívku</a:t>
            </a:r>
          </a:p>
          <a:p>
            <a:pPr marL="514350" lvl="0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</a:rPr>
              <a:t>Reálná </a:t>
            </a:r>
            <a:r>
              <a:rPr lang="cs-CZ" sz="3200" dirty="0" err="1" smtClean="0">
                <a:solidFill>
                  <a:schemeClr val="bg1"/>
                </a:solidFill>
              </a:rPr>
              <a:t>pst</a:t>
            </a:r>
            <a:r>
              <a:rPr lang="cs-CZ" sz="3200" dirty="0" smtClean="0">
                <a:solidFill>
                  <a:schemeClr val="bg1"/>
                </a:solidFill>
              </a:rPr>
              <a:t> narození chlapce je 0,51, dívky 0,49</a:t>
            </a: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 txBox="1">
            <a:spLocks/>
          </p:cNvSpPr>
          <p:nvPr/>
        </p:nvSpPr>
        <p:spPr bwMode="auto">
          <a:xfrm>
            <a:off x="214313" y="1285875"/>
            <a:ext cx="86868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	Spočtěte vážený průměr tělesné výšky chlapců ve věku 9,5 – 10 let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785813" y="2571750"/>
          <a:ext cx="7572428" cy="2929544"/>
        </p:xfrm>
        <a:graphic>
          <a:graphicData uri="http://schemas.openxmlformats.org/drawingml/2006/table">
            <a:tbl>
              <a:tblPr/>
              <a:tblGrid>
                <a:gridCol w="1594161"/>
                <a:gridCol w="2490945"/>
                <a:gridCol w="3487322"/>
              </a:tblGrid>
              <a:tr h="427544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Střed třídy </a:t>
                      </a:r>
                      <a:r>
                        <a:rPr lang="cs-CZ" sz="1500" i="1" dirty="0" err="1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cs-CZ" sz="1500" i="1" baseline="-25000" dirty="0" err="1">
                          <a:solidFill>
                            <a:schemeClr val="bg1"/>
                          </a:solidFill>
                        </a:rPr>
                        <a:t>i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Absolutní četnost </a:t>
                      </a:r>
                      <a:r>
                        <a:rPr lang="cs-CZ" sz="1500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cs-CZ" sz="1500" i="1" baseline="-25000" dirty="0">
                          <a:solidFill>
                            <a:schemeClr val="bg1"/>
                          </a:solidFill>
                        </a:rPr>
                        <a:t>i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Kumulativní </a:t>
                      </a:r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absolutní četnost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120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125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95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108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130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414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522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135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880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1402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140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1013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2415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145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582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2997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150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199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3196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155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29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3225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160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3231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Celkem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3231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-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Příklad č. 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Příklad č. 6</a:t>
            </a:r>
            <a:endParaRPr lang="cs-CZ" dirty="0"/>
          </a:p>
        </p:txBody>
      </p:sp>
      <p:sp>
        <p:nvSpPr>
          <p:cNvPr id="3075" name="Zástupný symbol pro obsah 2"/>
          <p:cNvSpPr txBox="1">
            <a:spLocks/>
          </p:cNvSpPr>
          <p:nvPr/>
        </p:nvSpPr>
        <p:spPr bwMode="auto">
          <a:xfrm>
            <a:off x="214313" y="1143000"/>
            <a:ext cx="86868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	Co je mediánem následujících výsledků hodnocení závažnosti průběhu onemocnění, přičemž A je nejlehčí a F je nejtěžší průběh: </a:t>
            </a:r>
          </a:p>
          <a:p>
            <a:pPr marL="514350" indent="-514350">
              <a:spcBef>
                <a:spcPct val="20000"/>
              </a:spcBef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	C, E, B, D, A, A, B, F, C, C, 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Příklad č. 7</a:t>
            </a:r>
            <a:endParaRPr lang="cs-CZ" dirty="0"/>
          </a:p>
        </p:txBody>
      </p:sp>
      <p:sp>
        <p:nvSpPr>
          <p:cNvPr id="4099" name="Zástupný symbol pro obsah 2"/>
          <p:cNvSpPr txBox="1">
            <a:spLocks/>
          </p:cNvSpPr>
          <p:nvPr/>
        </p:nvSpPr>
        <p:spPr bwMode="auto">
          <a:xfrm>
            <a:off x="214313" y="1143000"/>
            <a:ext cx="86868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	Co je modus v následujících výsledcích zjišťování krevních skupin: A, 0, 0, B, B, AB, A, A, 0, 0, 0, AB, B, 0, B, A, 0, AB, 0, 0, B, 0, A? </a:t>
            </a:r>
          </a:p>
          <a:p>
            <a:pPr marL="514350" indent="-514350">
              <a:spcBef>
                <a:spcPct val="20000"/>
              </a:spcBef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Pro naměřené hodnoty: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1,3,2,2,4,1,4,2,2,5,1,2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stanovte průměr, medián, horní a dolní </a:t>
            </a:r>
            <a:r>
              <a:rPr lang="cs-CZ" dirty="0" err="1" smtClean="0">
                <a:solidFill>
                  <a:schemeClr val="bg1"/>
                </a:solidFill>
              </a:rPr>
              <a:t>kvartil</a:t>
            </a:r>
            <a:r>
              <a:rPr lang="cs-CZ" dirty="0" smtClean="0">
                <a:solidFill>
                  <a:schemeClr val="bg1"/>
                </a:solidFill>
              </a:rPr>
              <a:t> a vykreslete box plot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Příklad č. </a:t>
            </a:r>
            <a:r>
              <a:rPr lang="cs-CZ" sz="4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8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179</Words>
  <Application>Microsoft Office PowerPoint</Application>
  <PresentationFormat>Předvádění na obrazovce 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1_Motiv sady Office</vt:lpstr>
      <vt:lpstr>Rovnice</vt:lpstr>
      <vt:lpstr>Příklad č. 1 - Intervaly spolehlivosti</vt:lpstr>
      <vt:lpstr>Příklad č. 2 - Intervaly spolehlivosti</vt:lpstr>
      <vt:lpstr>Příklad č. 3 - Intervaly spolehlivosti</vt:lpstr>
      <vt:lpstr>Příklad č. 4 - Binomické rozložení</vt:lpstr>
      <vt:lpstr>Příklad č. 5</vt:lpstr>
      <vt:lpstr>Příklad č. 6</vt:lpstr>
      <vt:lpstr>Příklad č.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Příklad č. 1 - Intervaly spolehlivosti</dc:title>
  <dc:creator>Lucie Buresova</dc:creator>
  <cp:lastModifiedBy>Lucie Buresova</cp:lastModifiedBy>
  <cp:revision>1</cp:revision>
  <dcterms:created xsi:type="dcterms:W3CDTF">2021-04-20T14:11:37Z</dcterms:created>
  <dcterms:modified xsi:type="dcterms:W3CDTF">2021-04-21T06:29:21Z</dcterms:modified>
</cp:coreProperties>
</file>