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1.doc" ContentType="application/msword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presProps.xml" ContentType="application/vnd.openxmlformats-officedocument.presentationml.presProps+xml"/>
  <Override PartName="/ppt/media/image1.wmf" ContentType="image/x-wmf"/>
  <Override PartName="/ppt/media/image2.wmf" ContentType="image/x-wmf"/>
  <Override PartName="/ppt/media/image3.wmf" ContentType="image/x-wmf"/>
  <Override PartName="/ppt/media/image4.wmf" ContentType="image/x-wmf"/>
  <Override PartName="/ppt/media/image5.wmf" ContentType="image/x-wmf"/>
  <Override PartName="/ppt/media/image6.wmf" ContentType="image/x-wmf"/>
  <Override PartName="/ppt/media/image7.wmf" ContentType="image/x-wmf"/>
  <Override PartName="/ppt/media/image8.wmf" ContentType="image/x-wmf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25000">
              <a:srgbClr val="376092"/>
            </a:gs>
            <a:gs pos="100000">
              <a:srgbClr val="254061"/>
            </a:gs>
          </a:gsLst>
          <a:lin ang="162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9A38106-6AAA-4967-92F9-AB6DD309ADC2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13. 2. 2023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7A180C5-300D-4984-B4C2-B1E95A9C6844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12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1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wmf"/><Relationship Id="rId7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4.wmf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5.wmf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6.wmf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oleObject" Target="../embeddings/oleObject1.doc"/><Relationship Id="rId2" Type="http://schemas.openxmlformats.org/officeDocument/2006/relationships/image" Target="../media/image7.wmf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8.wmf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4. Výběrové charakteristiky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Zástupný symbol pro obsah 2"/>
          <p:cNvSpPr/>
          <p:nvPr/>
        </p:nvSpPr>
        <p:spPr>
          <a:xfrm>
            <a:off x="214200" y="1285920"/>
            <a:ext cx="8686440" cy="500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Míry polohy – hodnota, kolem které se data soustřeďují („střed“)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c000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c000"/>
                </a:solidFill>
                <a:latin typeface="Calibri"/>
              </a:rPr>
              <a:t>Průměr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c000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c000"/>
                </a:solidFill>
                <a:latin typeface="Calibri"/>
              </a:rPr>
              <a:t>Modus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c000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c000"/>
                </a:solidFill>
                <a:latin typeface="Calibri"/>
              </a:rPr>
              <a:t>Medián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c000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c000"/>
                </a:solidFill>
                <a:latin typeface="Calibri"/>
              </a:rPr>
              <a:t>Geometrický průměr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Nadpis 1"/>
          <p:cNvSpPr/>
          <p:nvPr/>
        </p:nvSpPr>
        <p:spPr>
          <a:xfrm>
            <a:off x="609480" y="426960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Vliv odlehlých pozorování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5" name="Zástupný symbol pro obsah 2"/>
          <p:cNvSpPr/>
          <p:nvPr/>
        </p:nvSpPr>
        <p:spPr>
          <a:xfrm>
            <a:off x="214200" y="1143000"/>
            <a:ext cx="8686440" cy="500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1800" spc="-1" strike="noStrike">
              <a:latin typeface="Arial"/>
            </a:endParaRPr>
          </a:p>
        </p:txBody>
      </p:sp>
      <p:sp>
        <p:nvSpPr>
          <p:cNvPr id="96" name="Zástupný symbol pro obsah 2"/>
          <p:cNvSpPr/>
          <p:nvPr/>
        </p:nvSpPr>
        <p:spPr>
          <a:xfrm>
            <a:off x="366840" y="1295280"/>
            <a:ext cx="8686440" cy="500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Platy ve dvou podnicích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</p:txBody>
      </p:sp>
      <p:graphicFrame>
        <p:nvGraphicFramePr>
          <p:cNvPr id="97" name="Tabulka 7"/>
          <p:cNvGraphicFramePr/>
          <p:nvPr/>
        </p:nvGraphicFramePr>
        <p:xfrm>
          <a:off x="1691640" y="2709000"/>
          <a:ext cx="6095520" cy="370800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  <a:gridCol w="2031840"/>
              </a:tblGrid>
              <a:tr h="370800"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Podnik A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Podnik B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8000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7000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9000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7500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11000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8000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12000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8500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108000" rIns="0" tIns="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Medián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15000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11000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18000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18000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20000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39000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13286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0" rIns="0" tIns="0" bIns="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14143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 lIns="108000" rIns="0" tIns="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Průměr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anchor="b" marL="108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Průměrná x mediánová mzda v ČR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3/2019: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Průměrná: 33 840 Kč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Mediánová: 29 247 Kč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9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Kvantitativní a kvalitativní znaky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ovéPole 2"/>
          <p:cNvSpPr/>
          <p:nvPr/>
        </p:nvSpPr>
        <p:spPr>
          <a:xfrm>
            <a:off x="785880" y="5857920"/>
            <a:ext cx="264276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Data nominální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(pohlaví, typ operace)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2" name="TextovéPole 3"/>
          <p:cNvSpPr/>
          <p:nvPr/>
        </p:nvSpPr>
        <p:spPr>
          <a:xfrm>
            <a:off x="785880" y="4500720"/>
            <a:ext cx="292860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Data ordinální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(závažnost onemocnění)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3" name="TextovéPole 4"/>
          <p:cNvSpPr/>
          <p:nvPr/>
        </p:nvSpPr>
        <p:spPr>
          <a:xfrm>
            <a:off x="785880" y="3143160"/>
            <a:ext cx="199980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Data intervalová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(teplota ve °C)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4" name="TextovéPole 5"/>
          <p:cNvSpPr/>
          <p:nvPr/>
        </p:nvSpPr>
        <p:spPr>
          <a:xfrm>
            <a:off x="785880" y="1785960"/>
            <a:ext cx="199980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Data poměrová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(výška, hmotnost)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5" name="Šipka doprava 6"/>
          <p:cNvSpPr/>
          <p:nvPr/>
        </p:nvSpPr>
        <p:spPr>
          <a:xfrm rot="16200000">
            <a:off x="1321560" y="4893840"/>
            <a:ext cx="785520" cy="11426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Šipka doprava 7"/>
          <p:cNvSpPr/>
          <p:nvPr/>
        </p:nvSpPr>
        <p:spPr>
          <a:xfrm rot="16200000">
            <a:off x="1321560" y="3536640"/>
            <a:ext cx="785520" cy="11426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Šipka doprava 8"/>
          <p:cNvSpPr/>
          <p:nvPr/>
        </p:nvSpPr>
        <p:spPr>
          <a:xfrm rot="16200000">
            <a:off x="1321560" y="2179080"/>
            <a:ext cx="785520" cy="11426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Zaoblený obdélník 9"/>
          <p:cNvSpPr/>
          <p:nvPr/>
        </p:nvSpPr>
        <p:spPr>
          <a:xfrm>
            <a:off x="3714840" y="6000840"/>
            <a:ext cx="2071440" cy="4996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Modus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9" name="Zaoblený obdélník 10"/>
          <p:cNvSpPr/>
          <p:nvPr/>
        </p:nvSpPr>
        <p:spPr>
          <a:xfrm>
            <a:off x="3714840" y="4643280"/>
            <a:ext cx="2071440" cy="4996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Medián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10" name="Zaoblený obdélník 11"/>
          <p:cNvSpPr/>
          <p:nvPr/>
        </p:nvSpPr>
        <p:spPr>
          <a:xfrm>
            <a:off x="3714840" y="2500200"/>
            <a:ext cx="2071440" cy="4996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Průměr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Výběrový průměr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Zástupný symbol pro obsah 2"/>
          <p:cNvSpPr/>
          <p:nvPr/>
        </p:nvSpPr>
        <p:spPr>
          <a:xfrm>
            <a:off x="214200" y="1285920"/>
            <a:ext cx="8686440" cy="500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Aritmetický průměr - 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Kvantitativní znaky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Nevhodný pro ordinální znaky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Citlivý na odlehlé hodnoty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Součet pozorování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Počet pozorování </a:t>
            </a:r>
            <a:r>
              <a:rPr b="0" i="1" lang="cs-CZ" sz="3200" spc="-1" strike="noStrike">
                <a:solidFill>
                  <a:srgbClr val="ffffff"/>
                </a:solidFill>
                <a:latin typeface="Calibri"/>
              </a:rPr>
              <a:t>n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Průměr 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</p:txBody>
      </p:sp>
      <p:graphicFrame>
        <p:nvGraphicFramePr>
          <p:cNvPr id="45" name="Objekt 4"/>
          <p:cNvGraphicFramePr/>
          <p:nvPr/>
        </p:nvGraphicFramePr>
        <p:xfrm>
          <a:off x="4357800" y="1357200"/>
          <a:ext cx="285480" cy="46476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46" name="Objekt 4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4357800" y="1357200"/>
                    <a:ext cx="285480" cy="46476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47" name="Objekt 5"/>
          <p:cNvGraphicFramePr/>
          <p:nvPr/>
        </p:nvGraphicFramePr>
        <p:xfrm>
          <a:off x="4000320" y="3429000"/>
          <a:ext cx="3642840" cy="94536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48" name="Objekt 5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4000320" y="3429000"/>
                    <a:ext cx="3642840" cy="94536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49" name="Objekt 6"/>
          <p:cNvGraphicFramePr/>
          <p:nvPr/>
        </p:nvGraphicFramePr>
        <p:xfrm>
          <a:off x="2214720" y="4572000"/>
          <a:ext cx="1856880" cy="1147680"/>
        </p:xfrm>
        <a:graphic>
          <a:graphicData uri="http://schemas.openxmlformats.org/presentationml/2006/ole">
            <p:oleObj r:id="rId5" spid="">
              <p:embed/>
              <p:pic>
                <p:nvPicPr>
                  <p:cNvPr id="50" name="Objekt 6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2214720" y="4572000"/>
                    <a:ext cx="1856880" cy="11476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51" name="TextovéPole 7"/>
          <p:cNvSpPr/>
          <p:nvPr/>
        </p:nvSpPr>
        <p:spPr>
          <a:xfrm>
            <a:off x="714240" y="6000840"/>
            <a:ext cx="4714560" cy="51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ffffff"/>
                </a:solidFill>
                <a:latin typeface="Calibri"/>
              </a:rPr>
              <a:t>Měření: 39, 42, 73, 67, 24, 55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Vážený průměr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Zástupný symbol pro obsah 2"/>
          <p:cNvSpPr/>
          <p:nvPr/>
        </p:nvSpPr>
        <p:spPr>
          <a:xfrm>
            <a:off x="214200" y="1143000"/>
            <a:ext cx="8686440" cy="500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Roztříděná data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Vážený průměr z hodnot středů třídy (x</a:t>
            </a:r>
            <a:r>
              <a:rPr b="0" lang="cs-CZ" sz="3200" spc="-1" strike="noStrike" baseline="-25000">
                <a:solidFill>
                  <a:srgbClr val="ffffff"/>
                </a:solidFill>
                <a:latin typeface="Calibri"/>
              </a:rPr>
              <a:t>i</a:t>
            </a: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)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Vážený průměr 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</p:txBody>
      </p:sp>
      <p:graphicFrame>
        <p:nvGraphicFramePr>
          <p:cNvPr id="54" name="Objekt 6"/>
          <p:cNvGraphicFramePr/>
          <p:nvPr/>
        </p:nvGraphicFramePr>
        <p:xfrm>
          <a:off x="3429000" y="2143080"/>
          <a:ext cx="2160360" cy="114732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55" name="Objekt 6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3429000" y="2143080"/>
                    <a:ext cx="2160360" cy="11473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56" name="Tabulka 8"/>
          <p:cNvGraphicFramePr/>
          <p:nvPr/>
        </p:nvGraphicFramePr>
        <p:xfrm>
          <a:off x="214200" y="3571920"/>
          <a:ext cx="8715240" cy="2872080"/>
        </p:xfrm>
        <a:graphic>
          <a:graphicData uri="http://schemas.openxmlformats.org/drawingml/2006/table">
            <a:tbl>
              <a:tblPr/>
              <a:tblGrid>
                <a:gridCol w="1089360"/>
                <a:gridCol w="1702080"/>
                <a:gridCol w="2382840"/>
                <a:gridCol w="1797480"/>
                <a:gridCol w="1743480"/>
              </a:tblGrid>
              <a:tr h="43020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Střed třídy </a:t>
                      </a:r>
                      <a:r>
                        <a:rPr b="0" i="1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  <a:r>
                        <a:rPr b="0" i="1" lang="cs-CZ" sz="1500" spc="-1" strike="noStrike" baseline="-25000">
                          <a:solidFill>
                            <a:srgbClr val="ffffff"/>
                          </a:solidFill>
                          <a:latin typeface="Calibri"/>
                        </a:rPr>
                        <a:t>i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Absolutní četnost </a:t>
                      </a:r>
                      <a:r>
                        <a:rPr b="0" i="1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</a:t>
                      </a:r>
                      <a:r>
                        <a:rPr b="0" i="1" lang="cs-CZ" sz="1500" spc="-1" strike="noStrike" baseline="-25000">
                          <a:solidFill>
                            <a:srgbClr val="ffffff"/>
                          </a:solidFill>
                          <a:latin typeface="Calibri"/>
                        </a:rPr>
                        <a:t>i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Kumulativní absolutní četnost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Relativní četnost </a:t>
                      </a:r>
                      <a:r>
                        <a:rPr b="0" i="1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</a:t>
                      </a:r>
                      <a:r>
                        <a:rPr b="0" i="1" lang="cs-CZ" sz="1500" spc="-1" strike="noStrike" baseline="-25000">
                          <a:solidFill>
                            <a:srgbClr val="ffffff"/>
                          </a:solidFill>
                          <a:latin typeface="Calibri"/>
                        </a:rPr>
                        <a:t>i</a:t>
                      </a: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/</a:t>
                      </a:r>
                      <a:r>
                        <a:rPr b="0" i="1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Kumulativní relativní četnost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13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13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0,0040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0,0040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125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95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108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0,0294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0,0334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414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522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0,1281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0,1615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135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880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1402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0,2724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0,4339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1013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2415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0,3135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0,7474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145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582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2997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0,1801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0,9275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199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3196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0,0616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0,9891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155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29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3225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0,0090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0,9981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6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3231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0,0019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1,0000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  <a:tr h="244440"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Celkem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3231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-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1,0000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  <a:tc>
                  <a:txBody>
                    <a:bodyPr lIns="76320" rIns="76320" tIns="10800" b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5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-</a:t>
                      </a:r>
                      <a:endParaRPr b="0" lang="cs-CZ" sz="1500" spc="-1" strike="noStrike">
                        <a:latin typeface="Arial"/>
                      </a:endParaRPr>
                    </a:p>
                  </a:txBody>
                  <a:tcPr anchor="ctr" marL="76320" marR="76320"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Medián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Zástupný symbol pro obsah 2"/>
          <p:cNvSpPr/>
          <p:nvPr/>
        </p:nvSpPr>
        <p:spPr>
          <a:xfrm>
            <a:off x="214200" y="1143000"/>
            <a:ext cx="8686440" cy="500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Hodnota, která rozdělí pozorování na dvě stejně velké skupiny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Kvantitativní a ordinální veličiny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Měření 1: 73, 25, 15, 22, 50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Měření 2: 61, 49, 35, 74, 53, 82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Vzdělání: bez základního vzdělání, absolvent ZŠ, vyučen, vyučen s maturitou, vysokoškolák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Není ovlivněn odlehlými pozorováními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</p:txBody>
      </p:sp>
      <p:graphicFrame>
        <p:nvGraphicFramePr>
          <p:cNvPr id="59" name="Objekt 5"/>
          <p:cNvGraphicFramePr/>
          <p:nvPr/>
        </p:nvGraphicFramePr>
        <p:xfrm>
          <a:off x="685800" y="1143000"/>
          <a:ext cx="651960" cy="64260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60" name="Objekt 5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685800" y="1143000"/>
                    <a:ext cx="651960" cy="64260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Modus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Zástupný symbol pro obsah 2"/>
          <p:cNvSpPr/>
          <p:nvPr/>
        </p:nvSpPr>
        <p:spPr>
          <a:xfrm>
            <a:off x="214200" y="1143000"/>
            <a:ext cx="8686440" cy="500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Nejčastěji se vyskytující hodnota v souboru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Kvalitativní (ordinální znaky)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Kvantitativní znaky – modální interval =&gt; modus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Vystižení nejtypičtější hodnoty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Jablko, pomeranč, hruška, pomeranč, jablko, jablko, hruška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</p:txBody>
      </p:sp>
      <p:graphicFrame>
        <p:nvGraphicFramePr>
          <p:cNvPr id="63" name="Objekt 5"/>
          <p:cNvGraphicFramePr/>
          <p:nvPr/>
        </p:nvGraphicFramePr>
        <p:xfrm>
          <a:off x="714240" y="1143000"/>
          <a:ext cx="593640" cy="64260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64" name="Objekt 5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714240" y="1143000"/>
                    <a:ext cx="593640" cy="64260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Object 2"/>
          <p:cNvGraphicFramePr/>
          <p:nvPr/>
        </p:nvGraphicFramePr>
        <p:xfrm>
          <a:off x="762120" y="762120"/>
          <a:ext cx="7695720" cy="5493960"/>
        </p:xfrm>
        <a:graphic>
          <a:graphicData uri="http://schemas.openxmlformats.org/presentationml/2006/ole">
            <p:oleObj progId="Word.Document.8" r:id="rId1" spid="">
              <p:embed/>
              <p:pic>
                <p:nvPicPr>
                  <p:cNvPr id="66" name="Object 2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762120" y="762120"/>
                    <a:ext cx="7695720" cy="549396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Geometrický průměr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68" name="Objekt 5"/>
          <p:cNvGraphicFramePr/>
          <p:nvPr/>
        </p:nvGraphicFramePr>
        <p:xfrm>
          <a:off x="928800" y="1285920"/>
          <a:ext cx="7237080" cy="174600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69" name="Objekt 5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928800" y="1285920"/>
                    <a:ext cx="7237080" cy="174600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70" name="Zástupný symbol pro obsah 2"/>
          <p:cNvSpPr/>
          <p:nvPr/>
        </p:nvSpPr>
        <p:spPr>
          <a:xfrm>
            <a:off x="214200" y="2714760"/>
            <a:ext cx="8686440" cy="414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Veličiny měřené na logaritmické stupnici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Tempo růstu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Průměrný koeficient růstu produkce jednoho podniku za celý rok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V jednotlivých čtvrtletích byl koeficient růstu: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0,98; 1,02; 1,12; 1,05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3600" spc="-1" strike="noStrike">
                <a:solidFill>
                  <a:srgbClr val="ffc000"/>
                </a:solidFill>
                <a:latin typeface="Calibri"/>
              </a:rPr>
              <a:t>Geometrická interpretace geometrického průměru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Zástupný symbol pro obsah 2"/>
          <p:cNvSpPr/>
          <p:nvPr/>
        </p:nvSpPr>
        <p:spPr>
          <a:xfrm>
            <a:off x="457200" y="908640"/>
            <a:ext cx="8686440" cy="119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Geometrický průměr čísel 2 a 18</a:t>
            </a:r>
            <a:endParaRPr b="0" lang="cs-CZ" sz="24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2400" spc="-1" strike="noStrike">
              <a:latin typeface="Arial"/>
            </a:endParaRPr>
          </a:p>
        </p:txBody>
      </p:sp>
      <p:sp>
        <p:nvSpPr>
          <p:cNvPr id="73" name="Obdélník 8"/>
          <p:cNvSpPr/>
          <p:nvPr/>
        </p:nvSpPr>
        <p:spPr>
          <a:xfrm>
            <a:off x="1043640" y="1989000"/>
            <a:ext cx="3239640" cy="359640"/>
          </a:xfrm>
          <a:prstGeom prst="rect">
            <a:avLst/>
          </a:prstGeom>
          <a:solidFill>
            <a:srgbClr val="ffc000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4" name="Obdélník 9"/>
          <p:cNvSpPr/>
          <p:nvPr/>
        </p:nvSpPr>
        <p:spPr>
          <a:xfrm>
            <a:off x="5580000" y="1989000"/>
            <a:ext cx="1079640" cy="1079640"/>
          </a:xfrm>
          <a:prstGeom prst="rect">
            <a:avLst/>
          </a:prstGeom>
          <a:solidFill>
            <a:srgbClr val="ffc000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TextovéPole 11"/>
          <p:cNvSpPr/>
          <p:nvPr/>
        </p:nvSpPr>
        <p:spPr>
          <a:xfrm>
            <a:off x="611640" y="1989000"/>
            <a:ext cx="503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2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6" name="TextovéPole 12"/>
          <p:cNvSpPr/>
          <p:nvPr/>
        </p:nvSpPr>
        <p:spPr>
          <a:xfrm>
            <a:off x="2267640" y="2277000"/>
            <a:ext cx="503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18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7" name="TextovéPole 13"/>
          <p:cNvSpPr/>
          <p:nvPr/>
        </p:nvSpPr>
        <p:spPr>
          <a:xfrm>
            <a:off x="6588360" y="2277000"/>
            <a:ext cx="503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6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8" name="TextovéPole 14"/>
          <p:cNvSpPr/>
          <p:nvPr/>
        </p:nvSpPr>
        <p:spPr>
          <a:xfrm>
            <a:off x="5868000" y="2997000"/>
            <a:ext cx="503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6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9" name="TextovéPole 15"/>
          <p:cNvSpPr/>
          <p:nvPr/>
        </p:nvSpPr>
        <p:spPr>
          <a:xfrm>
            <a:off x="3780000" y="3357000"/>
            <a:ext cx="352800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ffffff"/>
                </a:solidFill>
                <a:latin typeface="Calibri"/>
              </a:rPr>
              <a:t>2x18     =       6x6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80" name="TextovéPole 16"/>
          <p:cNvSpPr/>
          <p:nvPr/>
        </p:nvSpPr>
        <p:spPr>
          <a:xfrm>
            <a:off x="4572000" y="1989000"/>
            <a:ext cx="863640" cy="10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6000" spc="-1" strike="noStrike">
                <a:solidFill>
                  <a:srgbClr val="ffffff"/>
                </a:solidFill>
                <a:latin typeface="Calibri"/>
              </a:rPr>
              <a:t>=</a:t>
            </a:r>
            <a:endParaRPr b="0" lang="cs-CZ" sz="6000" spc="-1" strike="noStrike">
              <a:latin typeface="Arial"/>
            </a:endParaRPr>
          </a:p>
        </p:txBody>
      </p:sp>
      <p:sp>
        <p:nvSpPr>
          <p:cNvPr id="81" name="Krychle 17"/>
          <p:cNvSpPr/>
          <p:nvPr/>
        </p:nvSpPr>
        <p:spPr>
          <a:xfrm>
            <a:off x="683640" y="4437000"/>
            <a:ext cx="3744000" cy="719640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TextovéPole 18"/>
          <p:cNvSpPr/>
          <p:nvPr/>
        </p:nvSpPr>
        <p:spPr>
          <a:xfrm>
            <a:off x="251640" y="4653000"/>
            <a:ext cx="503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10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3" name="TextovéPole 19"/>
          <p:cNvSpPr/>
          <p:nvPr/>
        </p:nvSpPr>
        <p:spPr>
          <a:xfrm>
            <a:off x="2051640" y="5157360"/>
            <a:ext cx="791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51,2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4" name="TextovéPole 20"/>
          <p:cNvSpPr/>
          <p:nvPr/>
        </p:nvSpPr>
        <p:spPr>
          <a:xfrm>
            <a:off x="4284000" y="4941000"/>
            <a:ext cx="503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8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5" name="Krychle 21"/>
          <p:cNvSpPr/>
          <p:nvPr/>
        </p:nvSpPr>
        <p:spPr>
          <a:xfrm>
            <a:off x="5724000" y="4221000"/>
            <a:ext cx="1944000" cy="1800000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TextovéPole 22"/>
          <p:cNvSpPr/>
          <p:nvPr/>
        </p:nvSpPr>
        <p:spPr>
          <a:xfrm>
            <a:off x="6300360" y="5984640"/>
            <a:ext cx="791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16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7" name="TextovéPole 23"/>
          <p:cNvSpPr/>
          <p:nvPr/>
        </p:nvSpPr>
        <p:spPr>
          <a:xfrm>
            <a:off x="5148000" y="5157360"/>
            <a:ext cx="791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16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8" name="TextovéPole 24"/>
          <p:cNvSpPr/>
          <p:nvPr/>
        </p:nvSpPr>
        <p:spPr>
          <a:xfrm>
            <a:off x="7452360" y="5661360"/>
            <a:ext cx="7916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ffff"/>
                </a:solidFill>
                <a:latin typeface="Calibri"/>
              </a:rPr>
              <a:t>16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9" name="Zástupný symbol pro obsah 2"/>
          <p:cNvSpPr/>
          <p:nvPr/>
        </p:nvSpPr>
        <p:spPr>
          <a:xfrm>
            <a:off x="457200" y="3429000"/>
            <a:ext cx="8686440" cy="119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2400" spc="-1" strike="noStrike">
                <a:solidFill>
                  <a:srgbClr val="ffffff"/>
                </a:solidFill>
                <a:latin typeface="Calibri"/>
              </a:rPr>
              <a:t>Geometrický průměr čísel 10 a 51,2 a 8</a:t>
            </a:r>
            <a:endParaRPr b="0" lang="cs-CZ" sz="24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2400" spc="-1" strike="noStrike">
              <a:latin typeface="Arial"/>
            </a:endParaRPr>
          </a:p>
        </p:txBody>
      </p:sp>
      <p:sp>
        <p:nvSpPr>
          <p:cNvPr id="90" name="TextovéPole 26"/>
          <p:cNvSpPr/>
          <p:nvPr/>
        </p:nvSpPr>
        <p:spPr>
          <a:xfrm>
            <a:off x="3204000" y="6396480"/>
            <a:ext cx="4464000" cy="45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ffffff"/>
                </a:solidFill>
                <a:latin typeface="Calibri"/>
              </a:rPr>
              <a:t>10x51,2x8     =       16x16x16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91" name="TextovéPole 27"/>
          <p:cNvSpPr/>
          <p:nvPr/>
        </p:nvSpPr>
        <p:spPr>
          <a:xfrm>
            <a:off x="4644000" y="4293000"/>
            <a:ext cx="863640" cy="10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cs-CZ" sz="6000" spc="-1" strike="noStrike">
                <a:solidFill>
                  <a:srgbClr val="ffffff"/>
                </a:solidFill>
                <a:latin typeface="Calibri"/>
              </a:rPr>
              <a:t>=</a:t>
            </a:r>
            <a:endParaRPr b="0" lang="cs-CZ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Nadpis 1"/>
          <p:cNvSpPr/>
          <p:nvPr/>
        </p:nvSpPr>
        <p:spPr>
          <a:xfrm>
            <a:off x="609480" y="426960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cs-CZ" sz="4400" spc="-1" strike="noStrike">
                <a:solidFill>
                  <a:srgbClr val="ffc000"/>
                </a:solidFill>
                <a:latin typeface="Calibri"/>
              </a:rPr>
              <a:t>Vliv odlehlých pozorování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3" name="Zástupný symbol pro obsah 2"/>
          <p:cNvSpPr/>
          <p:nvPr/>
        </p:nvSpPr>
        <p:spPr>
          <a:xfrm>
            <a:off x="214200" y="1143000"/>
            <a:ext cx="8686440" cy="500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Počet hodin týdně strávených u televize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5, 7, 3, 38, 7</a:t>
            </a: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StarSymbol"/>
              <a:buChar char="-"/>
            </a:pPr>
            <a:r>
              <a:rPr b="0" lang="cs-CZ" sz="3200" spc="-1" strike="noStrike">
                <a:solidFill>
                  <a:srgbClr val="ffffff"/>
                </a:solidFill>
                <a:latin typeface="Calibri"/>
              </a:rPr>
              <a:t>5, 7, 3, 38, 7, 200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6674</TotalTime>
  <Application>LibreOffice/7.2.4.1$Windows_X86_64 LibreOffice_project/27d75539669ac387bb498e35313b970b7fe9c4f9</Application>
  <AppVersion>15.0000</AppVersion>
  <Words>404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2016-02-28T15:38:51Z</dcterms:created>
  <dc:creator>Lucie Buresova</dc:creator>
  <dc:description/>
  <dc:language>cs-CZ</dc:language>
  <cp:lastModifiedBy/>
  <cp:lastPrinted>2023-02-13T20:09:04Z</cp:lastPrinted>
  <dcterms:modified xsi:type="dcterms:W3CDTF">2023-02-13T20:10:18Z</dcterms:modified>
  <cp:revision>10</cp:revision>
  <dc:subject/>
  <dc:title>4. Výběrové charakteristiky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Předvádění na obrazovce (4:3)</vt:lpwstr>
  </property>
  <property fmtid="{D5CDD505-2E9C-101B-9397-08002B2CF9AE}" pid="3" name="Slides">
    <vt:i4>12</vt:i4>
  </property>
</Properties>
</file>