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16.3.2021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16.3.2021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16.3.2021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16.3.2021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16.3.2021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16.3.2021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16.3.2021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16.3.2021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16.3.2021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16.3.2021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16.3.2021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0"/>
              </a:schemeClr>
            </a:gs>
            <a:gs pos="75000">
              <a:schemeClr val="accent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16.3.2021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C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1. příklad</a:t>
            </a:r>
            <a:endParaRPr lang="cs-CZ" dirty="0"/>
          </a:p>
        </p:txBody>
      </p:sp>
      <p:sp>
        <p:nvSpPr>
          <p:cNvPr id="5123" name="Zástupný symbol pro obsah 2"/>
          <p:cNvSpPr txBox="1">
            <a:spLocks/>
          </p:cNvSpPr>
          <p:nvPr/>
        </p:nvSpPr>
        <p:spPr bwMode="auto">
          <a:xfrm>
            <a:off x="214313" y="1071563"/>
            <a:ext cx="8686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>
              <a:solidFill>
                <a:prstClr val="white"/>
              </a:solidFill>
            </a:endParaRPr>
          </a:p>
          <a:p>
            <a:pPr marL="514350" indent="-514350">
              <a:spcBef>
                <a:spcPct val="20000"/>
              </a:spcBef>
            </a:pPr>
            <a:r>
              <a:rPr lang="cs-CZ" sz="3200">
                <a:solidFill>
                  <a:prstClr val="white"/>
                </a:solidFill>
              </a:rPr>
              <a:t>	Stanovte rozpětí měsíčního příjmu a průměr obyvatel malé obce A a B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>
              <a:solidFill>
                <a:prstClr val="white"/>
              </a:solidFill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>
              <a:solidFill>
                <a:prstClr val="white"/>
              </a:solidFill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>
              <a:solidFill>
                <a:prstClr val="white"/>
              </a:solidFill>
            </a:endParaRPr>
          </a:p>
          <a:p>
            <a:pPr marL="514350" indent="-514350">
              <a:spcBef>
                <a:spcPct val="20000"/>
              </a:spcBef>
            </a:pPr>
            <a:endParaRPr lang="cs-CZ" sz="3200">
              <a:solidFill>
                <a:prstClr val="white"/>
              </a:solidFill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2786063" y="3071813"/>
          <a:ext cx="4085106" cy="2178944"/>
        </p:xfrm>
        <a:graphic>
          <a:graphicData uri="http://schemas.openxmlformats.org/drawingml/2006/table">
            <a:tbl>
              <a:tblPr/>
              <a:tblGrid>
                <a:gridCol w="2042553"/>
                <a:gridCol w="2042553"/>
              </a:tblGrid>
              <a:tr h="427544"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solidFill>
                            <a:schemeClr val="bg1"/>
                          </a:solidFill>
                        </a:rPr>
                        <a:t>Obec A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solidFill>
                            <a:schemeClr val="bg1"/>
                          </a:solidFill>
                        </a:rPr>
                        <a:t>Obec</a:t>
                      </a:r>
                      <a:r>
                        <a:rPr lang="cs-CZ" sz="1500" baseline="0" dirty="0" smtClean="0">
                          <a:solidFill>
                            <a:schemeClr val="bg1"/>
                          </a:solidFill>
                        </a:rPr>
                        <a:t> B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solidFill>
                            <a:schemeClr val="bg1"/>
                          </a:solidFill>
                        </a:rPr>
                        <a:t>4 000 Kč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r>
                        <a:rPr lang="cs-CZ" sz="1500" baseline="0" dirty="0" smtClean="0">
                          <a:solidFill>
                            <a:schemeClr val="bg1"/>
                          </a:solidFill>
                        </a:rPr>
                        <a:t> 000 Kč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solidFill>
                            <a:schemeClr val="bg1"/>
                          </a:solidFill>
                        </a:rPr>
                        <a:t>6 000</a:t>
                      </a:r>
                      <a:r>
                        <a:rPr lang="cs-CZ" sz="1500" baseline="0" dirty="0" smtClean="0">
                          <a:solidFill>
                            <a:schemeClr val="bg1"/>
                          </a:solidFill>
                        </a:rPr>
                        <a:t> Kč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solidFill>
                            <a:schemeClr val="bg1"/>
                          </a:solidFill>
                        </a:rPr>
                        <a:t>8 000 Kč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solidFill>
                            <a:schemeClr val="bg1"/>
                          </a:solidFill>
                        </a:rPr>
                        <a:t>8 000</a:t>
                      </a:r>
                      <a:r>
                        <a:rPr lang="cs-CZ" sz="1500" baseline="0" dirty="0" smtClean="0">
                          <a:solidFill>
                            <a:schemeClr val="bg1"/>
                          </a:solidFill>
                        </a:rPr>
                        <a:t> Kč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r>
                        <a:rPr lang="cs-CZ" sz="1500" baseline="0" dirty="0" smtClean="0">
                          <a:solidFill>
                            <a:schemeClr val="bg1"/>
                          </a:solidFill>
                        </a:rPr>
                        <a:t> 000 Kč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solidFill>
                            <a:schemeClr val="bg1"/>
                          </a:solidFill>
                        </a:rPr>
                        <a:t>10 000</a:t>
                      </a:r>
                      <a:r>
                        <a:rPr lang="cs-CZ" sz="1500" baseline="0" dirty="0" smtClean="0">
                          <a:solidFill>
                            <a:schemeClr val="bg1"/>
                          </a:solidFill>
                        </a:rPr>
                        <a:t> Kč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r>
                        <a:rPr lang="cs-CZ" sz="1500" baseline="0" dirty="0" smtClean="0">
                          <a:solidFill>
                            <a:schemeClr val="bg1"/>
                          </a:solidFill>
                        </a:rPr>
                        <a:t> 000 Kč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solidFill>
                            <a:schemeClr val="bg1"/>
                          </a:solidFill>
                        </a:rPr>
                        <a:t>12 000 Kč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solidFill>
                            <a:schemeClr val="bg1"/>
                          </a:solidFill>
                        </a:rPr>
                        <a:t>11 000 Kč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solidFill>
                            <a:schemeClr val="bg1"/>
                          </a:solidFill>
                        </a:rPr>
                        <a:t>14 000</a:t>
                      </a:r>
                      <a:r>
                        <a:rPr lang="cs-CZ" sz="1500" baseline="0" dirty="0" smtClean="0">
                          <a:solidFill>
                            <a:schemeClr val="bg1"/>
                          </a:solidFill>
                        </a:rPr>
                        <a:t> Kč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r>
                        <a:rPr lang="cs-CZ" sz="1500" baseline="0" dirty="0" smtClean="0">
                          <a:solidFill>
                            <a:schemeClr val="bg1"/>
                          </a:solidFill>
                        </a:rPr>
                        <a:t> 000 Kč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solidFill>
                            <a:schemeClr val="bg1"/>
                          </a:solidFill>
                        </a:rPr>
                        <a:t>16 000</a:t>
                      </a:r>
                      <a:r>
                        <a:rPr lang="cs-CZ" sz="1500" baseline="0" dirty="0" smtClean="0">
                          <a:solidFill>
                            <a:schemeClr val="bg1"/>
                          </a:solidFill>
                        </a:rPr>
                        <a:t> Kč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r>
                        <a:rPr lang="cs-CZ" sz="1500" baseline="0" dirty="0" smtClean="0">
                          <a:solidFill>
                            <a:schemeClr val="bg1"/>
                          </a:solidFill>
                        </a:rPr>
                        <a:t> 000 Kč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2. příklad</a:t>
            </a:r>
            <a:endParaRPr lang="cs-CZ" dirty="0"/>
          </a:p>
        </p:txBody>
      </p:sp>
      <p:sp>
        <p:nvSpPr>
          <p:cNvPr id="6147" name="Zástupný symbol pro obsah 2"/>
          <p:cNvSpPr txBox="1">
            <a:spLocks/>
          </p:cNvSpPr>
          <p:nvPr/>
        </p:nvSpPr>
        <p:spPr bwMode="auto">
          <a:xfrm>
            <a:off x="214313" y="1071563"/>
            <a:ext cx="8686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</a:pPr>
            <a:r>
              <a:rPr lang="cs-CZ" sz="3200">
                <a:solidFill>
                  <a:schemeClr val="bg1"/>
                </a:solidFill>
                <a:latin typeface="Calibri" pitchFamily="34" charset="0"/>
              </a:rPr>
              <a:t>	Stanovte rozptyl a směrodatnou odchylku hmotností myší:</a:t>
            </a:r>
          </a:p>
          <a:p>
            <a:pPr marL="514350" indent="-514350">
              <a:spcBef>
                <a:spcPct val="20000"/>
              </a:spcBef>
            </a:pPr>
            <a:r>
              <a:rPr lang="cs-CZ" sz="3200">
                <a:solidFill>
                  <a:schemeClr val="bg1"/>
                </a:solidFill>
                <a:latin typeface="Calibri" pitchFamily="34" charset="0"/>
              </a:rPr>
              <a:t>	1,2; 1,4; 1,6; 1,8; 2,0; 2,4; 3,8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</a:pPr>
            <a:endParaRPr lang="cs-CZ" sz="32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3. příklad</a:t>
            </a:r>
            <a:endParaRPr lang="cs-CZ" dirty="0"/>
          </a:p>
        </p:txBody>
      </p:sp>
      <p:sp>
        <p:nvSpPr>
          <p:cNvPr id="7171" name="Zástupný symbol pro obsah 2"/>
          <p:cNvSpPr txBox="1">
            <a:spLocks/>
          </p:cNvSpPr>
          <p:nvPr/>
        </p:nvSpPr>
        <p:spPr bwMode="auto">
          <a:xfrm>
            <a:off x="214313" y="1071563"/>
            <a:ext cx="8686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</a:pPr>
            <a:r>
              <a:rPr lang="cs-CZ" sz="3200">
                <a:solidFill>
                  <a:schemeClr val="bg1"/>
                </a:solidFill>
                <a:latin typeface="Calibri" pitchFamily="34" charset="0"/>
              </a:rPr>
              <a:t>	V nemocnici bylo hospitalizováno celkem 340 osob s průměrnou délkou hospitalizace 13,6 dnů a směrodatnou odchylkou 6,08 dne. Spočtěte variační koeficient.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</a:pPr>
            <a:endParaRPr lang="cs-CZ" sz="32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4. příklad</a:t>
            </a:r>
            <a:endParaRPr lang="cs-CZ" dirty="0"/>
          </a:p>
        </p:txBody>
      </p:sp>
      <p:sp>
        <p:nvSpPr>
          <p:cNvPr id="8195" name="Zástupný symbol pro obsah 2"/>
          <p:cNvSpPr txBox="1">
            <a:spLocks/>
          </p:cNvSpPr>
          <p:nvPr/>
        </p:nvSpPr>
        <p:spPr bwMode="auto">
          <a:xfrm>
            <a:off x="214313" y="1071563"/>
            <a:ext cx="8686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 dirty="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</a:pPr>
            <a:r>
              <a:rPr lang="cs-CZ" sz="3200" dirty="0">
                <a:solidFill>
                  <a:schemeClr val="bg1"/>
                </a:solidFill>
                <a:latin typeface="Calibri" pitchFamily="34" charset="0"/>
              </a:rPr>
              <a:t>	Stanovte </a:t>
            </a:r>
            <a:r>
              <a:rPr lang="cs-CZ" sz="3200" dirty="0" err="1">
                <a:solidFill>
                  <a:schemeClr val="bg1"/>
                </a:solidFill>
                <a:latin typeface="Calibri" pitchFamily="34" charset="0"/>
              </a:rPr>
              <a:t>kvartilové</a:t>
            </a:r>
            <a:r>
              <a:rPr lang="cs-CZ" sz="3200" dirty="0">
                <a:solidFill>
                  <a:schemeClr val="bg1"/>
                </a:solidFill>
                <a:latin typeface="Calibri" pitchFamily="34" charset="0"/>
              </a:rPr>
              <a:t> rozpětí hmotností:</a:t>
            </a:r>
          </a:p>
          <a:p>
            <a:pPr marL="514350" indent="-514350">
              <a:spcBef>
                <a:spcPct val="20000"/>
              </a:spcBef>
            </a:pPr>
            <a:r>
              <a:rPr lang="cs-CZ" sz="3200" dirty="0">
                <a:solidFill>
                  <a:schemeClr val="bg1"/>
                </a:solidFill>
                <a:latin typeface="Calibri" pitchFamily="34" charset="0"/>
              </a:rPr>
              <a:t>	58, 64, 79, 82, 47, 52, 60, </a:t>
            </a:r>
            <a:r>
              <a:rPr lang="cs-CZ" sz="3200" dirty="0" smtClean="0">
                <a:solidFill>
                  <a:schemeClr val="bg1"/>
                </a:solidFill>
                <a:latin typeface="Calibri" pitchFamily="34" charset="0"/>
              </a:rPr>
              <a:t>81, </a:t>
            </a:r>
            <a:r>
              <a:rPr lang="cs-CZ" sz="3200" dirty="0">
                <a:solidFill>
                  <a:schemeClr val="bg1"/>
                </a:solidFill>
                <a:latin typeface="Calibri" pitchFamily="34" charset="0"/>
              </a:rPr>
              <a:t>75, 69, </a:t>
            </a:r>
            <a:r>
              <a:rPr lang="cs-CZ" sz="3200" dirty="0" smtClean="0">
                <a:solidFill>
                  <a:schemeClr val="bg1"/>
                </a:solidFill>
                <a:latin typeface="Calibri" pitchFamily="34" charset="0"/>
              </a:rPr>
              <a:t>88 </a:t>
            </a:r>
            <a:endParaRPr lang="cs-CZ" sz="3200" dirty="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 dirty="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 dirty="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 dirty="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</a:pPr>
            <a:endParaRPr lang="cs-CZ" sz="32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5. příklad</a:t>
            </a:r>
            <a:endParaRPr lang="cs-CZ" dirty="0"/>
          </a:p>
        </p:txBody>
      </p:sp>
      <p:sp>
        <p:nvSpPr>
          <p:cNvPr id="8195" name="Zástupný symbol pro obsah 2"/>
          <p:cNvSpPr txBox="1">
            <a:spLocks/>
          </p:cNvSpPr>
          <p:nvPr/>
        </p:nvSpPr>
        <p:spPr bwMode="auto">
          <a:xfrm>
            <a:off x="214313" y="1071563"/>
            <a:ext cx="8686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 dirty="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</a:pPr>
            <a:r>
              <a:rPr lang="cs-CZ" sz="3200" dirty="0">
                <a:solidFill>
                  <a:schemeClr val="bg1"/>
                </a:solidFill>
                <a:latin typeface="Calibri" pitchFamily="34" charset="0"/>
              </a:rPr>
              <a:t>	</a:t>
            </a:r>
            <a:r>
              <a:rPr lang="cs-CZ" sz="3200" dirty="0" smtClean="0">
                <a:solidFill>
                  <a:schemeClr val="bg1"/>
                </a:solidFill>
                <a:latin typeface="Calibri" pitchFamily="34" charset="0"/>
              </a:rPr>
              <a:t>Výška dívek: n = 12</a:t>
            </a:r>
          </a:p>
          <a:p>
            <a:pPr marL="514350" indent="-514350">
              <a:spcBef>
                <a:spcPct val="20000"/>
              </a:spcBef>
            </a:pPr>
            <a:endParaRPr lang="cs-CZ" sz="3200" dirty="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 dirty="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 dirty="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 dirty="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</a:pPr>
            <a:endParaRPr lang="cs-CZ" sz="3200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755576" y="2348880"/>
          <a:ext cx="77768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864096"/>
                <a:gridCol w="864096"/>
                <a:gridCol w="864096"/>
                <a:gridCol w="864096"/>
                <a:gridCol w="864096"/>
                <a:gridCol w="864096"/>
                <a:gridCol w="864096"/>
                <a:gridCol w="8640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j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cs-CZ" baseline="-25000" dirty="0" smtClean="0">
                          <a:solidFill>
                            <a:schemeClr val="bg1"/>
                          </a:solidFill>
                        </a:rPr>
                        <a:t>j</a:t>
                      </a:r>
                      <a:endParaRPr lang="cs-CZ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131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132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135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141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142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143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146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151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cs-CZ" baseline="-25000" dirty="0" smtClean="0">
                          <a:solidFill>
                            <a:schemeClr val="bg1"/>
                          </a:solidFill>
                        </a:rPr>
                        <a:t>j</a:t>
                      </a:r>
                      <a:endParaRPr lang="cs-CZ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pořadí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5,5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10,5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1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97</Words>
  <Application>Microsoft Office PowerPoint</Application>
  <PresentationFormat>Předvádění na obrazovce (4:3)</PresentationFormat>
  <Paragraphs>80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1_Motiv sady Office</vt:lpstr>
      <vt:lpstr>1. příklad</vt:lpstr>
      <vt:lpstr>2. příklad</vt:lpstr>
      <vt:lpstr>3. příklad</vt:lpstr>
      <vt:lpstr>4. příklad</vt:lpstr>
      <vt:lpstr>5. příklad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příklad</dc:title>
  <dc:creator>Lucie Buresova</dc:creator>
  <cp:lastModifiedBy>Lucie Buresova</cp:lastModifiedBy>
  <cp:revision>1</cp:revision>
  <dcterms:created xsi:type="dcterms:W3CDTF">2021-03-16T16:49:00Z</dcterms:created>
  <dcterms:modified xsi:type="dcterms:W3CDTF">2021-03-16T16:51:11Z</dcterms:modified>
</cp:coreProperties>
</file>