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98" r:id="rId4"/>
    <p:sldId id="299" r:id="rId5"/>
    <p:sldId id="300" r:id="rId6"/>
    <p:sldId id="301" r:id="rId7"/>
    <p:sldId id="258" r:id="rId8"/>
    <p:sldId id="293" r:id="rId9"/>
    <p:sldId id="302" r:id="rId10"/>
    <p:sldId id="271" r:id="rId11"/>
    <p:sldId id="272" r:id="rId12"/>
    <p:sldId id="269" r:id="rId13"/>
    <p:sldId id="294" r:id="rId14"/>
    <p:sldId id="273" r:id="rId15"/>
    <p:sldId id="303" r:id="rId16"/>
    <p:sldId id="304" r:id="rId17"/>
    <p:sldId id="305" r:id="rId18"/>
    <p:sldId id="306" r:id="rId19"/>
    <p:sldId id="307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D7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8065502-9D2B-4CBA-AC43-DD2868909FAD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EA2ED2F-8309-4E99-8399-4704ADF646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E90571-365F-4C9D-BA5A-BFDAE76BB56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120BB2-729A-4304-8363-7CBC2490C5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FD5E89-1241-44EE-9E34-4BA88A2FA6D8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CBEC73-E7D6-43F9-B2E9-64EC89EC9117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D94815-E6BA-4BD4-83A7-6A3F7B9C79A3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4B2ED1-BCEA-47EE-A17F-4CF7F13BBFD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DED64-AE75-4CDB-ABF3-21E077AD5C14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8BCAC-EF84-48EE-937D-2419FCB8F7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E75BE-D018-4648-8B51-90054DE2B506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E7DE8-2A82-4F75-9358-D04753DC59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198D8-256D-4485-8D5A-5A774933CD63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A1A3-37BC-420F-8D06-ACCB4B77C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DEAD8-FD64-48C6-BE24-FB4CFCB9C9D7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1FA0C-73A7-41DC-8CFB-24F97F1BCF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02050-6C9E-4D3B-9883-253F6514FB45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C6055-8702-4FFF-A983-3B9F2F8566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8972C-D41C-4996-B968-9C16B3E30950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4FC9E-4F2C-45C3-88A6-F6EBE99F37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0DDAA-294F-4B6A-9B09-8F503C31B693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0B869-E203-4510-9FBF-FED09A2CAE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7885E-6429-423B-93E7-4905F9D87B7A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2F6AE-FE11-42F7-AD7B-2F2DCD33E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830C7-DE81-4EF6-A687-CDF6F2037A60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4D193-0746-4518-BC3D-9E49F211E9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F0153-F848-4B3A-B6C8-5F968631CF3B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BA2EC-10B9-48D2-8423-CC7868E585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9BD2B-6D0E-4B6A-BC91-2F60A973579B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F7672-7BEF-4155-92D2-20D70CB99A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CF9654-7C5A-439D-B818-4364B54E121E}" type="datetimeFigureOut">
              <a:rPr lang="cs-CZ"/>
              <a:pPr>
                <a:defRPr/>
              </a:pPr>
              <a:t>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1A9528-8352-4499-A69A-2AF2046215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625" y="3357563"/>
            <a:ext cx="8286750" cy="1752600"/>
          </a:xfrm>
        </p:spPr>
        <p:txBody>
          <a:bodyPr rtlCol="0">
            <a:normAutofit fontScale="92500" lnSpcReduction="20000"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Testování hypotéz o průměru pro jeden výběr a porovnávání dvou skupin</a:t>
            </a:r>
            <a:endParaRPr lang="cs-CZ" sz="4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Dvouvýběrový</a:t>
            </a:r>
            <a:r>
              <a:rPr lang="cs-CZ" dirty="0" smtClean="0"/>
              <a:t> t-test</a:t>
            </a:r>
            <a:endParaRPr lang="cs-CZ" dirty="0"/>
          </a:p>
        </p:txBody>
      </p:sp>
      <p:sp>
        <p:nvSpPr>
          <p:cNvPr id="410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686800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 – sdružený odhad směrodatné odchylky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Sdružený odhad rozptylu: 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 ,      - výběrové rozptyly pro jednotlivé skupiny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Sdružený odhad směrodatné odchylky 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Odhad standardní chyby rozdílu výběrových průměrů 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000125" y="2571750"/>
          <a:ext cx="3929063" cy="1122363"/>
        </p:xfrm>
        <a:graphic>
          <a:graphicData uri="http://schemas.openxmlformats.org/presentationml/2006/ole">
            <p:oleObj spid="_x0000_s4098" name="Rovnice" r:id="rId3" imgW="1600200" imgH="457200" progId="">
              <p:embed/>
            </p:oleObj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857250" y="3714750"/>
          <a:ext cx="296863" cy="719138"/>
        </p:xfrm>
        <a:graphic>
          <a:graphicData uri="http://schemas.openxmlformats.org/presentationml/2006/ole">
            <p:oleObj spid="_x0000_s4099" name="Rovnice" r:id="rId4" imgW="164880" imgH="228600" progId="">
              <p:embed/>
            </p:oleObj>
          </a:graphicData>
        </a:graphic>
      </p:graphicFrame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1357313" y="3714750"/>
          <a:ext cx="296862" cy="719138"/>
        </p:xfrm>
        <a:graphic>
          <a:graphicData uri="http://schemas.openxmlformats.org/presentationml/2006/ole">
            <p:oleObj spid="_x0000_s4100" name="Rovnice" r:id="rId5" imgW="164880" imgH="228600" progId="">
              <p:embed/>
            </p:oleObj>
          </a:graphicData>
        </a:graphic>
      </p:graphicFrame>
      <p:graphicFrame>
        <p:nvGraphicFramePr>
          <p:cNvPr id="4101" name="Object 9"/>
          <p:cNvGraphicFramePr>
            <a:graphicFrameLocks noChangeAspect="1"/>
          </p:cNvGraphicFramePr>
          <p:nvPr/>
        </p:nvGraphicFramePr>
        <p:xfrm>
          <a:off x="7358063" y="4286250"/>
          <a:ext cx="739775" cy="642938"/>
        </p:xfrm>
        <a:graphic>
          <a:graphicData uri="http://schemas.openxmlformats.org/presentationml/2006/ole">
            <p:oleObj spid="_x0000_s4101" name="Rovnice" r:id="rId6" imgW="291960" imgH="253800" progId="">
              <p:embed/>
            </p:oleObj>
          </a:graphicData>
        </a:graphic>
      </p:graphicFrame>
      <p:graphicFrame>
        <p:nvGraphicFramePr>
          <p:cNvPr id="4102" name="Object 10"/>
          <p:cNvGraphicFramePr>
            <a:graphicFrameLocks noChangeAspect="1"/>
          </p:cNvGraphicFramePr>
          <p:nvPr/>
        </p:nvGraphicFramePr>
        <p:xfrm>
          <a:off x="2614613" y="5429250"/>
          <a:ext cx="373062" cy="544513"/>
        </p:xfrm>
        <a:graphic>
          <a:graphicData uri="http://schemas.openxmlformats.org/presentationml/2006/ole">
            <p:oleObj spid="_x0000_s4102" name="Enačba" r:id="rId7" imgW="164880" imgH="241200" progId="">
              <p:embed/>
            </p:oleObj>
          </a:graphicData>
        </a:graphic>
      </p:graphicFrame>
      <p:graphicFrame>
        <p:nvGraphicFramePr>
          <p:cNvPr id="4103" name="Object 11"/>
          <p:cNvGraphicFramePr>
            <a:graphicFrameLocks noChangeAspect="1"/>
          </p:cNvGraphicFramePr>
          <p:nvPr/>
        </p:nvGraphicFramePr>
        <p:xfrm>
          <a:off x="3667125" y="5500688"/>
          <a:ext cx="2430463" cy="1000125"/>
        </p:xfrm>
        <a:graphic>
          <a:graphicData uri="http://schemas.openxmlformats.org/presentationml/2006/ole">
            <p:oleObj spid="_x0000_s4103" name="Rovnice" r:id="rId8" imgW="965160" imgH="482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Dvouvýběrový</a:t>
            </a:r>
            <a:r>
              <a:rPr lang="cs-CZ" dirty="0" smtClean="0"/>
              <a:t> t-test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457200" y="1428750"/>
            <a:ext cx="8686800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=&gt;</a:t>
            </a:r>
          </a:p>
          <a:p>
            <a:pPr marL="514350" indent="-514350">
              <a:spcBef>
                <a:spcPct val="20000"/>
              </a:spcBef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0 je pokud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H</a:t>
            </a:r>
            <a:r>
              <a:rPr lang="cs-CZ" sz="3200" i="1" baseline="-25000" dirty="0">
                <a:solidFill>
                  <a:schemeClr val="bg1"/>
                </a:solidFill>
                <a:latin typeface="+mn-lt"/>
              </a:rPr>
              <a:t>0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: neexistuje žádný rozdíl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Lze testovat i konkrétní libovolný rozdíl </a:t>
            </a:r>
          </a:p>
        </p:txBody>
      </p:sp>
      <p:graphicFrame>
        <p:nvGraphicFramePr>
          <p:cNvPr id="5122" name="Zástupný symbol pro obsah 12"/>
          <p:cNvGraphicFramePr>
            <a:graphicFrameLocks noChangeAspect="1"/>
          </p:cNvGraphicFramePr>
          <p:nvPr>
            <p:ph idx="1"/>
          </p:nvPr>
        </p:nvGraphicFramePr>
        <p:xfrm>
          <a:off x="1143000" y="1214438"/>
          <a:ext cx="1833563" cy="1384300"/>
        </p:xfrm>
        <a:graphic>
          <a:graphicData uri="http://schemas.openxmlformats.org/presentationml/2006/ole">
            <p:oleObj spid="_x0000_s5122" name="Rovnice" r:id="rId3" imgW="622080" imgH="469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Předpoklady!!!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142875" y="1643063"/>
            <a:ext cx="9001125" cy="5214937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Nezávislost výběrů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Normální rozdělení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Prosté náhodné výběry (kvůli nezávislosti pozorování)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Shodné rozptyly ve skupinách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Interval spolehlivosti pro rozdíl mezi dvěma průměry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 bwMode="auto">
          <a:xfrm>
            <a:off x="428625" y="1643063"/>
            <a:ext cx="8329613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Odhad rozdílu mezi dvěma průměry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Krajní body intervalu spolehlivosti: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i="1" dirty="0">
                <a:solidFill>
                  <a:schemeClr val="bg1"/>
                </a:solidFill>
                <a:latin typeface="+mn-lt"/>
              </a:rPr>
              <a:t>t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– příslušný kvantil Studentova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t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rozdělení</a:t>
            </a: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Např. </a:t>
            </a:r>
          </a:p>
        </p:txBody>
      </p:sp>
      <p:graphicFrame>
        <p:nvGraphicFramePr>
          <p:cNvPr id="6146" name="Object 7"/>
          <p:cNvGraphicFramePr>
            <a:graphicFrameLocks noChangeAspect="1"/>
          </p:cNvGraphicFramePr>
          <p:nvPr/>
        </p:nvGraphicFramePr>
        <p:xfrm>
          <a:off x="1000125" y="2786063"/>
          <a:ext cx="1285875" cy="793750"/>
        </p:xfrm>
        <a:graphic>
          <a:graphicData uri="http://schemas.openxmlformats.org/presentationml/2006/ole">
            <p:oleObj spid="_x0000_s6146" name="Rovnice" r:id="rId3" imgW="431640" imgH="266400" progId="">
              <p:embed/>
            </p:oleObj>
          </a:graphicData>
        </a:graphic>
      </p:graphicFrame>
      <p:graphicFrame>
        <p:nvGraphicFramePr>
          <p:cNvPr id="6147" name="Object 8"/>
          <p:cNvGraphicFramePr>
            <a:graphicFrameLocks noChangeAspect="1"/>
          </p:cNvGraphicFramePr>
          <p:nvPr/>
        </p:nvGraphicFramePr>
        <p:xfrm>
          <a:off x="2143125" y="3929063"/>
          <a:ext cx="2444750" cy="857250"/>
        </p:xfrm>
        <a:graphic>
          <a:graphicData uri="http://schemas.openxmlformats.org/presentationml/2006/ole">
            <p:oleObj spid="_x0000_s6147" name="Rovnice" r:id="rId4" imgW="977760" imgH="3427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Porovnání populačních pravděpodobností</a:t>
            </a:r>
            <a:endParaRPr lang="cs-CZ" dirty="0"/>
          </a:p>
        </p:txBody>
      </p:sp>
      <p:sp>
        <p:nvSpPr>
          <p:cNvPr id="7173" name="Zástupný symbol pro obsah 2"/>
          <p:cNvSpPr>
            <a:spLocks noGrp="1"/>
          </p:cNvSpPr>
          <p:nvPr>
            <p:ph idx="1"/>
          </p:nvPr>
        </p:nvSpPr>
        <p:spPr>
          <a:xfrm>
            <a:off x="214313" y="1500188"/>
            <a:ext cx="8929687" cy="5000625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Porovnání pravděpodobností výskytu daného jevu ve dvou různých populacích (dva nezávislé výběry)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Pro dostatečně velké rozsahy </a:t>
            </a:r>
            <a:r>
              <a:rPr lang="cs-CZ" i="1" smtClean="0">
                <a:solidFill>
                  <a:schemeClr val="bg1"/>
                </a:solidFill>
              </a:rPr>
              <a:t>n</a:t>
            </a:r>
            <a:r>
              <a:rPr lang="cs-CZ" i="1" baseline="-25000" smtClean="0">
                <a:solidFill>
                  <a:schemeClr val="bg1"/>
                </a:solidFill>
              </a:rPr>
              <a:t>1</a:t>
            </a:r>
            <a:r>
              <a:rPr lang="cs-CZ" i="1" smtClean="0">
                <a:solidFill>
                  <a:schemeClr val="bg1"/>
                </a:solidFill>
              </a:rPr>
              <a:t> </a:t>
            </a:r>
            <a:r>
              <a:rPr lang="cs-CZ" smtClean="0">
                <a:solidFill>
                  <a:schemeClr val="bg1"/>
                </a:solidFill>
              </a:rPr>
              <a:t>a</a:t>
            </a:r>
            <a:r>
              <a:rPr lang="cs-CZ" i="1" smtClean="0">
                <a:solidFill>
                  <a:schemeClr val="bg1"/>
                </a:solidFill>
              </a:rPr>
              <a:t> n</a:t>
            </a:r>
            <a:r>
              <a:rPr lang="cs-CZ" i="1" baseline="-25000" smtClean="0">
                <a:solidFill>
                  <a:schemeClr val="bg1"/>
                </a:solidFill>
              </a:rPr>
              <a:t>2</a:t>
            </a: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</a:t>
            </a:r>
            <a:r>
              <a:rPr lang="cs-CZ" baseline="-25000" smtClean="0">
                <a:solidFill>
                  <a:schemeClr val="bg1"/>
                </a:solidFill>
              </a:rPr>
              <a:t>1</a:t>
            </a:r>
            <a:r>
              <a:rPr lang="cs-CZ" smtClean="0">
                <a:solidFill>
                  <a:schemeClr val="bg1"/>
                </a:solidFill>
              </a:rPr>
              <a:t>, p</a:t>
            </a:r>
            <a:r>
              <a:rPr lang="cs-CZ" baseline="-25000" smtClean="0">
                <a:solidFill>
                  <a:schemeClr val="bg1"/>
                </a:solidFill>
              </a:rPr>
              <a:t>2</a:t>
            </a:r>
            <a:r>
              <a:rPr lang="cs-CZ" smtClean="0">
                <a:solidFill>
                  <a:schemeClr val="bg1"/>
                </a:solidFill>
              </a:rPr>
              <a:t> – populační pravděpodobnosti výskytu jevu</a:t>
            </a:r>
          </a:p>
          <a:p>
            <a:pPr marL="514350" indent="-514350" eaLnBrk="1" hangingPunct="1">
              <a:buFontTx/>
              <a:buChar char="-"/>
            </a:pPr>
            <a:endParaRPr lang="cs-CZ" i="1" baseline="-25000" smtClean="0">
              <a:solidFill>
                <a:schemeClr val="bg1"/>
              </a:solidFill>
            </a:endParaRP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1000125" y="3571875"/>
          <a:ext cx="3282950" cy="1133475"/>
        </p:xfrm>
        <a:graphic>
          <a:graphicData uri="http://schemas.openxmlformats.org/presentationml/2006/ole">
            <p:oleObj spid="_x0000_s7170" name="Rovnice" r:id="rId4" imgW="1396800" imgH="482400" progId="">
              <p:embed/>
            </p:oleObj>
          </a:graphicData>
        </a:graphic>
      </p:graphicFrame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925513" y="4643438"/>
          <a:ext cx="3432175" cy="1133475"/>
        </p:xfrm>
        <a:graphic>
          <a:graphicData uri="http://schemas.openxmlformats.org/presentationml/2006/ole">
            <p:oleObj spid="_x0000_s7171" name="Rovnice" r:id="rId5" imgW="1460160" imgH="482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Porovnání populačních pravděpodobností</a:t>
            </a:r>
            <a:endParaRPr lang="cs-CZ" dirty="0"/>
          </a:p>
        </p:txBody>
      </p:sp>
      <p:sp>
        <p:nvSpPr>
          <p:cNvPr id="8198" name="Zástupný symbol pro obsah 2"/>
          <p:cNvSpPr>
            <a:spLocks noGrp="1"/>
          </p:cNvSpPr>
          <p:nvPr>
            <p:ph idx="1"/>
          </p:nvPr>
        </p:nvSpPr>
        <p:spPr>
          <a:xfrm>
            <a:off x="214313" y="1500188"/>
            <a:ext cx="8929687" cy="5000625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i="1" smtClean="0">
                <a:solidFill>
                  <a:schemeClr val="bg1"/>
                </a:solidFill>
              </a:rPr>
              <a:t>r</a:t>
            </a:r>
            <a:r>
              <a:rPr lang="cs-CZ" i="1" baseline="-25000" smtClean="0">
                <a:solidFill>
                  <a:schemeClr val="bg1"/>
                </a:solidFill>
              </a:rPr>
              <a:t>1</a:t>
            </a:r>
            <a:r>
              <a:rPr lang="cs-CZ" i="1" smtClean="0">
                <a:solidFill>
                  <a:schemeClr val="bg1"/>
                </a:solidFill>
              </a:rPr>
              <a:t>, r</a:t>
            </a:r>
            <a:r>
              <a:rPr lang="cs-CZ" i="1" baseline="-25000" smtClean="0">
                <a:solidFill>
                  <a:schemeClr val="bg1"/>
                </a:solidFill>
              </a:rPr>
              <a:t>2</a:t>
            </a:r>
            <a:r>
              <a:rPr lang="cs-CZ" i="1" smtClean="0">
                <a:solidFill>
                  <a:schemeClr val="bg1"/>
                </a:solidFill>
              </a:rPr>
              <a:t> </a:t>
            </a:r>
            <a:r>
              <a:rPr lang="cs-CZ" smtClean="0">
                <a:solidFill>
                  <a:schemeClr val="bg1"/>
                </a:solidFill>
              </a:rPr>
              <a:t>– počty případů ve výběrech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Společný odhad relativní četnosti:</a:t>
            </a: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Podmínka: 				pro oba výběry</a:t>
            </a: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857250" y="2643188"/>
          <a:ext cx="1785938" cy="1065212"/>
        </p:xfrm>
        <a:graphic>
          <a:graphicData uri="http://schemas.openxmlformats.org/presentationml/2006/ole">
            <p:oleObj spid="_x0000_s8194" name="Rovnice" r:id="rId4" imgW="723600" imgH="431640" progId="">
              <p:embed/>
            </p:oleObj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571500" y="3643313"/>
          <a:ext cx="4500563" cy="1462087"/>
        </p:xfrm>
        <a:graphic>
          <a:graphicData uri="http://schemas.openxmlformats.org/presentationml/2006/ole">
            <p:oleObj spid="_x0000_s8195" name="Rovnice" r:id="rId5" imgW="1485720" imgH="482400" progId="">
              <p:embed/>
            </p:oleObj>
          </a:graphicData>
        </a:graphic>
      </p:graphicFrame>
      <p:graphicFrame>
        <p:nvGraphicFramePr>
          <p:cNvPr id="8196" name="Object 6"/>
          <p:cNvGraphicFramePr>
            <a:graphicFrameLocks noChangeAspect="1"/>
          </p:cNvGraphicFramePr>
          <p:nvPr/>
        </p:nvGraphicFramePr>
        <p:xfrm>
          <a:off x="2571750" y="5572125"/>
          <a:ext cx="2679700" cy="642938"/>
        </p:xfrm>
        <a:graphic>
          <a:graphicData uri="http://schemas.openxmlformats.org/presentationml/2006/ole">
            <p:oleObj spid="_x0000_s8196" name="Rovnice" r:id="rId6" imgW="95220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Párový t-test</a:t>
            </a:r>
            <a:endParaRPr 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214313" y="1500188"/>
            <a:ext cx="8929687" cy="5000625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Párování dle podobnosti, která může ovlivnit výsledek, časová měření, …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Testujeme významnost průměrného rozdílu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Rozdíly jsou normálně rozdělené s průměrem </a:t>
            </a:r>
            <a:r>
              <a:rPr lang="el-GR" i="1" smtClean="0">
                <a:solidFill>
                  <a:schemeClr val="bg1"/>
                </a:solidFill>
              </a:rPr>
              <a:t>μ</a:t>
            </a:r>
            <a:r>
              <a:rPr lang="cs-CZ" smtClean="0">
                <a:solidFill>
                  <a:schemeClr val="bg1"/>
                </a:solidFill>
              </a:rPr>
              <a:t> a rozptylem </a:t>
            </a:r>
            <a:r>
              <a:rPr lang="el-GR" i="1" smtClean="0">
                <a:solidFill>
                  <a:schemeClr val="bg1"/>
                </a:solidFill>
              </a:rPr>
              <a:t>σ</a:t>
            </a:r>
            <a:r>
              <a:rPr lang="cs-CZ" i="1" baseline="30000" smtClean="0">
                <a:solidFill>
                  <a:schemeClr val="bg1"/>
                </a:solidFill>
              </a:rPr>
              <a:t>2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Průměr z </a:t>
            </a:r>
            <a:r>
              <a:rPr lang="cs-CZ" i="1" smtClean="0">
                <a:solidFill>
                  <a:schemeClr val="bg1"/>
                </a:solidFill>
              </a:rPr>
              <a:t>n</a:t>
            </a:r>
            <a:r>
              <a:rPr lang="cs-CZ" smtClean="0">
                <a:solidFill>
                  <a:schemeClr val="bg1"/>
                </a:solidFill>
              </a:rPr>
              <a:t> rozdílů  </a:t>
            </a:r>
            <a:r>
              <a:rPr lang="cs-CZ" i="1" smtClean="0">
                <a:solidFill>
                  <a:schemeClr val="bg1"/>
                </a:solidFill>
              </a:rPr>
              <a:t>d ̅ </a:t>
            </a:r>
            <a:r>
              <a:rPr lang="cs-CZ" smtClean="0">
                <a:solidFill>
                  <a:schemeClr val="bg1"/>
                </a:solidFill>
              </a:rPr>
              <a:t>bude mít průměrnou hodnotu </a:t>
            </a:r>
            <a:r>
              <a:rPr lang="el-GR" i="1" smtClean="0">
                <a:solidFill>
                  <a:schemeClr val="bg1"/>
                </a:solidFill>
              </a:rPr>
              <a:t>μ</a:t>
            </a:r>
            <a:r>
              <a:rPr lang="cs-CZ" smtClean="0">
                <a:solidFill>
                  <a:schemeClr val="bg1"/>
                </a:solidFill>
              </a:rPr>
              <a:t> a rozptyl</a:t>
            </a:r>
            <a:r>
              <a:rPr lang="cs-CZ" i="1" smtClean="0">
                <a:solidFill>
                  <a:schemeClr val="bg1"/>
                </a:solidFill>
              </a:rPr>
              <a:t> </a:t>
            </a:r>
            <a:r>
              <a:rPr lang="el-GR" i="1" smtClean="0">
                <a:solidFill>
                  <a:schemeClr val="bg1"/>
                </a:solidFill>
              </a:rPr>
              <a:t>σ</a:t>
            </a:r>
            <a:r>
              <a:rPr lang="cs-CZ" i="1" baseline="30000" smtClean="0">
                <a:solidFill>
                  <a:schemeClr val="bg1"/>
                </a:solidFill>
              </a:rPr>
              <a:t>2</a:t>
            </a:r>
            <a:r>
              <a:rPr lang="cs-CZ" i="1" smtClean="0">
                <a:solidFill>
                  <a:schemeClr val="bg1"/>
                </a:solidFill>
              </a:rPr>
              <a:t>/n</a:t>
            </a:r>
            <a:endParaRPr lang="cs-CZ" i="1" baseline="30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Párový t-test</a:t>
            </a:r>
            <a:endParaRPr lang="cs-CZ" dirty="0"/>
          </a:p>
        </p:txBody>
      </p:sp>
      <p:graphicFrame>
        <p:nvGraphicFramePr>
          <p:cNvPr id="9218" name="Zástupný symbol pro obsah 3"/>
          <p:cNvGraphicFramePr>
            <a:graphicFrameLocks noChangeAspect="1"/>
          </p:cNvGraphicFramePr>
          <p:nvPr>
            <p:ph idx="1"/>
          </p:nvPr>
        </p:nvGraphicFramePr>
        <p:xfrm>
          <a:off x="928688" y="1428750"/>
          <a:ext cx="1655762" cy="584200"/>
        </p:xfrm>
        <a:graphic>
          <a:graphicData uri="http://schemas.openxmlformats.org/presentationml/2006/ole">
            <p:oleObj spid="_x0000_s9218" name="Rovnice" r:id="rId4" imgW="647640" imgH="228600" progId="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944563" y="2016125"/>
          <a:ext cx="1622425" cy="552450"/>
        </p:xfrm>
        <a:graphic>
          <a:graphicData uri="http://schemas.openxmlformats.org/presentationml/2006/ole">
            <p:oleObj spid="_x0000_s9219" name="Rovnice" r:id="rId5" imgW="634680" imgH="215640" progId="">
              <p:embed/>
            </p:oleObj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214313" y="2643188"/>
            <a:ext cx="8929687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cs-CZ" sz="3200" i="1" dirty="0">
                <a:solidFill>
                  <a:schemeClr val="bg1"/>
                </a:solidFill>
                <a:latin typeface="+mn-lt"/>
              </a:rPr>
              <a:t>T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= (pozorovaná hodnota – předpokládaná hodnota)/odhad směrodatné chyby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			,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s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– směrodatná odchylka rozdílů</a:t>
            </a:r>
          </a:p>
          <a:p>
            <a:pPr marL="514350" indent="-514350">
              <a:spcBef>
                <a:spcPct val="20000"/>
              </a:spcBef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				má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t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rozdělení o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 n-1 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stupních 				volnosti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				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7143750" y="2928938"/>
          <a:ext cx="1214438" cy="1152525"/>
        </p:xfrm>
        <a:graphic>
          <a:graphicData uri="http://schemas.openxmlformats.org/presentationml/2006/ole">
            <p:oleObj spid="_x0000_s9220" name="Rovnice" r:id="rId6" imgW="495000" imgH="469800" progId="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857250" y="3643313"/>
          <a:ext cx="1357313" cy="1017587"/>
        </p:xfrm>
        <a:graphic>
          <a:graphicData uri="http://schemas.openxmlformats.org/presentationml/2006/ole">
            <p:oleObj spid="_x0000_s9221" name="Rovnice" r:id="rId7" imgW="558720" imgH="419040" progId="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857250" y="4786313"/>
          <a:ext cx="1500188" cy="1530350"/>
        </p:xfrm>
        <a:graphic>
          <a:graphicData uri="http://schemas.openxmlformats.org/presentationml/2006/ole">
            <p:oleObj spid="_x0000_s9222" name="Rovnice" r:id="rId8" imgW="622080" imgH="6346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1945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75" y="285750"/>
            <a:ext cx="5495925" cy="387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-285750" y="4572000"/>
            <a:ext cx="94297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	Za platnosti nulové hypotézy (průměrný rozdíl </a:t>
            </a:r>
            <a:r>
              <a:rPr lang="el-GR" sz="3200" i="1" dirty="0">
                <a:solidFill>
                  <a:schemeClr val="bg1"/>
                </a:solidFill>
                <a:latin typeface="+mn-lt"/>
              </a:rPr>
              <a:t>μ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= 0) bude hodnota testovacího kritéria s 95% </a:t>
            </a:r>
            <a:r>
              <a:rPr lang="cs-CZ" sz="3200" dirty="0" err="1">
                <a:solidFill>
                  <a:schemeClr val="bg1"/>
                </a:solidFill>
                <a:latin typeface="+mn-lt"/>
              </a:rPr>
              <a:t>pstí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mezi 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	-2,228 a 2,228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Testování hypotéz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0" y="785813"/>
            <a:ext cx="8929688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Stanovíme nulovou a alternativní hypotézu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Určíme rozdělení pravděpodobnosti testové statistiky při nulové hypotéze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Zvolíme hladinu významnosti testu </a:t>
            </a:r>
            <a:r>
              <a:rPr lang="el-GR" sz="2800" i="1" dirty="0">
                <a:solidFill>
                  <a:schemeClr val="bg1"/>
                </a:solidFill>
                <a:latin typeface="+mn-lt"/>
              </a:rPr>
              <a:t>α</a:t>
            </a:r>
            <a:r>
              <a:rPr lang="cs-CZ" sz="2800" i="1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(doplněk koeficientu spolehlivosti </a:t>
            </a:r>
            <a:r>
              <a:rPr lang="cs-CZ" sz="2800" i="1" dirty="0">
                <a:solidFill>
                  <a:schemeClr val="bg1"/>
                </a:solidFill>
                <a:latin typeface="+mn-lt"/>
              </a:rPr>
              <a:t>P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)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Na základě zvolené hladiny významnosti vypočteme tzv. kritické hodnoty (příslušného rozdělení </a:t>
            </a:r>
            <a:r>
              <a:rPr lang="cs-CZ" sz="2800" dirty="0" err="1">
                <a:solidFill>
                  <a:schemeClr val="bg1"/>
                </a:solidFill>
                <a:latin typeface="+mn-lt"/>
              </a:rPr>
              <a:t>psti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), které ohraničují kritický obor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Vypočítáme hodnotu testové statistiky, pokud padne do kritického oboru, zamítáme </a:t>
            </a:r>
            <a:r>
              <a:rPr lang="cs-CZ" sz="2800" i="1" dirty="0">
                <a:solidFill>
                  <a:schemeClr val="bg1"/>
                </a:solidFill>
                <a:latin typeface="+mn-lt"/>
              </a:rPr>
              <a:t>H</a:t>
            </a:r>
            <a:r>
              <a:rPr lang="cs-CZ" sz="2800" i="1" baseline="-25000" dirty="0">
                <a:solidFill>
                  <a:schemeClr val="bg1"/>
                </a:solidFill>
                <a:latin typeface="+mn-lt"/>
              </a:rPr>
              <a:t>0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 na hladině významnosti </a:t>
            </a:r>
            <a:r>
              <a:rPr lang="el-GR" sz="2800" i="1" dirty="0">
                <a:solidFill>
                  <a:schemeClr val="bg1"/>
                </a:solidFill>
                <a:latin typeface="+mn-lt"/>
              </a:rPr>
              <a:t>α</a:t>
            </a:r>
            <a:endParaRPr lang="cs-CZ" sz="2800" i="1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V opačném případě na základě zkoumaných dat nemůžeme zamítnout </a:t>
            </a:r>
            <a:r>
              <a:rPr lang="cs-CZ" sz="2800" i="1" dirty="0">
                <a:solidFill>
                  <a:schemeClr val="bg1"/>
                </a:solidFill>
                <a:latin typeface="+mn-lt"/>
              </a:rPr>
              <a:t>H</a:t>
            </a:r>
            <a:r>
              <a:rPr lang="cs-CZ" sz="2800" i="1" baseline="-25000" dirty="0">
                <a:solidFill>
                  <a:schemeClr val="bg1"/>
                </a:solidFill>
                <a:latin typeface="+mn-lt"/>
              </a:rPr>
              <a:t>0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 na hladině významnosti </a:t>
            </a:r>
            <a:r>
              <a:rPr lang="el-GR" sz="2800" i="1" dirty="0">
                <a:solidFill>
                  <a:schemeClr val="bg1"/>
                </a:solidFill>
                <a:latin typeface="+mn-lt"/>
              </a:rPr>
              <a:t>α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 (</a:t>
            </a:r>
            <a:r>
              <a:rPr lang="cs-CZ" sz="2800" i="1" dirty="0">
                <a:solidFill>
                  <a:schemeClr val="bg1"/>
                </a:solidFill>
                <a:latin typeface="+mn-lt"/>
              </a:rPr>
              <a:t>H</a:t>
            </a:r>
            <a:r>
              <a:rPr lang="cs-CZ" sz="2800" i="1" baseline="-25000" dirty="0">
                <a:solidFill>
                  <a:schemeClr val="bg1"/>
                </a:solidFill>
                <a:latin typeface="+mn-lt"/>
              </a:rPr>
              <a:t>0 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nemusí být pravdivá)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Jednovýběrový</a:t>
            </a:r>
            <a:r>
              <a:rPr lang="cs-CZ" dirty="0" smtClean="0"/>
              <a:t> </a:t>
            </a:r>
            <a:r>
              <a:rPr lang="cs-CZ" dirty="0" smtClean="0"/>
              <a:t>z-test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28625" y="1143000"/>
            <a:ext cx="8715375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Test hypotézy, že průměr populace, z níž pochází náš výběr je roven určitému číslu – očekávané hodnotě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Testová statistika: 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Z=(pozorovaná hodnota – očekávaná hodnota)/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standardní chyba pozorované hodnoty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Pozorovaná hodnota = průměr naměřených hodnot  </a:t>
            </a:r>
            <a:r>
              <a:rPr lang="cs-CZ" i="1" dirty="0" smtClean="0">
                <a:solidFill>
                  <a:schemeClr val="bg1"/>
                </a:solidFill>
              </a:rPr>
              <a:t>x̄ </a:t>
            </a:r>
            <a:endParaRPr lang="cs-CZ" i="1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Směrodatná odchylka pozorované hodnoty</a:t>
            </a:r>
            <a:r>
              <a:rPr lang="cs-CZ" i="1" dirty="0" smtClean="0">
                <a:solidFill>
                  <a:schemeClr val="bg1"/>
                </a:solidFill>
              </a:rPr>
              <a:t> </a:t>
            </a:r>
            <a:r>
              <a:rPr lang="el-GR" i="1" dirty="0" smtClean="0">
                <a:solidFill>
                  <a:schemeClr val="bg1"/>
                </a:solidFill>
              </a:rPr>
              <a:t>σ</a:t>
            </a:r>
            <a:r>
              <a:rPr lang="cs-CZ" i="1" baseline="-25000" dirty="0" smtClean="0">
                <a:solidFill>
                  <a:schemeClr val="bg1"/>
                </a:solidFill>
              </a:rPr>
              <a:t>x</a:t>
            </a:r>
            <a:endParaRPr lang="cs-CZ" i="1" baseline="-25000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i="1" dirty="0" smtClean="0">
                <a:solidFill>
                  <a:schemeClr val="bg1"/>
                </a:solidFill>
              </a:rPr>
              <a:t>Z </a:t>
            </a:r>
            <a:r>
              <a:rPr lang="en-US" dirty="0" smtClean="0">
                <a:solidFill>
                  <a:schemeClr val="bg1"/>
                </a:solidFill>
              </a:rPr>
              <a:t>~ </a:t>
            </a:r>
            <a:r>
              <a:rPr lang="en-US" i="1" dirty="0" smtClean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(0</a:t>
            </a:r>
            <a:r>
              <a:rPr lang="cs-CZ" i="1" dirty="0" smtClean="0">
                <a:solidFill>
                  <a:schemeClr val="bg1"/>
                </a:solidFill>
              </a:rPr>
              <a:t>,1</a:t>
            </a:r>
            <a:r>
              <a:rPr lang="cs-CZ" dirty="0" smtClean="0">
                <a:solidFill>
                  <a:schemeClr val="bg1"/>
                </a:solidFill>
              </a:rPr>
              <a:t>) pro dostatečně velké </a:t>
            </a:r>
            <a:r>
              <a:rPr lang="cs-CZ" i="1" dirty="0" smtClean="0">
                <a:solidFill>
                  <a:schemeClr val="bg1"/>
                </a:solidFill>
              </a:rPr>
              <a:t>n</a:t>
            </a:r>
            <a:endParaRPr lang="cs-CZ" dirty="0" smtClean="0">
              <a:solidFill>
                <a:schemeClr val="bg1"/>
              </a:solidFill>
            </a:endParaRPr>
          </a:p>
          <a:p>
            <a:pPr marL="2228850" lvl="4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Jednovýběrový</a:t>
            </a:r>
            <a:r>
              <a:rPr lang="cs-CZ" dirty="0" smtClean="0"/>
              <a:t> t-test</a:t>
            </a:r>
            <a:endParaRPr lang="cs-CZ" dirty="0"/>
          </a:p>
        </p:txBody>
      </p:sp>
      <p:sp>
        <p:nvSpPr>
          <p:cNvPr id="1028" name="Zástupný symbol pro obsah 2"/>
          <p:cNvSpPr>
            <a:spLocks noGrp="1"/>
          </p:cNvSpPr>
          <p:nvPr>
            <p:ph idx="1"/>
          </p:nvPr>
        </p:nvSpPr>
        <p:spPr>
          <a:xfrm>
            <a:off x="428625" y="1143000"/>
            <a:ext cx="8715375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el-GR" i="1" dirty="0" smtClean="0">
                <a:solidFill>
                  <a:schemeClr val="bg1"/>
                </a:solidFill>
              </a:rPr>
              <a:t>σ</a:t>
            </a:r>
            <a:r>
              <a:rPr lang="cs-CZ" i="1" baseline="-25000" dirty="0" smtClean="0">
                <a:solidFill>
                  <a:schemeClr val="bg1"/>
                </a:solidFill>
              </a:rPr>
              <a:t>x</a:t>
            </a:r>
            <a:r>
              <a:rPr lang="cs-CZ" dirty="0" smtClean="0">
                <a:solidFill>
                  <a:schemeClr val="bg1"/>
                </a:solidFill>
              </a:rPr>
              <a:t> obvykle neznáme =&gt; nahrazujeme odhadem </a:t>
            </a:r>
            <a:r>
              <a:rPr lang="cs-CZ" dirty="0" err="1" smtClean="0">
                <a:solidFill>
                  <a:schemeClr val="bg1"/>
                </a:solidFill>
              </a:rPr>
              <a:t>s</a:t>
            </a:r>
            <a:r>
              <a:rPr lang="cs-CZ" baseline="-25000" dirty="0" err="1" smtClean="0">
                <a:solidFill>
                  <a:schemeClr val="bg1"/>
                </a:solidFill>
              </a:rPr>
              <a:t>x</a:t>
            </a:r>
            <a:r>
              <a:rPr lang="cs-CZ" dirty="0" smtClean="0">
                <a:solidFill>
                  <a:schemeClr val="bg1"/>
                </a:solidFill>
              </a:rPr>
              <a:t> vypočteným z našeho výběru</a:t>
            </a:r>
          </a:p>
          <a:p>
            <a:pPr marL="514350" indent="-514350" eaLnBrk="1" hangingPunct="1">
              <a:buFont typeface="Arial" charset="0"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 typeface="Arial" charset="0"/>
              <a:buNone/>
            </a:pPr>
            <a:endParaRPr lang="cs-CZ" i="1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i="1" dirty="0" smtClean="0">
                <a:solidFill>
                  <a:schemeClr val="bg1"/>
                </a:solidFill>
              </a:rPr>
              <a:t>T</a:t>
            </a:r>
            <a:r>
              <a:rPr lang="cs-CZ" dirty="0" smtClean="0">
                <a:solidFill>
                  <a:schemeClr val="bg1"/>
                </a:solidFill>
              </a:rPr>
              <a:t> má </a:t>
            </a:r>
            <a:r>
              <a:rPr lang="cs-CZ" i="1" dirty="0" smtClean="0">
                <a:solidFill>
                  <a:schemeClr val="bg1"/>
                </a:solidFill>
              </a:rPr>
              <a:t>Studentovo t rozdělení </a:t>
            </a:r>
            <a:r>
              <a:rPr lang="cs-CZ" dirty="0" smtClean="0">
                <a:solidFill>
                  <a:schemeClr val="bg1"/>
                </a:solidFill>
              </a:rPr>
              <a:t>o</a:t>
            </a:r>
            <a:r>
              <a:rPr lang="cs-CZ" i="1" dirty="0" smtClean="0">
                <a:solidFill>
                  <a:schemeClr val="bg1"/>
                </a:solidFill>
              </a:rPr>
              <a:t> n-1 </a:t>
            </a:r>
            <a:r>
              <a:rPr lang="cs-CZ" dirty="0" smtClean="0">
                <a:solidFill>
                  <a:schemeClr val="bg1"/>
                </a:solidFill>
              </a:rPr>
              <a:t>stupních volnosti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=&gt; </a:t>
            </a:r>
            <a:r>
              <a:rPr lang="cs-CZ" dirty="0" err="1" smtClean="0">
                <a:solidFill>
                  <a:schemeClr val="bg1"/>
                </a:solidFill>
              </a:rPr>
              <a:t>jednovýběrový</a:t>
            </a:r>
            <a:r>
              <a:rPr lang="cs-CZ" dirty="0" smtClean="0">
                <a:solidFill>
                  <a:schemeClr val="bg1"/>
                </a:solidFill>
              </a:rPr>
              <a:t> t-test</a:t>
            </a:r>
          </a:p>
          <a:p>
            <a:pPr marL="514350" indent="-514350" eaLnBrk="1" hangingPunct="1">
              <a:buFont typeface="Arial" charset="0"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marL="2228850" lvl="4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043608" y="2276872"/>
          <a:ext cx="4152900" cy="1238250"/>
        </p:xfrm>
        <a:graphic>
          <a:graphicData uri="http://schemas.openxmlformats.org/presentationml/2006/ole">
            <p:oleObj spid="_x0000_s1026" name="Enačba" r:id="rId3" imgW="1574640" imgH="469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Normální x Studentovo </a:t>
            </a:r>
            <a:r>
              <a:rPr lang="cs-CZ" i="1" dirty="0" smtClean="0"/>
              <a:t>t</a:t>
            </a:r>
            <a:r>
              <a:rPr lang="cs-CZ" dirty="0" smtClean="0"/>
              <a:t> rozdělení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28625" y="1143000"/>
            <a:ext cx="8715375" cy="5214938"/>
          </a:xfrm>
        </p:spPr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Pro malý rozsah výběru se můžou změnit dvě věci: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Výběrová odchylka (</a:t>
            </a:r>
            <a:r>
              <a:rPr lang="cs-CZ" i="1" dirty="0" smtClean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) nemusí být spolehlivým odhadem </a:t>
            </a:r>
            <a:r>
              <a:rPr lang="cs-CZ" smtClean="0">
                <a:solidFill>
                  <a:schemeClr val="bg1"/>
                </a:solidFill>
              </a:rPr>
              <a:t>populační směrodatné odchylky (</a:t>
            </a:r>
            <a:r>
              <a:rPr lang="el-GR" i="1" dirty="0" smtClean="0">
                <a:solidFill>
                  <a:schemeClr val="bg1"/>
                </a:solidFill>
              </a:rPr>
              <a:t>σ</a:t>
            </a:r>
            <a:r>
              <a:rPr lang="cs-CZ" dirty="0" smtClean="0">
                <a:solidFill>
                  <a:schemeClr val="bg1"/>
                </a:solidFill>
              </a:rPr>
              <a:t>) 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Pokud není rozdělení populace normální, nemusí být normální ani rozdělení výběrových průměrů – velmi malý výběr (&lt;15), extrémní odchylka od normálního rozdělení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Centrální limitní věta: i když náhodná veličina není rozdělena normálně, rozdělení výběrových průměrů se blíží normálnímu rozdělení</a:t>
            </a:r>
          </a:p>
          <a:p>
            <a:pPr marL="2228850" lvl="4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Normální x Studentovo </a:t>
            </a:r>
            <a:r>
              <a:rPr lang="cs-CZ" i="1" dirty="0" smtClean="0"/>
              <a:t>t</a:t>
            </a:r>
            <a:r>
              <a:rPr lang="cs-CZ" dirty="0" smtClean="0"/>
              <a:t> rozdělení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28625" y="1143000"/>
            <a:ext cx="8715375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=&gt; nutno použít Studentovo </a:t>
            </a:r>
            <a:r>
              <a:rPr lang="cs-CZ" i="1" smtClean="0">
                <a:solidFill>
                  <a:schemeClr val="bg1"/>
                </a:solidFill>
              </a:rPr>
              <a:t>t</a:t>
            </a:r>
            <a:r>
              <a:rPr lang="cs-CZ" smtClean="0">
                <a:solidFill>
                  <a:schemeClr val="bg1"/>
                </a:solidFill>
              </a:rPr>
              <a:t> rozdělení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V podstatě celá řada </a:t>
            </a:r>
            <a:r>
              <a:rPr lang="cs-CZ" i="1" smtClean="0">
                <a:solidFill>
                  <a:schemeClr val="bg1"/>
                </a:solidFill>
              </a:rPr>
              <a:t>t</a:t>
            </a:r>
            <a:r>
              <a:rPr lang="cs-CZ" smtClean="0">
                <a:solidFill>
                  <a:schemeClr val="bg1"/>
                </a:solidFill>
              </a:rPr>
              <a:t> rozdělení pro různé stupně volnosti (df)</a:t>
            </a:r>
          </a:p>
          <a:p>
            <a:pPr marL="514350" indent="-514350" eaLnBrk="1" hangingPunct="1">
              <a:buFontTx/>
              <a:buChar char="-"/>
            </a:pPr>
            <a:r>
              <a:rPr lang="cs-CZ" i="1" smtClean="0">
                <a:solidFill>
                  <a:schemeClr val="bg1"/>
                </a:solidFill>
              </a:rPr>
              <a:t>t</a:t>
            </a:r>
            <a:r>
              <a:rPr lang="cs-CZ" smtClean="0">
                <a:solidFill>
                  <a:schemeClr val="bg1"/>
                </a:solidFill>
              </a:rPr>
              <a:t> rozdělení o jednom, dvou, třech, … stupních volnosti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Jednovýběrové testy – df = </a:t>
            </a:r>
            <a:r>
              <a:rPr lang="cs-CZ" i="1" smtClean="0">
                <a:solidFill>
                  <a:schemeClr val="bg1"/>
                </a:solidFill>
              </a:rPr>
              <a:t>n-1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786812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Oboustranná a jednostranná alternativa</a:t>
            </a:r>
            <a:endParaRPr lang="cs-CZ" dirty="0"/>
          </a:p>
        </p:txBody>
      </p:sp>
      <p:sp>
        <p:nvSpPr>
          <p:cNvPr id="2059" name="Zástupný symbol pro obsah 2"/>
          <p:cNvSpPr>
            <a:spLocks noGrp="1"/>
          </p:cNvSpPr>
          <p:nvPr>
            <p:ph idx="1"/>
          </p:nvPr>
        </p:nvSpPr>
        <p:spPr>
          <a:xfrm>
            <a:off x="428625" y="1143000"/>
            <a:ext cx="8715375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Oboustranná alternativa:</a:t>
            </a:r>
          </a:p>
          <a:p>
            <a:pPr marL="514350" indent="-514350" eaLnBrk="1" hangingPunct="1">
              <a:buFontTx/>
              <a:buChar char="-"/>
            </a:pPr>
            <a:r>
              <a:rPr lang="el-GR" i="1" smtClean="0">
                <a:solidFill>
                  <a:schemeClr val="bg1"/>
                </a:solidFill>
              </a:rPr>
              <a:t>μ</a:t>
            </a:r>
            <a:r>
              <a:rPr lang="el-GR" i="1" baseline="-25000" smtClean="0">
                <a:solidFill>
                  <a:schemeClr val="bg1"/>
                </a:solidFill>
              </a:rPr>
              <a:t>0</a:t>
            </a:r>
            <a:r>
              <a:rPr lang="cs-CZ" smtClean="0">
                <a:solidFill>
                  <a:schemeClr val="bg1"/>
                </a:solidFill>
              </a:rPr>
              <a:t> je konstanta  (nejčastěji </a:t>
            </a:r>
            <a:r>
              <a:rPr lang="el-GR" i="1" smtClean="0">
                <a:solidFill>
                  <a:schemeClr val="bg1"/>
                </a:solidFill>
              </a:rPr>
              <a:t>μ</a:t>
            </a:r>
            <a:r>
              <a:rPr lang="el-GR" i="1" baseline="-25000" smtClean="0">
                <a:solidFill>
                  <a:schemeClr val="bg1"/>
                </a:solidFill>
              </a:rPr>
              <a:t>0</a:t>
            </a:r>
            <a:r>
              <a:rPr lang="cs-CZ" i="1" baseline="-25000" smtClean="0">
                <a:solidFill>
                  <a:schemeClr val="bg1"/>
                </a:solidFill>
              </a:rPr>
              <a:t> </a:t>
            </a:r>
            <a:r>
              <a:rPr lang="cs-CZ" i="1" smtClean="0">
                <a:solidFill>
                  <a:schemeClr val="bg1"/>
                </a:solidFill>
              </a:rPr>
              <a:t>= </a:t>
            </a:r>
            <a:r>
              <a:rPr lang="cs-CZ" smtClean="0">
                <a:solidFill>
                  <a:schemeClr val="bg1"/>
                </a:solidFill>
              </a:rPr>
              <a:t>0)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Zamítáme </a:t>
            </a:r>
            <a:r>
              <a:rPr lang="cs-CZ" i="1" smtClean="0">
                <a:solidFill>
                  <a:schemeClr val="bg1"/>
                </a:solidFill>
              </a:rPr>
              <a:t>H</a:t>
            </a:r>
            <a:r>
              <a:rPr lang="cs-CZ" i="1" baseline="-25000" smtClean="0">
                <a:solidFill>
                  <a:schemeClr val="bg1"/>
                </a:solidFill>
              </a:rPr>
              <a:t>0</a:t>
            </a:r>
            <a:r>
              <a:rPr lang="cs-CZ" smtClean="0">
                <a:solidFill>
                  <a:schemeClr val="bg1"/>
                </a:solidFill>
              </a:rPr>
              <a:t> pro 			nebo 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Jednostranná alternativa: 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Zamítáme </a:t>
            </a:r>
            <a:r>
              <a:rPr lang="cs-CZ" i="1" smtClean="0">
                <a:solidFill>
                  <a:schemeClr val="bg1"/>
                </a:solidFill>
              </a:rPr>
              <a:t>H</a:t>
            </a:r>
            <a:r>
              <a:rPr lang="cs-CZ" i="1" baseline="-25000" smtClean="0">
                <a:solidFill>
                  <a:schemeClr val="bg1"/>
                </a:solidFill>
              </a:rPr>
              <a:t>0</a:t>
            </a:r>
            <a:r>
              <a:rPr lang="cs-CZ" smtClean="0">
                <a:solidFill>
                  <a:schemeClr val="bg1"/>
                </a:solidFill>
              </a:rPr>
              <a:t> pro 	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Jednostranná alternativa: 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Zamítáme </a:t>
            </a:r>
            <a:r>
              <a:rPr lang="cs-CZ" i="1" smtClean="0">
                <a:solidFill>
                  <a:schemeClr val="bg1"/>
                </a:solidFill>
              </a:rPr>
              <a:t>H</a:t>
            </a:r>
            <a:r>
              <a:rPr lang="cs-CZ" i="1" baseline="-25000" smtClean="0">
                <a:solidFill>
                  <a:schemeClr val="bg1"/>
                </a:solidFill>
              </a:rPr>
              <a:t>0</a:t>
            </a:r>
            <a:r>
              <a:rPr lang="cs-CZ" smtClean="0">
                <a:solidFill>
                  <a:schemeClr val="bg1"/>
                </a:solidFill>
              </a:rPr>
              <a:t> pro 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Symetrické rozdělení =&gt;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357813" y="1214438"/>
          <a:ext cx="1778000" cy="571500"/>
        </p:xfrm>
        <a:graphic>
          <a:graphicData uri="http://schemas.openxmlformats.org/presentationml/2006/ole">
            <p:oleObj spid="_x0000_s2050" name="Rovnice" r:id="rId3" imgW="711000" imgH="228600" progId="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000500" y="2357438"/>
          <a:ext cx="1857375" cy="822325"/>
        </p:xfrm>
        <a:graphic>
          <a:graphicData uri="http://schemas.openxmlformats.org/presentationml/2006/ole">
            <p:oleObj spid="_x0000_s2051" name="Rovnice" r:id="rId4" imgW="774360" imgH="342720" progId="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929438" y="2357438"/>
          <a:ext cx="1978025" cy="822325"/>
        </p:xfrm>
        <a:graphic>
          <a:graphicData uri="http://schemas.openxmlformats.org/presentationml/2006/ole">
            <p:oleObj spid="_x0000_s2052" name="Rovnice" r:id="rId5" imgW="825480" imgH="342720" progId="">
              <p:embed/>
            </p:oleObj>
          </a:graphicData>
        </a:graphic>
      </p:graphicFrame>
      <p:graphicFrame>
        <p:nvGraphicFramePr>
          <p:cNvPr id="2053" name="Object 6"/>
          <p:cNvGraphicFramePr>
            <a:graphicFrameLocks noChangeAspect="1"/>
          </p:cNvGraphicFramePr>
          <p:nvPr/>
        </p:nvGraphicFramePr>
        <p:xfrm>
          <a:off x="5357813" y="2928938"/>
          <a:ext cx="1778000" cy="571500"/>
        </p:xfrm>
        <a:graphic>
          <a:graphicData uri="http://schemas.openxmlformats.org/presentationml/2006/ole">
            <p:oleObj spid="_x0000_s2053" name="Rovnice" r:id="rId6" imgW="711000" imgH="228600" progId="">
              <p:embed/>
            </p:oleObj>
          </a:graphicData>
        </a:graphic>
      </p:graphicFrame>
      <p:graphicFrame>
        <p:nvGraphicFramePr>
          <p:cNvPr id="2054" name="Object 8"/>
          <p:cNvGraphicFramePr>
            <a:graphicFrameLocks noChangeAspect="1"/>
          </p:cNvGraphicFramePr>
          <p:nvPr/>
        </p:nvGraphicFramePr>
        <p:xfrm>
          <a:off x="3929063" y="3571875"/>
          <a:ext cx="1827212" cy="547688"/>
        </p:xfrm>
        <a:graphic>
          <a:graphicData uri="http://schemas.openxmlformats.org/presentationml/2006/ole">
            <p:oleObj spid="_x0000_s2054" name="Rovnice" r:id="rId7" imgW="761760" imgH="228600" progId="">
              <p:embed/>
            </p:oleObj>
          </a:graphicData>
        </a:graphic>
      </p:graphicFrame>
      <p:graphicFrame>
        <p:nvGraphicFramePr>
          <p:cNvPr id="2055" name="Object 9"/>
          <p:cNvGraphicFramePr>
            <a:graphicFrameLocks noChangeAspect="1"/>
          </p:cNvGraphicFramePr>
          <p:nvPr/>
        </p:nvGraphicFramePr>
        <p:xfrm>
          <a:off x="5373688" y="4143375"/>
          <a:ext cx="1746250" cy="571500"/>
        </p:xfrm>
        <a:graphic>
          <a:graphicData uri="http://schemas.openxmlformats.org/presentationml/2006/ole">
            <p:oleObj spid="_x0000_s2055" name="Rovnice" r:id="rId8" imgW="698400" imgH="228600" progId="">
              <p:embed/>
            </p:oleObj>
          </a:graphicData>
        </a:graphic>
      </p:graphicFrame>
      <p:graphicFrame>
        <p:nvGraphicFramePr>
          <p:cNvPr id="2056" name="Object 11"/>
          <p:cNvGraphicFramePr>
            <a:graphicFrameLocks noChangeAspect="1"/>
          </p:cNvGraphicFramePr>
          <p:nvPr/>
        </p:nvGraphicFramePr>
        <p:xfrm>
          <a:off x="4035425" y="4714875"/>
          <a:ext cx="1614488" cy="547688"/>
        </p:xfrm>
        <a:graphic>
          <a:graphicData uri="http://schemas.openxmlformats.org/presentationml/2006/ole">
            <p:oleObj spid="_x0000_s2056" name="Rovnice" r:id="rId9" imgW="672840" imgH="228600" progId="">
              <p:embed/>
            </p:oleObj>
          </a:graphicData>
        </a:graphic>
      </p:graphicFrame>
      <p:graphicFrame>
        <p:nvGraphicFramePr>
          <p:cNvPr id="2057" name="Object 12"/>
          <p:cNvGraphicFramePr>
            <a:graphicFrameLocks noChangeAspect="1"/>
          </p:cNvGraphicFramePr>
          <p:nvPr/>
        </p:nvGraphicFramePr>
        <p:xfrm>
          <a:off x="5072063" y="5214938"/>
          <a:ext cx="2825750" cy="571500"/>
        </p:xfrm>
        <a:graphic>
          <a:graphicData uri="http://schemas.openxmlformats.org/presentationml/2006/ole">
            <p:oleObj spid="_x0000_s2057" name="Rovnice" r:id="rId10" imgW="113004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Porovnání průměrů pro dva nezávislé výběry</a:t>
            </a:r>
            <a:endParaRPr 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142875" y="1357313"/>
            <a:ext cx="9001125" cy="5214937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Srovnání dvou souborů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Rozdíl mezi populačním průměrem v léčené a kontrolní skupině</a:t>
            </a:r>
          </a:p>
          <a:p>
            <a:pPr marL="514350" indent="-514350" eaLnBrk="1" hangingPunct="1">
              <a:buFont typeface="Symbol" pitchFamily="18" charset="2"/>
              <a:buChar char="Þ"/>
            </a:pPr>
            <a:r>
              <a:rPr lang="cs-CZ" smtClean="0">
                <a:solidFill>
                  <a:schemeClr val="bg1"/>
                </a:solidFill>
              </a:rPr>
              <a:t>rozdíl mezi dvěma výběrovými průměry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Výběrové průměry se mezi výběry liší =&gt; liší se i rozdíly mezi výběrovými průměry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Rozdělení rozdílů výběrových průměrů má nulovou střední hodnotu se standardní chybou, která je určena směrodatnou odchylkou celé populace (směrodatné odchylky výběrů) a </a:t>
            </a:r>
            <a:r>
              <a:rPr lang="cs-CZ" i="1" smtClean="0">
                <a:solidFill>
                  <a:schemeClr val="bg1"/>
                </a:solidFill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err="1" smtClean="0"/>
              <a:t>Dvouvýběrový</a:t>
            </a:r>
            <a:r>
              <a:rPr lang="cs-CZ" sz="4900" dirty="0" smtClean="0"/>
              <a:t> t-test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686800" cy="5214938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Předpokládáme platnost </a:t>
            </a:r>
            <a:r>
              <a:rPr lang="cs-CZ" i="1" smtClean="0">
                <a:solidFill>
                  <a:schemeClr val="bg1"/>
                </a:solidFill>
              </a:rPr>
              <a:t>H</a:t>
            </a:r>
            <a:r>
              <a:rPr lang="cs-CZ" i="1" baseline="-25000" smtClean="0">
                <a:solidFill>
                  <a:schemeClr val="bg1"/>
                </a:solidFill>
              </a:rPr>
              <a:t>0</a:t>
            </a:r>
            <a:r>
              <a:rPr lang="cs-CZ" smtClean="0">
                <a:solidFill>
                  <a:schemeClr val="bg1"/>
                </a:solidFill>
              </a:rPr>
              <a:t> a spočteme pst, s jakou dostaneme náš výsledek nebo ještě extrémnější hodnotu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Pro výpočet této psti potřebujeme vědět něco o rozdělení rozdílu průměrů obou výběrů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Předpokládáme normální rozdělení výběrových průměrů (základní rozdělení skupiny podobné normálnímu)</a:t>
            </a:r>
          </a:p>
          <a:p>
            <a:pPr marL="2228850" lvl="4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err="1" smtClean="0"/>
              <a:t>Dvouvýběrový</a:t>
            </a:r>
            <a:r>
              <a:rPr lang="cs-CZ" sz="4900" dirty="0" smtClean="0"/>
              <a:t> t-test</a:t>
            </a:r>
            <a:endParaRPr lang="cs-CZ" dirty="0"/>
          </a:p>
        </p:txBody>
      </p:sp>
      <p:sp>
        <p:nvSpPr>
          <p:cNvPr id="307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686800" cy="5214938"/>
          </a:xfrm>
        </p:spPr>
        <p:txBody>
          <a:bodyPr/>
          <a:lstStyle/>
          <a:p>
            <a:pPr marL="514350" indent="-514350" eaLnBrk="1" hangingPunct="1">
              <a:buFont typeface="Symbol" pitchFamily="18" charset="2"/>
              <a:buChar char="Þ"/>
            </a:pPr>
            <a:r>
              <a:rPr lang="cs-CZ" i="1" dirty="0" smtClean="0">
                <a:solidFill>
                  <a:schemeClr val="bg1"/>
                </a:solidFill>
              </a:rPr>
              <a:t>T </a:t>
            </a:r>
            <a:r>
              <a:rPr lang="cs-CZ" dirty="0" smtClean="0">
                <a:solidFill>
                  <a:schemeClr val="bg1"/>
                </a:solidFill>
              </a:rPr>
              <a:t>= (rozdíl výběrových průměrů – očekávaný rozdíl za platnosti </a:t>
            </a:r>
            <a:r>
              <a:rPr lang="cs-CZ" i="1" dirty="0" smtClean="0">
                <a:solidFill>
                  <a:schemeClr val="bg1"/>
                </a:solidFill>
              </a:rPr>
              <a:t>H</a:t>
            </a:r>
            <a:r>
              <a:rPr lang="cs-CZ" i="1" baseline="-25000" dirty="0" smtClean="0">
                <a:solidFill>
                  <a:schemeClr val="bg1"/>
                </a:solidFill>
              </a:rPr>
              <a:t>0</a:t>
            </a:r>
            <a:r>
              <a:rPr lang="cs-CZ" dirty="0" smtClean="0">
                <a:solidFill>
                  <a:schemeClr val="bg1"/>
                </a:solidFill>
              </a:rPr>
              <a:t>) / odhad standardní chyby rozdílu výběrových průměrů</a:t>
            </a:r>
          </a:p>
          <a:p>
            <a:pPr marL="514350" indent="-514350" eaLnBrk="1" hangingPunct="1">
              <a:buFontTx/>
              <a:buChar char="-"/>
            </a:pPr>
            <a:r>
              <a:rPr lang="cs-CZ" i="1" dirty="0" smtClean="0">
                <a:solidFill>
                  <a:schemeClr val="bg1"/>
                </a:solidFill>
              </a:rPr>
              <a:t>T</a:t>
            </a:r>
            <a:r>
              <a:rPr lang="cs-CZ" dirty="0" smtClean="0">
                <a:solidFill>
                  <a:schemeClr val="bg1"/>
                </a:solidFill>
              </a:rPr>
              <a:t> má Studentovo</a:t>
            </a:r>
            <a:r>
              <a:rPr lang="cs-CZ" i="1" dirty="0" smtClean="0">
                <a:solidFill>
                  <a:schemeClr val="bg1"/>
                </a:solidFill>
              </a:rPr>
              <a:t> t </a:t>
            </a:r>
            <a:r>
              <a:rPr lang="cs-CZ" dirty="0" smtClean="0">
                <a:solidFill>
                  <a:schemeClr val="bg1"/>
                </a:solidFill>
              </a:rPr>
              <a:t>rozdělení o </a:t>
            </a:r>
            <a:r>
              <a:rPr lang="cs-CZ" i="1" dirty="0" smtClean="0">
                <a:solidFill>
                  <a:schemeClr val="bg1"/>
                </a:solidFill>
              </a:rPr>
              <a:t>n</a:t>
            </a:r>
            <a:r>
              <a:rPr lang="cs-CZ" i="1" baseline="-25000" dirty="0" smtClean="0">
                <a:solidFill>
                  <a:schemeClr val="bg1"/>
                </a:solidFill>
              </a:rPr>
              <a:t>1</a:t>
            </a:r>
            <a:r>
              <a:rPr lang="cs-CZ" i="1" dirty="0" smtClean="0">
                <a:solidFill>
                  <a:schemeClr val="bg1"/>
                </a:solidFill>
              </a:rPr>
              <a:t> + n</a:t>
            </a:r>
            <a:r>
              <a:rPr lang="cs-CZ" i="1" baseline="-25000" dirty="0" smtClean="0">
                <a:solidFill>
                  <a:schemeClr val="bg1"/>
                </a:solidFill>
              </a:rPr>
              <a:t>2</a:t>
            </a:r>
            <a:r>
              <a:rPr lang="cs-CZ" i="1" dirty="0" smtClean="0">
                <a:solidFill>
                  <a:schemeClr val="bg1"/>
                </a:solidFill>
              </a:rPr>
              <a:t> – 2 </a:t>
            </a:r>
            <a:r>
              <a:rPr lang="cs-CZ" dirty="0" smtClean="0">
                <a:solidFill>
                  <a:schemeClr val="bg1"/>
                </a:solidFill>
              </a:rPr>
              <a:t>stupních volnosti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Standardní chyba rozdílu výběrových  průměrů je směrodatná odchylka rozdělení rozdílu výběrových průměrů, který označíme</a:t>
            </a:r>
          </a:p>
          <a:p>
            <a:pPr marL="514350" indent="-514350" eaLnBrk="1" hangingPunct="1">
              <a:buFont typeface="Symbol" pitchFamily="18" charset="2"/>
              <a:buChar char="Þ"/>
            </a:pPr>
            <a:r>
              <a:rPr lang="cs-CZ" dirty="0" smtClean="0">
                <a:solidFill>
                  <a:schemeClr val="bg1"/>
                </a:solidFill>
              </a:rPr>
              <a:t>                                   n</a:t>
            </a:r>
            <a:r>
              <a:rPr lang="cs-CZ" baseline="-25000" dirty="0" smtClean="0">
                <a:solidFill>
                  <a:schemeClr val="bg1"/>
                </a:solidFill>
              </a:rPr>
              <a:t>1</a:t>
            </a:r>
            <a:r>
              <a:rPr lang="cs-CZ" dirty="0" smtClean="0">
                <a:solidFill>
                  <a:schemeClr val="bg1"/>
                </a:solidFill>
              </a:rPr>
              <a:t>, n</a:t>
            </a:r>
            <a:r>
              <a:rPr lang="cs-CZ" baseline="-25000" dirty="0" smtClean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 – rozsahy výběrů,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					 s- </a:t>
            </a:r>
            <a:r>
              <a:rPr lang="cs-CZ" dirty="0" err="1" smtClean="0">
                <a:solidFill>
                  <a:schemeClr val="bg1"/>
                </a:solidFill>
              </a:rPr>
              <a:t>sm</a:t>
            </a:r>
            <a:r>
              <a:rPr lang="cs-CZ" dirty="0" smtClean="0">
                <a:solidFill>
                  <a:schemeClr val="bg1"/>
                </a:solidFill>
              </a:rPr>
              <a:t>. odchylka obou skupin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215188" y="5000625"/>
          <a:ext cx="1684337" cy="571500"/>
        </p:xfrm>
        <a:graphic>
          <a:graphicData uri="http://schemas.openxmlformats.org/presentationml/2006/ole">
            <p:oleObj spid="_x0000_s3074" name="Rovnice" r:id="rId3" imgW="711000" imgH="241200" progId="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166813" y="5572125"/>
          <a:ext cx="2428875" cy="1000125"/>
        </p:xfrm>
        <a:graphic>
          <a:graphicData uri="http://schemas.openxmlformats.org/presentationml/2006/ole">
            <p:oleObj spid="_x0000_s3075" name="Enačba" r:id="rId4" imgW="965160" imgH="482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9078</TotalTime>
  <Words>685</Words>
  <Application>Microsoft Office PowerPoint</Application>
  <PresentationFormat>Předvádění na obrazovce (4:3)</PresentationFormat>
  <Paragraphs>120</Paragraphs>
  <Slides>19</Slides>
  <Notes>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Motiv sady Office</vt:lpstr>
      <vt:lpstr>Enačba</vt:lpstr>
      <vt:lpstr>Rovnice</vt:lpstr>
      <vt:lpstr>Snímek 1</vt:lpstr>
      <vt:lpstr>Jednovýběrový z-test</vt:lpstr>
      <vt:lpstr>Jednovýběrový t-test</vt:lpstr>
      <vt:lpstr>Normální x Studentovo t rozdělení</vt:lpstr>
      <vt:lpstr>Normální x Studentovo t rozdělení</vt:lpstr>
      <vt:lpstr>Oboustranná a jednostranná alternativa</vt:lpstr>
      <vt:lpstr>Porovnání průměrů pro dva nezávislé výběry</vt:lpstr>
      <vt:lpstr>Dvouvýběrový t-test</vt:lpstr>
      <vt:lpstr>Dvouvýběrový t-test</vt:lpstr>
      <vt:lpstr>Dvouvýběrový t-test</vt:lpstr>
      <vt:lpstr>Dvouvýběrový t-test</vt:lpstr>
      <vt:lpstr>Předpoklady!!!</vt:lpstr>
      <vt:lpstr>Interval spolehlivosti pro rozdíl mezi dvěma průměry</vt:lpstr>
      <vt:lpstr>Porovnání populačních pravděpodobností</vt:lpstr>
      <vt:lpstr>Porovnání populačních pravděpodobností</vt:lpstr>
      <vt:lpstr>Párový t-test</vt:lpstr>
      <vt:lpstr>Párový t-test</vt:lpstr>
      <vt:lpstr>Snímek 18</vt:lpstr>
      <vt:lpstr>Testování hypotéz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Lucinka</dc:creator>
  <cp:lastModifiedBy>Lucie Buresova</cp:lastModifiedBy>
  <cp:revision>117</cp:revision>
  <dcterms:created xsi:type="dcterms:W3CDTF">2010-01-04T11:16:54Z</dcterms:created>
  <dcterms:modified xsi:type="dcterms:W3CDTF">2018-05-01T20:48:07Z</dcterms:modified>
</cp:coreProperties>
</file>