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114"/>
  </p:notesMasterIdLst>
  <p:handoutMasterIdLst>
    <p:handoutMasterId r:id="rId115"/>
  </p:handoutMasterIdLst>
  <p:sldIdLst>
    <p:sldId id="256" r:id="rId5"/>
    <p:sldId id="442" r:id="rId6"/>
    <p:sldId id="441" r:id="rId7"/>
    <p:sldId id="443" r:id="rId8"/>
    <p:sldId id="388" r:id="rId9"/>
    <p:sldId id="411" r:id="rId10"/>
    <p:sldId id="344" r:id="rId11"/>
    <p:sldId id="449" r:id="rId12"/>
    <p:sldId id="347" r:id="rId13"/>
    <p:sldId id="348" r:id="rId14"/>
    <p:sldId id="349" r:id="rId15"/>
    <p:sldId id="351" r:id="rId16"/>
    <p:sldId id="352" r:id="rId17"/>
    <p:sldId id="448" r:id="rId18"/>
    <p:sldId id="422" r:id="rId19"/>
    <p:sldId id="444" r:id="rId20"/>
    <p:sldId id="355" r:id="rId21"/>
    <p:sldId id="356" r:id="rId22"/>
    <p:sldId id="413" r:id="rId23"/>
    <p:sldId id="450" r:id="rId24"/>
    <p:sldId id="451" r:id="rId25"/>
    <p:sldId id="452" r:id="rId26"/>
    <p:sldId id="383" r:id="rId27"/>
    <p:sldId id="414" r:id="rId28"/>
    <p:sldId id="382" r:id="rId29"/>
    <p:sldId id="397" r:id="rId30"/>
    <p:sldId id="463" r:id="rId31"/>
    <p:sldId id="357" r:id="rId32"/>
    <p:sldId id="358" r:id="rId33"/>
    <p:sldId id="359" r:id="rId34"/>
    <p:sldId id="360" r:id="rId35"/>
    <p:sldId id="416" r:id="rId36"/>
    <p:sldId id="417" r:id="rId37"/>
    <p:sldId id="398" r:id="rId38"/>
    <p:sldId id="418" r:id="rId39"/>
    <p:sldId id="419" r:id="rId40"/>
    <p:sldId id="361" r:id="rId41"/>
    <p:sldId id="362" r:id="rId42"/>
    <p:sldId id="363" r:id="rId43"/>
    <p:sldId id="364" r:id="rId44"/>
    <p:sldId id="454" r:id="rId45"/>
    <p:sldId id="374" r:id="rId46"/>
    <p:sldId id="456" r:id="rId47"/>
    <p:sldId id="457" r:id="rId48"/>
    <p:sldId id="377" r:id="rId49"/>
    <p:sldId id="384" r:id="rId50"/>
    <p:sldId id="467" r:id="rId51"/>
    <p:sldId id="459" r:id="rId52"/>
    <p:sldId id="460" r:id="rId53"/>
    <p:sldId id="461" r:id="rId54"/>
    <p:sldId id="462" r:id="rId55"/>
    <p:sldId id="420" r:id="rId56"/>
    <p:sldId id="378" r:id="rId57"/>
    <p:sldId id="379" r:id="rId58"/>
    <p:sldId id="464" r:id="rId59"/>
    <p:sldId id="426" r:id="rId60"/>
    <p:sldId id="429" r:id="rId61"/>
    <p:sldId id="403" r:id="rId62"/>
    <p:sldId id="313" r:id="rId63"/>
    <p:sldId id="405" r:id="rId64"/>
    <p:sldId id="315" r:id="rId65"/>
    <p:sldId id="317" r:id="rId66"/>
    <p:sldId id="446" r:id="rId67"/>
    <p:sldId id="370" r:id="rId68"/>
    <p:sldId id="368" r:id="rId69"/>
    <p:sldId id="366" r:id="rId70"/>
    <p:sldId id="367" r:id="rId71"/>
    <p:sldId id="369" r:id="rId72"/>
    <p:sldId id="376" r:id="rId73"/>
    <p:sldId id="371" r:id="rId74"/>
    <p:sldId id="412" r:id="rId75"/>
    <p:sldId id="372" r:id="rId76"/>
    <p:sldId id="373" r:id="rId77"/>
    <p:sldId id="375" r:id="rId78"/>
    <p:sldId id="318" r:id="rId79"/>
    <p:sldId id="320" r:id="rId80"/>
    <p:sldId id="321" r:id="rId81"/>
    <p:sldId id="328" r:id="rId82"/>
    <p:sldId id="323" r:id="rId83"/>
    <p:sldId id="324" r:id="rId84"/>
    <p:sldId id="408" r:id="rId85"/>
    <p:sldId id="325" r:id="rId86"/>
    <p:sldId id="326" r:id="rId87"/>
    <p:sldId id="421" r:id="rId88"/>
    <p:sldId id="332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296" r:id="rId97"/>
    <p:sldId id="389" r:id="rId98"/>
    <p:sldId id="390" r:id="rId99"/>
    <p:sldId id="447" r:id="rId100"/>
    <p:sldId id="391" r:id="rId101"/>
    <p:sldId id="430" r:id="rId102"/>
    <p:sldId id="431" r:id="rId103"/>
    <p:sldId id="434" r:id="rId104"/>
    <p:sldId id="432" r:id="rId105"/>
    <p:sldId id="436" r:id="rId106"/>
    <p:sldId id="438" r:id="rId107"/>
    <p:sldId id="433" r:id="rId108"/>
    <p:sldId id="392" r:id="rId109"/>
    <p:sldId id="393" r:id="rId110"/>
    <p:sldId id="299" r:id="rId111"/>
    <p:sldId id="466" r:id="rId112"/>
    <p:sldId id="399" r:id="rId1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80" y="5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viewProps" Target="viewProp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ila Jančeková" userId="656db89b-7df6-4c6e-85b9-991961173861" providerId="ADAL" clId="{33B40355-88CC-4DB8-A2B0-02BBCEAFF3DE}"/>
    <pc:docChg chg="undo custSel addSld delSld modSld">
      <pc:chgData name="Kamila Jančeková" userId="656db89b-7df6-4c6e-85b9-991961173861" providerId="ADAL" clId="{33B40355-88CC-4DB8-A2B0-02BBCEAFF3DE}" dt="2021-04-07T07:11:18.667" v="1251" actId="27636"/>
      <pc:docMkLst>
        <pc:docMk/>
      </pc:docMkLst>
      <pc:sldChg chg="add">
        <pc:chgData name="Kamila Jančeková" userId="656db89b-7df6-4c6e-85b9-991961173861" providerId="ADAL" clId="{33B40355-88CC-4DB8-A2B0-02BBCEAFF3DE}" dt="2021-04-07T06:56:58.436" v="1110"/>
        <pc:sldMkLst>
          <pc:docMk/>
          <pc:sldMk cId="0" sldId="296"/>
        </pc:sldMkLst>
      </pc:sldChg>
      <pc:sldChg chg="add">
        <pc:chgData name="Kamila Jančeková" userId="656db89b-7df6-4c6e-85b9-991961173861" providerId="ADAL" clId="{33B40355-88CC-4DB8-A2B0-02BBCEAFF3DE}" dt="2021-04-07T06:56:58.436" v="1110"/>
        <pc:sldMkLst>
          <pc:docMk/>
          <pc:sldMk cId="0" sldId="299"/>
        </pc:sldMkLst>
      </pc:sldChg>
      <pc:sldChg chg="modSp add">
        <pc:chgData name="Kamila Jančeková" userId="656db89b-7df6-4c6e-85b9-991961173861" providerId="ADAL" clId="{33B40355-88CC-4DB8-A2B0-02BBCEAFF3DE}" dt="2021-04-07T06:55:56.178" v="1108" actId="20577"/>
        <pc:sldMkLst>
          <pc:docMk/>
          <pc:sldMk cId="0" sldId="313"/>
        </pc:sldMkLst>
        <pc:spChg chg="mod">
          <ac:chgData name="Kamila Jančeková" userId="656db89b-7df6-4c6e-85b9-991961173861" providerId="ADAL" clId="{33B40355-88CC-4DB8-A2B0-02BBCEAFF3DE}" dt="2021-04-07T06:55:56.178" v="1108" actId="20577"/>
          <ac:spMkLst>
            <pc:docMk/>
            <pc:sldMk cId="0" sldId="313"/>
            <ac:spMk id="100355" creationId="{8AD13FD4-B63B-4DFE-932D-6496BD497E7B}"/>
          </ac:spMkLst>
        </pc:spChg>
      </pc:sldChg>
      <pc:sldChg chg="modSp add">
        <pc:chgData name="Kamila Jančeková" userId="656db89b-7df6-4c6e-85b9-991961173861" providerId="ADAL" clId="{33B40355-88CC-4DB8-A2B0-02BBCEAFF3DE}" dt="2021-04-07T06:54:36.973" v="1091" actId="20577"/>
        <pc:sldMkLst>
          <pc:docMk/>
          <pc:sldMk cId="0" sldId="315"/>
        </pc:sldMkLst>
        <pc:spChg chg="mod">
          <ac:chgData name="Kamila Jančeková" userId="656db89b-7df6-4c6e-85b9-991961173861" providerId="ADAL" clId="{33B40355-88CC-4DB8-A2B0-02BBCEAFF3DE}" dt="2021-04-07T06:54:36.973" v="1091" actId="20577"/>
          <ac:spMkLst>
            <pc:docMk/>
            <pc:sldMk cId="0" sldId="315"/>
            <ac:spMk id="104451" creationId="{4DBBDB2B-ECC8-4057-BF95-09D4BEA3D51D}"/>
          </ac:spMkLst>
        </pc:spChg>
      </pc:sldChg>
      <pc:sldChg chg="modSp add del">
        <pc:chgData name="Kamila Jančeková" userId="656db89b-7df6-4c6e-85b9-991961173861" providerId="ADAL" clId="{33B40355-88CC-4DB8-A2B0-02BBCEAFF3DE}" dt="2021-04-07T06:56:01.659" v="1109" actId="2696"/>
        <pc:sldMkLst>
          <pc:docMk/>
          <pc:sldMk cId="0" sldId="316"/>
        </pc:sldMkLst>
        <pc:spChg chg="mod">
          <ac:chgData name="Kamila Jančeková" userId="656db89b-7df6-4c6e-85b9-991961173861" providerId="ADAL" clId="{33B40355-88CC-4DB8-A2B0-02BBCEAFF3DE}" dt="2021-04-07T06:54:53.055" v="1095" actId="20577"/>
          <ac:spMkLst>
            <pc:docMk/>
            <pc:sldMk cId="0" sldId="316"/>
            <ac:spMk id="105475" creationId="{1B3E2574-9A3A-4703-89B2-42700C1B10F2}"/>
          </ac:spMkLst>
        </pc:spChg>
      </pc:sldChg>
      <pc:sldChg chg="modSp add">
        <pc:chgData name="Kamila Jančeková" userId="656db89b-7df6-4c6e-85b9-991961173861" providerId="ADAL" clId="{33B40355-88CC-4DB8-A2B0-02BBCEAFF3DE}" dt="2021-04-07T06:55:19.628" v="1105"/>
        <pc:sldMkLst>
          <pc:docMk/>
          <pc:sldMk cId="0" sldId="317"/>
        </pc:sldMkLst>
        <pc:spChg chg="mod">
          <ac:chgData name="Kamila Jančeková" userId="656db89b-7df6-4c6e-85b9-991961173861" providerId="ADAL" clId="{33B40355-88CC-4DB8-A2B0-02BBCEAFF3DE}" dt="2021-04-07T06:55:19.628" v="1105"/>
          <ac:spMkLst>
            <pc:docMk/>
            <pc:sldMk cId="0" sldId="317"/>
            <ac:spMk id="106499" creationId="{D1CBD5AE-7854-420D-8F84-6A24436CFA96}"/>
          </ac:spMkLst>
        </pc:spChg>
      </pc:sldChg>
      <pc:sldChg chg="add">
        <pc:chgData name="Kamila Jančeková" userId="656db89b-7df6-4c6e-85b9-991961173861" providerId="ADAL" clId="{33B40355-88CC-4DB8-A2B0-02BBCEAFF3DE}" dt="2021-04-07T06:56:58.436" v="1110"/>
        <pc:sldMkLst>
          <pc:docMk/>
          <pc:sldMk cId="0" sldId="318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319"/>
        </pc:sldMkLst>
      </pc:sldChg>
      <pc:sldChg chg="modSp add">
        <pc:chgData name="Kamila Jančeková" userId="656db89b-7df6-4c6e-85b9-991961173861" providerId="ADAL" clId="{33B40355-88CC-4DB8-A2B0-02BBCEAFF3DE}" dt="2021-04-07T06:57:25.535" v="1114" actId="1076"/>
        <pc:sldMkLst>
          <pc:docMk/>
          <pc:sldMk cId="0" sldId="320"/>
        </pc:sldMkLst>
        <pc:picChg chg="mod">
          <ac:chgData name="Kamila Jančeková" userId="656db89b-7df6-4c6e-85b9-991961173861" providerId="ADAL" clId="{33B40355-88CC-4DB8-A2B0-02BBCEAFF3DE}" dt="2021-04-07T06:57:25.535" v="1114" actId="1076"/>
          <ac:picMkLst>
            <pc:docMk/>
            <pc:sldMk cId="0" sldId="320"/>
            <ac:picMk id="116740" creationId="{2EDA0BB7-11C5-4EA3-9C53-52EE3AE16ABA}"/>
          </ac:picMkLst>
        </pc:picChg>
      </pc:sldChg>
      <pc:sldChg chg="add">
        <pc:chgData name="Kamila Jančeková" userId="656db89b-7df6-4c6e-85b9-991961173861" providerId="ADAL" clId="{33B40355-88CC-4DB8-A2B0-02BBCEAFF3DE}" dt="2021-04-07T06:56:58.436" v="1110"/>
        <pc:sldMkLst>
          <pc:docMk/>
          <pc:sldMk cId="0" sldId="321"/>
        </pc:sldMkLst>
      </pc:sldChg>
      <pc:sldChg chg="delSp add">
        <pc:chgData name="Kamila Jančeková" userId="656db89b-7df6-4c6e-85b9-991961173861" providerId="ADAL" clId="{33B40355-88CC-4DB8-A2B0-02BBCEAFF3DE}" dt="2021-04-07T06:57:49.097" v="1115" actId="478"/>
        <pc:sldMkLst>
          <pc:docMk/>
          <pc:sldMk cId="0" sldId="323"/>
        </pc:sldMkLst>
        <pc:picChg chg="del">
          <ac:chgData name="Kamila Jančeková" userId="656db89b-7df6-4c6e-85b9-991961173861" providerId="ADAL" clId="{33B40355-88CC-4DB8-A2B0-02BBCEAFF3DE}" dt="2021-04-07T06:57:49.097" v="1115" actId="478"/>
          <ac:picMkLst>
            <pc:docMk/>
            <pc:sldMk cId="0" sldId="323"/>
            <ac:picMk id="119812" creationId="{2B674218-670E-4648-A8A1-4CF7559CE5C1}"/>
          </ac:picMkLst>
        </pc:picChg>
      </pc:sldChg>
      <pc:sldChg chg="delSp add">
        <pc:chgData name="Kamila Jančeková" userId="656db89b-7df6-4c6e-85b9-991961173861" providerId="ADAL" clId="{33B40355-88CC-4DB8-A2B0-02BBCEAFF3DE}" dt="2021-04-07T06:57:56.761" v="1116" actId="478"/>
        <pc:sldMkLst>
          <pc:docMk/>
          <pc:sldMk cId="0" sldId="324"/>
        </pc:sldMkLst>
        <pc:picChg chg="del">
          <ac:chgData name="Kamila Jančeková" userId="656db89b-7df6-4c6e-85b9-991961173861" providerId="ADAL" clId="{33B40355-88CC-4DB8-A2B0-02BBCEAFF3DE}" dt="2021-04-07T06:57:56.761" v="1116" actId="478"/>
          <ac:picMkLst>
            <pc:docMk/>
            <pc:sldMk cId="0" sldId="324"/>
            <ac:picMk id="120836" creationId="{008BB011-15D9-47D4-80DB-4B0018BA894F}"/>
          </ac:picMkLst>
        </pc:picChg>
      </pc:sldChg>
      <pc:sldChg chg="delSp modSp add">
        <pc:chgData name="Kamila Jančeková" userId="656db89b-7df6-4c6e-85b9-991961173861" providerId="ADAL" clId="{33B40355-88CC-4DB8-A2B0-02BBCEAFF3DE}" dt="2021-04-07T06:58:17.111" v="1121" actId="255"/>
        <pc:sldMkLst>
          <pc:docMk/>
          <pc:sldMk cId="0" sldId="325"/>
        </pc:sldMkLst>
        <pc:spChg chg="mod">
          <ac:chgData name="Kamila Jančeková" userId="656db89b-7df6-4c6e-85b9-991961173861" providerId="ADAL" clId="{33B40355-88CC-4DB8-A2B0-02BBCEAFF3DE}" dt="2021-04-07T06:58:17.111" v="1121" actId="255"/>
          <ac:spMkLst>
            <pc:docMk/>
            <pc:sldMk cId="0" sldId="325"/>
            <ac:spMk id="122883" creationId="{E5071BF0-DC35-4AA3-8FFC-54ABE894DA53}"/>
          </ac:spMkLst>
        </pc:spChg>
        <pc:picChg chg="del">
          <ac:chgData name="Kamila Jančeková" userId="656db89b-7df6-4c6e-85b9-991961173861" providerId="ADAL" clId="{33B40355-88CC-4DB8-A2B0-02BBCEAFF3DE}" dt="2021-04-07T06:58:04.381" v="1118" actId="478"/>
          <ac:picMkLst>
            <pc:docMk/>
            <pc:sldMk cId="0" sldId="325"/>
            <ac:picMk id="122884" creationId="{5E9BABA4-0D4E-4646-8CF6-647F378745CD}"/>
          </ac:picMkLst>
        </pc:picChg>
      </pc:sldChg>
      <pc:sldChg chg="delSp modSp add">
        <pc:chgData name="Kamila Jančeková" userId="656db89b-7df6-4c6e-85b9-991961173861" providerId="ADAL" clId="{33B40355-88CC-4DB8-A2B0-02BBCEAFF3DE}" dt="2021-04-07T06:58:31.890" v="1126" actId="478"/>
        <pc:sldMkLst>
          <pc:docMk/>
          <pc:sldMk cId="0" sldId="326"/>
        </pc:sldMkLst>
        <pc:picChg chg="mod">
          <ac:chgData name="Kamila Jančeková" userId="656db89b-7df6-4c6e-85b9-991961173861" providerId="ADAL" clId="{33B40355-88CC-4DB8-A2B0-02BBCEAFF3DE}" dt="2021-04-07T06:58:26.031" v="1122" actId="1076"/>
          <ac:picMkLst>
            <pc:docMk/>
            <pc:sldMk cId="0" sldId="326"/>
            <ac:picMk id="5" creationId="{92C45165-495B-4479-BE43-798B164601AB}"/>
          </ac:picMkLst>
        </pc:picChg>
        <pc:picChg chg="mod">
          <ac:chgData name="Kamila Jančeková" userId="656db89b-7df6-4c6e-85b9-991961173861" providerId="ADAL" clId="{33B40355-88CC-4DB8-A2B0-02BBCEAFF3DE}" dt="2021-04-07T06:58:27.619" v="1123" actId="1076"/>
          <ac:picMkLst>
            <pc:docMk/>
            <pc:sldMk cId="0" sldId="326"/>
            <ac:picMk id="6" creationId="{FFE22C98-5DF2-4008-B414-8091E13EA0F8}"/>
          </ac:picMkLst>
        </pc:picChg>
        <pc:picChg chg="mod">
          <ac:chgData name="Kamila Jančeková" userId="656db89b-7df6-4c6e-85b9-991961173861" providerId="ADAL" clId="{33B40355-88CC-4DB8-A2B0-02BBCEAFF3DE}" dt="2021-04-07T06:58:29.370" v="1124" actId="1076"/>
          <ac:picMkLst>
            <pc:docMk/>
            <pc:sldMk cId="0" sldId="326"/>
            <ac:picMk id="7" creationId="{25734628-9FBE-4F60-96DC-ECD1121A31B2}"/>
          </ac:picMkLst>
        </pc:picChg>
        <pc:picChg chg="del mod">
          <ac:chgData name="Kamila Jančeková" userId="656db89b-7df6-4c6e-85b9-991961173861" providerId="ADAL" clId="{33B40355-88CC-4DB8-A2B0-02BBCEAFF3DE}" dt="2021-04-07T06:58:31.890" v="1126" actId="478"/>
          <ac:picMkLst>
            <pc:docMk/>
            <pc:sldMk cId="0" sldId="326"/>
            <ac:picMk id="123908" creationId="{1D37479B-18F2-4F2C-BC0A-E549046E94D4}"/>
          </ac:picMkLst>
        </pc:picChg>
      </pc:sldChg>
      <pc:sldChg chg="add">
        <pc:chgData name="Kamila Jančeková" userId="656db89b-7df6-4c6e-85b9-991961173861" providerId="ADAL" clId="{33B40355-88CC-4DB8-A2B0-02BBCEAFF3DE}" dt="2021-04-07T06:56:58.436" v="1110"/>
        <pc:sldMkLst>
          <pc:docMk/>
          <pc:sldMk cId="0" sldId="328"/>
        </pc:sldMkLst>
      </pc:sldChg>
      <pc:sldChg chg="delSp modSp add">
        <pc:chgData name="Kamila Jančeková" userId="656db89b-7df6-4c6e-85b9-991961173861" providerId="ADAL" clId="{33B40355-88CC-4DB8-A2B0-02BBCEAFF3DE}" dt="2021-04-07T06:58:45.760" v="1133" actId="478"/>
        <pc:sldMkLst>
          <pc:docMk/>
          <pc:sldMk cId="0" sldId="332"/>
        </pc:sldMkLst>
        <pc:picChg chg="mod">
          <ac:chgData name="Kamila Jančeková" userId="656db89b-7df6-4c6e-85b9-991961173861" providerId="ADAL" clId="{33B40355-88CC-4DB8-A2B0-02BBCEAFF3DE}" dt="2021-04-07T06:58:38.019" v="1127" actId="1076"/>
          <ac:picMkLst>
            <pc:docMk/>
            <pc:sldMk cId="0" sldId="332"/>
            <ac:picMk id="5" creationId="{3695F782-5676-4552-8DA3-C2EBF56BE785}"/>
          </ac:picMkLst>
        </pc:picChg>
        <pc:picChg chg="mod">
          <ac:chgData name="Kamila Jančeková" userId="656db89b-7df6-4c6e-85b9-991961173861" providerId="ADAL" clId="{33B40355-88CC-4DB8-A2B0-02BBCEAFF3DE}" dt="2021-04-07T06:58:41.049" v="1129" actId="1076"/>
          <ac:picMkLst>
            <pc:docMk/>
            <pc:sldMk cId="0" sldId="332"/>
            <ac:picMk id="6" creationId="{3527CC99-135C-468D-BB10-400E07BBF819}"/>
          </ac:picMkLst>
        </pc:picChg>
        <pc:picChg chg="mod">
          <ac:chgData name="Kamila Jančeková" userId="656db89b-7df6-4c6e-85b9-991961173861" providerId="ADAL" clId="{33B40355-88CC-4DB8-A2B0-02BBCEAFF3DE}" dt="2021-04-07T06:58:42.468" v="1130" actId="1076"/>
          <ac:picMkLst>
            <pc:docMk/>
            <pc:sldMk cId="0" sldId="332"/>
            <ac:picMk id="7" creationId="{E4EAE9C3-499C-49E8-89E6-4758EC8AA0A0}"/>
          </ac:picMkLst>
        </pc:picChg>
        <pc:picChg chg="mod">
          <ac:chgData name="Kamila Jančeková" userId="656db89b-7df6-4c6e-85b9-991961173861" providerId="ADAL" clId="{33B40355-88CC-4DB8-A2B0-02BBCEAFF3DE}" dt="2021-04-07T06:58:43.846" v="1131" actId="1076"/>
          <ac:picMkLst>
            <pc:docMk/>
            <pc:sldMk cId="0" sldId="332"/>
            <ac:picMk id="8" creationId="{C089F464-8F3D-40C4-88CA-13EA9DA0D0C3}"/>
          </ac:picMkLst>
        </pc:picChg>
        <pc:picChg chg="del mod">
          <ac:chgData name="Kamila Jančeková" userId="656db89b-7df6-4c6e-85b9-991961173861" providerId="ADAL" clId="{33B40355-88CC-4DB8-A2B0-02BBCEAFF3DE}" dt="2021-04-07T06:58:45.760" v="1133" actId="478"/>
          <ac:picMkLst>
            <pc:docMk/>
            <pc:sldMk cId="0" sldId="332"/>
            <ac:picMk id="125956" creationId="{CB4179AC-F11C-49F4-BC8C-2A0CC0C02A2B}"/>
          </ac:picMkLst>
        </pc:picChg>
      </pc:sldChg>
      <pc:sldChg chg="modSp add">
        <pc:chgData name="Kamila Jančeková" userId="656db89b-7df6-4c6e-85b9-991961173861" providerId="ADAL" clId="{33B40355-88CC-4DB8-A2B0-02BBCEAFF3DE}" dt="2021-04-07T06:59:11.510" v="1144" actId="20577"/>
        <pc:sldMkLst>
          <pc:docMk/>
          <pc:sldMk cId="0" sldId="333"/>
        </pc:sldMkLst>
        <pc:spChg chg="mod">
          <ac:chgData name="Kamila Jančeková" userId="656db89b-7df6-4c6e-85b9-991961173861" providerId="ADAL" clId="{33B40355-88CC-4DB8-A2B0-02BBCEAFF3DE}" dt="2021-04-07T06:59:11.510" v="1144" actId="20577"/>
          <ac:spMkLst>
            <pc:docMk/>
            <pc:sldMk cId="0" sldId="333"/>
            <ac:spMk id="126979" creationId="{D059E8A7-B74C-404E-AFEE-7BE9448A1242}"/>
          </ac:spMkLst>
        </pc:spChg>
      </pc:sldChg>
      <pc:sldChg chg="modSp add">
        <pc:chgData name="Kamila Jančeková" userId="656db89b-7df6-4c6e-85b9-991961173861" providerId="ADAL" clId="{33B40355-88CC-4DB8-A2B0-02BBCEAFF3DE}" dt="2021-04-07T06:59:37.131" v="1148" actId="1076"/>
        <pc:sldMkLst>
          <pc:docMk/>
          <pc:sldMk cId="0" sldId="334"/>
        </pc:sldMkLst>
        <pc:picChg chg="mod">
          <ac:chgData name="Kamila Jančeková" userId="656db89b-7df6-4c6e-85b9-991961173861" providerId="ADAL" clId="{33B40355-88CC-4DB8-A2B0-02BBCEAFF3DE}" dt="2021-04-07T06:59:37.131" v="1148" actId="1076"/>
          <ac:picMkLst>
            <pc:docMk/>
            <pc:sldMk cId="0" sldId="334"/>
            <ac:picMk id="128023" creationId="{F57BB8E2-A815-4D61-A4C2-86C9DD6C3459}"/>
          </ac:picMkLst>
        </pc:picChg>
      </pc:sldChg>
      <pc:sldChg chg="delSp modSp add">
        <pc:chgData name="Kamila Jančeková" userId="656db89b-7df6-4c6e-85b9-991961173861" providerId="ADAL" clId="{33B40355-88CC-4DB8-A2B0-02BBCEAFF3DE}" dt="2021-04-07T06:59:50.715" v="1153" actId="1076"/>
        <pc:sldMkLst>
          <pc:docMk/>
          <pc:sldMk cId="0" sldId="335"/>
        </pc:sldMkLst>
        <pc:picChg chg="mod">
          <ac:chgData name="Kamila Jančeková" userId="656db89b-7df6-4c6e-85b9-991961173861" providerId="ADAL" clId="{33B40355-88CC-4DB8-A2B0-02BBCEAFF3DE}" dt="2021-04-07T06:59:47.138" v="1151" actId="1076"/>
          <ac:picMkLst>
            <pc:docMk/>
            <pc:sldMk cId="0" sldId="335"/>
            <ac:picMk id="5" creationId="{947789E8-552E-434E-8E58-AFACBD907ED9}"/>
          </ac:picMkLst>
        </pc:picChg>
        <pc:picChg chg="mod">
          <ac:chgData name="Kamila Jančeková" userId="656db89b-7df6-4c6e-85b9-991961173861" providerId="ADAL" clId="{33B40355-88CC-4DB8-A2B0-02BBCEAFF3DE}" dt="2021-04-07T06:59:45.387" v="1150" actId="1076"/>
          <ac:picMkLst>
            <pc:docMk/>
            <pc:sldMk cId="0" sldId="335"/>
            <ac:picMk id="6" creationId="{9E260602-7304-4613-9657-B3C8F8E52DB2}"/>
          </ac:picMkLst>
        </pc:picChg>
        <pc:picChg chg="mod">
          <ac:chgData name="Kamila Jančeková" userId="656db89b-7df6-4c6e-85b9-991961173861" providerId="ADAL" clId="{33B40355-88CC-4DB8-A2B0-02BBCEAFF3DE}" dt="2021-04-07T06:59:48.525" v="1152" actId="1076"/>
          <ac:picMkLst>
            <pc:docMk/>
            <pc:sldMk cId="0" sldId="335"/>
            <ac:picMk id="7" creationId="{A6D753C3-1251-4B0C-86AE-B62A3DA8949D}"/>
          </ac:picMkLst>
        </pc:picChg>
        <pc:picChg chg="mod">
          <ac:chgData name="Kamila Jančeková" userId="656db89b-7df6-4c6e-85b9-991961173861" providerId="ADAL" clId="{33B40355-88CC-4DB8-A2B0-02BBCEAFF3DE}" dt="2021-04-07T06:59:50.715" v="1153" actId="1076"/>
          <ac:picMkLst>
            <pc:docMk/>
            <pc:sldMk cId="0" sldId="335"/>
            <ac:picMk id="8" creationId="{32971E90-148C-43DF-BD48-1E75C0B1DFDC}"/>
          </ac:picMkLst>
        </pc:picChg>
        <pc:picChg chg="del">
          <ac:chgData name="Kamila Jančeková" userId="656db89b-7df6-4c6e-85b9-991961173861" providerId="ADAL" clId="{33B40355-88CC-4DB8-A2B0-02BBCEAFF3DE}" dt="2021-04-07T06:59:42.243" v="1149" actId="478"/>
          <ac:picMkLst>
            <pc:docMk/>
            <pc:sldMk cId="0" sldId="335"/>
            <ac:picMk id="129028" creationId="{246B3653-EFFD-4FBD-9736-1A483E75B59A}"/>
          </ac:picMkLst>
        </pc:picChg>
      </pc:sldChg>
      <pc:sldChg chg="add">
        <pc:chgData name="Kamila Jančeková" userId="656db89b-7df6-4c6e-85b9-991961173861" providerId="ADAL" clId="{33B40355-88CC-4DB8-A2B0-02BBCEAFF3DE}" dt="2021-04-07T06:56:58.436" v="1110"/>
        <pc:sldMkLst>
          <pc:docMk/>
          <pc:sldMk cId="0" sldId="336"/>
        </pc:sldMkLst>
      </pc:sldChg>
      <pc:sldChg chg="delSp modSp add">
        <pc:chgData name="Kamila Jančeková" userId="656db89b-7df6-4c6e-85b9-991961173861" providerId="ADAL" clId="{33B40355-88CC-4DB8-A2B0-02BBCEAFF3DE}" dt="2021-04-07T07:00:27.430" v="1162" actId="478"/>
        <pc:sldMkLst>
          <pc:docMk/>
          <pc:sldMk cId="0" sldId="337"/>
        </pc:sldMkLst>
        <pc:spChg chg="mod">
          <ac:chgData name="Kamila Jančeková" userId="656db89b-7df6-4c6e-85b9-991961173861" providerId="ADAL" clId="{33B40355-88CC-4DB8-A2B0-02BBCEAFF3DE}" dt="2021-04-07T07:00:20.898" v="1159" actId="20577"/>
          <ac:spMkLst>
            <pc:docMk/>
            <pc:sldMk cId="0" sldId="337"/>
            <ac:spMk id="131075" creationId="{F854DE3E-37E8-40CD-8A35-5B96C637E490}"/>
          </ac:spMkLst>
        </pc:spChg>
        <pc:picChg chg="mod">
          <ac:chgData name="Kamila Jančeková" userId="656db89b-7df6-4c6e-85b9-991961173861" providerId="ADAL" clId="{33B40355-88CC-4DB8-A2B0-02BBCEAFF3DE}" dt="2021-04-07T07:00:10.907" v="1157" actId="1076"/>
          <ac:picMkLst>
            <pc:docMk/>
            <pc:sldMk cId="0" sldId="337"/>
            <ac:picMk id="5" creationId="{99573827-C60F-4B78-86A0-3D39CD7B4C60}"/>
          </ac:picMkLst>
        </pc:picChg>
        <pc:picChg chg="mod">
          <ac:chgData name="Kamila Jančeková" userId="656db89b-7df6-4c6e-85b9-991961173861" providerId="ADAL" clId="{33B40355-88CC-4DB8-A2B0-02BBCEAFF3DE}" dt="2021-04-07T07:00:23.687" v="1160" actId="1076"/>
          <ac:picMkLst>
            <pc:docMk/>
            <pc:sldMk cId="0" sldId="337"/>
            <ac:picMk id="6" creationId="{7AAF0E19-931D-4AC4-B9FC-3EC55C8556A6}"/>
          </ac:picMkLst>
        </pc:picChg>
        <pc:picChg chg="mod">
          <ac:chgData name="Kamila Jančeková" userId="656db89b-7df6-4c6e-85b9-991961173861" providerId="ADAL" clId="{33B40355-88CC-4DB8-A2B0-02BBCEAFF3DE}" dt="2021-04-07T07:00:25.691" v="1161" actId="1076"/>
          <ac:picMkLst>
            <pc:docMk/>
            <pc:sldMk cId="0" sldId="337"/>
            <ac:picMk id="7" creationId="{EB046A59-3123-42A5-BA22-C1F990CE77A7}"/>
          </ac:picMkLst>
        </pc:picChg>
        <pc:picChg chg="del">
          <ac:chgData name="Kamila Jančeková" userId="656db89b-7df6-4c6e-85b9-991961173861" providerId="ADAL" clId="{33B40355-88CC-4DB8-A2B0-02BBCEAFF3DE}" dt="2021-04-07T07:00:27.430" v="1162" actId="478"/>
          <ac:picMkLst>
            <pc:docMk/>
            <pc:sldMk cId="0" sldId="337"/>
            <ac:picMk id="131076" creationId="{F3EC90C4-CBF3-49F9-9828-59EBBAF378A7}"/>
          </ac:picMkLst>
        </pc:picChg>
      </pc:sldChg>
      <pc:sldChg chg="delSp modSp add">
        <pc:chgData name="Kamila Jančeková" userId="656db89b-7df6-4c6e-85b9-991961173861" providerId="ADAL" clId="{33B40355-88CC-4DB8-A2B0-02BBCEAFF3DE}" dt="2021-04-07T07:00:47.746" v="1168" actId="1076"/>
        <pc:sldMkLst>
          <pc:docMk/>
          <pc:sldMk cId="0" sldId="338"/>
        </pc:sldMkLst>
        <pc:spChg chg="mod">
          <ac:chgData name="Kamila Jančeková" userId="656db89b-7df6-4c6e-85b9-991961173861" providerId="ADAL" clId="{33B40355-88CC-4DB8-A2B0-02BBCEAFF3DE}" dt="2021-04-07T07:00:42.549" v="1165" actId="255"/>
          <ac:spMkLst>
            <pc:docMk/>
            <pc:sldMk cId="0" sldId="338"/>
            <ac:spMk id="132099" creationId="{BB49CEAB-DCE0-4694-9304-69CED2A3DD98}"/>
          </ac:spMkLst>
        </pc:spChg>
        <pc:picChg chg="mod">
          <ac:chgData name="Kamila Jančeková" userId="656db89b-7df6-4c6e-85b9-991961173861" providerId="ADAL" clId="{33B40355-88CC-4DB8-A2B0-02BBCEAFF3DE}" dt="2021-04-07T07:00:44.869" v="1166" actId="1076"/>
          <ac:picMkLst>
            <pc:docMk/>
            <pc:sldMk cId="0" sldId="338"/>
            <ac:picMk id="5" creationId="{4B66D49A-B89F-4F17-BC58-693049553759}"/>
          </ac:picMkLst>
        </pc:picChg>
        <pc:picChg chg="mod">
          <ac:chgData name="Kamila Jančeková" userId="656db89b-7df6-4c6e-85b9-991961173861" providerId="ADAL" clId="{33B40355-88CC-4DB8-A2B0-02BBCEAFF3DE}" dt="2021-04-07T07:00:46.357" v="1167" actId="1076"/>
          <ac:picMkLst>
            <pc:docMk/>
            <pc:sldMk cId="0" sldId="338"/>
            <ac:picMk id="6" creationId="{397DCED3-73A3-4D04-9648-8799AC029DF9}"/>
          </ac:picMkLst>
        </pc:picChg>
        <pc:picChg chg="mod">
          <ac:chgData name="Kamila Jančeková" userId="656db89b-7df6-4c6e-85b9-991961173861" providerId="ADAL" clId="{33B40355-88CC-4DB8-A2B0-02BBCEAFF3DE}" dt="2021-04-07T07:00:47.746" v="1168" actId="1076"/>
          <ac:picMkLst>
            <pc:docMk/>
            <pc:sldMk cId="0" sldId="338"/>
            <ac:picMk id="8" creationId="{85392622-BC42-4B33-9C11-B596018EFA86}"/>
          </ac:picMkLst>
        </pc:picChg>
        <pc:picChg chg="del">
          <ac:chgData name="Kamila Jančeková" userId="656db89b-7df6-4c6e-85b9-991961173861" providerId="ADAL" clId="{33B40355-88CC-4DB8-A2B0-02BBCEAFF3DE}" dt="2021-04-07T07:00:31.522" v="1163" actId="478"/>
          <ac:picMkLst>
            <pc:docMk/>
            <pc:sldMk cId="0" sldId="338"/>
            <ac:picMk id="132100" creationId="{486573A8-736E-4701-B056-AA2636A098AF}"/>
          </ac:picMkLst>
        </pc:picChg>
      </pc:sldChg>
      <pc:sldChg chg="add">
        <pc:chgData name="Kamila Jančeková" userId="656db89b-7df6-4c6e-85b9-991961173861" providerId="ADAL" clId="{33B40355-88CC-4DB8-A2B0-02BBCEAFF3DE}" dt="2021-04-07T06:56:58.436" v="1110"/>
        <pc:sldMkLst>
          <pc:docMk/>
          <pc:sldMk cId="0" sldId="339"/>
        </pc:sldMkLst>
      </pc:sldChg>
      <pc:sldChg chg="modSp">
        <pc:chgData name="Kamila Jančeková" userId="656db89b-7df6-4c6e-85b9-991961173861" providerId="ADAL" clId="{33B40355-88CC-4DB8-A2B0-02BBCEAFF3DE}" dt="2021-04-07T06:23:49.986" v="605" actId="20577"/>
        <pc:sldMkLst>
          <pc:docMk/>
          <pc:sldMk cId="0" sldId="361"/>
        </pc:sldMkLst>
        <pc:spChg chg="mod">
          <ac:chgData name="Kamila Jančeková" userId="656db89b-7df6-4c6e-85b9-991961173861" providerId="ADAL" clId="{33B40355-88CC-4DB8-A2B0-02BBCEAFF3DE}" dt="2021-04-07T06:19:05.296" v="602" actId="20577"/>
          <ac:spMkLst>
            <pc:docMk/>
            <pc:sldMk cId="0" sldId="361"/>
            <ac:spMk id="51202" creationId="{A8C7B9EA-D3A0-4B44-8CDF-AFE002A900D4}"/>
          </ac:spMkLst>
        </pc:spChg>
        <pc:spChg chg="mod">
          <ac:chgData name="Kamila Jančeková" userId="656db89b-7df6-4c6e-85b9-991961173861" providerId="ADAL" clId="{33B40355-88CC-4DB8-A2B0-02BBCEAFF3DE}" dt="2021-04-07T06:23:49.986" v="605" actId="20577"/>
          <ac:spMkLst>
            <pc:docMk/>
            <pc:sldMk cId="0" sldId="361"/>
            <ac:spMk id="51203" creationId="{68DA84D0-BE1B-4A6A-82A0-390FEF14FA10}"/>
          </ac:spMkLst>
        </pc:spChg>
      </pc:sldChg>
      <pc:sldChg chg="modSp">
        <pc:chgData name="Kamila Jančeková" userId="656db89b-7df6-4c6e-85b9-991961173861" providerId="ADAL" clId="{33B40355-88CC-4DB8-A2B0-02BBCEAFF3DE}" dt="2021-04-07T06:26:33.023" v="682" actId="20577"/>
        <pc:sldMkLst>
          <pc:docMk/>
          <pc:sldMk cId="0" sldId="362"/>
        </pc:sldMkLst>
        <pc:spChg chg="mod">
          <ac:chgData name="Kamila Jančeková" userId="656db89b-7df6-4c6e-85b9-991961173861" providerId="ADAL" clId="{33B40355-88CC-4DB8-A2B0-02BBCEAFF3DE}" dt="2021-04-07T06:25:03.706" v="650" actId="20577"/>
          <ac:spMkLst>
            <pc:docMk/>
            <pc:sldMk cId="0" sldId="362"/>
            <ac:spMk id="53250" creationId="{FAE6236F-CA44-4DC1-AF8E-EFA68D70E5C5}"/>
          </ac:spMkLst>
        </pc:spChg>
        <pc:spChg chg="mod">
          <ac:chgData name="Kamila Jančeková" userId="656db89b-7df6-4c6e-85b9-991961173861" providerId="ADAL" clId="{33B40355-88CC-4DB8-A2B0-02BBCEAFF3DE}" dt="2021-04-07T06:26:33.023" v="682" actId="20577"/>
          <ac:spMkLst>
            <pc:docMk/>
            <pc:sldMk cId="0" sldId="362"/>
            <ac:spMk id="53251" creationId="{98925465-1F24-4DAD-AFF7-1DA196DD091B}"/>
          </ac:spMkLst>
        </pc:spChg>
      </pc:sldChg>
      <pc:sldChg chg="modSp">
        <pc:chgData name="Kamila Jančeková" userId="656db89b-7df6-4c6e-85b9-991961173861" providerId="ADAL" clId="{33B40355-88CC-4DB8-A2B0-02BBCEAFF3DE}" dt="2021-04-07T06:26:10.597" v="665" actId="207"/>
        <pc:sldMkLst>
          <pc:docMk/>
          <pc:sldMk cId="0" sldId="363"/>
        </pc:sldMkLst>
        <pc:spChg chg="mod">
          <ac:chgData name="Kamila Jančeková" userId="656db89b-7df6-4c6e-85b9-991961173861" providerId="ADAL" clId="{33B40355-88CC-4DB8-A2B0-02BBCEAFF3DE}" dt="2021-04-07T06:25:17.222" v="663"/>
          <ac:spMkLst>
            <pc:docMk/>
            <pc:sldMk cId="0" sldId="363"/>
            <ac:spMk id="55298" creationId="{A308C296-D7F2-45B8-8DA1-59C1BC8E8657}"/>
          </ac:spMkLst>
        </pc:spChg>
        <pc:spChg chg="mod">
          <ac:chgData name="Kamila Jančeková" userId="656db89b-7df6-4c6e-85b9-991961173861" providerId="ADAL" clId="{33B40355-88CC-4DB8-A2B0-02BBCEAFF3DE}" dt="2021-04-07T06:26:10.597" v="665" actId="207"/>
          <ac:spMkLst>
            <pc:docMk/>
            <pc:sldMk cId="0" sldId="363"/>
            <ac:spMk id="55299" creationId="{6E03E262-272A-46B6-9D4B-CD3B0A24BC78}"/>
          </ac:spMkLst>
        </pc:spChg>
      </pc:sldChg>
      <pc:sldChg chg="modSp add">
        <pc:chgData name="Kamila Jančeková" userId="656db89b-7df6-4c6e-85b9-991961173861" providerId="ADAL" clId="{33B40355-88CC-4DB8-A2B0-02BBCEAFF3DE}" dt="2021-04-07T06:34:39.995" v="844" actId="20577"/>
        <pc:sldMkLst>
          <pc:docMk/>
          <pc:sldMk cId="0" sldId="374"/>
        </pc:sldMkLst>
        <pc:spChg chg="mod">
          <ac:chgData name="Kamila Jančeková" userId="656db89b-7df6-4c6e-85b9-991961173861" providerId="ADAL" clId="{33B40355-88CC-4DB8-A2B0-02BBCEAFF3DE}" dt="2021-04-07T06:34:39.995" v="844" actId="20577"/>
          <ac:spMkLst>
            <pc:docMk/>
            <pc:sldMk cId="0" sldId="374"/>
            <ac:spMk id="74755" creationId="{4F1A12C0-BEE6-459A-A9C6-28053F75A03C}"/>
          </ac:spMkLst>
        </pc:spChg>
      </pc:sldChg>
      <pc:sldChg chg="modSp add">
        <pc:chgData name="Kamila Jančeková" userId="656db89b-7df6-4c6e-85b9-991961173861" providerId="ADAL" clId="{33B40355-88CC-4DB8-A2B0-02BBCEAFF3DE}" dt="2021-04-07T06:35:20.140" v="846" actId="20577"/>
        <pc:sldMkLst>
          <pc:docMk/>
          <pc:sldMk cId="0" sldId="377"/>
        </pc:sldMkLst>
        <pc:spChg chg="mod">
          <ac:chgData name="Kamila Jančeková" userId="656db89b-7df6-4c6e-85b9-991961173861" providerId="ADAL" clId="{33B40355-88CC-4DB8-A2B0-02BBCEAFF3DE}" dt="2021-04-07T06:35:20.140" v="846" actId="20577"/>
          <ac:spMkLst>
            <pc:docMk/>
            <pc:sldMk cId="0" sldId="377"/>
            <ac:spMk id="80899" creationId="{4240A74D-299C-4445-9F62-83B460C79598}"/>
          </ac:spMkLst>
        </pc:spChg>
      </pc:sldChg>
      <pc:sldChg chg="addSp delSp modSp add">
        <pc:chgData name="Kamila Jančeková" userId="656db89b-7df6-4c6e-85b9-991961173861" providerId="ADAL" clId="{33B40355-88CC-4DB8-A2B0-02BBCEAFF3DE}" dt="2021-04-07T06:49:05.051" v="1038" actId="1076"/>
        <pc:sldMkLst>
          <pc:docMk/>
          <pc:sldMk cId="0" sldId="378"/>
        </pc:sldMkLst>
        <pc:spChg chg="add mod">
          <ac:chgData name="Kamila Jančeková" userId="656db89b-7df6-4c6e-85b9-991961173861" providerId="ADAL" clId="{33B40355-88CC-4DB8-A2B0-02BBCEAFF3DE}" dt="2021-04-07T06:48:59.307" v="1036" actId="20577"/>
          <ac:spMkLst>
            <pc:docMk/>
            <pc:sldMk cId="0" sldId="378"/>
            <ac:spMk id="2" creationId="{5216111C-0CFC-40CE-951E-A37DA41EC293}"/>
          </ac:spMkLst>
        </pc:spChg>
        <pc:spChg chg="del mod">
          <ac:chgData name="Kamila Jančeková" userId="656db89b-7df6-4c6e-85b9-991961173861" providerId="ADAL" clId="{33B40355-88CC-4DB8-A2B0-02BBCEAFF3DE}" dt="2021-04-07T06:43:51.131" v="896" actId="478"/>
          <ac:spMkLst>
            <pc:docMk/>
            <pc:sldMk cId="0" sldId="378"/>
            <ac:spMk id="82946" creationId="{B7215DE7-658F-4FAA-B130-D13ACC1FCBC7}"/>
          </ac:spMkLst>
        </pc:spChg>
        <pc:spChg chg="mod">
          <ac:chgData name="Kamila Jančeková" userId="656db89b-7df6-4c6e-85b9-991961173861" providerId="ADAL" clId="{33B40355-88CC-4DB8-A2B0-02BBCEAFF3DE}" dt="2021-04-07T06:48:28.478" v="944" actId="14100"/>
          <ac:spMkLst>
            <pc:docMk/>
            <pc:sldMk cId="0" sldId="378"/>
            <ac:spMk id="82947" creationId="{356F3501-441F-4E97-800C-0A7FE82CF6D3}"/>
          </ac:spMkLst>
        </pc:spChg>
        <pc:picChg chg="mod">
          <ac:chgData name="Kamila Jančeková" userId="656db89b-7df6-4c6e-85b9-991961173861" providerId="ADAL" clId="{33B40355-88CC-4DB8-A2B0-02BBCEAFF3DE}" dt="2021-04-07T06:49:03.379" v="1037" actId="1076"/>
          <ac:picMkLst>
            <pc:docMk/>
            <pc:sldMk cId="0" sldId="378"/>
            <ac:picMk id="82948" creationId="{521A2327-1558-49F0-A37C-9BE33CE476BD}"/>
          </ac:picMkLst>
        </pc:picChg>
        <pc:picChg chg="mod">
          <ac:chgData name="Kamila Jančeková" userId="656db89b-7df6-4c6e-85b9-991961173861" providerId="ADAL" clId="{33B40355-88CC-4DB8-A2B0-02BBCEAFF3DE}" dt="2021-04-07T06:49:05.051" v="1038" actId="1076"/>
          <ac:picMkLst>
            <pc:docMk/>
            <pc:sldMk cId="0" sldId="378"/>
            <ac:picMk id="82949" creationId="{F77F7BB0-B20E-4C16-BAD4-09047745EB2B}"/>
          </ac:picMkLst>
        </pc:picChg>
      </pc:sldChg>
      <pc:sldChg chg="add">
        <pc:chgData name="Kamila Jančeková" userId="656db89b-7df6-4c6e-85b9-991961173861" providerId="ADAL" clId="{33B40355-88CC-4DB8-A2B0-02BBCEAFF3DE}" dt="2021-04-07T06:42:57.603" v="892"/>
        <pc:sldMkLst>
          <pc:docMk/>
          <pc:sldMk cId="0" sldId="379"/>
        </pc:sldMkLst>
      </pc:sldChg>
      <pc:sldChg chg="modSp add">
        <pc:chgData name="Kamila Jančeková" userId="656db89b-7df6-4c6e-85b9-991961173861" providerId="ADAL" clId="{33B40355-88CC-4DB8-A2B0-02BBCEAFF3DE}" dt="2021-04-07T07:01:52.317" v="1196" actId="207"/>
        <pc:sldMkLst>
          <pc:docMk/>
          <pc:sldMk cId="0" sldId="389"/>
        </pc:sldMkLst>
        <pc:spChg chg="mod">
          <ac:chgData name="Kamila Jančeková" userId="656db89b-7df6-4c6e-85b9-991961173861" providerId="ADAL" clId="{33B40355-88CC-4DB8-A2B0-02BBCEAFF3DE}" dt="2021-04-07T07:01:24.798" v="1173" actId="20577"/>
          <ac:spMkLst>
            <pc:docMk/>
            <pc:sldMk cId="0" sldId="389"/>
            <ac:spMk id="2" creationId="{794A8D80-6577-4C08-BB87-3DAB90A2A21B}"/>
          </ac:spMkLst>
        </pc:spChg>
        <pc:spChg chg="mod">
          <ac:chgData name="Kamila Jančeková" userId="656db89b-7df6-4c6e-85b9-991961173861" providerId="ADAL" clId="{33B40355-88CC-4DB8-A2B0-02BBCEAFF3DE}" dt="2021-04-07T07:01:52.317" v="1196" actId="207"/>
          <ac:spMkLst>
            <pc:docMk/>
            <pc:sldMk cId="0" sldId="389"/>
            <ac:spMk id="137219" creationId="{9998EBB0-8B73-4BDB-9FF6-10FE9BE14876}"/>
          </ac:spMkLst>
        </pc:spChg>
      </pc:sldChg>
      <pc:sldChg chg="modSp add">
        <pc:chgData name="Kamila Jančeková" userId="656db89b-7df6-4c6e-85b9-991961173861" providerId="ADAL" clId="{33B40355-88CC-4DB8-A2B0-02BBCEAFF3DE}" dt="2021-04-07T07:02:06.280" v="1198" actId="207"/>
        <pc:sldMkLst>
          <pc:docMk/>
          <pc:sldMk cId="0" sldId="390"/>
        </pc:sldMkLst>
        <pc:spChg chg="mod">
          <ac:chgData name="Kamila Jančeková" userId="656db89b-7df6-4c6e-85b9-991961173861" providerId="ADAL" clId="{33B40355-88CC-4DB8-A2B0-02BBCEAFF3DE}" dt="2021-04-07T07:02:06.280" v="1198" actId="207"/>
          <ac:spMkLst>
            <pc:docMk/>
            <pc:sldMk cId="0" sldId="390"/>
            <ac:spMk id="2" creationId="{01F8C84A-52C8-44C4-9E0D-FB462CB2725E}"/>
          </ac:spMkLst>
        </pc:spChg>
        <pc:spChg chg="mod">
          <ac:chgData name="Kamila Jančeková" userId="656db89b-7df6-4c6e-85b9-991961173861" providerId="ADAL" clId="{33B40355-88CC-4DB8-A2B0-02BBCEAFF3DE}" dt="2021-04-07T07:01:59.282" v="1197" actId="14100"/>
          <ac:spMkLst>
            <pc:docMk/>
            <pc:sldMk cId="0" sldId="390"/>
            <ac:spMk id="138243" creationId="{73D9BD60-55EE-4002-BF71-8AE5F00E6732}"/>
          </ac:spMkLst>
        </pc:spChg>
      </pc:sldChg>
      <pc:sldChg chg="modSp add">
        <pc:chgData name="Kamila Jančeková" userId="656db89b-7df6-4c6e-85b9-991961173861" providerId="ADAL" clId="{33B40355-88CC-4DB8-A2B0-02BBCEAFF3DE}" dt="2021-04-07T07:02:38.139" v="1202" actId="20577"/>
        <pc:sldMkLst>
          <pc:docMk/>
          <pc:sldMk cId="0" sldId="391"/>
        </pc:sldMkLst>
        <pc:spChg chg="mod">
          <ac:chgData name="Kamila Jančeková" userId="656db89b-7df6-4c6e-85b9-991961173861" providerId="ADAL" clId="{33B40355-88CC-4DB8-A2B0-02BBCEAFF3DE}" dt="2021-04-07T07:02:38.139" v="1202" actId="20577"/>
          <ac:spMkLst>
            <pc:docMk/>
            <pc:sldMk cId="0" sldId="391"/>
            <ac:spMk id="139267" creationId="{898FE14A-A37D-46C9-84F3-52E6636B378A}"/>
          </ac:spMkLst>
        </pc:spChg>
      </pc:sldChg>
      <pc:sldChg chg="add">
        <pc:chgData name="Kamila Jančeková" userId="656db89b-7df6-4c6e-85b9-991961173861" providerId="ADAL" clId="{33B40355-88CC-4DB8-A2B0-02BBCEAFF3DE}" dt="2021-04-07T06:56:58.436" v="1110"/>
        <pc:sldMkLst>
          <pc:docMk/>
          <pc:sldMk cId="0" sldId="392"/>
        </pc:sldMkLst>
      </pc:sldChg>
      <pc:sldChg chg="modSp add">
        <pc:chgData name="Kamila Jančeková" userId="656db89b-7df6-4c6e-85b9-991961173861" providerId="ADAL" clId="{33B40355-88CC-4DB8-A2B0-02BBCEAFF3DE}" dt="2021-04-07T07:03:25.415" v="1205" actId="207"/>
        <pc:sldMkLst>
          <pc:docMk/>
          <pc:sldMk cId="0" sldId="393"/>
        </pc:sldMkLst>
        <pc:spChg chg="mod">
          <ac:chgData name="Kamila Jančeková" userId="656db89b-7df6-4c6e-85b9-991961173861" providerId="ADAL" clId="{33B40355-88CC-4DB8-A2B0-02BBCEAFF3DE}" dt="2021-04-07T07:03:25.415" v="1205" actId="207"/>
          <ac:spMkLst>
            <pc:docMk/>
            <pc:sldMk cId="0" sldId="393"/>
            <ac:spMk id="2" creationId="{FC571505-2713-45C7-BB38-0B19DC4755D0}"/>
          </ac:spMkLst>
        </pc:spChg>
      </pc:sldChg>
      <pc:sldChg chg="add del">
        <pc:chgData name="Kamila Jančeková" userId="656db89b-7df6-4c6e-85b9-991961173861" providerId="ADAL" clId="{33B40355-88CC-4DB8-A2B0-02BBCEAFF3DE}" dt="2021-04-07T07:03:14.628" v="1204" actId="2696"/>
        <pc:sldMkLst>
          <pc:docMk/>
          <pc:sldMk cId="0" sldId="394"/>
        </pc:sldMkLst>
      </pc:sldChg>
      <pc:sldChg chg="modSp add">
        <pc:chgData name="Kamila Jančeková" userId="656db89b-7df6-4c6e-85b9-991961173861" providerId="ADAL" clId="{33B40355-88CC-4DB8-A2B0-02BBCEAFF3DE}" dt="2021-04-07T07:11:18.667" v="1251" actId="27636"/>
        <pc:sldMkLst>
          <pc:docMk/>
          <pc:sldMk cId="0" sldId="399"/>
        </pc:sldMkLst>
        <pc:spChg chg="mod">
          <ac:chgData name="Kamila Jančeková" userId="656db89b-7df6-4c6e-85b9-991961173861" providerId="ADAL" clId="{33B40355-88CC-4DB8-A2B0-02BBCEAFF3DE}" dt="2021-04-07T07:11:18.667" v="1251" actId="27636"/>
          <ac:spMkLst>
            <pc:docMk/>
            <pc:sldMk cId="0" sldId="399"/>
            <ac:spMk id="3" creationId="{A2B09A6F-5AAC-4EEA-8C6E-FBAB39268E68}"/>
          </ac:spMkLst>
        </pc:spChg>
      </pc:sldChg>
      <pc:sldChg chg="add del">
        <pc:chgData name="Kamila Jančeková" userId="656db89b-7df6-4c6e-85b9-991961173861" providerId="ADAL" clId="{33B40355-88CC-4DB8-A2B0-02BBCEAFF3DE}" dt="2021-04-07T06:53:09.828" v="1082" actId="2696"/>
        <pc:sldMkLst>
          <pc:docMk/>
          <pc:sldMk cId="0" sldId="401"/>
        </pc:sldMkLst>
      </pc:sldChg>
      <pc:sldChg chg="add del">
        <pc:chgData name="Kamila Jančeková" userId="656db89b-7df6-4c6e-85b9-991961173861" providerId="ADAL" clId="{33B40355-88CC-4DB8-A2B0-02BBCEAFF3DE}" dt="2021-04-07T06:53:38.397" v="1083" actId="2696"/>
        <pc:sldMkLst>
          <pc:docMk/>
          <pc:sldMk cId="0" sldId="402"/>
        </pc:sldMkLst>
      </pc:sldChg>
      <pc:sldChg chg="modSp add">
        <pc:chgData name="Kamila Jančeková" userId="656db89b-7df6-4c6e-85b9-991961173861" providerId="ADAL" clId="{33B40355-88CC-4DB8-A2B0-02BBCEAFF3DE}" dt="2021-04-07T06:53:51.945" v="1085" actId="207"/>
        <pc:sldMkLst>
          <pc:docMk/>
          <pc:sldMk cId="0" sldId="403"/>
        </pc:sldMkLst>
        <pc:spChg chg="mod">
          <ac:chgData name="Kamila Jančeková" userId="656db89b-7df6-4c6e-85b9-991961173861" providerId="ADAL" clId="{33B40355-88CC-4DB8-A2B0-02BBCEAFF3DE}" dt="2021-04-07T06:53:51.945" v="1085" actId="207"/>
          <ac:spMkLst>
            <pc:docMk/>
            <pc:sldMk cId="0" sldId="403"/>
            <ac:spMk id="99330" creationId="{0967B4FF-DF2A-46F1-8327-210870DF1C46}"/>
          </ac:spMkLst>
        </pc:spChg>
      </pc:sldChg>
      <pc:sldChg chg="add del">
        <pc:chgData name="Kamila Jančeková" userId="656db89b-7df6-4c6e-85b9-991961173861" providerId="ADAL" clId="{33B40355-88CC-4DB8-A2B0-02BBCEAFF3DE}" dt="2021-04-07T06:51:51.873" v="1051" actId="2696"/>
        <pc:sldMkLst>
          <pc:docMk/>
          <pc:sldMk cId="0" sldId="404"/>
        </pc:sldMkLst>
      </pc:sldChg>
      <pc:sldChg chg="modSp add">
        <pc:chgData name="Kamila Jančeková" userId="656db89b-7df6-4c6e-85b9-991961173861" providerId="ADAL" clId="{33B40355-88CC-4DB8-A2B0-02BBCEAFF3DE}" dt="2021-04-07T06:52:12.393" v="1079" actId="207"/>
        <pc:sldMkLst>
          <pc:docMk/>
          <pc:sldMk cId="0" sldId="405"/>
        </pc:sldMkLst>
        <pc:spChg chg="mod">
          <ac:chgData name="Kamila Jančeková" userId="656db89b-7df6-4c6e-85b9-991961173861" providerId="ADAL" clId="{33B40355-88CC-4DB8-A2B0-02BBCEAFF3DE}" dt="2021-04-07T06:52:12.393" v="1079" actId="207"/>
          <ac:spMkLst>
            <pc:docMk/>
            <pc:sldMk cId="0" sldId="405"/>
            <ac:spMk id="102402" creationId="{EEACDBFA-7C1C-4DF4-BBEF-763C0AC1AFC3}"/>
          </ac:spMkLst>
        </pc:spChg>
      </pc:sldChg>
      <pc:sldChg chg="add del">
        <pc:chgData name="Kamila Jančeková" userId="656db89b-7df6-4c6e-85b9-991961173861" providerId="ADAL" clId="{33B40355-88CC-4DB8-A2B0-02BBCEAFF3DE}" dt="2021-04-07T06:54:16.759" v="1086" actId="2696"/>
        <pc:sldMkLst>
          <pc:docMk/>
          <pc:sldMk cId="0" sldId="406"/>
        </pc:sldMkLst>
      </pc:sldChg>
      <pc:sldChg chg="delSp add">
        <pc:chgData name="Kamila Jančeková" userId="656db89b-7df6-4c6e-85b9-991961173861" providerId="ADAL" clId="{33B40355-88CC-4DB8-A2B0-02BBCEAFF3DE}" dt="2021-04-07T06:58:00.455" v="1117" actId="478"/>
        <pc:sldMkLst>
          <pc:docMk/>
          <pc:sldMk cId="0" sldId="408"/>
        </pc:sldMkLst>
        <pc:picChg chg="del">
          <ac:chgData name="Kamila Jančeková" userId="656db89b-7df6-4c6e-85b9-991961173861" providerId="ADAL" clId="{33B40355-88CC-4DB8-A2B0-02BBCEAFF3DE}" dt="2021-04-07T06:58:00.455" v="1117" actId="478"/>
          <ac:picMkLst>
            <pc:docMk/>
            <pc:sldMk cId="0" sldId="408"/>
            <ac:picMk id="121860" creationId="{16441018-045B-43D3-AC50-4C0D80B2EC2E}"/>
          </ac:picMkLst>
        </pc:picChg>
      </pc:sldChg>
      <pc:sldChg chg="add del">
        <pc:chgData name="Kamila Jančeková" userId="656db89b-7df6-4c6e-85b9-991961173861" providerId="ADAL" clId="{33B40355-88CC-4DB8-A2B0-02BBCEAFF3DE}" dt="2021-04-07T07:01:01.221" v="1169" actId="2696"/>
        <pc:sldMkLst>
          <pc:docMk/>
          <pc:sldMk cId="0" sldId="410"/>
        </pc:sldMkLst>
      </pc:sldChg>
      <pc:sldChg chg="add">
        <pc:chgData name="Kamila Jančeková" userId="656db89b-7df6-4c6e-85b9-991961173861" providerId="ADAL" clId="{33B40355-88CC-4DB8-A2B0-02BBCEAFF3DE}" dt="2021-04-07T06:36:06.070" v="848"/>
        <pc:sldMkLst>
          <pc:docMk/>
          <pc:sldMk cId="0" sldId="420"/>
        </pc:sldMkLst>
      </pc:sldChg>
      <pc:sldChg chg="add">
        <pc:chgData name="Kamila Jančeková" userId="656db89b-7df6-4c6e-85b9-991961173861" providerId="ADAL" clId="{33B40355-88CC-4DB8-A2B0-02BBCEAFF3DE}" dt="2021-04-07T06:56:58.436" v="1110"/>
        <pc:sldMkLst>
          <pc:docMk/>
          <pc:sldMk cId="0" sldId="421"/>
        </pc:sldMkLst>
      </pc:sldChg>
      <pc:sldChg chg="add">
        <pc:chgData name="Kamila Jančeková" userId="656db89b-7df6-4c6e-85b9-991961173861" providerId="ADAL" clId="{33B40355-88CC-4DB8-A2B0-02BBCEAFF3DE}" dt="2021-04-07T06:53:07.758" v="1081"/>
        <pc:sldMkLst>
          <pc:docMk/>
          <pc:sldMk cId="175039257" sldId="426"/>
        </pc:sldMkLst>
      </pc:sldChg>
      <pc:sldChg chg="add">
        <pc:chgData name="Kamila Jančeková" userId="656db89b-7df6-4c6e-85b9-991961173861" providerId="ADAL" clId="{33B40355-88CC-4DB8-A2B0-02BBCEAFF3DE}" dt="2021-04-07T06:53:07.758" v="1081"/>
        <pc:sldMkLst>
          <pc:docMk/>
          <pc:sldMk cId="290874758" sldId="429"/>
        </pc:sldMkLst>
      </pc:sldChg>
      <pc:sldChg chg="modSp add">
        <pc:chgData name="Kamila Jančeková" userId="656db89b-7df6-4c6e-85b9-991961173861" providerId="ADAL" clId="{33B40355-88CC-4DB8-A2B0-02BBCEAFF3DE}" dt="2021-04-07T07:05:00.797" v="1209" actId="207"/>
        <pc:sldMkLst>
          <pc:docMk/>
          <pc:sldMk cId="204531043" sldId="430"/>
        </pc:sldMkLst>
        <pc:spChg chg="mod">
          <ac:chgData name="Kamila Jančeková" userId="656db89b-7df6-4c6e-85b9-991961173861" providerId="ADAL" clId="{33B40355-88CC-4DB8-A2B0-02BBCEAFF3DE}" dt="2021-04-07T07:05:00.797" v="1209" actId="207"/>
          <ac:spMkLst>
            <pc:docMk/>
            <pc:sldMk cId="204531043" sldId="430"/>
            <ac:spMk id="5" creationId="{00000000-0000-0000-0000-000000000000}"/>
          </ac:spMkLst>
        </pc:spChg>
      </pc:sldChg>
      <pc:sldChg chg="add">
        <pc:chgData name="Kamila Jančeková" userId="656db89b-7df6-4c6e-85b9-991961173861" providerId="ADAL" clId="{33B40355-88CC-4DB8-A2B0-02BBCEAFF3DE}" dt="2021-04-07T07:03:54.766" v="1207"/>
        <pc:sldMkLst>
          <pc:docMk/>
          <pc:sldMk cId="1113949913" sldId="431"/>
        </pc:sldMkLst>
      </pc:sldChg>
      <pc:sldChg chg="add">
        <pc:chgData name="Kamila Jančeková" userId="656db89b-7df6-4c6e-85b9-991961173861" providerId="ADAL" clId="{33B40355-88CC-4DB8-A2B0-02BBCEAFF3DE}" dt="2021-04-07T07:03:54.766" v="1207"/>
        <pc:sldMkLst>
          <pc:docMk/>
          <pc:sldMk cId="619890125" sldId="432"/>
        </pc:sldMkLst>
      </pc:sldChg>
      <pc:sldChg chg="add">
        <pc:chgData name="Kamila Jančeková" userId="656db89b-7df6-4c6e-85b9-991961173861" providerId="ADAL" clId="{33B40355-88CC-4DB8-A2B0-02BBCEAFF3DE}" dt="2021-04-07T07:03:54.766" v="1207"/>
        <pc:sldMkLst>
          <pc:docMk/>
          <pc:sldMk cId="3379177529" sldId="433"/>
        </pc:sldMkLst>
      </pc:sldChg>
      <pc:sldChg chg="add">
        <pc:chgData name="Kamila Jančeková" userId="656db89b-7df6-4c6e-85b9-991961173861" providerId="ADAL" clId="{33B40355-88CC-4DB8-A2B0-02BBCEAFF3DE}" dt="2021-04-07T07:03:54.766" v="1207"/>
        <pc:sldMkLst>
          <pc:docMk/>
          <pc:sldMk cId="2575330533" sldId="434"/>
        </pc:sldMkLst>
      </pc:sldChg>
      <pc:sldChg chg="add">
        <pc:chgData name="Kamila Jančeková" userId="656db89b-7df6-4c6e-85b9-991961173861" providerId="ADAL" clId="{33B40355-88CC-4DB8-A2B0-02BBCEAFF3DE}" dt="2021-04-07T07:03:54.766" v="1207"/>
        <pc:sldMkLst>
          <pc:docMk/>
          <pc:sldMk cId="3568570145" sldId="436"/>
        </pc:sldMkLst>
      </pc:sldChg>
      <pc:sldChg chg="add">
        <pc:chgData name="Kamila Jančeková" userId="656db89b-7df6-4c6e-85b9-991961173861" providerId="ADAL" clId="{33B40355-88CC-4DB8-A2B0-02BBCEAFF3DE}" dt="2021-04-07T07:03:54.766" v="1207"/>
        <pc:sldMkLst>
          <pc:docMk/>
          <pc:sldMk cId="1044456181" sldId="438"/>
        </pc:sldMkLst>
      </pc:sldChg>
      <pc:sldChg chg="add">
        <pc:chgData name="Kamila Jančeková" userId="656db89b-7df6-4c6e-85b9-991961173861" providerId="ADAL" clId="{33B40355-88CC-4DB8-A2B0-02BBCEAFF3DE}" dt="2021-04-07T07:11:00.901" v="1249"/>
        <pc:sldMkLst>
          <pc:docMk/>
          <pc:sldMk cId="2364943202" sldId="447"/>
        </pc:sldMkLst>
      </pc:sldChg>
      <pc:sldChg chg="addSp modSp add">
        <pc:chgData name="Kamila Jančeková" userId="656db89b-7df6-4c6e-85b9-991961173861" providerId="ADAL" clId="{33B40355-88CC-4DB8-A2B0-02BBCEAFF3DE}" dt="2021-04-07T06:11:21.761" v="69" actId="20577"/>
        <pc:sldMkLst>
          <pc:docMk/>
          <pc:sldMk cId="1362551780" sldId="450"/>
        </pc:sldMkLst>
        <pc:spChg chg="mod">
          <ac:chgData name="Kamila Jančeková" userId="656db89b-7df6-4c6e-85b9-991961173861" providerId="ADAL" clId="{33B40355-88CC-4DB8-A2B0-02BBCEAFF3DE}" dt="2021-04-07T06:09:15.425" v="10" actId="20577"/>
          <ac:spMkLst>
            <pc:docMk/>
            <pc:sldMk cId="1362551780" sldId="450"/>
            <ac:spMk id="3" creationId="{9D3C7C29-8882-4218-9640-028F75213A68}"/>
          </ac:spMkLst>
        </pc:spChg>
        <pc:spChg chg="mod">
          <ac:chgData name="Kamila Jančeková" userId="656db89b-7df6-4c6e-85b9-991961173861" providerId="ADAL" clId="{33B40355-88CC-4DB8-A2B0-02BBCEAFF3DE}" dt="2021-04-07T06:11:21.761" v="69" actId="20577"/>
          <ac:spMkLst>
            <pc:docMk/>
            <pc:sldMk cId="1362551780" sldId="450"/>
            <ac:spMk id="4" creationId="{B57DBCBB-21BD-49FD-BF37-10F85C243E5F}"/>
          </ac:spMkLst>
        </pc:spChg>
        <pc:picChg chg="add mod">
          <ac:chgData name="Kamila Jančeková" userId="656db89b-7df6-4c6e-85b9-991961173861" providerId="ADAL" clId="{33B40355-88CC-4DB8-A2B0-02BBCEAFF3DE}" dt="2021-04-07T06:10:25.764" v="20" actId="1076"/>
          <ac:picMkLst>
            <pc:docMk/>
            <pc:sldMk cId="1362551780" sldId="450"/>
            <ac:picMk id="5" creationId="{E1B8DCB1-4377-4C4D-B9E0-D30A96B75413}"/>
          </ac:picMkLst>
        </pc:picChg>
      </pc:sldChg>
      <pc:sldChg chg="addSp modSp add">
        <pc:chgData name="Kamila Jančeková" userId="656db89b-7df6-4c6e-85b9-991961173861" providerId="ADAL" clId="{33B40355-88CC-4DB8-A2B0-02BBCEAFF3DE}" dt="2021-04-07T06:17:44.795" v="554" actId="20577"/>
        <pc:sldMkLst>
          <pc:docMk/>
          <pc:sldMk cId="2732492907" sldId="451"/>
        </pc:sldMkLst>
        <pc:spChg chg="mod">
          <ac:chgData name="Kamila Jančeková" userId="656db89b-7df6-4c6e-85b9-991961173861" providerId="ADAL" clId="{33B40355-88CC-4DB8-A2B0-02BBCEAFF3DE}" dt="2021-04-07T06:17:44.795" v="554" actId="20577"/>
          <ac:spMkLst>
            <pc:docMk/>
            <pc:sldMk cId="2732492907" sldId="451"/>
            <ac:spMk id="3" creationId="{A70A548E-CB34-4FC9-A92C-7F100056874A}"/>
          </ac:spMkLst>
        </pc:spChg>
        <pc:spChg chg="mod">
          <ac:chgData name="Kamila Jančeková" userId="656db89b-7df6-4c6e-85b9-991961173861" providerId="ADAL" clId="{33B40355-88CC-4DB8-A2B0-02BBCEAFF3DE}" dt="2021-04-07T06:13:10.615" v="137" actId="14100"/>
          <ac:spMkLst>
            <pc:docMk/>
            <pc:sldMk cId="2732492907" sldId="451"/>
            <ac:spMk id="4" creationId="{7A494B0B-6A0F-4BA9-A6D8-142C84B2B8EE}"/>
          </ac:spMkLst>
        </pc:spChg>
        <pc:picChg chg="add mod">
          <ac:chgData name="Kamila Jančeková" userId="656db89b-7df6-4c6e-85b9-991961173861" providerId="ADAL" clId="{33B40355-88CC-4DB8-A2B0-02BBCEAFF3DE}" dt="2021-04-07T06:13:14.124" v="138" actId="1076"/>
          <ac:picMkLst>
            <pc:docMk/>
            <pc:sldMk cId="2732492907" sldId="451"/>
            <ac:picMk id="5" creationId="{B8C3879F-9E48-4526-BD75-49981D7913D4}"/>
          </ac:picMkLst>
        </pc:picChg>
      </pc:sldChg>
      <pc:sldChg chg="modSp add">
        <pc:chgData name="Kamila Jančeková" userId="656db89b-7df6-4c6e-85b9-991961173861" providerId="ADAL" clId="{33B40355-88CC-4DB8-A2B0-02BBCEAFF3DE}" dt="2021-04-07T06:17:35.406" v="539" actId="20577"/>
        <pc:sldMkLst>
          <pc:docMk/>
          <pc:sldMk cId="331920516" sldId="452"/>
        </pc:sldMkLst>
        <pc:spChg chg="mod">
          <ac:chgData name="Kamila Jančeková" userId="656db89b-7df6-4c6e-85b9-991961173861" providerId="ADAL" clId="{33B40355-88CC-4DB8-A2B0-02BBCEAFF3DE}" dt="2021-04-07T06:17:35.406" v="539" actId="20577"/>
          <ac:spMkLst>
            <pc:docMk/>
            <pc:sldMk cId="331920516" sldId="452"/>
            <ac:spMk id="3" creationId="{B777BA0D-C948-40BA-B01B-F8AE50EC3DE5}"/>
          </ac:spMkLst>
        </pc:spChg>
        <pc:spChg chg="mod">
          <ac:chgData name="Kamila Jančeková" userId="656db89b-7df6-4c6e-85b9-991961173861" providerId="ADAL" clId="{33B40355-88CC-4DB8-A2B0-02BBCEAFF3DE}" dt="2021-04-07T06:17:24.669" v="526" actId="20577"/>
          <ac:spMkLst>
            <pc:docMk/>
            <pc:sldMk cId="331920516" sldId="452"/>
            <ac:spMk id="4" creationId="{B3ADBD47-977F-42B0-9C6F-1FA1B47916A4}"/>
          </ac:spMkLst>
        </pc:spChg>
      </pc:sldChg>
      <pc:sldChg chg="add del">
        <pc:chgData name="Kamila Jančeková" userId="656db89b-7df6-4c6e-85b9-991961173861" providerId="ADAL" clId="{33B40355-88CC-4DB8-A2B0-02BBCEAFF3DE}" dt="2021-04-07T06:32:23.466" v="685" actId="2696"/>
        <pc:sldMkLst>
          <pc:docMk/>
          <pc:sldMk cId="706868030" sldId="453"/>
        </pc:sldMkLst>
      </pc:sldChg>
      <pc:sldChg chg="add">
        <pc:chgData name="Kamila Jančeková" userId="656db89b-7df6-4c6e-85b9-991961173861" providerId="ADAL" clId="{33B40355-88CC-4DB8-A2B0-02BBCEAFF3DE}" dt="2021-04-07T06:32:19.298" v="684"/>
        <pc:sldMkLst>
          <pc:docMk/>
          <pc:sldMk cId="0" sldId="454"/>
        </pc:sldMkLst>
      </pc:sldChg>
      <pc:sldChg chg="add del">
        <pc:chgData name="Kamila Jančeková" userId="656db89b-7df6-4c6e-85b9-991961173861" providerId="ADAL" clId="{33B40355-88CC-4DB8-A2B0-02BBCEAFF3DE}" dt="2021-04-07T06:33:19.151" v="689" actId="2696"/>
        <pc:sldMkLst>
          <pc:docMk/>
          <pc:sldMk cId="845045544" sldId="455"/>
        </pc:sldMkLst>
      </pc:sldChg>
      <pc:sldChg chg="delSp add">
        <pc:chgData name="Kamila Jančeková" userId="656db89b-7df6-4c6e-85b9-991961173861" providerId="ADAL" clId="{33B40355-88CC-4DB8-A2B0-02BBCEAFF3DE}" dt="2021-04-07T06:34:50.188" v="845" actId="478"/>
        <pc:sldMkLst>
          <pc:docMk/>
          <pc:sldMk cId="0" sldId="456"/>
        </pc:sldMkLst>
        <pc:picChg chg="del">
          <ac:chgData name="Kamila Jančeková" userId="656db89b-7df6-4c6e-85b9-991961173861" providerId="ADAL" clId="{33B40355-88CC-4DB8-A2B0-02BBCEAFF3DE}" dt="2021-04-07T06:34:50.188" v="845" actId="478"/>
          <ac:picMkLst>
            <pc:docMk/>
            <pc:sldMk cId="0" sldId="456"/>
            <ac:picMk id="76804" creationId="{B7B240BD-50C4-479F-99DC-F7E94C196433}"/>
          </ac:picMkLst>
        </pc:picChg>
      </pc:sldChg>
      <pc:sldChg chg="modSp add">
        <pc:chgData name="Kamila Jančeková" userId="656db89b-7df6-4c6e-85b9-991961173861" providerId="ADAL" clId="{33B40355-88CC-4DB8-A2B0-02BBCEAFF3DE}" dt="2021-04-07T06:33:15.232" v="688" actId="27636"/>
        <pc:sldMkLst>
          <pc:docMk/>
          <pc:sldMk cId="0" sldId="457"/>
        </pc:sldMkLst>
        <pc:spChg chg="mod">
          <ac:chgData name="Kamila Jančeková" userId="656db89b-7df6-4c6e-85b9-991961173861" providerId="ADAL" clId="{33B40355-88CC-4DB8-A2B0-02BBCEAFF3DE}" dt="2021-04-07T06:33:15.232" v="688" actId="27636"/>
          <ac:spMkLst>
            <pc:docMk/>
            <pc:sldMk cId="0" sldId="457"/>
            <ac:spMk id="68610" creationId="{F2BE4FE3-8CBC-428F-A6E1-86F021D56050}"/>
          </ac:spMkLst>
        </pc:spChg>
      </pc:sldChg>
      <pc:sldChg chg="add del">
        <pc:chgData name="Kamila Jančeková" userId="656db89b-7df6-4c6e-85b9-991961173861" providerId="ADAL" clId="{33B40355-88CC-4DB8-A2B0-02BBCEAFF3DE}" dt="2021-04-07T06:36:17.869" v="851" actId="2696"/>
        <pc:sldMkLst>
          <pc:docMk/>
          <pc:sldMk cId="3939029466" sldId="458"/>
        </pc:sldMkLst>
      </pc:sldChg>
      <pc:sldChg chg="delSp modSp add">
        <pc:chgData name="Kamila Jančeková" userId="656db89b-7df6-4c6e-85b9-991961173861" providerId="ADAL" clId="{33B40355-88CC-4DB8-A2B0-02BBCEAFF3DE}" dt="2021-04-07T06:37:55.878" v="886" actId="20577"/>
        <pc:sldMkLst>
          <pc:docMk/>
          <pc:sldMk cId="0" sldId="459"/>
        </pc:sldMkLst>
        <pc:spChg chg="mod">
          <ac:chgData name="Kamila Jančeková" userId="656db89b-7df6-4c6e-85b9-991961173861" providerId="ADAL" clId="{33B40355-88CC-4DB8-A2B0-02BBCEAFF3DE}" dt="2021-04-07T06:37:55.878" v="886" actId="20577"/>
          <ac:spMkLst>
            <pc:docMk/>
            <pc:sldMk cId="0" sldId="459"/>
            <ac:spMk id="61442" creationId="{517D1F44-CFC5-4A2D-B846-0E720C4A6289}"/>
          </ac:spMkLst>
        </pc:spChg>
        <pc:spChg chg="mod">
          <ac:chgData name="Kamila Jančeková" userId="656db89b-7df6-4c6e-85b9-991961173861" providerId="ADAL" clId="{33B40355-88CC-4DB8-A2B0-02BBCEAFF3DE}" dt="2021-04-07T06:36:23.701" v="852" actId="207"/>
          <ac:spMkLst>
            <pc:docMk/>
            <pc:sldMk cId="0" sldId="459"/>
            <ac:spMk id="61443" creationId="{CF048EC7-A0F7-4AF2-B45A-D0990BC14E22}"/>
          </ac:spMkLst>
        </pc:spChg>
        <pc:picChg chg="del">
          <ac:chgData name="Kamila Jančeková" userId="656db89b-7df6-4c6e-85b9-991961173861" providerId="ADAL" clId="{33B40355-88CC-4DB8-A2B0-02BBCEAFF3DE}" dt="2021-04-07T06:36:12.138" v="850" actId="478"/>
          <ac:picMkLst>
            <pc:docMk/>
            <pc:sldMk cId="0" sldId="459"/>
            <ac:picMk id="61444" creationId="{BE95B6CB-B10A-4E98-AA50-F13BB6EA3759}"/>
          </ac:picMkLst>
        </pc:picChg>
      </pc:sldChg>
      <pc:sldChg chg="modSp add">
        <pc:chgData name="Kamila Jančeková" userId="656db89b-7df6-4c6e-85b9-991961173861" providerId="ADAL" clId="{33B40355-88CC-4DB8-A2B0-02BBCEAFF3DE}" dt="2021-04-07T06:38:25.681" v="888" actId="207"/>
        <pc:sldMkLst>
          <pc:docMk/>
          <pc:sldMk cId="0" sldId="460"/>
        </pc:sldMkLst>
        <pc:spChg chg="mod">
          <ac:chgData name="Kamila Jančeková" userId="656db89b-7df6-4c6e-85b9-991961173861" providerId="ADAL" clId="{33B40355-88CC-4DB8-A2B0-02BBCEAFF3DE}" dt="2021-04-07T06:38:22.310" v="887"/>
          <ac:spMkLst>
            <pc:docMk/>
            <pc:sldMk cId="0" sldId="460"/>
            <ac:spMk id="63490" creationId="{0568ECB9-3475-4A72-8350-9CBAB2FEABF6}"/>
          </ac:spMkLst>
        </pc:spChg>
        <pc:spChg chg="mod">
          <ac:chgData name="Kamila Jančeková" userId="656db89b-7df6-4c6e-85b9-991961173861" providerId="ADAL" clId="{33B40355-88CC-4DB8-A2B0-02BBCEAFF3DE}" dt="2021-04-07T06:38:25.681" v="888" actId="207"/>
          <ac:spMkLst>
            <pc:docMk/>
            <pc:sldMk cId="0" sldId="460"/>
            <ac:spMk id="63491" creationId="{7D754726-FB1C-4A5A-8D78-2922DC4AB06A}"/>
          </ac:spMkLst>
        </pc:spChg>
      </pc:sldChg>
      <pc:sldChg chg="modSp add">
        <pc:chgData name="Kamila Jančeková" userId="656db89b-7df6-4c6e-85b9-991961173861" providerId="ADAL" clId="{33B40355-88CC-4DB8-A2B0-02BBCEAFF3DE}" dt="2021-04-07T06:38:40.720" v="889" actId="207"/>
        <pc:sldMkLst>
          <pc:docMk/>
          <pc:sldMk cId="0" sldId="461"/>
        </pc:sldMkLst>
        <pc:spChg chg="mod">
          <ac:chgData name="Kamila Jančeková" userId="656db89b-7df6-4c6e-85b9-991961173861" providerId="ADAL" clId="{33B40355-88CC-4DB8-A2B0-02BBCEAFF3DE}" dt="2021-04-07T06:38:40.720" v="889" actId="207"/>
          <ac:spMkLst>
            <pc:docMk/>
            <pc:sldMk cId="0" sldId="461"/>
            <ac:spMk id="55298" creationId="{FC0EE7DB-BFC9-4063-9370-4B4402374957}"/>
          </ac:spMkLst>
        </pc:spChg>
      </pc:sldChg>
      <pc:sldChg chg="delSp add">
        <pc:chgData name="Kamila Jančeková" userId="656db89b-7df6-4c6e-85b9-991961173861" providerId="ADAL" clId="{33B40355-88CC-4DB8-A2B0-02BBCEAFF3DE}" dt="2021-04-07T06:38:56.317" v="890" actId="478"/>
        <pc:sldMkLst>
          <pc:docMk/>
          <pc:sldMk cId="0" sldId="462"/>
        </pc:sldMkLst>
        <pc:picChg chg="del">
          <ac:chgData name="Kamila Jančeková" userId="656db89b-7df6-4c6e-85b9-991961173861" providerId="ADAL" clId="{33B40355-88CC-4DB8-A2B0-02BBCEAFF3DE}" dt="2021-04-07T06:38:56.317" v="890" actId="478"/>
          <ac:picMkLst>
            <pc:docMk/>
            <pc:sldMk cId="0" sldId="462"/>
            <ac:picMk id="67588" creationId="{DF4EA3AD-2A2F-4DDE-A3F0-E4DC0D116804}"/>
          </ac:picMkLst>
        </pc:picChg>
      </pc:sldChg>
      <pc:sldChg chg="add del">
        <pc:chgData name="Kamila Jančeková" userId="656db89b-7df6-4c6e-85b9-991961173861" providerId="ADAL" clId="{33B40355-88CC-4DB8-A2B0-02BBCEAFF3DE}" dt="2021-04-07T06:49:49.696" v="1039"/>
        <pc:sldMkLst>
          <pc:docMk/>
          <pc:sldMk cId="0" sldId="463"/>
        </pc:sldMkLst>
      </pc:sldChg>
      <pc:sldChg chg="addSp modSp add del">
        <pc:chgData name="Kamila Jančeková" userId="656db89b-7df6-4c6e-85b9-991961173861" providerId="ADAL" clId="{33B40355-88CC-4DB8-A2B0-02BBCEAFF3DE}" dt="2021-04-07T06:48:04.780" v="943" actId="2696"/>
        <pc:sldMkLst>
          <pc:docMk/>
          <pc:sldMk cId="640977011" sldId="463"/>
        </pc:sldMkLst>
        <pc:spChg chg="mod">
          <ac:chgData name="Kamila Jančeková" userId="656db89b-7df6-4c6e-85b9-991961173861" providerId="ADAL" clId="{33B40355-88CC-4DB8-A2B0-02BBCEAFF3DE}" dt="2021-04-07T06:44:28.293" v="934" actId="20577"/>
          <ac:spMkLst>
            <pc:docMk/>
            <pc:sldMk cId="640977011" sldId="463"/>
            <ac:spMk id="2" creationId="{C45D6DC9-FAE0-4097-8A78-1106ED579B4F}"/>
          </ac:spMkLst>
        </pc:spChg>
        <pc:spChg chg="add mod">
          <ac:chgData name="Kamila Jančeková" userId="656db89b-7df6-4c6e-85b9-991961173861" providerId="ADAL" clId="{33B40355-88CC-4DB8-A2B0-02BBCEAFF3DE}" dt="2021-04-07T06:47:23.833" v="941"/>
          <ac:spMkLst>
            <pc:docMk/>
            <pc:sldMk cId="640977011" sldId="463"/>
            <ac:spMk id="4" creationId="{109EA0AD-4B2C-4965-AD7E-FBC24A1427FD}"/>
          </ac:spMkLst>
        </pc:spChg>
      </pc:sldChg>
      <pc:sldChg chg="add del">
        <pc:chgData name="Kamila Jančeková" userId="656db89b-7df6-4c6e-85b9-991961173861" providerId="ADAL" clId="{33B40355-88CC-4DB8-A2B0-02BBCEAFF3DE}" dt="2021-04-07T06:37:27.406" v="856"/>
        <pc:sldMkLst>
          <pc:docMk/>
          <pc:sldMk cId="0" sldId="464"/>
        </pc:sldMkLst>
      </pc:sldChg>
      <pc:sldChg chg="add del">
        <pc:chgData name="Kamila Jančeková" userId="656db89b-7df6-4c6e-85b9-991961173861" providerId="ADAL" clId="{33B40355-88CC-4DB8-A2B0-02BBCEAFF3DE}" dt="2021-04-07T06:47:55.442" v="942" actId="2696"/>
        <pc:sldMkLst>
          <pc:docMk/>
          <pc:sldMk cId="237938685" sldId="464"/>
        </pc:sldMkLst>
      </pc:sldChg>
      <pc:sldChg chg="modSp add">
        <pc:chgData name="Kamila Jančeková" userId="656db89b-7df6-4c6e-85b9-991961173861" providerId="ADAL" clId="{33B40355-88CC-4DB8-A2B0-02BBCEAFF3DE}" dt="2021-04-07T06:50:58.145" v="1050" actId="20577"/>
        <pc:sldMkLst>
          <pc:docMk/>
          <pc:sldMk cId="2720321281" sldId="464"/>
        </pc:sldMkLst>
        <pc:spChg chg="mod">
          <ac:chgData name="Kamila Jančeková" userId="656db89b-7df6-4c6e-85b9-991961173861" providerId="ADAL" clId="{33B40355-88CC-4DB8-A2B0-02BBCEAFF3DE}" dt="2021-04-07T06:50:58.145" v="1050" actId="20577"/>
          <ac:spMkLst>
            <pc:docMk/>
            <pc:sldMk cId="2720321281" sldId="464"/>
            <ac:spMk id="3" creationId="{B32BAD0C-A4C8-4E2D-86D8-7E635BCD5333}"/>
          </ac:spMkLst>
        </pc:spChg>
      </pc:sldChg>
      <pc:sldChg chg="modSp add del">
        <pc:chgData name="Kamila Jančeková" userId="656db89b-7df6-4c6e-85b9-991961173861" providerId="ADAL" clId="{33B40355-88CC-4DB8-A2B0-02BBCEAFF3DE}" dt="2021-04-07T07:03:09.749" v="1203" actId="2696"/>
        <pc:sldMkLst>
          <pc:docMk/>
          <pc:sldMk cId="0" sldId="465"/>
        </pc:sldMkLst>
        <pc:spChg chg="mod">
          <ac:chgData name="Kamila Jančeková" userId="656db89b-7df6-4c6e-85b9-991961173861" providerId="ADAL" clId="{33B40355-88CC-4DB8-A2B0-02BBCEAFF3DE}" dt="2021-04-07T06:37:27.406" v="856"/>
          <ac:spMkLst>
            <pc:docMk/>
            <pc:sldMk cId="0" sldId="465"/>
            <ac:spMk id="55298" creationId="{FC0EE7DB-BFC9-4063-9370-4B4402374957}"/>
          </ac:spMkLst>
        </pc:spChg>
      </pc:sldChg>
      <pc:sldChg chg="modSp add del">
        <pc:chgData name="Kamila Jančeková" userId="656db89b-7df6-4c6e-85b9-991961173861" providerId="ADAL" clId="{33B40355-88CC-4DB8-A2B0-02BBCEAFF3DE}" dt="2021-04-07T06:56:58.590" v="1111" actId="27636"/>
        <pc:sldMkLst>
          <pc:docMk/>
          <pc:sldMk cId="0" sldId="466"/>
        </pc:sldMkLst>
        <pc:spChg chg="mod">
          <ac:chgData name="Kamila Jančeková" userId="656db89b-7df6-4c6e-85b9-991961173861" providerId="ADAL" clId="{33B40355-88CC-4DB8-A2B0-02BBCEAFF3DE}" dt="2021-04-07T06:56:58.590" v="1111" actId="27636"/>
          <ac:spMkLst>
            <pc:docMk/>
            <pc:sldMk cId="0" sldId="466"/>
            <ac:spMk id="5" creationId="{06AD3898-9B14-4BF5-AE18-DA2FA513A436}"/>
          </ac:spMkLst>
        </pc:spChg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67"/>
        </pc:sldMkLst>
      </pc:sldChg>
      <pc:sldChg chg="add del">
        <pc:chgData name="Kamila Jančeková" userId="656db89b-7df6-4c6e-85b9-991961173861" providerId="ADAL" clId="{33B40355-88CC-4DB8-A2B0-02BBCEAFF3DE}" dt="2021-04-07T07:04:04.340" v="1208" actId="2696"/>
        <pc:sldMkLst>
          <pc:docMk/>
          <pc:sldMk cId="982748326" sldId="467"/>
        </pc:sldMkLst>
      </pc:sldChg>
      <pc:sldChg chg="addSp delSp modSp add">
        <pc:chgData name="Kamila Jančeková" userId="656db89b-7df6-4c6e-85b9-991961173861" providerId="ADAL" clId="{33B40355-88CC-4DB8-A2B0-02BBCEAFF3DE}" dt="2021-04-07T07:09:56.583" v="1248" actId="931"/>
        <pc:sldMkLst>
          <pc:docMk/>
          <pc:sldMk cId="3138474170" sldId="467"/>
        </pc:sldMkLst>
        <pc:spChg chg="mod">
          <ac:chgData name="Kamila Jančeková" userId="656db89b-7df6-4c6e-85b9-991961173861" providerId="ADAL" clId="{33B40355-88CC-4DB8-A2B0-02BBCEAFF3DE}" dt="2021-04-07T07:06:47.131" v="1246" actId="20577"/>
          <ac:spMkLst>
            <pc:docMk/>
            <pc:sldMk cId="3138474170" sldId="467"/>
            <ac:spMk id="4" creationId="{7DC3FF96-182C-442E-A9AB-024009149910}"/>
          </ac:spMkLst>
        </pc:spChg>
        <pc:spChg chg="add del mod">
          <ac:chgData name="Kamila Jančeková" userId="656db89b-7df6-4c6e-85b9-991961173861" providerId="ADAL" clId="{33B40355-88CC-4DB8-A2B0-02BBCEAFF3DE}" dt="2021-04-07T07:09:56.583" v="1248" actId="931"/>
          <ac:spMkLst>
            <pc:docMk/>
            <pc:sldMk cId="3138474170" sldId="467"/>
            <ac:spMk id="5" creationId="{0D3ED366-C50B-4192-A871-7BFA6E50A0D6}"/>
          </ac:spMkLst>
        </pc:spChg>
        <pc:picChg chg="add mod">
          <ac:chgData name="Kamila Jančeková" userId="656db89b-7df6-4c6e-85b9-991961173861" providerId="ADAL" clId="{33B40355-88CC-4DB8-A2B0-02BBCEAFF3DE}" dt="2021-04-07T07:09:56.583" v="1248" actId="931"/>
          <ac:picMkLst>
            <pc:docMk/>
            <pc:sldMk cId="3138474170" sldId="467"/>
            <ac:picMk id="7" creationId="{E7528062-A372-40F9-A5FB-704CB84DF52B}"/>
          </ac:picMkLst>
        </pc:picChg>
        <pc:picChg chg="del">
          <ac:chgData name="Kamila Jančeková" userId="656db89b-7df6-4c6e-85b9-991961173861" providerId="ADAL" clId="{33B40355-88CC-4DB8-A2B0-02BBCEAFF3DE}" dt="2021-04-07T07:06:49.451" v="1247" actId="478"/>
          <ac:picMkLst>
            <pc:docMk/>
            <pc:sldMk cId="3138474170" sldId="467"/>
            <ac:picMk id="9" creationId="{5FBD2B50-143A-464D-A095-49A63C49F343}"/>
          </ac:picMkLst>
        </pc:picChg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68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69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70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71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72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73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74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75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76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77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78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79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80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81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82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83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84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85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86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87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88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89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90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91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92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93"/>
        </pc:sldMkLst>
      </pc:sldChg>
      <pc:sldChg chg="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94"/>
        </pc:sldMkLst>
      </pc:sldChg>
      <pc:sldChg chg="modSp 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95"/>
        </pc:sldMkLst>
        <pc:spChg chg="mod">
          <ac:chgData name="Kamila Jančeková" userId="656db89b-7df6-4c6e-85b9-991961173861" providerId="ADAL" clId="{33B40355-88CC-4DB8-A2B0-02BBCEAFF3DE}" dt="2021-04-07T06:58:55.212" v="1139"/>
          <ac:spMkLst>
            <pc:docMk/>
            <pc:sldMk cId="0" sldId="495"/>
            <ac:spMk id="5" creationId="{06AD3898-9B14-4BF5-AE18-DA2FA513A436}"/>
          </ac:spMkLst>
        </pc:spChg>
      </pc:sldChg>
      <pc:sldChg chg="modSp add del">
        <pc:chgData name="Kamila Jančeková" userId="656db89b-7df6-4c6e-85b9-991961173861" providerId="ADAL" clId="{33B40355-88CC-4DB8-A2B0-02BBCEAFF3DE}" dt="2021-04-07T06:58:55.212" v="1139"/>
        <pc:sldMkLst>
          <pc:docMk/>
          <pc:sldMk cId="0" sldId="496"/>
        </pc:sldMkLst>
        <pc:spChg chg="mod">
          <ac:chgData name="Kamila Jančeková" userId="656db89b-7df6-4c6e-85b9-991961173861" providerId="ADAL" clId="{33B40355-88CC-4DB8-A2B0-02BBCEAFF3DE}" dt="2021-04-07T06:58:55.212" v="1139"/>
          <ac:spMkLst>
            <pc:docMk/>
            <pc:sldMk cId="0" sldId="496"/>
            <ac:spMk id="3" creationId="{A2B09A6F-5AAC-4EEA-8C6E-FBAB39268E68}"/>
          </ac:spMkLst>
        </pc:spChg>
      </pc:sldChg>
      <pc:sldMasterChg chg="delSldLayout">
        <pc:chgData name="Kamila Jančeková" userId="656db89b-7df6-4c6e-85b9-991961173861" providerId="ADAL" clId="{33B40355-88CC-4DB8-A2B0-02BBCEAFF3DE}" dt="2021-04-07T06:51:51.873" v="1052" actId="2696"/>
        <pc:sldMasterMkLst>
          <pc:docMk/>
          <pc:sldMasterMk cId="0" sldId="2147483657"/>
        </pc:sldMasterMkLst>
        <pc:sldLayoutChg chg="del">
          <pc:chgData name="Kamila Jančeková" userId="656db89b-7df6-4c6e-85b9-991961173861" providerId="ADAL" clId="{33B40355-88CC-4DB8-A2B0-02BBCEAFF3DE}" dt="2021-04-07T06:51:51.873" v="1052" actId="2696"/>
          <pc:sldLayoutMkLst>
            <pc:docMk/>
            <pc:sldMasterMk cId="0" sldId="2147483657"/>
            <pc:sldLayoutMk cId="2390217013" sldId="2147483704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>
            <a:extLst>
              <a:ext uri="{FF2B5EF4-FFF2-40B4-BE49-F238E27FC236}">
                <a16:creationId xmlns:a16="http://schemas.microsoft.com/office/drawing/2014/main" id="{AE9A4947-B0A7-4B85-937F-D8FB81B0DAC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ADAA027-1453-46B1-9514-0C107151B455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en-GB" altLang="cs-CZ" sz="1400"/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4E665AA1-3113-466A-AE71-B14835343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FB5CBFEE-C45D-41F0-A7A3-B3AC32E2BEBB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1">
            <a:extLst>
              <a:ext uri="{FF2B5EF4-FFF2-40B4-BE49-F238E27FC236}">
                <a16:creationId xmlns:a16="http://schemas.microsoft.com/office/drawing/2014/main" id="{3E156520-A695-4050-B230-203C4E8D8616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A3BA8E3-3CD5-45AF-A63B-6C99320A955B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31</a:t>
            </a:fld>
            <a:endParaRPr lang="en-GB" altLang="cs-CZ" sz="1400"/>
          </a:p>
        </p:txBody>
      </p:sp>
      <p:sp>
        <p:nvSpPr>
          <p:cNvPr id="46083" name="Text Box 1">
            <a:extLst>
              <a:ext uri="{FF2B5EF4-FFF2-40B4-BE49-F238E27FC236}">
                <a16:creationId xmlns:a16="http://schemas.microsoft.com/office/drawing/2014/main" id="{D7BB6AD9-7535-4807-AD55-3197D669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3236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74C5737C-E6A8-4996-A713-953A61B89E29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>
            <a:extLst>
              <a:ext uri="{FF2B5EF4-FFF2-40B4-BE49-F238E27FC236}">
                <a16:creationId xmlns:a16="http://schemas.microsoft.com/office/drawing/2014/main" id="{FFDCF8F5-3CDE-493A-93FD-B9DDFB15F0A6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EA7C229A-B89B-4C0B-96D9-2C462963DA56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37</a:t>
            </a:fld>
            <a:endParaRPr lang="en-GB" altLang="cs-CZ" sz="1400"/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CA38EA99-C2FE-44C7-9FA4-1D884CF18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3236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E90D8D25-3EFA-460E-AADF-468067619022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>
            <a:extLst>
              <a:ext uri="{FF2B5EF4-FFF2-40B4-BE49-F238E27FC236}">
                <a16:creationId xmlns:a16="http://schemas.microsoft.com/office/drawing/2014/main" id="{1A17B3A2-CABF-4157-9ADA-5D05EF23E3D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E21E3CD1-5E67-46AB-ACB5-5BFA270427B6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38</a:t>
            </a:fld>
            <a:endParaRPr lang="en-GB" altLang="cs-CZ" sz="1400"/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E1BFAEAC-CE47-48B1-9357-68715352A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2601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7E0E9377-BD38-4556-91E9-9C1F57EFA578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>
            <a:extLst>
              <a:ext uri="{FF2B5EF4-FFF2-40B4-BE49-F238E27FC236}">
                <a16:creationId xmlns:a16="http://schemas.microsoft.com/office/drawing/2014/main" id="{5C4EF370-7F75-4014-B888-2D8D13B7F93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4C2364E-36A5-47A5-BBC3-96F17AC71E54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39</a:t>
            </a:fld>
            <a:endParaRPr lang="en-GB" altLang="cs-CZ" sz="1400"/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7DC4FB86-406A-48BB-992B-4EF2FDFFC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2601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54DAC373-78A7-49CC-A105-D2CA813E7E07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>
            <a:extLst>
              <a:ext uri="{FF2B5EF4-FFF2-40B4-BE49-F238E27FC236}">
                <a16:creationId xmlns:a16="http://schemas.microsoft.com/office/drawing/2014/main" id="{DEF08C6E-6243-4CAF-A6BC-603B3B6B2A9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D7249976-1319-431D-B6B6-FBEF335C525F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40</a:t>
            </a:fld>
            <a:endParaRPr lang="en-GB" altLang="cs-CZ" sz="1400"/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4A69CF94-AD74-4BCC-899D-C7D8EE201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193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2D26E2DB-7478-48B2-BBC8-2C03767C6048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1">
            <a:extLst>
              <a:ext uri="{FF2B5EF4-FFF2-40B4-BE49-F238E27FC236}">
                <a16:creationId xmlns:a16="http://schemas.microsoft.com/office/drawing/2014/main" id="{C9B11F47-200A-4749-AB5E-1D4DA57BA82A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F719554-9172-49A0-80D7-C4352A097F8E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42</a:t>
            </a:fld>
            <a:endParaRPr lang="en-GB" altLang="cs-CZ" sz="1400"/>
          </a:p>
        </p:txBody>
      </p:sp>
      <p:sp>
        <p:nvSpPr>
          <p:cNvPr id="75779" name="Text Box 1">
            <a:extLst>
              <a:ext uri="{FF2B5EF4-FFF2-40B4-BE49-F238E27FC236}">
                <a16:creationId xmlns:a16="http://schemas.microsoft.com/office/drawing/2014/main" id="{687F0C0E-2057-4924-9A3C-B6212B0DB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A29201A5-78D0-4E23-8B4C-986594CC68CA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1">
            <a:extLst>
              <a:ext uri="{FF2B5EF4-FFF2-40B4-BE49-F238E27FC236}">
                <a16:creationId xmlns:a16="http://schemas.microsoft.com/office/drawing/2014/main" id="{D94C47B4-F4A2-439F-B1DF-3AE63C3B44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3675AFA3-9005-429C-9D8A-00C3F6CC8A77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43</a:t>
            </a:fld>
            <a:endParaRPr lang="en-GB" altLang="cs-CZ" sz="1400"/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5A1F2F40-1127-4490-9B6A-A8589363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3E843070-6737-4311-978E-7F7B3ED9F7B1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>
            <a:extLst>
              <a:ext uri="{FF2B5EF4-FFF2-40B4-BE49-F238E27FC236}">
                <a16:creationId xmlns:a16="http://schemas.microsoft.com/office/drawing/2014/main" id="{917C0CD9-867F-4252-9B05-C6EF04CC61E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206E46C-CD2D-4216-8560-3332BB368791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44</a:t>
            </a:fld>
            <a:endParaRPr lang="en-GB" altLang="cs-CZ" sz="1400"/>
          </a:p>
        </p:txBody>
      </p:sp>
      <p:sp>
        <p:nvSpPr>
          <p:cNvPr id="79875" name="Text Box 1">
            <a:extLst>
              <a:ext uri="{FF2B5EF4-FFF2-40B4-BE49-F238E27FC236}">
                <a16:creationId xmlns:a16="http://schemas.microsoft.com/office/drawing/2014/main" id="{DAA6F8ED-9BAE-49AC-B743-087E01F9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346547F4-60D9-4011-9CB7-0DBC0333E609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1">
            <a:extLst>
              <a:ext uri="{FF2B5EF4-FFF2-40B4-BE49-F238E27FC236}">
                <a16:creationId xmlns:a16="http://schemas.microsoft.com/office/drawing/2014/main" id="{E17AE2C5-B176-49B7-B116-6101A732BD5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CF30114-5CA4-4B89-BAE8-967CD4C3199C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45</a:t>
            </a:fld>
            <a:endParaRPr lang="en-GB" altLang="cs-CZ" sz="1400"/>
          </a:p>
        </p:txBody>
      </p:sp>
      <p:sp>
        <p:nvSpPr>
          <p:cNvPr id="81923" name="Text Box 1">
            <a:extLst>
              <a:ext uri="{FF2B5EF4-FFF2-40B4-BE49-F238E27FC236}">
                <a16:creationId xmlns:a16="http://schemas.microsoft.com/office/drawing/2014/main" id="{0802C615-9AB8-4A23-ADFF-D52F4CB3D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ACF4107A-7FA3-4668-A2B6-83D65B23DF28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1">
            <a:extLst>
              <a:ext uri="{FF2B5EF4-FFF2-40B4-BE49-F238E27FC236}">
                <a16:creationId xmlns:a16="http://schemas.microsoft.com/office/drawing/2014/main" id="{1BDF9404-09B0-4E35-90B9-04E78049FB6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7DB2AE4-DC0B-4B43-913A-510FE16CDD8B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48</a:t>
            </a:fld>
            <a:endParaRPr lang="en-GB" altLang="cs-CZ" sz="1400"/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264AA331-1D1E-4768-A21A-6C2F648FC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2601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B3713AC1-7127-4BA2-B3EE-0BE0CD7C676D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1">
            <a:extLst>
              <a:ext uri="{FF2B5EF4-FFF2-40B4-BE49-F238E27FC236}">
                <a16:creationId xmlns:a16="http://schemas.microsoft.com/office/drawing/2014/main" id="{2C2E0752-F518-4A3E-A83C-8BB8CB9B882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C0C5E55-FAC2-4FB1-B19D-DE3A07174310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</a:t>
            </a:fld>
            <a:endParaRPr lang="en-GB" altLang="cs-CZ" sz="1400"/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C3FABC2A-0366-4427-8708-461C5889D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C39A426F-01A7-4BA4-AFE3-1DCAADCC92EA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>
            <a:extLst>
              <a:ext uri="{FF2B5EF4-FFF2-40B4-BE49-F238E27FC236}">
                <a16:creationId xmlns:a16="http://schemas.microsoft.com/office/drawing/2014/main" id="{5A76C49B-DC2F-4E4F-947F-2D1DB517FF92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9AE8645-9EC6-4E78-BF0E-B022FDC3FD01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49</a:t>
            </a:fld>
            <a:endParaRPr lang="en-GB" altLang="cs-CZ" sz="1400"/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E4501A99-E94F-4CE8-BA16-E6C101B0E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2601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249D7E82-2AC5-45C5-93BB-BBB5B2296842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1">
            <a:extLst>
              <a:ext uri="{FF2B5EF4-FFF2-40B4-BE49-F238E27FC236}">
                <a16:creationId xmlns:a16="http://schemas.microsoft.com/office/drawing/2014/main" id="{C55E5A51-C110-4298-958D-F9A9F5F48A23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EB2D232-0C21-4061-8397-DBBC5BCF7BD2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50</a:t>
            </a:fld>
            <a:endParaRPr lang="en-GB" altLang="cs-CZ" sz="1400"/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93845422-61FE-4B74-8813-CA8C2784E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2601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2A356F95-5419-4040-B533-3F0ABAADEAE2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">
            <a:extLst>
              <a:ext uri="{FF2B5EF4-FFF2-40B4-BE49-F238E27FC236}">
                <a16:creationId xmlns:a16="http://schemas.microsoft.com/office/drawing/2014/main" id="{8139C111-5D8C-4382-8C81-3A7AD72E58D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500F63E-970C-4592-A7B8-652A4E8E8D04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51</a:t>
            </a:fld>
            <a:endParaRPr lang="en-GB" altLang="cs-CZ" sz="1400"/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CE13B4E0-6DB7-416C-9693-8CCACBE5C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2601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88C112EA-452B-4D47-8855-C4440A9CC2EB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1">
            <a:extLst>
              <a:ext uri="{FF2B5EF4-FFF2-40B4-BE49-F238E27FC236}">
                <a16:creationId xmlns:a16="http://schemas.microsoft.com/office/drawing/2014/main" id="{253E4D7D-72EC-4503-9C04-43FDA7BDE81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EE4B66F-4B4B-43F2-AC4A-AA2FE952BE0E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53</a:t>
            </a:fld>
            <a:endParaRPr lang="en-GB" altLang="cs-CZ" sz="1400"/>
          </a:p>
        </p:txBody>
      </p:sp>
      <p:sp>
        <p:nvSpPr>
          <p:cNvPr id="83971" name="Text Box 1">
            <a:extLst>
              <a:ext uri="{FF2B5EF4-FFF2-40B4-BE49-F238E27FC236}">
                <a16:creationId xmlns:a16="http://schemas.microsoft.com/office/drawing/2014/main" id="{F1B00F0B-524B-4FFA-B83A-B20755217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801688"/>
            <a:ext cx="5040313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D4A02CCF-B976-4009-B680-5F9E67D0AA19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1">
            <a:extLst>
              <a:ext uri="{FF2B5EF4-FFF2-40B4-BE49-F238E27FC236}">
                <a16:creationId xmlns:a16="http://schemas.microsoft.com/office/drawing/2014/main" id="{DDFC747C-FD5C-44C8-92A1-4A9A8E73D23A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E2C5BFF-96D6-410F-966E-F6AEC0DF486A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54</a:t>
            </a:fld>
            <a:endParaRPr lang="en-GB" altLang="cs-CZ" sz="1400"/>
          </a:p>
        </p:txBody>
      </p:sp>
      <p:sp>
        <p:nvSpPr>
          <p:cNvPr id="86019" name="Text Box 1">
            <a:extLst>
              <a:ext uri="{FF2B5EF4-FFF2-40B4-BE49-F238E27FC236}">
                <a16:creationId xmlns:a16="http://schemas.microsoft.com/office/drawing/2014/main" id="{FEEABFB1-65D4-4CA4-9F46-EF0D1EB36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3940F6F2-ADB4-474C-BCDD-F2090CDAC6E3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C65BABCE-70F9-42A1-BFA6-364C3ABE59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95325"/>
            <a:ext cx="6088062" cy="3425825"/>
          </a:xfrm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F9F15F48-79BF-4118-99CD-448FBE898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>
              <a:latin typeface="Times New Roman" panose="02020603050405020304" pitchFamily="18" charset="0"/>
            </a:endParaRPr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528F2429-F8BD-4B50-ABCB-EA8F51CD82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</a:pPr>
            <a:fld id="{C350510A-6F48-4B08-8DBB-18095525CFB0}" type="slidenum">
              <a:rPr lang="en-GB" altLang="cs-CZ"/>
              <a:pPr eaLnBrk="1" hangingPunct="1">
                <a:lnSpc>
                  <a:spcPct val="70000"/>
                </a:lnSpc>
                <a:spcBef>
                  <a:spcPct val="0"/>
                </a:spcBef>
              </a:pPr>
              <a:t>93</a:t>
            </a:fld>
            <a:endParaRPr lang="en-GB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5BAF766-D1F9-49F9-87D2-3B7EC957B9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9901C5BF-CF04-4A16-96C8-4533115C6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>
              <a:latin typeface="Times New Roman" panose="02020603050405020304" pitchFamily="18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2E0FA153-B00B-4B1F-A9A5-28432FB294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CC5C096-E895-47F7-9B64-37EB749A95D2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10</a:t>
            </a:fld>
            <a:endParaRPr lang="en-GB" altLang="cs-CZ"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1">
            <a:extLst>
              <a:ext uri="{FF2B5EF4-FFF2-40B4-BE49-F238E27FC236}">
                <a16:creationId xmlns:a16="http://schemas.microsoft.com/office/drawing/2014/main" id="{94179030-ACCF-49BA-A292-5609BC60C4D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B769B27-CA83-4227-9FB4-5AB20139E457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11</a:t>
            </a:fld>
            <a:endParaRPr lang="en-GB" altLang="cs-CZ" sz="1400"/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ADFBBD8A-2621-4165-9B9B-08E275A58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2BB7C4BB-926E-40AB-AC5F-13440D6AE882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1">
            <a:extLst>
              <a:ext uri="{FF2B5EF4-FFF2-40B4-BE49-F238E27FC236}">
                <a16:creationId xmlns:a16="http://schemas.microsoft.com/office/drawing/2014/main" id="{41F45648-16F9-42E1-A129-5789D15C5CE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E7ED2A28-A885-48F5-B259-435CC2C3E726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17</a:t>
            </a:fld>
            <a:endParaRPr lang="en-GB" altLang="cs-CZ" sz="1400"/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E617CFD8-F84A-40E0-AD47-771D98773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9014D658-8326-488B-9CC7-3B8CF8DA76A5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1">
            <a:extLst>
              <a:ext uri="{FF2B5EF4-FFF2-40B4-BE49-F238E27FC236}">
                <a16:creationId xmlns:a16="http://schemas.microsoft.com/office/drawing/2014/main" id="{331241BF-0483-4771-874D-6D74A044576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1D431CEB-62B2-4F79-8014-063DD37DAE78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27</a:t>
            </a:fld>
            <a:endParaRPr lang="en-GB" altLang="cs-CZ" sz="1400"/>
          </a:p>
        </p:txBody>
      </p:sp>
      <p:sp>
        <p:nvSpPr>
          <p:cNvPr id="91139" name="Text Box 1">
            <a:extLst>
              <a:ext uri="{FF2B5EF4-FFF2-40B4-BE49-F238E27FC236}">
                <a16:creationId xmlns:a16="http://schemas.microsoft.com/office/drawing/2014/main" id="{1CB0DD4F-A6F3-46CE-B965-BF02613FA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1140" name="Rectangle 2">
            <a:extLst>
              <a:ext uri="{FF2B5EF4-FFF2-40B4-BE49-F238E27FC236}">
                <a16:creationId xmlns:a16="http://schemas.microsoft.com/office/drawing/2014/main" id="{5840D28C-F4FE-4274-91AE-BAFCF1E67740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1">
            <a:extLst>
              <a:ext uri="{FF2B5EF4-FFF2-40B4-BE49-F238E27FC236}">
                <a16:creationId xmlns:a16="http://schemas.microsoft.com/office/drawing/2014/main" id="{ADCE2439-35E1-4755-84D5-442F4AE9DD5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7F7B829-6569-4539-8FE4-30F2E8F6AA02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28</a:t>
            </a:fld>
            <a:endParaRPr lang="en-GB" altLang="cs-CZ" sz="1400"/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4F3448BF-ED76-469B-88EF-078FA2E4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3236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1574B4CF-AB83-4EB8-9CAA-EB2BF275D6F9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>
            <a:extLst>
              <a:ext uri="{FF2B5EF4-FFF2-40B4-BE49-F238E27FC236}">
                <a16:creationId xmlns:a16="http://schemas.microsoft.com/office/drawing/2014/main" id="{DAE8ABF9-5C91-4796-8A38-DAC065310863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63A551FD-12D0-4FF4-9A68-3D832D4905E8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29</a:t>
            </a:fld>
            <a:endParaRPr lang="en-GB" altLang="cs-CZ" sz="1400"/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EDCE69F7-F9D2-4ECE-856E-8F475B0EF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3236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6FAC0C8F-A7E0-46CD-9986-9BC3F6691646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>
            <a:extLst>
              <a:ext uri="{FF2B5EF4-FFF2-40B4-BE49-F238E27FC236}">
                <a16:creationId xmlns:a16="http://schemas.microsoft.com/office/drawing/2014/main" id="{8B511001-E790-4750-A6E6-CFE37FB0079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8313" y="10156825"/>
            <a:ext cx="32718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061F816-6C5C-43BA-B771-5E7139517D05}" type="slidenum">
              <a:rPr lang="en-GB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30</a:t>
            </a:fld>
            <a:endParaRPr lang="en-GB" altLang="cs-CZ" sz="1400"/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4D8ACBBF-24D4-481C-962D-1E8CF7DE4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63" y="1027113"/>
            <a:ext cx="4932362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6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675F5DB8-ACFC-4143-8343-BE9AF93011BD}"/>
              </a:ext>
            </a:extLst>
          </p:cNvPr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0438" cy="480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vložíte nadpis</a:t>
            </a:r>
            <a:endParaRPr lang="cs-CZ" noProof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Hygiena dětí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Hygiena dětí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cs-CZ"/>
              <a:t>Ochrana a podpora zdraví II – cvičení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678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203916" y="6349284"/>
            <a:ext cx="3309871" cy="5087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3706970" y="6349284"/>
            <a:ext cx="8281115" cy="5087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291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0816"/>
            <a:ext cx="10515600" cy="4380739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916010" y="6421078"/>
            <a:ext cx="1885681" cy="365125"/>
          </a:xfrm>
        </p:spPr>
        <p:txBody>
          <a:bodyPr/>
          <a:lstStyle>
            <a:lvl1pPr>
              <a:defRPr sz="1800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1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087118" y="6421078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D74F88D-855E-4C4A-AC2F-7A0A64C53FD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525888" y="1368717"/>
            <a:ext cx="1116598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59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1280" cy="113772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C60BD42-9C76-4513-8EA0-8B1F55186A1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39D81F-E5ED-4AD9-A0E5-0A5FFA86CFF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Hygiena dětí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F9F3CC-F5DB-4AEA-A34B-472D82B8673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264448-C8FD-4386-8632-3BC9BE98975C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4618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/>
              <a:t>Kliknutím vložíte nadpis</a:t>
            </a:r>
            <a:endParaRPr lang="cs-CZ" noProof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Hygiena dětí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/>
              <a:t>Kliknutím vložíte text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Hygiena dětí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1" r:id="rId18"/>
    <p:sldLayoutId id="2147483702" r:id="rId19"/>
    <p:sldLayoutId id="2147483703" r:id="rId20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besitas.cz/download/doporuceny_postup_prevence_a_lecby_detske_obezity.pdf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lenastudy.com/" TargetMode="External"/><Relationship Id="rId13" Type="http://schemas.openxmlformats.org/officeDocument/2006/relationships/hyperlink" Target="http://www.szu.cz/publikace/data/rustove-grafy" TargetMode="External"/><Relationship Id="rId3" Type="http://schemas.openxmlformats.org/officeDocument/2006/relationships/hyperlink" Target="http://www.who.int/childgrowth/standards/technical_report/en/index.html" TargetMode="External"/><Relationship Id="rId7" Type="http://schemas.openxmlformats.org/officeDocument/2006/relationships/hyperlink" Target="http://www.hopeproject.eu/index.php?page=home" TargetMode="External"/><Relationship Id="rId12" Type="http://schemas.openxmlformats.org/officeDocument/2006/relationships/hyperlink" Target="http://www.who.int/childgrowth/standards/Technical_report.pdf" TargetMode="External"/><Relationship Id="rId2" Type="http://schemas.openxmlformats.org/officeDocument/2006/relationships/hyperlink" Target="http://www.who.int/growthref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otf.org/popout.asp?linkto=http://www.bma.org.uk/ap.nsf/content/childhoodobesity" TargetMode="External"/><Relationship Id="rId11" Type="http://schemas.openxmlformats.org/officeDocument/2006/relationships/hyperlink" Target="http://www.who.int/nutrition/publications/micronutrients/9241546123/en/" TargetMode="External"/><Relationship Id="rId5" Type="http://schemas.openxmlformats.org/officeDocument/2006/relationships/hyperlink" Target="http://www.ecog-obesity.eu/index.php?a=links" TargetMode="External"/><Relationship Id="rId15" Type="http://schemas.openxmlformats.org/officeDocument/2006/relationships/hyperlink" Target="http://www.who.int/growthref/who2007_bmi_for_age/en/index.html" TargetMode="External"/><Relationship Id="rId10" Type="http://schemas.openxmlformats.org/officeDocument/2006/relationships/hyperlink" Target="http://www.easoobesity.org/working_groups_childhood_3.htm" TargetMode="External"/><Relationship Id="rId4" Type="http://schemas.openxmlformats.org/officeDocument/2006/relationships/hyperlink" Target="http://www.euro.who.int/childhealthdev" TargetMode="External"/><Relationship Id="rId9" Type="http://schemas.openxmlformats.org/officeDocument/2006/relationships/hyperlink" Target="http://www.ideficsstudy.eu/Idefics/index.jsp" TargetMode="External"/><Relationship Id="rId14" Type="http://schemas.openxmlformats.org/officeDocument/2006/relationships/hyperlink" Target="http://www.easo.or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mila.sk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fsa.europa.eu/en/efsajournal/pub/1461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yzivaspol.cz/rubrika-dokumenty/konecne-zneni-vyzivovych-doporuceni.html" TargetMode="External"/><Relationship Id="rId2" Type="http://schemas.openxmlformats.org/officeDocument/2006/relationships/hyperlink" Target="http://www.mzcr.cz/Odbornik/dokumenty/doporuceni-k-zavadeni-komplementarni-vyzivyprikrmu-u-kojencu_7542_1154_3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pol.hbsc.cz/" TargetMode="External"/><Relationship Id="rId2" Type="http://schemas.openxmlformats.org/officeDocument/2006/relationships/hyperlink" Target="https://www.youtube.com/watch?v=AK_UNCjvdZw" TargetMode="Externa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zu.cz/publikace/data/seznam-rustovych-grafu-ke-stazeni" TargetMode="External"/><Relationship Id="rId2" Type="http://schemas.openxmlformats.org/officeDocument/2006/relationships/hyperlink" Target="http://www.szu.cz/publikace/data/program-rustove-grafy-ke-stazeni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Výživa dětí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Mgr. Kamila Jančeková, Ph.D.</a:t>
            </a:r>
          </a:p>
          <a:p>
            <a:r>
              <a:rPr lang="cs-CZ"/>
              <a:t>Mgr. Martin Krobot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818AE2-7F22-42E6-BB86-BAAA6F38DB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3888" y="0"/>
          <a:ext cx="10961687" cy="6770772"/>
        </p:xfrm>
        <a:graphic>
          <a:graphicData uri="http://schemas.openxmlformats.org/drawingml/2006/table">
            <a:tbl>
              <a:tblPr/>
              <a:tblGrid>
                <a:gridCol w="274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0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528">
                <a:tc gridSpan="4"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DACH - DDD</a:t>
                      </a:r>
                      <a:endParaRPr kumimoji="0" lang="en-US" altLang="cs-CZ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VĚK</a:t>
                      </a:r>
                      <a:endParaRPr kumimoji="0" lang="en-US" altLang="cs-CZ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1-3 roky</a:t>
                      </a:r>
                      <a:endParaRPr kumimoji="0" lang="en-US" altLang="cs-CZ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4-6 let</a:t>
                      </a:r>
                      <a:endParaRPr kumimoji="0" lang="en-US" altLang="cs-CZ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25-50 let</a:t>
                      </a:r>
                      <a:endParaRPr kumimoji="0" lang="en-US" altLang="cs-CZ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Bílkoviny (g/kg)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0,9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0,8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124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Esenciální mastné kyseliny (% energie)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3,0 (n-6)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0,5 (n-3)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2,5 (n-6)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0,5 (n-3)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2,5 (n-6)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0,5 (n-3)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A (mg RE)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0,6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0,7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1,0 (m); 0,8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D (μg)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E (mg TE)</a:t>
                      </a: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6 (m); 5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8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14 (m); 12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K (μg)</a:t>
                      </a: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15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70 (m); 60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Thiamin (mg)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0,6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0,8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1,2 (m); 1,0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Riboflavin (mg)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0,7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0,9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1,4 (m); 1,2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Niacin (mg NE)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16 (m); 13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B</a:t>
                      </a:r>
                      <a:r>
                        <a:rPr kumimoji="0" lang="en-US" altLang="cs-CZ" sz="15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6</a:t>
                      </a: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 (mg)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0,4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0,5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1,5 (m); 1,2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Folát (μg FE)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B</a:t>
                      </a:r>
                      <a:r>
                        <a:rPr kumimoji="0" lang="en-US" altLang="cs-CZ" sz="15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</a:t>
                      </a: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 (μg)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1,5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C (mg)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60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Vápník (mg)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600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750 (původně 700)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Fosfor (mg)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500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600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Hořčík (mg)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80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350 (m); 300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Železo (mg)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8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8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 (m); 15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Jód (μg)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1528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Zinek (mg)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3,0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5,0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10,0 (m); 7,0 (ž)</a:t>
                      </a:r>
                      <a:endParaRPr kumimoji="0" lang="en-US" altLang="cs-CZ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110586" marR="110586" marT="41466" marB="4146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90B7849-11ED-4037-AAA2-9F669299E1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obsah 21" descr="Obsah obrázku exteriér, město&#10;&#10;Popis byl vytvořen automaticky">
            <a:extLst>
              <a:ext uri="{FF2B5EF4-FFF2-40B4-BE49-F238E27FC236}">
                <a16:creationId xmlns:a16="http://schemas.microsoft.com/office/drawing/2014/main" id="{3751E0C2-AAEE-4CEF-ADB5-165389A3FFC6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37" y="1568446"/>
            <a:ext cx="3311525" cy="2213936"/>
          </a:xfr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100</a:t>
            </a:fld>
            <a:endParaRPr lang="cs-CZ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E078A6C-66C9-4D9A-B1C9-72CE68DE18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282190"/>
            <a:ext cx="3312000" cy="1723729"/>
          </a:xfrm>
        </p:spPr>
        <p:txBody>
          <a:bodyPr/>
          <a:lstStyle/>
          <a:p>
            <a:pPr marL="216000"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/>
                <a:cs typeface="Segoe UI"/>
              </a:rPr>
              <a:t>nadměrný příjem potravy (resp. pozitivní energetická bilance)</a:t>
            </a:r>
            <a:endParaRPr lang="cs-CZ">
              <a:latin typeface="+mj-lt"/>
              <a:ea typeface="MS PGothic"/>
            </a:endParaRPr>
          </a:p>
          <a:p>
            <a:pPr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 panose="020B0600070205080204" pitchFamily="34" charset="-128"/>
                <a:cs typeface="Segoe UI"/>
              </a:rPr>
              <a:t>špatné stravovací návyky</a:t>
            </a:r>
            <a:endParaRPr lang="cs-CZ">
              <a:latin typeface="+mj-lt"/>
            </a:endParaRPr>
          </a:p>
          <a:p>
            <a:pPr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 panose="020B0600070205080204" pitchFamily="34" charset="-128"/>
                <a:cs typeface="Segoe UI"/>
              </a:rPr>
              <a:t>nedostatek pohybu</a:t>
            </a:r>
            <a:endParaRPr lang="cs-CZ">
              <a:latin typeface="+mj-lt"/>
            </a:endParaRPr>
          </a:p>
          <a:p>
            <a:pPr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 panose="020B0600070205080204" pitchFamily="34" charset="-128"/>
                <a:cs typeface="Segoe UI"/>
              </a:rPr>
              <a:t>nedostatek spánku</a:t>
            </a:r>
            <a:endParaRPr lang="cs-CZ">
              <a:latin typeface="+mj-lt"/>
            </a:endParaRPr>
          </a:p>
          <a:p>
            <a:pPr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 panose="020B0600070205080204" pitchFamily="34" charset="-128"/>
                <a:cs typeface="Segoe UI"/>
              </a:rPr>
              <a:t>sedavý způsob využití volného času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FA2025FE-0A00-4E25-9FD0-59A390493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282191"/>
            <a:ext cx="3312000" cy="1427730"/>
          </a:xfrm>
        </p:spPr>
        <p:txBody>
          <a:bodyPr/>
          <a:lstStyle/>
          <a:p>
            <a:pPr marL="216000"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/>
                <a:cs typeface="Segoe UI"/>
              </a:rPr>
              <a:t>reklama na nevhodné potraviny</a:t>
            </a:r>
          </a:p>
          <a:p>
            <a:pPr marL="216000"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/>
                <a:cs typeface="Segoe UI"/>
              </a:rPr>
              <a:t>dostupnost nevhodných potravin</a:t>
            </a:r>
          </a:p>
          <a:p>
            <a:pPr marL="216000"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/>
                <a:cs typeface="Segoe UI"/>
              </a:rPr>
              <a:t>nedostatek příležitostí k pohybu</a:t>
            </a:r>
          </a:p>
          <a:p>
            <a:pPr marL="216000"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/>
                <a:cs typeface="Segoe UI"/>
              </a:rPr>
              <a:t>nedostupnost adekvátní péče</a:t>
            </a:r>
            <a:endParaRPr lang="cs-CZ">
              <a:latin typeface="+mj-lt"/>
              <a:ea typeface="MS PGothic" panose="020B0600070205080204" pitchFamily="34" charset="-128"/>
              <a:cs typeface="Segoe UI"/>
            </a:endParaRPr>
          </a:p>
          <a:p>
            <a:endParaRPr lang="cs-CZ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CD3716EF-124C-4E40-817E-49466C1965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282190"/>
            <a:ext cx="3312000" cy="1427730"/>
          </a:xfrm>
        </p:spPr>
        <p:txBody>
          <a:bodyPr/>
          <a:lstStyle/>
          <a:p>
            <a:pPr marL="216000"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/>
                <a:cs typeface="Segoe UI"/>
              </a:rPr>
              <a:t>vrozené predispozice</a:t>
            </a:r>
          </a:p>
          <a:p>
            <a:pPr marL="216000"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/>
                <a:cs typeface="Segoe UI"/>
              </a:rPr>
              <a:t>součást geneticky podmíněných onemocnění</a:t>
            </a:r>
          </a:p>
          <a:p>
            <a:pPr marL="216000" indent="-216000">
              <a:lnSpc>
                <a:spcPct val="110000"/>
              </a:lnSpc>
              <a:buFont typeface="Arial" panose="020B0604020202020204" pitchFamily="34" charset="0"/>
              <a:buChar char="–"/>
            </a:pPr>
            <a:r>
              <a:rPr lang="cs-CZ">
                <a:latin typeface="+mj-lt"/>
                <a:ea typeface="MS PGothic"/>
                <a:cs typeface="Segoe UI"/>
              </a:rPr>
              <a:t>hormonální problémy</a:t>
            </a:r>
            <a:endParaRPr lang="cs-CZ">
              <a:latin typeface="+mj-lt"/>
              <a:ea typeface="MS PGothic" panose="020B0600070205080204" pitchFamily="34" charset="-128"/>
              <a:cs typeface="Segoe UI"/>
            </a:endParaRPr>
          </a:p>
          <a:p>
            <a:endParaRPr lang="cs-CZ"/>
          </a:p>
          <a:p>
            <a:endParaRPr lang="cs-CZ"/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CA9236EC-FF55-4B7F-8937-6D9F2414C2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14976"/>
            <a:ext cx="3311525" cy="216000"/>
          </a:xfrm>
        </p:spPr>
        <p:txBody>
          <a:bodyPr/>
          <a:lstStyle/>
          <a:p>
            <a:r>
              <a:rPr lang="cs-CZ" sz="1800" b="1">
                <a:solidFill>
                  <a:srgbClr val="0000DC"/>
                </a:solidFill>
              </a:rPr>
              <a:t>Faktory životního stylu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B9FA8BC5-FABD-4A06-B24E-D1D5C4F4DB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14976"/>
            <a:ext cx="3311525" cy="216000"/>
          </a:xfrm>
        </p:spPr>
        <p:txBody>
          <a:bodyPr/>
          <a:lstStyle/>
          <a:p>
            <a:r>
              <a:rPr lang="cs-CZ" sz="1800" b="1">
                <a:solidFill>
                  <a:srgbClr val="0000DC"/>
                </a:solidFill>
              </a:rPr>
              <a:t>Vliv prostředí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D7B764B1-8AA1-4AD5-8609-689151EC5D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14976"/>
            <a:ext cx="3311525" cy="216000"/>
          </a:xfrm>
        </p:spPr>
        <p:txBody>
          <a:bodyPr/>
          <a:lstStyle/>
          <a:p>
            <a:r>
              <a:rPr lang="cs-CZ" sz="1800" b="1">
                <a:solidFill>
                  <a:srgbClr val="0000DC"/>
                </a:solidFill>
              </a:rPr>
              <a:t>Genetika</a:t>
            </a:r>
          </a:p>
        </p:txBody>
      </p:sp>
      <p:pic>
        <p:nvPicPr>
          <p:cNvPr id="18" name="Zástupný obsah 17" descr="Obsah obrázku osoba, chlapec, interiér, dítě&#10;&#10;Popis byl vytvořen automaticky">
            <a:extLst>
              <a:ext uri="{FF2B5EF4-FFF2-40B4-BE49-F238E27FC236}">
                <a16:creationId xmlns:a16="http://schemas.microsoft.com/office/drawing/2014/main" id="{C003BCF5-6C80-47BA-AD7D-D6509DC56CFC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1568445"/>
            <a:ext cx="3311525" cy="2213937"/>
          </a:xfrm>
        </p:spPr>
      </p:pic>
      <p:pic>
        <p:nvPicPr>
          <p:cNvPr id="24" name="Zástupný obsah 23" descr="Obsah obrázku sladký&#10;&#10;Popis byl vytvořen automaticky">
            <a:extLst>
              <a:ext uri="{FF2B5EF4-FFF2-40B4-BE49-F238E27FC236}">
                <a16:creationId xmlns:a16="http://schemas.microsoft.com/office/drawing/2014/main" id="{E19DBC6C-2C7C-488F-85AB-FC5516A55988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0" y="1568445"/>
            <a:ext cx="3311525" cy="221393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>
                <a:ea typeface="Segoe UI Black"/>
              </a:rPr>
              <a:t>Etiologické faktory dětské obezity</a:t>
            </a:r>
          </a:p>
        </p:txBody>
      </p:sp>
    </p:spTree>
    <p:extLst>
      <p:ext uri="{BB962C8B-B14F-4D97-AF65-F5344CB8AC3E}">
        <p14:creationId xmlns:p14="http://schemas.microsoft.com/office/powerpoint/2010/main" val="25753305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101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>
                <a:ea typeface="Segoe UI Black"/>
              </a:rPr>
              <a:t>Stravovací zvyklosti dětí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cs-CZ">
              <a:ea typeface="MS PGothic" panose="020B0600070205080204" pitchFamily="34" charset="-128"/>
              <a:cs typeface="Segoe UI"/>
            </a:endParaRPr>
          </a:p>
          <a:p>
            <a:pPr lvl="1"/>
            <a:endParaRPr lang="cs-CZ" altLang="cs-CZ"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lvl="1"/>
            <a:endParaRPr lang="cs-CZ" altLang="cs-CZ">
              <a:ea typeface="MS PGothic" panose="020B0600070205080204" pitchFamily="34" charset="-128"/>
            </a:endParaRPr>
          </a:p>
          <a:p>
            <a:pPr marL="457200" lvl="1" indent="0">
              <a:buNone/>
            </a:pPr>
            <a:endParaRPr lang="cs-CZ" altLang="cs-CZ">
              <a:ea typeface="MS PGothic" panose="020B0600070205080204" pitchFamily="34" charset="-128"/>
            </a:endParaRPr>
          </a:p>
        </p:txBody>
      </p:sp>
      <p:pic>
        <p:nvPicPr>
          <p:cNvPr id="7" name="Grafický objekt 7">
            <a:extLst>
              <a:ext uri="{FF2B5EF4-FFF2-40B4-BE49-F238E27FC236}">
                <a16:creationId xmlns:a16="http://schemas.microsoft.com/office/drawing/2014/main" id="{FD52411E-97D4-44BE-B2A0-886DD7F0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4982" y="1567576"/>
            <a:ext cx="4731026" cy="473102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F39F751-7877-4E25-9ADB-ED4EB74D80D3}"/>
              </a:ext>
            </a:extLst>
          </p:cNvPr>
          <p:cNvSpPr txBox="1"/>
          <p:nvPr/>
        </p:nvSpPr>
        <p:spPr>
          <a:xfrm>
            <a:off x="772160" y="2415823"/>
            <a:ext cx="437466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latin typeface="+mj-lt"/>
              </a:rPr>
              <a:t>V</a:t>
            </a:r>
            <a:r>
              <a:rPr lang="cs-CZ">
                <a:latin typeface="+mj-lt"/>
                <a:ea typeface="+mn-lt"/>
                <a:cs typeface="+mn-lt"/>
              </a:rPr>
              <a:t> roce 2018 snídalo v ČR každý den </a:t>
            </a:r>
            <a:r>
              <a:rPr lang="cs-CZ" b="1">
                <a:latin typeface="+mj-lt"/>
                <a:ea typeface="+mn-lt"/>
                <a:cs typeface="+mn-lt"/>
              </a:rPr>
              <a:t>49 % školáků </a:t>
            </a:r>
            <a:r>
              <a:rPr lang="cs-CZ">
                <a:latin typeface="+mj-lt"/>
                <a:ea typeface="+mn-lt"/>
                <a:cs typeface="+mn-lt"/>
              </a:rPr>
              <a:t>ve věku 11–15 let.</a:t>
            </a:r>
            <a:endParaRPr lang="cs-CZ">
              <a:latin typeface="+mj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65F63EF-1B72-423C-9ABE-99D6234FCCDE}"/>
              </a:ext>
            </a:extLst>
          </p:cNvPr>
          <p:cNvSpPr txBox="1"/>
          <p:nvPr/>
        </p:nvSpPr>
        <p:spPr>
          <a:xfrm>
            <a:off x="772160" y="42785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latin typeface="+mj-lt"/>
                <a:ea typeface="+mn-lt"/>
                <a:cs typeface="+mn-lt"/>
              </a:rPr>
              <a:t>Snídá </a:t>
            </a:r>
            <a:r>
              <a:rPr lang="cs-CZ" b="1">
                <a:latin typeface="+mj-lt"/>
                <a:ea typeface="+mn-lt"/>
                <a:cs typeface="+mn-lt"/>
              </a:rPr>
              <a:t>více chlapců než dívek</a:t>
            </a:r>
            <a:r>
              <a:rPr lang="cs-CZ">
                <a:latin typeface="+mj-lt"/>
                <a:ea typeface="+mn-lt"/>
                <a:cs typeface="+mn-lt"/>
              </a:rPr>
              <a:t>. </a:t>
            </a:r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98901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F41754E-E64B-443C-9745-A1D8E64F9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102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DDA90B-5C06-4427-BA7F-3EFCA29BF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Segoe UI Black"/>
              </a:rPr>
              <a:t>Stravovací zvyklosti dětí</a:t>
            </a:r>
          </a:p>
        </p:txBody>
      </p:sp>
      <p:pic>
        <p:nvPicPr>
          <p:cNvPr id="6" name="Grafický objekt 6">
            <a:extLst>
              <a:ext uri="{FF2B5EF4-FFF2-40B4-BE49-F238E27FC236}">
                <a16:creationId xmlns:a16="http://schemas.microsoft.com/office/drawing/2014/main" id="{72998C12-CE82-407A-B280-E0AB64D3B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4440" y="1638787"/>
            <a:ext cx="9483119" cy="4499213"/>
          </a:xfrm>
        </p:spPr>
      </p:pic>
    </p:spTree>
    <p:extLst>
      <p:ext uri="{BB962C8B-B14F-4D97-AF65-F5344CB8AC3E}">
        <p14:creationId xmlns:p14="http://schemas.microsoft.com/office/powerpoint/2010/main" val="35685701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F41754E-E64B-443C-9745-A1D8E64F9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103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DDA90B-5C06-4427-BA7F-3EFCA29BF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Segoe UI Black"/>
              </a:rPr>
              <a:t>Zdravotní následky dětské obezity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3C671E0-D3FB-4CA7-8BF7-E5D2D247B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cs-CZ" sz="2400">
                <a:latin typeface="+mj-lt"/>
                <a:cs typeface="Segoe UI"/>
              </a:rPr>
              <a:t>inzulinová rezistence a diabetes 2. typu</a:t>
            </a:r>
          </a:p>
          <a:p>
            <a:pPr>
              <a:lnSpc>
                <a:spcPct val="120000"/>
              </a:lnSpc>
            </a:pPr>
            <a:r>
              <a:rPr lang="cs-CZ" sz="2400">
                <a:latin typeface="+mj-lt"/>
              </a:rPr>
              <a:t>metabolické změny, vysoký krevní tlak, </a:t>
            </a:r>
            <a:r>
              <a:rPr lang="cs-CZ" sz="2400">
                <a:latin typeface="+mj-lt"/>
                <a:cs typeface="Segoe UI"/>
              </a:rPr>
              <a:t>zvýšená hladina cholesterolu</a:t>
            </a:r>
          </a:p>
          <a:p>
            <a:pPr>
              <a:lnSpc>
                <a:spcPct val="120000"/>
              </a:lnSpc>
            </a:pPr>
            <a:r>
              <a:rPr lang="cs-CZ" sz="2400">
                <a:latin typeface="+mj-lt"/>
                <a:cs typeface="Segoe UI"/>
              </a:rPr>
              <a:t>GIT potíže</a:t>
            </a:r>
            <a:endParaRPr lang="cs-CZ" sz="240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cs-CZ" sz="2400">
                <a:latin typeface="+mj-lt"/>
              </a:rPr>
              <a:t>kožní problémy</a:t>
            </a:r>
          </a:p>
          <a:p>
            <a:pPr>
              <a:lnSpc>
                <a:spcPct val="120000"/>
              </a:lnSpc>
            </a:pPr>
            <a:r>
              <a:rPr lang="cs-CZ" sz="2400">
                <a:latin typeface="+mj-lt"/>
              </a:rPr>
              <a:t>předčasná puberta</a:t>
            </a:r>
          </a:p>
          <a:p>
            <a:pPr>
              <a:lnSpc>
                <a:spcPct val="120000"/>
              </a:lnSpc>
            </a:pPr>
            <a:r>
              <a:rPr lang="cs-CZ" sz="2400">
                <a:latin typeface="+mj-lt"/>
              </a:rPr>
              <a:t>dušnost a rozvoj spánkové apnoe</a:t>
            </a:r>
          </a:p>
          <a:p>
            <a:pPr>
              <a:lnSpc>
                <a:spcPct val="120000"/>
              </a:lnSpc>
            </a:pPr>
            <a:r>
              <a:rPr lang="cs-CZ" sz="2400">
                <a:latin typeface="+mj-lt"/>
                <a:cs typeface="Segoe UI"/>
              </a:rPr>
              <a:t>kardiovaskulární onemocnění, vývoj předčasné aterosklerózy</a:t>
            </a:r>
            <a:endParaRPr lang="en-US" sz="2400">
              <a:latin typeface="+mj-lt"/>
              <a:cs typeface="Segoe UI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D856A08-F5AE-4262-A1CD-C2CC8406CFEA}"/>
              </a:ext>
            </a:extLst>
          </p:cNvPr>
          <p:cNvSpPr txBox="1"/>
          <p:nvPr/>
        </p:nvSpPr>
        <p:spPr>
          <a:xfrm>
            <a:off x="1285240" y="5087337"/>
            <a:ext cx="9621520" cy="628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sz="3200" b="1">
                <a:latin typeface="+mj-lt"/>
                <a:cs typeface="Segoe UI"/>
              </a:rPr>
              <a:t>Až 80 % obézních dětí je obézních i v dospělosti.</a:t>
            </a:r>
          </a:p>
        </p:txBody>
      </p:sp>
    </p:spTree>
    <p:extLst>
      <p:ext uri="{BB962C8B-B14F-4D97-AF65-F5344CB8AC3E}">
        <p14:creationId xmlns:p14="http://schemas.microsoft.com/office/powerpoint/2010/main" val="10444561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104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>
                <a:ea typeface="Segoe UI Black"/>
              </a:rPr>
              <a:t>Možnosti terapie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40000"/>
              </a:lnSpc>
            </a:pPr>
            <a:r>
              <a:rPr lang="cs-CZ" sz="3400" b="1">
                <a:latin typeface="+mj-lt"/>
                <a:cs typeface="Segoe UI"/>
              </a:rPr>
              <a:t>edukace rodiny</a:t>
            </a:r>
          </a:p>
          <a:p>
            <a:pPr>
              <a:lnSpc>
                <a:spcPct val="140000"/>
              </a:lnSpc>
            </a:pPr>
            <a:endParaRPr lang="cs-CZ" sz="3400">
              <a:latin typeface="+mj-lt"/>
              <a:cs typeface="Segoe UI"/>
            </a:endParaRPr>
          </a:p>
          <a:p>
            <a:pPr>
              <a:lnSpc>
                <a:spcPct val="140000"/>
              </a:lnSpc>
            </a:pPr>
            <a:r>
              <a:rPr lang="cs-CZ" sz="3400">
                <a:latin typeface="+mj-lt"/>
                <a:cs typeface="Segoe UI"/>
              </a:rPr>
              <a:t>změna stravovacích zvyklostí</a:t>
            </a:r>
          </a:p>
          <a:p>
            <a:pPr>
              <a:lnSpc>
                <a:spcPct val="140000"/>
              </a:lnSpc>
            </a:pPr>
            <a:r>
              <a:rPr lang="cs-CZ" sz="3400">
                <a:latin typeface="+mj-lt"/>
                <a:cs typeface="Segoe UI"/>
              </a:rPr>
              <a:t>zvýšení pohybové aktivity</a:t>
            </a:r>
          </a:p>
          <a:p>
            <a:pPr>
              <a:lnSpc>
                <a:spcPct val="140000"/>
              </a:lnSpc>
            </a:pPr>
            <a:r>
              <a:rPr lang="cs-CZ" sz="3400">
                <a:latin typeface="+mj-lt"/>
                <a:cs typeface="Segoe UI"/>
              </a:rPr>
              <a:t>kognitivně-behaviorální terapie</a:t>
            </a:r>
          </a:p>
          <a:p>
            <a:pPr>
              <a:lnSpc>
                <a:spcPct val="140000"/>
              </a:lnSpc>
            </a:pPr>
            <a:r>
              <a:rPr lang="cs-CZ" sz="3400">
                <a:latin typeface="+mj-lt"/>
                <a:cs typeface="Segoe UI"/>
              </a:rPr>
              <a:t>lázeňská léčba – účinnost nízká, pokud není zapojena rodina</a:t>
            </a:r>
          </a:p>
          <a:p>
            <a:pPr marL="0" indent="0">
              <a:buNone/>
            </a:pPr>
            <a:endParaRPr lang="cs-CZ">
              <a:ea typeface="MS PGothic" panose="020B0600070205080204" pitchFamily="34" charset="-128"/>
            </a:endParaRPr>
          </a:p>
          <a:p>
            <a:pPr marL="0" indent="0">
              <a:buNone/>
            </a:pPr>
            <a:r>
              <a:rPr lang="cs-CZ" b="1">
                <a:ea typeface="MS PGothic" panose="020B0600070205080204" pitchFamily="34" charset="-128"/>
              </a:rPr>
              <a:t>Standard péče o obézní děti České obezitologické společnosti ČLS JEP:</a:t>
            </a:r>
          </a:p>
          <a:p>
            <a:pPr marL="0" indent="0">
              <a:buNone/>
            </a:pPr>
            <a:r>
              <a:rPr lang="cs-CZ">
                <a:latin typeface="+mj-lt"/>
                <a:ea typeface="MS PGothic" panose="020B0600070205080204" pitchFamily="34" charset="-128"/>
                <a:cs typeface="Segoe UI"/>
                <a:hlinkClick r:id="rId2"/>
              </a:rPr>
              <a:t>http://www.obesitas.cz/download/doporuceny_postup_prevence_a_lecby_detske_obezity.pdf</a:t>
            </a:r>
            <a:endParaRPr lang="cs-CZ">
              <a:latin typeface="+mj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59C771E-B7DB-4E4C-B485-5871D6503F03}"/>
              </a:ext>
            </a:extLst>
          </p:cNvPr>
          <p:cNvSpPr txBox="1"/>
          <p:nvPr/>
        </p:nvSpPr>
        <p:spPr>
          <a:xfrm>
            <a:off x="6413508" y="1171576"/>
            <a:ext cx="4920343" cy="19177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400">
                <a:latin typeface="+mn-lt"/>
                <a:cs typeface="Segoe UI" panose="020B0502040204020203" pitchFamily="34" charset="0"/>
              </a:rPr>
              <a:t>Spolupráce mezi:</a:t>
            </a:r>
          </a:p>
          <a:p>
            <a:pPr algn="ctr">
              <a:spcAft>
                <a:spcPts val="600"/>
              </a:spcAft>
            </a:pPr>
            <a:r>
              <a:rPr lang="cs-CZ" sz="2400" b="1">
                <a:latin typeface="+mn-lt"/>
                <a:cs typeface="Segoe UI" panose="020B0502040204020203" pitchFamily="34" charset="0"/>
              </a:rPr>
              <a:t>praktickým lékařem, obezitologem, psychologem, </a:t>
            </a:r>
            <a:r>
              <a:rPr lang="cs-CZ" sz="2400" b="1">
                <a:solidFill>
                  <a:srgbClr val="C00000"/>
                </a:solidFill>
                <a:latin typeface="+mn-lt"/>
                <a:cs typeface="Segoe UI" panose="020B0502040204020203" pitchFamily="34" charset="0"/>
              </a:rPr>
              <a:t>nutričním terapeutem </a:t>
            </a:r>
            <a:endParaRPr lang="cs-CZ" sz="2400">
              <a:latin typeface="+mn-lt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7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Nadpis 1">
            <a:extLst>
              <a:ext uri="{FF2B5EF4-FFF2-40B4-BE49-F238E27FC236}">
                <a16:creationId xmlns:a16="http://schemas.microsoft.com/office/drawing/2014/main" id="{1BD9FF08-1768-4FCD-B717-E3EBAAC4F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KOMPLIKACE OBEZITY</a:t>
            </a:r>
          </a:p>
        </p:txBody>
      </p:sp>
      <p:sp>
        <p:nvSpPr>
          <p:cNvPr id="140291" name="Zástupný symbol pro obsah 2">
            <a:extLst>
              <a:ext uri="{FF2B5EF4-FFF2-40B4-BE49-F238E27FC236}">
                <a16:creationId xmlns:a16="http://schemas.microsoft.com/office/drawing/2014/main" id="{BA1B8A8C-25C3-4C9D-A04D-88068BFD6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Garamond" panose="02020404030301010803" pitchFamily="18" charset="0"/>
              <a:buNone/>
            </a:pPr>
            <a:endParaRPr lang="cs-CZ" altLang="cs-CZ"/>
          </a:p>
          <a:p>
            <a:pPr eaLnBrk="1" hangingPunct="1"/>
            <a:r>
              <a:rPr lang="cs-CZ" altLang="cs-CZ"/>
              <a:t>rizikový faktor vedoucí k rozvoji závažných metabolických onemocnění (dyslipidemie, DM 2. typu, art. hypertenze, ateroskleróza, metabolický syndrom)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/>
          </a:p>
          <a:p>
            <a:pPr eaLnBrk="1" hangingPunct="1"/>
            <a:r>
              <a:rPr lang="cs-CZ" altLang="cs-CZ"/>
              <a:t>poruchy pohybového ústrojí, pohlavního vývoje, hormonální deviace (amenorea, polyc. ovariální sy., psychické a psychosociální problémy, respirační syndromy)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014FEC0-1D14-4918-BA14-0D0AFBBFE6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105</a:t>
            </a:fld>
            <a:endParaRPr lang="cs-CZ" altLang="cs-CZ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71505-2713-45C7-BB38-0B19DC47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PSYCHOLOGICKÉ ASPEKTY DĚTSKÉ OBEZITY</a:t>
            </a:r>
          </a:p>
        </p:txBody>
      </p:sp>
      <p:sp>
        <p:nvSpPr>
          <p:cNvPr id="141315" name="Zástupný symbol pro obsah 2">
            <a:extLst>
              <a:ext uri="{FF2B5EF4-FFF2-40B4-BE49-F238E27FC236}">
                <a16:creationId xmlns:a16="http://schemas.microsoft.com/office/drawing/2014/main" id="{B1840512-D8FD-4374-9D53-70DBEC906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Zhoršené pocity psychického zdraví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Ontogeneze potravního chování:</a:t>
            </a:r>
            <a:br>
              <a:rPr lang="cs-CZ" altLang="cs-CZ"/>
            </a:br>
            <a:r>
              <a:rPr lang="cs-CZ" altLang="cs-CZ"/>
              <a:t>- nutriční stereotypy</a:t>
            </a:r>
            <a:br>
              <a:rPr lang="cs-CZ" altLang="cs-CZ"/>
            </a:br>
            <a:r>
              <a:rPr lang="cs-CZ" altLang="cs-CZ"/>
              <a:t>- velikost porcí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Nutriční preference obézních dětí </a:t>
            </a:r>
            <a:br>
              <a:rPr lang="cs-CZ" altLang="cs-CZ"/>
            </a:br>
            <a:r>
              <a:rPr lang="cs-CZ" altLang="cs-CZ"/>
              <a:t>(sladkosti, cirkadiální rytmus -„syndrom nočního jedení</a:t>
            </a:r>
            <a:r>
              <a:rPr lang="cs-CZ" altLang="ja-JP"/>
              <a:t>“)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Body image (self-koncepce)</a:t>
            </a:r>
            <a:br>
              <a:rPr lang="cs-CZ" altLang="cs-CZ"/>
            </a:br>
            <a:r>
              <a:rPr lang="cs-CZ" altLang="cs-CZ"/>
              <a:t>- nadváha i podváha: horší představa o svém tělesném schématu a nižší sebehodnocení (!!!dívky X chlapci)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Rozdílné tendence ve struktuře i rozsahu zájmů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Negativní vztah k tělesné aktivitě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Specifický vliv matky (obezita matky bývá považována za nejsilnější prediktor dětské obezity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D76802-07B0-47E0-A354-10B94FB5F3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106</a:t>
            </a:fld>
            <a:endParaRPr lang="cs-CZ" altLang="cs-CZ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">
            <a:extLst>
              <a:ext uri="{FF2B5EF4-FFF2-40B4-BE49-F238E27FC236}">
                <a16:creationId xmlns:a16="http://schemas.microsoft.com/office/drawing/2014/main" id="{C3C684A9-EA70-4C3D-8B96-2E5C1F11B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876300"/>
            <a:ext cx="72136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Box 2">
            <a:extLst>
              <a:ext uri="{FF2B5EF4-FFF2-40B4-BE49-F238E27FC236}">
                <a16:creationId xmlns:a16="http://schemas.microsoft.com/office/drawing/2014/main" id="{7D41D695-EFEA-4775-88AC-8579083FC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6237288"/>
            <a:ext cx="74168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cs-CZ" sz="1000">
                <a:solidFill>
                  <a:schemeClr val="tx1"/>
                </a:solidFill>
              </a:rPr>
              <a:t>ZDROJ: http://apps.who.int/iris/bitstream/10665/149021/2/WHO_NMH_NHD_14.6_eng.pdf?ua=1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D49BACB-7D3B-4AD4-B85D-01D71EB71F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107</a:t>
            </a:fld>
            <a:endParaRPr lang="cs-CZ" altLang="cs-CZ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3">
            <a:extLst>
              <a:ext uri="{FF2B5EF4-FFF2-40B4-BE49-F238E27FC236}">
                <a16:creationId xmlns:a16="http://schemas.microsoft.com/office/drawing/2014/main" id="{8B6FD72D-BC93-4643-A177-25D448E26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6AD3898-9B14-4BF5-AE18-DA2FA513A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marL="182880" indent="-182880" eaLnBrk="1" fontAlgn="auto" hangingPunct="1">
              <a:lnSpc>
                <a:spcPct val="110000"/>
              </a:lnSpc>
              <a:spcAft>
                <a:spcPts val="1533"/>
              </a:spcAft>
              <a:buClr>
                <a:schemeClr val="tx1">
                  <a:lumMod val="85000"/>
                  <a:lumOff val="15000"/>
                </a:schemeClr>
              </a:buClr>
              <a:buSzPct val="100000"/>
              <a:defRPr/>
            </a:pPr>
            <a:r>
              <a:rPr lang="en-GB" altLang="cs-CZ" dirty="0"/>
              <a:t>NEVORAL, J. a </a:t>
            </a:r>
            <a:r>
              <a:rPr lang="en-GB" altLang="cs-CZ" dirty="0" err="1"/>
              <a:t>kol</a:t>
            </a:r>
            <a:r>
              <a:rPr lang="en-GB" altLang="cs-CZ" dirty="0"/>
              <a:t>. </a:t>
            </a:r>
            <a:r>
              <a:rPr lang="en-GB" altLang="cs-CZ" dirty="0" err="1"/>
              <a:t>Výživa</a:t>
            </a:r>
            <a:r>
              <a:rPr lang="en-GB" altLang="cs-CZ" dirty="0"/>
              <a:t> v </a:t>
            </a:r>
            <a:r>
              <a:rPr lang="en-GB" altLang="cs-CZ" dirty="0" err="1"/>
              <a:t>dětském</a:t>
            </a:r>
            <a:r>
              <a:rPr lang="en-GB" altLang="cs-CZ" dirty="0"/>
              <a:t> </a:t>
            </a:r>
            <a:r>
              <a:rPr lang="en-GB" altLang="cs-CZ" dirty="0" err="1"/>
              <a:t>věku</a:t>
            </a:r>
            <a:r>
              <a:rPr lang="en-GB" altLang="cs-CZ" dirty="0"/>
              <a:t>, H a H, </a:t>
            </a:r>
            <a:r>
              <a:rPr lang="en-GB" altLang="cs-CZ" dirty="0" err="1"/>
              <a:t>Jinočany</a:t>
            </a:r>
            <a:r>
              <a:rPr lang="en-GB" altLang="cs-CZ" dirty="0"/>
              <a:t> 2005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1533"/>
              </a:spcAft>
              <a:buClr>
                <a:schemeClr val="tx1">
                  <a:lumMod val="85000"/>
                  <a:lumOff val="15000"/>
                </a:schemeClr>
              </a:buClr>
              <a:buSzPct val="100000"/>
              <a:defRPr/>
            </a:pPr>
            <a:r>
              <a:rPr lang="en-GB" altLang="cs-CZ" dirty="0"/>
              <a:t>KUDLOVÁ, E. – MYDLILOVÁ A. </a:t>
            </a:r>
            <a:r>
              <a:rPr lang="en-GB" altLang="cs-CZ" dirty="0" err="1"/>
              <a:t>Výživové</a:t>
            </a:r>
            <a:r>
              <a:rPr lang="en-GB" altLang="cs-CZ" dirty="0"/>
              <a:t> </a:t>
            </a:r>
            <a:r>
              <a:rPr lang="en-GB" altLang="cs-CZ" dirty="0" err="1"/>
              <a:t>poradenství</a:t>
            </a:r>
            <a:r>
              <a:rPr lang="en-GB" altLang="cs-CZ" dirty="0"/>
              <a:t> u </a:t>
            </a:r>
            <a:r>
              <a:rPr lang="en-GB" altLang="cs-CZ" dirty="0" err="1"/>
              <a:t>dětí</a:t>
            </a:r>
            <a:r>
              <a:rPr lang="en-GB" altLang="cs-CZ" dirty="0"/>
              <a:t> do </a:t>
            </a:r>
            <a:r>
              <a:rPr lang="en-GB" altLang="cs-CZ" dirty="0" err="1"/>
              <a:t>dvou</a:t>
            </a:r>
            <a:r>
              <a:rPr lang="en-GB" altLang="cs-CZ" dirty="0"/>
              <a:t> let, </a:t>
            </a:r>
            <a:r>
              <a:rPr lang="en-GB" altLang="cs-CZ" dirty="0" err="1"/>
              <a:t>Grada</a:t>
            </a:r>
            <a:r>
              <a:rPr lang="en-GB" altLang="cs-CZ" dirty="0"/>
              <a:t>, Praha, 2005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1533"/>
              </a:spcAft>
              <a:buClr>
                <a:schemeClr val="tx1">
                  <a:lumMod val="85000"/>
                  <a:lumOff val="15000"/>
                </a:schemeClr>
              </a:buClr>
              <a:buSzPct val="100000"/>
              <a:defRPr/>
            </a:pPr>
            <a:r>
              <a:rPr lang="en-GB" altLang="cs-CZ" dirty="0"/>
              <a:t>FRÜHAUF, P.: </a:t>
            </a:r>
            <a:r>
              <a:rPr lang="en-GB" altLang="cs-CZ" dirty="0" err="1"/>
              <a:t>Fyziologie</a:t>
            </a:r>
            <a:r>
              <a:rPr lang="en-GB" altLang="cs-CZ" dirty="0"/>
              <a:t> a </a:t>
            </a:r>
            <a:r>
              <a:rPr lang="en-GB" altLang="cs-CZ" dirty="0" err="1"/>
              <a:t>patologie</a:t>
            </a:r>
            <a:r>
              <a:rPr lang="en-GB" altLang="cs-CZ" dirty="0"/>
              <a:t> </a:t>
            </a:r>
            <a:r>
              <a:rPr lang="en-GB" altLang="cs-CZ" dirty="0" err="1"/>
              <a:t>dětské</a:t>
            </a:r>
            <a:r>
              <a:rPr lang="en-GB" altLang="cs-CZ" dirty="0"/>
              <a:t> </a:t>
            </a:r>
            <a:r>
              <a:rPr lang="en-GB" altLang="cs-CZ" dirty="0" err="1"/>
              <a:t>výživy</a:t>
            </a:r>
            <a:r>
              <a:rPr lang="en-GB" altLang="cs-CZ" dirty="0"/>
              <a:t>, </a:t>
            </a:r>
            <a:r>
              <a:rPr lang="en-GB" altLang="cs-CZ" dirty="0" err="1"/>
              <a:t>Karolinum</a:t>
            </a:r>
            <a:r>
              <a:rPr lang="en-GB" altLang="cs-CZ" dirty="0"/>
              <a:t>, Praha, 2003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1533"/>
              </a:spcAft>
              <a:buClr>
                <a:schemeClr val="tx1">
                  <a:lumMod val="85000"/>
                  <a:lumOff val="15000"/>
                </a:schemeClr>
              </a:buClr>
              <a:buSzPct val="100000"/>
              <a:defRPr/>
            </a:pPr>
            <a:r>
              <a:rPr lang="en-GB" altLang="x-none" dirty="0"/>
              <a:t>PAŘÍZKOVÁ, J., LISÁ, L. </a:t>
            </a:r>
            <a:r>
              <a:rPr lang="en-GB" altLang="x-none" dirty="0" err="1"/>
              <a:t>Obezita</a:t>
            </a:r>
            <a:r>
              <a:rPr lang="en-GB" altLang="x-none" dirty="0"/>
              <a:t> v </a:t>
            </a:r>
            <a:r>
              <a:rPr lang="en-GB" altLang="x-none" dirty="0" err="1"/>
              <a:t>dětství</a:t>
            </a:r>
            <a:r>
              <a:rPr lang="en-GB" altLang="x-none" dirty="0"/>
              <a:t> a </a:t>
            </a:r>
            <a:r>
              <a:rPr lang="en-GB" altLang="x-none" dirty="0" err="1"/>
              <a:t>dospívání</a:t>
            </a:r>
            <a:r>
              <a:rPr lang="en-GB" altLang="x-none" dirty="0"/>
              <a:t>, </a:t>
            </a:r>
            <a:r>
              <a:rPr lang="en-GB" altLang="x-none" dirty="0" err="1"/>
              <a:t>Galén</a:t>
            </a:r>
            <a:r>
              <a:rPr lang="en-GB" altLang="x-none" dirty="0"/>
              <a:t>, Praha, 2007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/>
              <a:t>NEVORAL, J. a </a:t>
            </a:r>
            <a:r>
              <a:rPr lang="en-GB" altLang="x-none" dirty="0" err="1"/>
              <a:t>kol</a:t>
            </a:r>
            <a:r>
              <a:rPr lang="en-GB" altLang="x-none" dirty="0"/>
              <a:t> </a:t>
            </a:r>
            <a:r>
              <a:rPr lang="en-GB" altLang="x-none" dirty="0" err="1"/>
              <a:t>Výživa</a:t>
            </a:r>
            <a:r>
              <a:rPr lang="en-GB" altLang="x-none" dirty="0"/>
              <a:t> v </a:t>
            </a:r>
            <a:r>
              <a:rPr lang="en-GB" altLang="x-none" dirty="0" err="1"/>
              <a:t>dětském</a:t>
            </a:r>
            <a:r>
              <a:rPr lang="en-GB" altLang="x-none" dirty="0"/>
              <a:t> </a:t>
            </a:r>
            <a:r>
              <a:rPr lang="en-GB" altLang="x-none" dirty="0" err="1"/>
              <a:t>věku</a:t>
            </a:r>
            <a:r>
              <a:rPr lang="en-GB" altLang="x-none" dirty="0"/>
              <a:t>, H a H, </a:t>
            </a:r>
            <a:r>
              <a:rPr lang="en-GB" altLang="x-none" dirty="0" err="1"/>
              <a:t>Jinočany</a:t>
            </a:r>
            <a:r>
              <a:rPr lang="en-GB" altLang="x-none" dirty="0"/>
              <a:t> 2005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/>
              <a:t>MÜLLEROVÁ, D. </a:t>
            </a:r>
            <a:r>
              <a:rPr lang="en-GB" altLang="x-none" i="1" dirty="0" err="1"/>
              <a:t>Zdravá</a:t>
            </a:r>
            <a:r>
              <a:rPr lang="en-GB" altLang="x-none" i="1" dirty="0"/>
              <a:t> </a:t>
            </a:r>
            <a:r>
              <a:rPr lang="en-GB" altLang="x-none" i="1" dirty="0" err="1"/>
              <a:t>výživa</a:t>
            </a:r>
            <a:r>
              <a:rPr lang="en-GB" altLang="x-none" i="1" dirty="0"/>
              <a:t> a </a:t>
            </a:r>
            <a:r>
              <a:rPr lang="en-GB" altLang="x-none" i="1" dirty="0" err="1"/>
              <a:t>prevence</a:t>
            </a:r>
            <a:r>
              <a:rPr lang="en-GB" altLang="x-none" i="1" dirty="0"/>
              <a:t> </a:t>
            </a:r>
            <a:r>
              <a:rPr lang="en-GB" altLang="x-none" i="1" dirty="0" err="1"/>
              <a:t>civilizačních</a:t>
            </a:r>
            <a:r>
              <a:rPr lang="en-GB" altLang="x-none" i="1" dirty="0"/>
              <a:t> </a:t>
            </a:r>
            <a:r>
              <a:rPr lang="en-GB" altLang="x-none" i="1" dirty="0" err="1"/>
              <a:t>nemocí</a:t>
            </a:r>
            <a:r>
              <a:rPr lang="en-GB" altLang="x-none" i="1" dirty="0"/>
              <a:t> </a:t>
            </a:r>
            <a:r>
              <a:rPr lang="en-GB" altLang="x-none" i="1" dirty="0" err="1"/>
              <a:t>ve</a:t>
            </a:r>
            <a:r>
              <a:rPr lang="en-GB" altLang="x-none" i="1" dirty="0"/>
              <a:t> </a:t>
            </a:r>
            <a:r>
              <a:rPr lang="en-GB" altLang="x-none" i="1" dirty="0" err="1"/>
              <a:t>schématech</a:t>
            </a:r>
            <a:r>
              <a:rPr lang="en-GB" altLang="x-none" dirty="0"/>
              <a:t>, Triton</a:t>
            </a:r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/>
              <a:t>BLATTNÁ, J., DOSTÁLOVÁ, J., PERLÍN C., TLÁSKAL, P. </a:t>
            </a:r>
            <a:r>
              <a:rPr lang="en-GB" altLang="x-none" i="1" dirty="0" err="1"/>
              <a:t>Výživa</a:t>
            </a:r>
            <a:r>
              <a:rPr lang="en-GB" altLang="x-none" i="1" dirty="0"/>
              <a:t> </a:t>
            </a:r>
            <a:r>
              <a:rPr lang="en-GB" altLang="x-none" i="1" dirty="0" err="1"/>
              <a:t>na</a:t>
            </a:r>
            <a:r>
              <a:rPr lang="en-GB" altLang="x-none" i="1" dirty="0"/>
              <a:t> </a:t>
            </a:r>
            <a:r>
              <a:rPr lang="en-GB" altLang="x-none" i="1" dirty="0" err="1"/>
              <a:t>začátku</a:t>
            </a:r>
            <a:r>
              <a:rPr lang="en-GB" altLang="x-none" i="1" dirty="0"/>
              <a:t> 21. </a:t>
            </a:r>
            <a:r>
              <a:rPr lang="en-GB" altLang="x-none" i="1" dirty="0" err="1"/>
              <a:t>století</a:t>
            </a:r>
            <a:r>
              <a:rPr lang="en-GB" altLang="x-none" dirty="0"/>
              <a:t>. 1. </a:t>
            </a:r>
            <a:r>
              <a:rPr lang="en-GB" altLang="x-none" dirty="0" err="1"/>
              <a:t>vydání</a:t>
            </a:r>
            <a:r>
              <a:rPr lang="en-GB" altLang="x-none" dirty="0"/>
              <a:t>, </a:t>
            </a:r>
            <a:r>
              <a:rPr lang="en-GB" altLang="x-none" dirty="0" err="1"/>
              <a:t>Společnost</a:t>
            </a:r>
            <a:r>
              <a:rPr lang="en-GB" altLang="x-none" dirty="0"/>
              <a:t> pro </a:t>
            </a:r>
            <a:r>
              <a:rPr lang="en-GB" altLang="x-none" dirty="0" err="1"/>
              <a:t>výživu</a:t>
            </a:r>
            <a:r>
              <a:rPr lang="en-GB" altLang="x-none" dirty="0"/>
              <a:t> a </a:t>
            </a:r>
            <a:r>
              <a:rPr lang="en-GB" altLang="x-none" dirty="0" err="1"/>
              <a:t>nadace</a:t>
            </a:r>
            <a:r>
              <a:rPr lang="en-GB" altLang="x-none" dirty="0"/>
              <a:t> </a:t>
            </a:r>
            <a:r>
              <a:rPr lang="en-GB" altLang="x-none" dirty="0" err="1"/>
              <a:t>Nutrivit</a:t>
            </a:r>
            <a:r>
              <a:rPr lang="en-GB" altLang="x-none" dirty="0"/>
              <a:t>, 2005</a:t>
            </a:r>
            <a:endParaRPr lang="cs-CZ" altLang="x-none" dirty="0"/>
          </a:p>
          <a:p>
            <a:pPr marL="182880" indent="-18288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US" altLang="x-none" dirty="0" err="1"/>
              <a:t>Vignerová</a:t>
            </a:r>
            <a:r>
              <a:rPr lang="cs-CZ" altLang="x-none" dirty="0"/>
              <a:t>,</a:t>
            </a:r>
            <a:r>
              <a:rPr lang="en-US" altLang="x-none" dirty="0"/>
              <a:t> J</a:t>
            </a:r>
            <a:r>
              <a:rPr lang="cs-CZ" altLang="x-none" dirty="0"/>
              <a:t>.</a:t>
            </a:r>
            <a:r>
              <a:rPr lang="en-US" altLang="x-none" dirty="0"/>
              <a:t>, </a:t>
            </a:r>
            <a:r>
              <a:rPr lang="en-US" altLang="x-none" dirty="0" err="1"/>
              <a:t>Brabec</a:t>
            </a:r>
            <a:r>
              <a:rPr lang="cs-CZ" altLang="x-none" dirty="0"/>
              <a:t>,</a:t>
            </a:r>
            <a:r>
              <a:rPr lang="en-US" altLang="x-none" dirty="0"/>
              <a:t> M</a:t>
            </a:r>
            <a:r>
              <a:rPr lang="cs-CZ" altLang="x-none" dirty="0"/>
              <a:t>.</a:t>
            </a:r>
            <a:r>
              <a:rPr lang="en-US" altLang="x-none" dirty="0"/>
              <a:t>, </a:t>
            </a:r>
            <a:r>
              <a:rPr lang="en-US" altLang="x-none" dirty="0" err="1"/>
              <a:t>Bláha</a:t>
            </a:r>
            <a:r>
              <a:rPr lang="cs-CZ" altLang="x-none" dirty="0"/>
              <a:t>,</a:t>
            </a:r>
            <a:r>
              <a:rPr lang="en-US" altLang="x-none" dirty="0"/>
              <a:t> P</a:t>
            </a:r>
            <a:r>
              <a:rPr lang="cs-CZ" altLang="x-none" dirty="0"/>
              <a:t>.</a:t>
            </a:r>
            <a:r>
              <a:rPr lang="en-US" altLang="x-none" dirty="0"/>
              <a:t> </a:t>
            </a:r>
            <a:r>
              <a:rPr lang="en-US" altLang="x-none" i="1" dirty="0"/>
              <a:t>Prevalence of overweight, obesity and low weight</a:t>
            </a:r>
            <a:r>
              <a:rPr lang="cs-CZ" altLang="x-none" i="1" dirty="0"/>
              <a:t> </a:t>
            </a:r>
            <a:r>
              <a:rPr lang="en-US" altLang="x-none" i="1" dirty="0"/>
              <a:t>in the Czech child population up to 18 years of age</a:t>
            </a:r>
            <a:r>
              <a:rPr lang="cs-CZ" altLang="x-none" i="1" dirty="0"/>
              <a:t> </a:t>
            </a:r>
            <a:r>
              <a:rPr lang="en-US" altLang="x-none" i="1" dirty="0"/>
              <a:t>in the last 50 year</a:t>
            </a:r>
            <a:r>
              <a:rPr lang="cs-CZ" altLang="x-none" i="1" dirty="0"/>
              <a:t>, </a:t>
            </a:r>
            <a:r>
              <a:rPr lang="en-US" altLang="x-none" dirty="0"/>
              <a:t>J Public Health</a:t>
            </a:r>
            <a:r>
              <a:rPr lang="cs-CZ" altLang="x-none" dirty="0"/>
              <a:t> </a:t>
            </a:r>
            <a:r>
              <a:rPr lang="en-US" altLang="x-none" dirty="0"/>
              <a:t>16:413–42</a:t>
            </a:r>
            <a:r>
              <a:rPr lang="cs-CZ" altLang="x-none" dirty="0"/>
              <a:t>, </a:t>
            </a:r>
            <a:r>
              <a:rPr lang="en-US" altLang="x-none" dirty="0"/>
              <a:t>J Public Health</a:t>
            </a:r>
            <a:r>
              <a:rPr lang="cs-CZ" altLang="x-none" dirty="0"/>
              <a:t>, </a:t>
            </a:r>
            <a:r>
              <a:rPr lang="en-US" altLang="x-none" dirty="0"/>
              <a:t>2008</a:t>
            </a:r>
            <a:endParaRPr lang="en-GB" altLang="x-none" dirty="0"/>
          </a:p>
          <a:p>
            <a:pPr marL="0" lvl="1" indent="-182880" eaLnBrk="1" fontAlgn="auto" hangingPunct="1">
              <a:lnSpc>
                <a:spcPct val="110000"/>
              </a:lnSpc>
              <a:spcAft>
                <a:spcPts val="1533"/>
              </a:spcAft>
              <a:buClr>
                <a:schemeClr val="tx1">
                  <a:lumMod val="85000"/>
                  <a:lumOff val="15000"/>
                </a:schemeClr>
              </a:buClr>
              <a:buSzPct val="100000"/>
              <a:defRPr/>
            </a:pPr>
            <a:endParaRPr lang="en-GB" altLang="cs-CZ" sz="18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692051D-117B-45B7-B622-86ED7B83B6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108</a:t>
            </a:fld>
            <a:endParaRPr lang="cs-CZ" altLang="cs-CZ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Nadpis 1">
            <a:extLst>
              <a:ext uri="{FF2B5EF4-FFF2-40B4-BE49-F238E27FC236}">
                <a16:creationId xmlns:a16="http://schemas.microsoft.com/office/drawing/2014/main" id="{913246F6-6A37-4062-B5CF-B99CC2A8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B09A6F-5AAC-4EEA-8C6E-FBAB39268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2"/>
              </a:rPr>
              <a:t>http://www.who.int/growthref/en/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3"/>
              </a:rPr>
              <a:t>http://www.who.int/childgrowth/standards/technical_report/en/index.html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4"/>
              </a:rPr>
              <a:t>http://www.euro.who.int/childhealthdev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5"/>
              </a:rPr>
              <a:t>http://www.ecog-obesity.eu/index.php?a=links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6"/>
              </a:rPr>
              <a:t>http://www.iotf.org/popout.asp?linkto=http://www.bma.org.uk/ap.nsf/content/childhoodobesity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7"/>
              </a:rPr>
              <a:t>http://www.hopeproject.eu/index.php?page=home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8"/>
              </a:rPr>
              <a:t>http://www.helenastudy.com/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9"/>
              </a:rPr>
              <a:t>http://www.ideficsstudy.eu/Idefics/index.jsp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10"/>
              </a:rPr>
              <a:t>http://www.easoobesity.org/working_groups_childhood_3.htm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11"/>
              </a:rPr>
              <a:t>http://www.who.int/nutrition/publications/micronutrients/9241546123/en/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12"/>
              </a:rPr>
              <a:t>http://www.who.int/childgrowth/standards/Technical_report.pdf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13"/>
              </a:rPr>
              <a:t>http://www.szu.cz/publikace/data/rustove-grafy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14"/>
              </a:rPr>
              <a:t>http://www.easo.org</a:t>
            </a:r>
          </a:p>
          <a:p>
            <a:pPr marL="182880" indent="-18288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r>
              <a:rPr lang="en-GB" altLang="x-none" dirty="0">
                <a:solidFill>
                  <a:srgbClr val="D2611C"/>
                </a:solidFill>
                <a:hlinkClick r:id="rId15"/>
              </a:rPr>
              <a:t>http://www.who.int/growthref/who2007_bmi_for_age/en/index.html</a:t>
            </a:r>
          </a:p>
          <a:p>
            <a:pPr marL="182880" indent="-182880" eaLnBrk="1" fontAlgn="auto" hangingPunct="1">
              <a:lnSpc>
                <a:spcPct val="82000"/>
              </a:lnSpc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en-GB" altLang="x-none" dirty="0">
              <a:solidFill>
                <a:srgbClr val="D2611C"/>
              </a:solidFill>
              <a:hlinkClick r:id="rId10"/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defRPr/>
            </a:pP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DCA8431-426E-435D-9286-B53DB9719E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109</a:t>
            </a:fld>
            <a:endParaRPr lang="cs-CZ" alt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B2F4607E-1FAF-40B0-B32A-524D7AB521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544513"/>
            <a:ext cx="10412412" cy="1066800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en-GB" altLang="cs-CZ">
                <a:solidFill>
                  <a:srgbClr val="000080"/>
                </a:solidFill>
                <a:ea typeface="MS PGothic" panose="020B0600070205080204" pitchFamily="34" charset="-128"/>
              </a:rPr>
              <a:t>Prospívá nebo neprospívá???</a:t>
            </a: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434C490A-D818-4D41-B90A-F49995BF313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6938" y="1906588"/>
            <a:ext cx="10412412" cy="4246562"/>
          </a:xfrm>
        </p:spPr>
        <p:txBody>
          <a:bodyPr/>
          <a:lstStyle/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500" dirty="0">
                <a:ea typeface="MS PGothic" panose="020B0600070205080204" pitchFamily="34" charset="-128"/>
              </a:rPr>
              <a:t>Velikost obvodu hlavy (změnu sledovat do 3 let)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500" dirty="0">
                <a:ea typeface="MS PGothic" panose="020B0600070205080204" pitchFamily="34" charset="-128"/>
              </a:rPr>
              <a:t>Hmotnostně výškový poměr (u dětí do 6 -10 let)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500" dirty="0">
                <a:ea typeface="MS PGothic" panose="020B0600070205080204" pitchFamily="34" charset="-128"/>
              </a:rPr>
              <a:t>BMI (u starších dětí)</a:t>
            </a:r>
            <a:br>
              <a:rPr lang="cs-CZ" altLang="cs-CZ" sz="2500" dirty="0">
                <a:ea typeface="MS PGothic" panose="020B0600070205080204" pitchFamily="34" charset="-128"/>
              </a:rPr>
            </a:br>
            <a:br>
              <a:rPr lang="cs-CZ" altLang="cs-CZ" sz="2500" dirty="0">
                <a:ea typeface="MS PGothic" panose="020B0600070205080204" pitchFamily="34" charset="-128"/>
              </a:rPr>
            </a:br>
            <a:br>
              <a:rPr lang="cs-CZ" altLang="cs-CZ" sz="2500" dirty="0">
                <a:ea typeface="MS PGothic" panose="020B0600070205080204" pitchFamily="34" charset="-128"/>
              </a:rPr>
            </a:br>
            <a:r>
              <a:rPr lang="cs-CZ" altLang="cs-CZ" sz="2500" b="1" u="sng" dirty="0">
                <a:ea typeface="MS PGothic" panose="020B0600070205080204" pitchFamily="34" charset="-128"/>
              </a:rPr>
              <a:t>POROVNÁNÍ...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500" dirty="0">
                <a:ea typeface="MS PGothic" panose="020B0600070205080204" pitchFamily="34" charset="-128"/>
              </a:rPr>
              <a:t>Růstové standardy ve formě růstových grafů</a:t>
            </a:r>
            <a:br>
              <a:rPr lang="cs-CZ" altLang="cs-CZ" sz="2500" dirty="0">
                <a:ea typeface="MS PGothic" panose="020B0600070205080204" pitchFamily="34" charset="-128"/>
              </a:rPr>
            </a:br>
            <a:r>
              <a:rPr lang="cs-CZ" altLang="cs-CZ" sz="2500" dirty="0">
                <a:ea typeface="MS PGothic" panose="020B0600070205080204" pitchFamily="34" charset="-128"/>
              </a:rPr>
              <a:t>(růstová křivka a percentily, viz dále)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C8D0A99-C55E-416B-B327-5942A92AEB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40326270-8E86-4F2F-B299-366EC8A15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600" dirty="0">
                <a:ea typeface="MS PGothic" panose="020B0600070205080204" pitchFamily="34" charset="-128"/>
              </a:rPr>
              <a:t>Doporučení k zavádění </a:t>
            </a:r>
            <a:br>
              <a:rPr lang="cs-CZ" altLang="cs-CZ" sz="2600" dirty="0">
                <a:ea typeface="MS PGothic" panose="020B0600070205080204" pitchFamily="34" charset="-128"/>
              </a:rPr>
            </a:br>
            <a:r>
              <a:rPr lang="cs-CZ" altLang="cs-CZ" sz="2600" dirty="0">
                <a:ea typeface="MS PGothic" panose="020B0600070205080204" pitchFamily="34" charset="-128"/>
              </a:rPr>
              <a:t>komplementární výživy (příkrmu)u kojenců</a:t>
            </a:r>
            <a:br>
              <a:rPr lang="cs-CZ" altLang="cs-CZ" sz="2600" dirty="0">
                <a:ea typeface="MS PGothic" panose="020B0600070205080204" pitchFamily="34" charset="-128"/>
              </a:rPr>
            </a:br>
            <a:r>
              <a:rPr lang="cs-CZ" altLang="cs-CZ" sz="1300" dirty="0">
                <a:ea typeface="MS PGothic" panose="020B0600070205080204" pitchFamily="34" charset="-128"/>
              </a:rPr>
              <a:t>http://www.mzcr.cz/Odbornik/dokumenty/doporuceni-k-zavadeni-komplementarni-vyzivyprikrmu-u-kojencu_7542_1154_3.html</a:t>
            </a: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CD39AEC3-D71F-4DBB-A5EC-6248653EC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11354"/>
            <a:ext cx="10753200" cy="362064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ea typeface="MS PGothic" panose="020B0600070205080204" pitchFamily="34" charset="-128"/>
              </a:rPr>
              <a:t>Výlučné kojení do ukončeného 6. měsíce následované pokračováním v kojení spolu s odpovídající komplementární výživou dle potřeb dítěte do 2 let i déle je třeba považovat za optimální výživový standard pro dítě</a:t>
            </a:r>
            <a:r>
              <a:rPr lang="cs-CZ" altLang="cs-CZ" sz="1800" dirty="0">
                <a:ea typeface="MS PGothic" panose="020B0600070205080204" pitchFamily="34" charset="-128"/>
              </a:rPr>
              <a:t>, který je v souladu s doporučením Světové zdravotnické organizace (WHO), Evropské společnosti pro dětskou gastroenterologii, </a:t>
            </a:r>
            <a:r>
              <a:rPr lang="cs-CZ" altLang="cs-CZ" sz="1800" dirty="0" err="1">
                <a:ea typeface="MS PGothic" panose="020B0600070205080204" pitchFamily="34" charset="-128"/>
              </a:rPr>
              <a:t>hepatologii</a:t>
            </a:r>
            <a:r>
              <a:rPr lang="cs-CZ" altLang="cs-CZ" sz="1800" dirty="0">
                <a:ea typeface="MS PGothic" panose="020B0600070205080204" pitchFamily="34" charset="-128"/>
              </a:rPr>
              <a:t> a výživu (ESPGHAN) a Britské poradní vědecké komise pro výživu (SACN).  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ea typeface="MS PGothic" panose="020B0600070205080204" pitchFamily="34" charset="-128"/>
              </a:rPr>
              <a:t>Komplementární výživu (příkrm) je třeba začít zavádět u kojených i nekojených dětí </a:t>
            </a:r>
            <a:r>
              <a:rPr lang="cs-CZ" altLang="cs-CZ" sz="1800" b="1" dirty="0">
                <a:ea typeface="MS PGothic" panose="020B0600070205080204" pitchFamily="34" charset="-128"/>
              </a:rPr>
              <a:t>nejpozději po ukončeném 6. měsíci věku dítěte, 180 dní </a:t>
            </a:r>
            <a:r>
              <a:rPr lang="cs-CZ" altLang="cs-CZ" sz="1800" dirty="0">
                <a:ea typeface="MS PGothic" panose="020B0600070205080204" pitchFamily="34" charset="-128"/>
              </a:rPr>
              <a:t>(v 26. týdnu), ale </a:t>
            </a:r>
            <a:r>
              <a:rPr lang="cs-CZ" altLang="cs-CZ" sz="1800" b="1" dirty="0">
                <a:ea typeface="MS PGothic" panose="020B0600070205080204" pitchFamily="34" charset="-128"/>
              </a:rPr>
              <a:t>ne před ukončeným 4. měsícem věku </a:t>
            </a:r>
            <a:r>
              <a:rPr lang="cs-CZ" altLang="cs-CZ" sz="1800" dirty="0">
                <a:ea typeface="MS PGothic" panose="020B0600070205080204" pitchFamily="34" charset="-128"/>
              </a:rPr>
              <a:t>(17 týdnů).  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ea typeface="MS PGothic" panose="020B0600070205080204" pitchFamily="34" charset="-128"/>
              </a:rPr>
              <a:t>Příkrm je zaváděn z důvodu</a:t>
            </a:r>
            <a:r>
              <a:rPr lang="cs-CZ" altLang="cs-CZ" sz="1800" dirty="0">
                <a:ea typeface="MS PGothic" panose="020B0600070205080204" pitchFamily="34" charset="-128"/>
              </a:rPr>
              <a:t>, kdy samotné mateřské mléko či náhradní kojenecká </a:t>
            </a:r>
            <a:r>
              <a:rPr lang="cs-CZ" altLang="cs-CZ" sz="1800" b="1" dirty="0">
                <a:ea typeface="MS PGothic" panose="020B0600070205080204" pitchFamily="34" charset="-128"/>
              </a:rPr>
              <a:t>mléčná výživa (formule) již přestává pokrývat výživové požadavky dítěte</a:t>
            </a:r>
            <a:r>
              <a:rPr lang="cs-CZ" altLang="cs-CZ" sz="1800" dirty="0">
                <a:ea typeface="MS PGothic" panose="020B0600070205080204" pitchFamily="34" charset="-128"/>
              </a:rPr>
              <a:t>. Pokud kojené dítě neprospívá, doporučuje se nejprve podpořit matku v kojení a zavést </a:t>
            </a:r>
            <a:r>
              <a:rPr lang="cs-CZ" altLang="cs-CZ" sz="1800" b="1" u="sng" dirty="0">
                <a:ea typeface="MS PGothic" panose="020B0600070205080204" pitchFamily="34" charset="-128"/>
              </a:rPr>
              <a:t>nemléčný</a:t>
            </a:r>
            <a:r>
              <a:rPr lang="cs-CZ" altLang="cs-CZ" sz="1800" b="1" dirty="0">
                <a:ea typeface="MS PGothic" panose="020B0600070205080204" pitchFamily="34" charset="-128"/>
              </a:rPr>
              <a:t> příkrm</a:t>
            </a:r>
            <a:r>
              <a:rPr lang="cs-CZ" altLang="cs-CZ" sz="1800" dirty="0">
                <a:ea typeface="MS PGothic" panose="020B0600070205080204" pitchFamily="34" charset="-128"/>
              </a:rPr>
              <a:t>. Pokud se laktace nezlepší, zavede se k příkrmu náhradní mléčná výživa.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ea typeface="MS PGothic" panose="020B0600070205080204" pitchFamily="34" charset="-128"/>
              </a:rPr>
              <a:t>Pro zavádění příkrmu u nedonošených dětí (narozených před 37. týdnem těhotenství) je postupováno následovně: U dětí narozených po 35. dokončeném týdnu těhotenství je doporučeno postupovat jako u dětí donošených. </a:t>
            </a:r>
            <a:r>
              <a:rPr lang="cs-CZ" altLang="cs-CZ" sz="1800" b="1" dirty="0">
                <a:ea typeface="MS PGothic" panose="020B0600070205080204" pitchFamily="34" charset="-128"/>
              </a:rPr>
              <a:t>U dětí narozených před 35. týdnem těhotenství lze zavádět příkrm 5-8 měsíců od data jejich narození</a:t>
            </a:r>
            <a:r>
              <a:rPr lang="cs-CZ" altLang="cs-CZ" sz="1800" dirty="0">
                <a:ea typeface="MS PGothic" panose="020B0600070205080204" pitchFamily="34" charset="-128"/>
              </a:rPr>
              <a:t>, ne dříve než po ukončeném 3. měsíci (13. týdnu) korigovaného věku dítěte (od vypočteného termínu porodu). Zavádění příkrmu je u každého nedonošeného dítěte posuzováno individuálně, a to v závislosti na celkovém stavu dítěte (zdravotní stav, psychomotorická zralost, prospívání apod.). 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6469295-565C-42E2-A08E-7C7C0C9B7A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04CF81E0-B122-45BF-84A0-B52565AE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altLang="cs-CZ" dirty="0">
              <a:ea typeface="MS PGothic" panose="020B0600070205080204" pitchFamily="34" charset="-128"/>
            </a:endParaRP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7A9426E6-F342-47B6-8F28-7A797B77C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400" dirty="0">
                <a:ea typeface="MS PGothic" panose="020B0600070205080204" pitchFamily="34" charset="-128"/>
              </a:rPr>
              <a:t>Pro zavádění příkrmu je důležitá </a:t>
            </a:r>
            <a:r>
              <a:rPr lang="cs-CZ" altLang="cs-CZ" sz="1400" b="1" dirty="0">
                <a:ea typeface="MS PGothic" panose="020B0600070205080204" pitchFamily="34" charset="-128"/>
              </a:rPr>
              <a:t>vývojová zralost dítěte</a:t>
            </a:r>
            <a:r>
              <a:rPr lang="cs-CZ" altLang="cs-CZ" sz="1400" dirty="0">
                <a:ea typeface="MS PGothic" panose="020B0600070205080204" pitchFamily="34" charset="-128"/>
              </a:rPr>
              <a:t>, tzn. schopnost udržet hlavu ve stabilní poloze, koordinovat oči, ruce a ústa při hledání potravy, její uchopení a vkládání do úst, polykat a tolerovat tuhou stravu. </a:t>
            </a:r>
          </a:p>
          <a:p>
            <a:pPr eaLnBrk="1" hangingPunct="1"/>
            <a:r>
              <a:rPr lang="cs-CZ" altLang="cs-CZ" sz="1400" dirty="0">
                <a:ea typeface="MS PGothic" panose="020B0600070205080204" pitchFamily="34" charset="-128"/>
              </a:rPr>
              <a:t>Příkrm u </a:t>
            </a:r>
            <a:r>
              <a:rPr lang="cs-CZ" altLang="cs-CZ" sz="1400" b="1" dirty="0">
                <a:ea typeface="MS PGothic" panose="020B0600070205080204" pitchFamily="34" charset="-128"/>
              </a:rPr>
              <a:t>kojených i nekojených dětí </a:t>
            </a:r>
            <a:r>
              <a:rPr lang="cs-CZ" altLang="cs-CZ" sz="1400" dirty="0">
                <a:ea typeface="MS PGothic" panose="020B0600070205080204" pitchFamily="34" charset="-128"/>
              </a:rPr>
              <a:t>je zaváděn podle aktuálních doporučení. </a:t>
            </a:r>
            <a:r>
              <a:rPr lang="cs-CZ" altLang="cs-CZ" sz="1400" b="1" dirty="0">
                <a:ea typeface="MS PGothic" panose="020B0600070205080204" pitchFamily="34" charset="-128"/>
              </a:rPr>
              <a:t>Strava s obsahem lepku by měla být zaváděna do jídelníčku nejpozději do ukončeného 7. měsíce věku dítěte, optimálně ještě v době, kdy je dítě zároveň kojeno. </a:t>
            </a:r>
          </a:p>
          <a:p>
            <a:pPr eaLnBrk="1" hangingPunct="1"/>
            <a:r>
              <a:rPr lang="cs-CZ" altLang="cs-CZ" sz="1400" dirty="0">
                <a:ea typeface="MS PGothic" panose="020B0600070205080204" pitchFamily="34" charset="-128"/>
              </a:rPr>
              <a:t>U dětí s vysokým rizikem </a:t>
            </a:r>
            <a:r>
              <a:rPr lang="cs-CZ" altLang="cs-CZ" sz="1400" b="1" dirty="0">
                <a:ea typeface="MS PGothic" panose="020B0600070205080204" pitchFamily="34" charset="-128"/>
              </a:rPr>
              <a:t>alergie</a:t>
            </a:r>
            <a:r>
              <a:rPr lang="cs-CZ" altLang="cs-CZ" sz="1400" dirty="0">
                <a:ea typeface="MS PGothic" panose="020B0600070205080204" pitchFamily="34" charset="-128"/>
              </a:rPr>
              <a:t> se postupuje při zavádění příkrmu obdobně jako u jiných dětí, vždy je však zaváděna pouze jedna potravina se sledováním možné alergické reakce. </a:t>
            </a:r>
            <a:r>
              <a:rPr lang="cs-CZ" altLang="cs-CZ" sz="1400" b="1" dirty="0">
                <a:ea typeface="MS PGothic" panose="020B0600070205080204" pitchFamily="34" charset="-128"/>
              </a:rPr>
              <a:t>Zaváděním komplementární výživy současně s kojením se zvyšuje </a:t>
            </a:r>
            <a:r>
              <a:rPr lang="cs-CZ" altLang="cs-CZ" sz="1400" b="1" dirty="0" err="1">
                <a:ea typeface="MS PGothic" panose="020B0600070205080204" pitchFamily="34" charset="-128"/>
              </a:rPr>
              <a:t>imunoprotektivní</a:t>
            </a:r>
            <a:r>
              <a:rPr lang="cs-CZ" altLang="cs-CZ" sz="1400" b="1" dirty="0">
                <a:ea typeface="MS PGothic" panose="020B0600070205080204" pitchFamily="34" charset="-128"/>
              </a:rPr>
              <a:t> tolerance kojeneckého organismu k antigenům ve stravě. </a:t>
            </a:r>
            <a:r>
              <a:rPr lang="cs-CZ" altLang="cs-CZ" sz="1400" dirty="0">
                <a:ea typeface="MS PGothic" panose="020B0600070205080204" pitchFamily="34" charset="-128"/>
              </a:rPr>
              <a:t>  </a:t>
            </a:r>
          </a:p>
          <a:p>
            <a:pPr eaLnBrk="1" hangingPunct="1"/>
            <a:r>
              <a:rPr lang="cs-CZ" altLang="cs-CZ" sz="1400" dirty="0">
                <a:ea typeface="MS PGothic" panose="020B0600070205080204" pitchFamily="34" charset="-128"/>
              </a:rPr>
              <a:t>Dosud nebylo prokázáno, že by včasná senzibilizace alergeny obsaženými ve stravě snižovala riziko vzniku alergických onemocnění či </a:t>
            </a:r>
            <a:r>
              <a:rPr lang="cs-CZ" altLang="cs-CZ" sz="1400" dirty="0" err="1">
                <a:ea typeface="MS PGothic" panose="020B0600070205080204" pitchFamily="34" charset="-128"/>
              </a:rPr>
              <a:t>celiakie</a:t>
            </a:r>
            <a:r>
              <a:rPr lang="cs-CZ" altLang="cs-CZ" sz="1400" dirty="0">
                <a:ea typeface="MS PGothic" panose="020B0600070205080204" pitchFamily="34" charset="-128"/>
              </a:rPr>
              <a:t> u dítěte. </a:t>
            </a:r>
            <a:r>
              <a:rPr lang="cs-CZ" altLang="cs-CZ" sz="1400" b="1" dirty="0">
                <a:ea typeface="MS PGothic" panose="020B0600070205080204" pitchFamily="34" charset="-128"/>
              </a:rPr>
              <a:t>Není proto důvod, aby dětem, které prospívají, byl doporučován kontakt s potenciálními potravinovými alergeny a potravinami s lepkem před ukončeným 6. měsícem věku</a:t>
            </a:r>
            <a:r>
              <a:rPr lang="cs-CZ" altLang="cs-CZ" sz="1600" b="1" dirty="0">
                <a:ea typeface="MS PGothic" panose="020B0600070205080204" pitchFamily="34" charset="-128"/>
              </a:rPr>
              <a:t>.</a:t>
            </a:r>
            <a:endParaRPr lang="cs-CZ" altLang="cs-CZ" sz="1600" dirty="0">
              <a:ea typeface="MS PGothic" panose="020B0600070205080204" pitchFamily="34" charset="-128"/>
            </a:endParaRPr>
          </a:p>
          <a:p>
            <a:pPr eaLnBrk="1" hangingPunct="1"/>
            <a:endParaRPr lang="en-US" altLang="cs-CZ" sz="1600" dirty="0">
              <a:ea typeface="MS PGothic" panose="020B0600070205080204" pitchFamily="34" charset="-128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D3AD4D0-8F64-459A-A0F7-3A7660278A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2CEA9B8-318F-471A-8F1C-6A56184066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3EA5B01-B6B0-46B7-BE11-9D2A19AA1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Příkrm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8971812-CAA2-4CBE-971E-AC5D11C86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2913" indent="-331788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dirty="0">
                <a:ea typeface="MS PGothic" panose="020B0600070205080204" pitchFamily="34" charset="-128"/>
              </a:rPr>
              <a:t>(ne </a:t>
            </a:r>
            <a:r>
              <a:rPr lang="en-GB" altLang="cs-CZ" dirty="0" err="1">
                <a:ea typeface="MS PGothic" panose="020B0600070205080204" pitchFamily="34" charset="-128"/>
              </a:rPr>
              <a:t>dříve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než</a:t>
            </a:r>
            <a:r>
              <a:rPr lang="en-GB" altLang="cs-CZ" dirty="0">
                <a:ea typeface="MS PGothic" panose="020B0600070205080204" pitchFamily="34" charset="-128"/>
              </a:rPr>
              <a:t> po 4.měsíci)</a:t>
            </a:r>
          </a:p>
          <a:p>
            <a:pPr marL="442913" indent="-331788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dirty="0">
                <a:ea typeface="MS PGothic" panose="020B0600070205080204" pitchFamily="34" charset="-128"/>
              </a:rPr>
              <a:t>!!!</a:t>
            </a:r>
            <a:r>
              <a:rPr lang="en-GB" altLang="cs-CZ" dirty="0" err="1">
                <a:ea typeface="MS PGothic" panose="020B0600070205080204" pitchFamily="34" charset="-128"/>
              </a:rPr>
              <a:t>pokračovat</a:t>
            </a:r>
            <a:r>
              <a:rPr lang="en-GB" altLang="cs-CZ" dirty="0">
                <a:ea typeface="MS PGothic" panose="020B0600070205080204" pitchFamily="34" charset="-128"/>
              </a:rPr>
              <a:t> v </a:t>
            </a:r>
            <a:r>
              <a:rPr lang="en-GB" altLang="cs-CZ" dirty="0" err="1">
                <a:ea typeface="MS PGothic" panose="020B0600070205080204" pitchFamily="34" charset="-128"/>
              </a:rPr>
              <a:t>kojení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dle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potřeby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dítěte</a:t>
            </a:r>
            <a:endParaRPr lang="en-GB" altLang="cs-CZ" dirty="0">
              <a:ea typeface="MS PGothic" panose="020B0600070205080204" pitchFamily="34" charset="-128"/>
            </a:endParaRPr>
          </a:p>
          <a:p>
            <a:pPr marL="442913" indent="-331788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dirty="0" err="1">
                <a:solidFill>
                  <a:srgbClr val="008000"/>
                </a:solidFill>
                <a:ea typeface="MS PGothic" panose="020B0600070205080204" pitchFamily="34" charset="-128"/>
              </a:rPr>
              <a:t>Začít</a:t>
            </a:r>
            <a:r>
              <a:rPr lang="en-GB" altLang="cs-CZ" dirty="0">
                <a:solidFill>
                  <a:srgbClr val="008000"/>
                </a:solidFill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solidFill>
                  <a:srgbClr val="008000"/>
                </a:solidFill>
                <a:ea typeface="MS PGothic" panose="020B0600070205080204" pitchFamily="34" charset="-128"/>
              </a:rPr>
              <a:t>jednou</a:t>
            </a:r>
            <a:r>
              <a:rPr lang="en-GB" altLang="cs-CZ" dirty="0">
                <a:solidFill>
                  <a:srgbClr val="008000"/>
                </a:solidFill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solidFill>
                  <a:srgbClr val="008000"/>
                </a:solidFill>
                <a:ea typeface="MS PGothic" panose="020B0600070205080204" pitchFamily="34" charset="-128"/>
              </a:rPr>
              <a:t>potravinou</a:t>
            </a:r>
            <a:r>
              <a:rPr lang="en-GB" altLang="cs-CZ" dirty="0">
                <a:solidFill>
                  <a:srgbClr val="008000"/>
                </a:solidFill>
                <a:ea typeface="MS PGothic" panose="020B0600070205080204" pitchFamily="34" charset="-128"/>
              </a:rPr>
              <a:t> s </a:t>
            </a:r>
            <a:r>
              <a:rPr lang="en-GB" altLang="cs-CZ" dirty="0" err="1">
                <a:solidFill>
                  <a:srgbClr val="008000"/>
                </a:solidFill>
                <a:ea typeface="MS PGothic" panose="020B0600070205080204" pitchFamily="34" charset="-128"/>
              </a:rPr>
              <a:t>frekvencí</a:t>
            </a:r>
            <a:r>
              <a:rPr lang="en-GB" altLang="cs-CZ" dirty="0">
                <a:solidFill>
                  <a:srgbClr val="008000"/>
                </a:solidFill>
                <a:ea typeface="MS PGothic" panose="020B0600070205080204" pitchFamily="34" charset="-128"/>
              </a:rPr>
              <a:t> 1-2 </a:t>
            </a:r>
            <a:r>
              <a:rPr lang="en-GB" altLang="cs-CZ" dirty="0" err="1">
                <a:solidFill>
                  <a:srgbClr val="008000"/>
                </a:solidFill>
                <a:ea typeface="MS PGothic" panose="020B0600070205080204" pitchFamily="34" charset="-128"/>
              </a:rPr>
              <a:t>lžičky</a:t>
            </a:r>
            <a:r>
              <a:rPr lang="en-GB" altLang="cs-CZ" dirty="0">
                <a:solidFill>
                  <a:srgbClr val="008000"/>
                </a:solidFill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solidFill>
                  <a:srgbClr val="008000"/>
                </a:solidFill>
                <a:ea typeface="MS PGothic" panose="020B0600070205080204" pitchFamily="34" charset="-128"/>
              </a:rPr>
              <a:t>příkrmu</a:t>
            </a:r>
            <a:r>
              <a:rPr lang="cs-CZ" altLang="cs-CZ" dirty="0">
                <a:solidFill>
                  <a:srgbClr val="008000"/>
                </a:solidFill>
                <a:ea typeface="MS PGothic" panose="020B0600070205080204" pitchFamily="34" charset="-128"/>
              </a:rPr>
              <a:t> 1</a:t>
            </a:r>
            <a:r>
              <a:rPr lang="en-GB" altLang="cs-CZ" dirty="0">
                <a:solidFill>
                  <a:srgbClr val="008000"/>
                </a:solidFill>
                <a:ea typeface="MS PGothic" panose="020B0600070205080204" pitchFamily="34" charset="-128"/>
              </a:rPr>
              <a:t>-2krát </a:t>
            </a:r>
            <a:r>
              <a:rPr lang="en-GB" altLang="cs-CZ" dirty="0" err="1">
                <a:solidFill>
                  <a:srgbClr val="008000"/>
                </a:solidFill>
                <a:ea typeface="MS PGothic" panose="020B0600070205080204" pitchFamily="34" charset="-128"/>
              </a:rPr>
              <a:t>denně</a:t>
            </a:r>
            <a:endParaRPr lang="en-GB" altLang="cs-CZ" dirty="0">
              <a:solidFill>
                <a:srgbClr val="008000"/>
              </a:solidFill>
              <a:ea typeface="MS PGothic" panose="020B0600070205080204" pitchFamily="34" charset="-128"/>
            </a:endParaRPr>
          </a:p>
          <a:p>
            <a:pPr marL="442913" indent="-331788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dirty="0" err="1">
                <a:ea typeface="MS PGothic" panose="020B0600070205080204" pitchFamily="34" charset="-128"/>
              </a:rPr>
              <a:t>Další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jednu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potravinu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zkusit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přidat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přibližně</a:t>
            </a:r>
            <a:r>
              <a:rPr lang="en-GB" altLang="cs-CZ" dirty="0">
                <a:ea typeface="MS PGothic" panose="020B0600070205080204" pitchFamily="34" charset="-128"/>
              </a:rPr>
              <a:t> za 3 </a:t>
            </a:r>
            <a:r>
              <a:rPr lang="en-GB" altLang="cs-CZ" dirty="0" err="1">
                <a:ea typeface="MS PGothic" panose="020B0600070205080204" pitchFamily="34" charset="-128"/>
              </a:rPr>
              <a:t>dny</a:t>
            </a:r>
            <a:br>
              <a:rPr lang="en-GB" altLang="cs-CZ" dirty="0">
                <a:ea typeface="MS PGothic" panose="020B0600070205080204" pitchFamily="34" charset="-128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6789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tedy začít?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830718"/>
          </a:xfrm>
        </p:spPr>
        <p:txBody>
          <a:bodyPr>
            <a:normAutofit/>
          </a:bodyPr>
          <a:lstStyle/>
          <a:p>
            <a:pPr marL="454025" indent="-342900">
              <a:buClr>
                <a:srgbClr val="0000DC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mateřské mléko pokrývá potřeby </a:t>
            </a:r>
            <a:r>
              <a:rPr lang="cs-CZ" altLang="cs-CZ" b="1">
                <a:ea typeface="MS PGothic" panose="020B0600070205080204" pitchFamily="34" charset="-128"/>
              </a:rPr>
              <a:t>cca do 6 měsíců</a:t>
            </a:r>
          </a:p>
          <a:p>
            <a:pPr marL="454025" indent="-342900">
              <a:buClr>
                <a:srgbClr val="0000DC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dítě musí být </a:t>
            </a:r>
            <a:r>
              <a:rPr lang="cs-CZ" altLang="cs-CZ" b="1">
                <a:ea typeface="MS PGothic" panose="020B0600070205080204" pitchFamily="34" charset="-128"/>
              </a:rPr>
              <a:t>vývojově zralé</a:t>
            </a:r>
            <a:r>
              <a:rPr lang="cs-CZ" altLang="cs-CZ">
                <a:ea typeface="MS PGothic" panose="020B0600070205080204" pitchFamily="34" charset="-128"/>
              </a:rPr>
              <a:t> pro příjem stravy</a:t>
            </a:r>
          </a:p>
          <a:p>
            <a:pPr marL="706025" lvl="1" indent="-342900">
              <a:buClr>
                <a:srgbClr val="0000DC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neuromotorický vývoj, koordinace, absence reflexů pro vypuzení z úst</a:t>
            </a:r>
          </a:p>
          <a:p>
            <a:pPr marL="706025" lvl="1" indent="-342900">
              <a:buClr>
                <a:srgbClr val="0000DC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některé okolo 3.–4. měsíce, většinou </a:t>
            </a:r>
            <a:r>
              <a:rPr lang="cs-CZ" altLang="cs-CZ" b="1">
                <a:ea typeface="MS PGothic" panose="020B0600070205080204" pitchFamily="34" charset="-128"/>
              </a:rPr>
              <a:t>5.–7. měsíc</a:t>
            </a:r>
            <a:endParaRPr lang="cs-CZ" altLang="cs-CZ">
              <a:ea typeface="MS PGothic" panose="020B0600070205080204" pitchFamily="34" charset="-128"/>
            </a:endParaRPr>
          </a:p>
          <a:p>
            <a:pPr marL="454025" indent="-342900">
              <a:spcBef>
                <a:spcPts val="1200"/>
              </a:spcBef>
              <a:spcAft>
                <a:spcPts val="1200"/>
              </a:spcAft>
              <a:buClr>
                <a:srgbClr val="0000DC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b="1">
                <a:ea typeface="MS PGothic" panose="020B0600070205080204" pitchFamily="34" charset="-128"/>
              </a:rPr>
              <a:t>doporučení WHO</a:t>
            </a:r>
            <a:r>
              <a:rPr lang="cs-CZ" altLang="cs-CZ">
                <a:ea typeface="MS PGothic" panose="020B0600070205080204" pitchFamily="34" charset="-128"/>
              </a:rPr>
              <a:t> odpovídá všem požadavkům a vychází z Cochrane review</a:t>
            </a:r>
            <a:endParaRPr lang="cs-CZ" altLang="cs-CZ" sz="3200">
              <a:ea typeface="MS PGothic" panose="020B0600070205080204" pitchFamily="34" charset="-128"/>
            </a:endParaRPr>
          </a:p>
          <a:p>
            <a:pPr marL="454025" indent="-342900">
              <a:buClr>
                <a:srgbClr val="0000DC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neprospívání před ukončeným 6. měsícem</a:t>
            </a:r>
          </a:p>
          <a:p>
            <a:pPr marL="706025" lvl="1" indent="-342900">
              <a:buClr>
                <a:srgbClr val="0000DC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nejdříve podpora </a:t>
            </a:r>
            <a:r>
              <a:rPr lang="cs-CZ" altLang="cs-CZ" b="1">
                <a:ea typeface="MS PGothic" panose="020B0600070205080204" pitchFamily="34" charset="-128"/>
              </a:rPr>
              <a:t>laktace</a:t>
            </a:r>
          </a:p>
          <a:p>
            <a:pPr marL="706025" lvl="1" indent="-342900">
              <a:buClr>
                <a:srgbClr val="0000DC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následně </a:t>
            </a:r>
            <a:r>
              <a:rPr lang="cs-CZ" altLang="cs-CZ" b="1">
                <a:ea typeface="MS PGothic" panose="020B0600070205080204" pitchFamily="34" charset="-128"/>
              </a:rPr>
              <a:t>nemléčný </a:t>
            </a:r>
            <a:r>
              <a:rPr lang="cs-CZ" altLang="cs-CZ">
                <a:ea typeface="MS PGothic" panose="020B0600070205080204" pitchFamily="34" charset="-128"/>
              </a:rPr>
              <a:t>příkrm</a:t>
            </a:r>
          </a:p>
          <a:p>
            <a:pPr marL="706025" lvl="1" indent="-342900">
              <a:buClr>
                <a:srgbClr val="0000DC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jako poslední </a:t>
            </a:r>
            <a:r>
              <a:rPr lang="cs-CZ" altLang="cs-CZ" b="1">
                <a:ea typeface="MS PGothic" panose="020B0600070205080204" pitchFamily="34" charset="-128"/>
              </a:rPr>
              <a:t>náhrada</a:t>
            </a:r>
            <a:r>
              <a:rPr lang="cs-CZ" altLang="cs-CZ">
                <a:ea typeface="MS PGothic" panose="020B0600070205080204" pitchFamily="34" charset="-128"/>
              </a:rPr>
              <a:t> mateřského mléka</a:t>
            </a:r>
            <a:endParaRPr lang="cs-CZ" altLang="cs-CZ" sz="1800">
              <a:ea typeface="MS PGothic" panose="020B0600070205080204" pitchFamily="34" charset="-128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65D1C6-E98F-4765-BEB8-4E67B6869E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3803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487240-FE91-4B64-AB22-D4C6ADCD4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E8AD586-FCD2-4BC3-BB48-41C54C7C5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3429000"/>
            <a:ext cx="10753200" cy="2403000"/>
          </a:xfrm>
        </p:spPr>
        <p:txBody>
          <a:bodyPr/>
          <a:lstStyle/>
          <a:p>
            <a:r>
              <a:rPr lang="cs-CZ"/>
              <a:t>výlučné kojení je </a:t>
            </a:r>
            <a:r>
              <a:rPr lang="cs-CZ" b="1"/>
              <a:t>nutričně adekvátní </a:t>
            </a:r>
            <a:r>
              <a:rPr lang="cs-CZ"/>
              <a:t>do 6 měsíců věku pro většinu zdravých dětí zdravých matek</a:t>
            </a:r>
          </a:p>
          <a:p>
            <a:r>
              <a:rPr lang="cs-CZ"/>
              <a:t>nebyly prokázány </a:t>
            </a:r>
            <a:r>
              <a:rPr lang="cs-CZ" b="1"/>
              <a:t>žádné benefity </a:t>
            </a:r>
            <a:r>
              <a:rPr lang="cs-CZ"/>
              <a:t>dřívějšího zavádění příkrmů</a:t>
            </a:r>
          </a:p>
          <a:p>
            <a:r>
              <a:rPr lang="cs-CZ"/>
              <a:t>dítě může být připraveno na příkrm již kolem 4. měsíce, což </a:t>
            </a:r>
            <a:r>
              <a:rPr lang="cs-CZ" b="1"/>
              <a:t>neznamená</a:t>
            </a:r>
            <a:r>
              <a:rPr lang="cs-CZ"/>
              <a:t>, že je nezbytné příkrm zavádět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5E84CF3-6597-40BA-860B-7BB7CADB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367840"/>
            <a:ext cx="8331456" cy="24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7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5437EC87-0EEC-41BF-81C7-F9EBE1A5DF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503238"/>
            <a:ext cx="10412412" cy="1149350"/>
          </a:xfrm>
        </p:spPr>
        <p:txBody>
          <a:bodyPr/>
          <a:lstStyle/>
          <a:p>
            <a:pPr algn="ctr" eaLnBrk="1" hangingPunct="1">
              <a:lnSpc>
                <a:spcPct val="93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cs-CZ" altLang="cs-CZ" u="sng">
                <a:solidFill>
                  <a:srgbClr val="000080"/>
                </a:solidFill>
                <a:ea typeface="MS PGothic" panose="020B0600070205080204" pitchFamily="34" charset="-128"/>
              </a:rPr>
              <a:t>Cíl prvních cca 2 týdnů</a:t>
            </a: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06D73F4D-587E-4C5A-A2DD-3EA5561BC38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96938" y="1947863"/>
            <a:ext cx="10412412" cy="4238625"/>
          </a:xfrm>
        </p:spPr>
        <p:txBody>
          <a:bodyPr anchor="ctr"/>
          <a:lstStyle/>
          <a:p>
            <a:pPr marL="442913" lvl="1" indent="-217488" algn="ctr" eaLnBrk="1" hangingPunct="1">
              <a:lnSpc>
                <a:spcPct val="104000"/>
              </a:lnSpc>
              <a:buSzPct val="45000"/>
              <a:buFont typeface="Garamond" panose="02020404030301010803" pitchFamily="18" charset="0"/>
              <a:buNone/>
              <a:tabLst>
                <a:tab pos="442913" algn="l"/>
                <a:tab pos="925513" algn="l"/>
                <a:tab pos="1412875" algn="l"/>
                <a:tab pos="1897063" algn="l"/>
                <a:tab pos="2382838" algn="l"/>
                <a:tab pos="2867025" algn="l"/>
                <a:tab pos="3351213" algn="l"/>
                <a:tab pos="3838575" algn="l"/>
                <a:tab pos="4322763" algn="l"/>
                <a:tab pos="4808538" algn="l"/>
                <a:tab pos="5292725" algn="l"/>
                <a:tab pos="5776913" algn="l"/>
                <a:tab pos="6264275" algn="l"/>
                <a:tab pos="6748463" algn="l"/>
                <a:tab pos="7234238" algn="l"/>
                <a:tab pos="7718425" algn="l"/>
                <a:tab pos="8202613" algn="l"/>
                <a:tab pos="8689975" algn="l"/>
                <a:tab pos="9174163" algn="l"/>
                <a:tab pos="9659938" algn="l"/>
                <a:tab pos="10144125" algn="l"/>
              </a:tabLst>
            </a:pPr>
            <a:r>
              <a:rPr lang="cs-CZ" altLang="cs-CZ" sz="4200" dirty="0">
                <a:cs typeface="Lucida Sans Unicode" panose="020B0602030504020204" pitchFamily="34" charset="0"/>
              </a:rPr>
              <a:t>Seznámit dítě s novým způsobem příjmu stravy, není nutné spěchat a klást důraz na množství příkrmu.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704F5D0-FB97-4E14-8923-2C08F89FB1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9264448-C8FD-4386-8632-3BC9BE98975C}" type="slidenum">
              <a:rPr lang="en-GB" altLang="cs-CZ" smtClean="0"/>
              <a:pPr>
                <a:defRPr/>
              </a:pPr>
              <a:t>17</a:t>
            </a:fld>
            <a:endParaRPr lang="en-GB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3">
            <a:extLst>
              <a:ext uri="{FF2B5EF4-FFF2-40B4-BE49-F238E27FC236}">
                <a16:creationId xmlns:a16="http://schemas.microsoft.com/office/drawing/2014/main" id="{3423AED7-6BB0-418A-A77F-DB1808040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02024"/>
            <a:ext cx="10753200" cy="362997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Sledujte dítě, jeho reakce, zájem, schopnosti, ne hodiny, kalendář a záznamy přikázaných a zakázaných potravin</a:t>
            </a:r>
            <a:endParaRPr lang="cs-CZ" altLang="cs-CZ" sz="1800" b="1" i="1" dirty="0">
              <a:latin typeface="+mj-lt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Umožněte dítěti kojit se, kdy chce, případně kojení i nabízejte</a:t>
            </a:r>
            <a:endParaRPr lang="cs-CZ" altLang="cs-CZ" sz="1800" b="1" i="1" dirty="0">
              <a:latin typeface="+mj-lt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Dávejte dítěti potraviny, o které jeví zájem</a:t>
            </a:r>
            <a:endParaRPr lang="cs-CZ" altLang="cs-CZ" sz="1800" b="1" i="1" dirty="0">
              <a:latin typeface="+mj-lt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Režim stravování přizpůsobte chodu své rodiny tak, aby byl praktický a vyhovoval Vám i dítěti</a:t>
            </a:r>
            <a:endParaRPr lang="cs-CZ" altLang="cs-CZ" sz="1800" b="1" i="1" dirty="0">
              <a:latin typeface="+mj-lt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Přestaňte mít z jídla strach</a:t>
            </a:r>
            <a:endParaRPr lang="cs-CZ" altLang="cs-CZ" sz="1800" b="1" i="1" dirty="0">
              <a:latin typeface="+mj-lt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Dodržujte základní pravidla bezpečnosti, lehce </a:t>
            </a:r>
            <a:r>
              <a:rPr lang="cs-CZ" altLang="cs-CZ" sz="1800" dirty="0" err="1">
                <a:latin typeface="+mj-lt"/>
                <a:ea typeface="MS PGothic" panose="020B0600070205080204" pitchFamily="34" charset="-128"/>
              </a:rPr>
              <a:t>vdechnutelné</a:t>
            </a: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 potraviny podávejte až když je dítě dokáže bezpečně sníst a vždy s dohledem</a:t>
            </a:r>
            <a:endParaRPr lang="cs-CZ" altLang="cs-CZ" sz="1800" b="1" i="1" dirty="0">
              <a:latin typeface="+mj-lt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Konzistenci, typ pokrmu, jeho množství přizpůsobte zájmu dítěte a jeho chuti jíst</a:t>
            </a:r>
            <a:endParaRPr lang="cs-CZ" altLang="cs-CZ" sz="1800" b="1" i="1" dirty="0">
              <a:latin typeface="+mj-lt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Dítě se teprve učí jíst, dejte mu čas a využijte jeho nadšení pro objevování nových věcí a chutí v čase, kdy o to má zájem</a:t>
            </a:r>
            <a:endParaRPr lang="cs-CZ" altLang="cs-CZ" sz="1800" b="1" i="1" dirty="0">
              <a:latin typeface="+mj-lt"/>
              <a:ea typeface="MS PGothic" panose="020B0600070205080204" pitchFamily="34" charset="-128"/>
            </a:endParaRP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S příkrmy nemusíte čekat přesně do 6. měsíce. Doporučení WHO výlučně kojit do 6. měsíce je orientační, může to být i o něco dříve či později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1800" dirty="0">
                <a:latin typeface="+mj-lt"/>
                <a:ea typeface="MS PGothic" panose="020B0600070205080204" pitchFamily="34" charset="-128"/>
              </a:rPr>
              <a:t>Kojení při zavádění pevné stravy neomezujte – zavádění příkrmů neznamená nahrazování kojení – kojení zůstává ve stejném rozsahu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B396508-73D1-4C83-877A-68C8749B9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A4BCF50-AC3E-47A9-BA2F-CD0C69FF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k zavádění pěvné stravy</a:t>
            </a:r>
            <a:br>
              <a:rPr lang="cs-CZ" dirty="0"/>
            </a:br>
            <a:r>
              <a:rPr lang="cs-CZ" sz="3200" dirty="0">
                <a:hlinkClick r:id="rId2"/>
              </a:rPr>
              <a:t>www.mamila.sk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1194A97-2A77-4FF3-A219-57F5A011CB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0E93E4-1684-4166-89EA-E3CF8B88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Zavádění příkrmů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FF1B79-C913-4914-93D4-81D86D89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cs-CZ" sz="2600" b="1"/>
              <a:t>pestrost</a:t>
            </a:r>
            <a:r>
              <a:rPr lang="cs-CZ" sz="2600"/>
              <a:t> – postupně přidávat nové chutě </a:t>
            </a:r>
          </a:p>
          <a:p>
            <a:pPr>
              <a:lnSpc>
                <a:spcPct val="120000"/>
              </a:lnSpc>
            </a:pPr>
            <a:r>
              <a:rPr lang="cs-CZ" sz="2600"/>
              <a:t>nechat </a:t>
            </a:r>
            <a:r>
              <a:rPr lang="cs-CZ" sz="2600" b="1"/>
              <a:t>brát do ruky, krmit „samo“</a:t>
            </a:r>
            <a:r>
              <a:rPr lang="cs-CZ" sz="2600"/>
              <a:t>, ale </a:t>
            </a:r>
            <a:r>
              <a:rPr lang="cs-CZ" sz="2600" b="1"/>
              <a:t>nenutit</a:t>
            </a:r>
          </a:p>
          <a:p>
            <a:pPr>
              <a:lnSpc>
                <a:spcPct val="120000"/>
              </a:lnSpc>
            </a:pPr>
            <a:r>
              <a:rPr lang="cs-CZ" sz="2600"/>
              <a:t>postupně </a:t>
            </a:r>
            <a:r>
              <a:rPr lang="cs-CZ" sz="2600" b="1"/>
              <a:t>měkké kousky</a:t>
            </a:r>
            <a:r>
              <a:rPr lang="cs-CZ" sz="2600"/>
              <a:t> – spíše krájet než mačkat</a:t>
            </a:r>
          </a:p>
          <a:p>
            <a:pPr>
              <a:lnSpc>
                <a:spcPct val="120000"/>
              </a:lnSpc>
            </a:pPr>
            <a:r>
              <a:rPr lang="cs-CZ" sz="2600"/>
              <a:t>hlubší těžší miska, učit pracovat se </a:t>
            </a:r>
            <a:r>
              <a:rPr lang="cs-CZ" sz="2600" b="1"/>
              <a:t>lžičkou</a:t>
            </a:r>
          </a:p>
          <a:p>
            <a:pPr>
              <a:lnSpc>
                <a:spcPct val="120000"/>
              </a:lnSpc>
            </a:pPr>
            <a:r>
              <a:rPr lang="cs-CZ" sz="2600"/>
              <a:t>tekutiny po 10. měsíci </a:t>
            </a:r>
            <a:r>
              <a:rPr lang="cs-CZ" sz="2600" b="1"/>
              <a:t>ze šálku</a:t>
            </a:r>
          </a:p>
          <a:p>
            <a:pPr>
              <a:lnSpc>
                <a:spcPct val="120000"/>
              </a:lnSpc>
            </a:pPr>
            <a:r>
              <a:rPr lang="cs-CZ" sz="2600"/>
              <a:t>návyk na pravidelný </a:t>
            </a:r>
            <a:r>
              <a:rPr lang="cs-CZ" sz="2600" b="1"/>
              <a:t>stravovací režim</a:t>
            </a:r>
          </a:p>
          <a:p>
            <a:pPr>
              <a:lnSpc>
                <a:spcPct val="120000"/>
              </a:lnSpc>
            </a:pPr>
            <a:r>
              <a:rPr lang="cs-CZ" sz="2600"/>
              <a:t>samostatnost, ale ne bez dozoru</a:t>
            </a:r>
          </a:p>
          <a:p>
            <a:pPr>
              <a:lnSpc>
                <a:spcPct val="120000"/>
              </a:lnSpc>
            </a:pPr>
            <a:r>
              <a:rPr lang="cs-CZ" sz="2600" b="1"/>
              <a:t>společné stolování</a:t>
            </a:r>
            <a:r>
              <a:rPr lang="cs-CZ" sz="2600"/>
              <a:t> – návyky</a:t>
            </a:r>
            <a:endParaRPr lang="cs-CZ" sz="2600" b="1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8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8CD5E9-BEBC-4160-BF55-34EF79694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DC3FF96-182C-442E-A9AB-02400914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ctr">
            <a:normAutofit/>
          </a:bodyPr>
          <a:lstStyle/>
          <a:p>
            <a:r>
              <a:rPr lang="cs-CZ"/>
              <a:t>Zavádění příkrmů</a:t>
            </a:r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5FBD2B50-143A-464D-A095-49A63C49F3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879729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388AEAA-2B34-401F-935A-7199628CC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D3C7C29-8882-4218-9640-028F75213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Metoda BLW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7DBCBB-21BD-49FD-BF37-10F85C24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856457" cy="4139998"/>
          </a:xfrm>
        </p:spPr>
        <p:txBody>
          <a:bodyPr/>
          <a:lstStyle/>
          <a:p>
            <a:r>
              <a:rPr lang="cs-CZ" sz="2400" dirty="0"/>
              <a:t>BLW = baby-led </a:t>
            </a:r>
            <a:r>
              <a:rPr lang="cs-CZ" sz="2400" dirty="0" err="1"/>
              <a:t>weaning</a:t>
            </a:r>
            <a:r>
              <a:rPr lang="cs-CZ" sz="2400" dirty="0"/>
              <a:t> = dítětem vedené odstavení</a:t>
            </a:r>
          </a:p>
          <a:p>
            <a:r>
              <a:rPr lang="cs-CZ" sz="2400" dirty="0"/>
              <a:t>Dítě není krmeno a jí samo již od začátku podávání příkrmů</a:t>
            </a:r>
          </a:p>
          <a:p>
            <a:r>
              <a:rPr lang="cs-CZ" sz="2400" dirty="0"/>
              <a:t>Individuálně si určí, kdy začne jíst, co a kolik bude jíst</a:t>
            </a:r>
          </a:p>
          <a:p>
            <a:r>
              <a:rPr lang="cs-CZ" sz="2400" dirty="0"/>
              <a:t>Odpadá povinnost krmení, rodič má však stále odpovědnost za přípravu zdravého jídla pro dítě a musí být vždy pod dohledem dospělého</a:t>
            </a:r>
          </a:p>
          <a:p>
            <a:r>
              <a:rPr lang="cs-CZ" sz="2400" dirty="0"/>
              <a:t>Společné stolování -&gt; návyky</a:t>
            </a:r>
          </a:p>
          <a:p>
            <a:r>
              <a:rPr lang="cs-CZ" sz="2400" dirty="0"/>
              <a:t>Krmí se ve vzpřímené poloze nebo na bříšku</a:t>
            </a:r>
          </a:p>
        </p:txBody>
      </p:sp>
      <p:pic>
        <p:nvPicPr>
          <p:cNvPr id="5" name="Obrázek 4" descr="Obsah obrázku jídlo, interiér, zelenina&#10;&#10;Popis byl vytvořen automaticky">
            <a:extLst>
              <a:ext uri="{FF2B5EF4-FFF2-40B4-BE49-F238E27FC236}">
                <a16:creationId xmlns:a16="http://schemas.microsoft.com/office/drawing/2014/main" id="{E1B8DCB1-4377-4C4D-B9E0-D30A96B75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51" r="31018" b="-1"/>
          <a:stretch/>
        </p:blipFill>
        <p:spPr>
          <a:xfrm>
            <a:off x="7727067" y="317546"/>
            <a:ext cx="3744933" cy="551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1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66DF8DB-FDCB-40F6-92E7-6AC12B79D6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70A548E-CB34-4FC9-A92C-7F1000568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potraviny?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A494B0B-6A0F-4BA9-A6D8-142C84B2B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464571" cy="41399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Začíná se měkkým ovocem a povařenou zeleninou, může se podávat i maso, těstoviny</a:t>
            </a:r>
          </a:p>
          <a:p>
            <a:pPr>
              <a:lnSpc>
                <a:spcPct val="90000"/>
              </a:lnSpc>
            </a:pPr>
            <a:r>
              <a:rPr lang="cs-CZ" dirty="0"/>
              <a:t>Potraviny se krájí na malé kousky, ale přitom dost velké, aby je mohlo dítě uchopit</a:t>
            </a:r>
          </a:p>
          <a:p>
            <a:pPr>
              <a:lnSpc>
                <a:spcPct val="90000"/>
              </a:lnSpc>
            </a:pPr>
            <a:r>
              <a:rPr lang="cs-CZ" dirty="0"/>
              <a:t>Dohlížet na správné složení stravy-&gt; dostatečný přívod železa!</a:t>
            </a:r>
          </a:p>
          <a:p>
            <a:pPr>
              <a:lnSpc>
                <a:spcPct val="90000"/>
              </a:lnSpc>
            </a:pPr>
            <a:r>
              <a:rPr lang="cs-CZ" dirty="0"/>
              <a:t>Nepodávat solené, kořeněné, pálivé pokrmy</a:t>
            </a:r>
          </a:p>
          <a:p>
            <a:pPr>
              <a:lnSpc>
                <a:spcPct val="90000"/>
              </a:lnSpc>
            </a:pPr>
            <a:r>
              <a:rPr lang="cs-CZ" dirty="0"/>
              <a:t>Pořadí potravin není důležité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C3879F-9E48-4526-BD75-49981D791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38"/>
          <a:stretch/>
        </p:blipFill>
        <p:spPr>
          <a:xfrm>
            <a:off x="7325561" y="720000"/>
            <a:ext cx="4610031" cy="518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92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5546975-48BE-44BD-96ED-B950B3BC2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777BA0D-C948-40BA-B01B-F8AE50EC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k metodě BLW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3ADBD47-977F-42B0-9C6F-1FA1B4791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Zatím není dostatek důkazů pro podpoření ani vyloučení této možnosti zavádění příkrmů jako vhodného způsobu.</a:t>
            </a:r>
          </a:p>
          <a:p>
            <a:r>
              <a:rPr lang="cs-CZ" dirty="0"/>
              <a:t>Nicméně je stále více rozšířená a oblíbená.</a:t>
            </a:r>
          </a:p>
          <a:p>
            <a:r>
              <a:rPr lang="cs-CZ" dirty="0"/>
              <a:t>Doporučuje se pediatrům bedlivěji sledovat prospívání dítěte na této metodě, klást důraz na dostatek zdrojů železa a na prevenci vdechnutí malých kousků potravin – dohled rodiče, dítě musí být vývojově zralé</a:t>
            </a:r>
          </a:p>
        </p:txBody>
      </p:sp>
    </p:spTree>
    <p:extLst>
      <p:ext uri="{BB962C8B-B14F-4D97-AF65-F5344CB8AC3E}">
        <p14:creationId xmlns:p14="http://schemas.microsoft.com/office/powerpoint/2010/main" val="331920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Zavádění potenciálních alergenů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/>
              <a:t>u dětí s vysokým rizikem alergie vždy jen </a:t>
            </a:r>
            <a:r>
              <a:rPr lang="cs-CZ" sz="2400" b="1"/>
              <a:t>jedna nová potravina</a:t>
            </a:r>
            <a:endParaRPr lang="cs-CZ" sz="2400"/>
          </a:p>
          <a:p>
            <a:pPr lvl="1"/>
            <a:r>
              <a:rPr lang="cs-CZ" sz="2000"/>
              <a:t>zavádět postupně, sledovat reakci</a:t>
            </a:r>
          </a:p>
          <a:p>
            <a:pPr lvl="1"/>
            <a:r>
              <a:rPr lang="cs-CZ" sz="2000"/>
              <a:t>zároveň s kojením, vyšší tolerance k antigenům</a:t>
            </a:r>
          </a:p>
          <a:p>
            <a:r>
              <a:rPr lang="cs-CZ" sz="2400"/>
              <a:t>z hlediska alergie lepek </a:t>
            </a:r>
            <a:r>
              <a:rPr lang="cs-CZ" sz="2400" b="1"/>
              <a:t>nejpozději do 7. měsíce</a:t>
            </a:r>
            <a:r>
              <a:rPr lang="cs-CZ" sz="2400"/>
              <a:t> spolu s kojením</a:t>
            </a:r>
          </a:p>
          <a:p>
            <a:pPr lvl="1"/>
            <a:r>
              <a:rPr lang="cs-CZ" sz="2000"/>
              <a:t>ESPGHAN – načasování ale nemá vliv na incidenci </a:t>
            </a:r>
            <a:r>
              <a:rPr lang="cs-CZ" sz="2000" b="1"/>
              <a:t>celiakie</a:t>
            </a:r>
            <a:endParaRPr lang="cs-CZ" sz="2000"/>
          </a:p>
          <a:p>
            <a:pPr lvl="1"/>
            <a:endParaRPr lang="cs-CZ" sz="2000"/>
          </a:p>
          <a:p>
            <a:r>
              <a:rPr lang="cs-CZ" sz="2400" b="1"/>
              <a:t>studie EAT a LEAP</a:t>
            </a:r>
          </a:p>
          <a:p>
            <a:pPr lvl="1"/>
            <a:r>
              <a:rPr lang="cs-CZ"/>
              <a:t>časné zavádění alergenních potravin u rizikových skupin (čistá bílkovina)</a:t>
            </a:r>
          </a:p>
          <a:p>
            <a:pPr lvl="1"/>
            <a:r>
              <a:rPr lang="cs-CZ"/>
              <a:t>u dětí s atopickými potížemi </a:t>
            </a:r>
            <a:r>
              <a:rPr lang="cs-CZ" b="1"/>
              <a:t>výrazný pokles incidence</a:t>
            </a:r>
            <a:r>
              <a:rPr lang="cs-CZ"/>
              <a:t> alergií na arašídy a vejce</a:t>
            </a:r>
          </a:p>
          <a:p>
            <a:pPr lvl="1"/>
            <a:r>
              <a:rPr lang="cs-CZ"/>
              <a:t>u arašídů až </a:t>
            </a:r>
            <a:r>
              <a:rPr lang="cs-CZ" b="1"/>
              <a:t>100% pokles</a:t>
            </a:r>
            <a:r>
              <a:rPr lang="cs-CZ"/>
              <a:t>, u vajec </a:t>
            </a:r>
            <a:r>
              <a:rPr lang="cs-CZ" b="1"/>
              <a:t>pokles až 75 %</a:t>
            </a:r>
            <a:endParaRPr lang="cs-CZ"/>
          </a:p>
          <a:p>
            <a:pPr lvl="1"/>
            <a:r>
              <a:rPr lang="cs-CZ"/>
              <a:t>pravděpodobně souvislost s </a:t>
            </a:r>
            <a:r>
              <a:rPr lang="cs-CZ" b="1"/>
              <a:t>teorií dvojí expozice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524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164E77-5913-4B62-83E9-F8018E42F6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D035FC-3EA5-421E-B6CF-8A4A6CE6C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 co si dát pozor?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FFC238-B70C-4261-BE05-BBB835651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cs-CZ" b="1"/>
              <a:t>nerozpustné</a:t>
            </a:r>
            <a:r>
              <a:rPr lang="cs-CZ"/>
              <a:t> malé kousky potravy</a:t>
            </a:r>
          </a:p>
          <a:p>
            <a:pPr>
              <a:lnSpc>
                <a:spcPct val="120000"/>
              </a:lnSpc>
            </a:pPr>
            <a:r>
              <a:rPr lang="cs-CZ"/>
              <a:t>nehradit </a:t>
            </a:r>
            <a:r>
              <a:rPr lang="cs-CZ" b="1"/>
              <a:t>bílkoviny</a:t>
            </a:r>
            <a:r>
              <a:rPr lang="cs-CZ"/>
              <a:t> jen z mléčných výrobků (málo Fe)</a:t>
            </a:r>
          </a:p>
          <a:p>
            <a:pPr>
              <a:lnSpc>
                <a:spcPct val="120000"/>
              </a:lnSpc>
            </a:pPr>
            <a:r>
              <a:rPr lang="cs-CZ"/>
              <a:t>nezařazovat </a:t>
            </a:r>
            <a:r>
              <a:rPr lang="cs-CZ" b="1"/>
              <a:t>nízkotučné výrobky</a:t>
            </a:r>
            <a:r>
              <a:rPr lang="cs-CZ"/>
              <a:t> – potřeba malého objemu energeticky </a:t>
            </a:r>
            <a:r>
              <a:rPr lang="cs-CZ" err="1"/>
              <a:t>denzní</a:t>
            </a:r>
            <a:r>
              <a:rPr lang="cs-CZ"/>
              <a:t> stravy (tuky hradí až 45 % CEP)</a:t>
            </a:r>
          </a:p>
          <a:p>
            <a:pPr>
              <a:lnSpc>
                <a:spcPct val="120000"/>
              </a:lnSpc>
            </a:pPr>
            <a:r>
              <a:rPr lang="cs-CZ" b="1"/>
              <a:t>sladkosti</a:t>
            </a:r>
            <a:r>
              <a:rPr lang="cs-CZ"/>
              <a:t>, pochutiny</a:t>
            </a:r>
          </a:p>
          <a:p>
            <a:pPr>
              <a:lnSpc>
                <a:spcPct val="120000"/>
              </a:lnSpc>
            </a:pPr>
            <a:r>
              <a:rPr lang="cs-CZ" b="1"/>
              <a:t>nepřislazovat, nesolit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76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Úloha rodiče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cs-CZ"/>
              <a:t>dítě krmit </a:t>
            </a:r>
            <a:r>
              <a:rPr lang="cs-CZ" b="1"/>
              <a:t>pomalu a trpělivě</a:t>
            </a:r>
            <a:endParaRPr lang="cs-CZ"/>
          </a:p>
          <a:p>
            <a:pPr>
              <a:lnSpc>
                <a:spcPct val="120000"/>
              </a:lnSpc>
            </a:pPr>
            <a:r>
              <a:rPr lang="cs-CZ"/>
              <a:t>reagovat na známky </a:t>
            </a:r>
            <a:r>
              <a:rPr lang="cs-CZ" b="1"/>
              <a:t>hladu a sytosti</a:t>
            </a:r>
          </a:p>
          <a:p>
            <a:pPr>
              <a:lnSpc>
                <a:spcPct val="120000"/>
              </a:lnSpc>
            </a:pPr>
            <a:r>
              <a:rPr lang="cs-CZ"/>
              <a:t>různé </a:t>
            </a:r>
            <a:r>
              <a:rPr lang="cs-CZ" b="1"/>
              <a:t>kombinace, chutě, struktury</a:t>
            </a:r>
            <a:endParaRPr lang="cs-CZ"/>
          </a:p>
          <a:p>
            <a:pPr>
              <a:lnSpc>
                <a:spcPct val="120000"/>
              </a:lnSpc>
            </a:pPr>
            <a:r>
              <a:rPr lang="cs-CZ" b="1"/>
              <a:t>pomáhat</a:t>
            </a:r>
            <a:r>
              <a:rPr lang="cs-CZ"/>
              <a:t> dítěti v učení – pozor na negativní příklady</a:t>
            </a:r>
          </a:p>
          <a:p>
            <a:pPr>
              <a:lnSpc>
                <a:spcPct val="120000"/>
              </a:lnSpc>
            </a:pPr>
            <a:endParaRPr lang="cs-CZ" b="1"/>
          </a:p>
          <a:p>
            <a:pPr>
              <a:lnSpc>
                <a:spcPct val="120000"/>
              </a:lnSpc>
            </a:pPr>
            <a:r>
              <a:rPr lang="cs-CZ"/>
              <a:t>krmení – </a:t>
            </a:r>
            <a:r>
              <a:rPr lang="cs-CZ" b="1"/>
              <a:t>vztahová vazba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009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1286166-35C6-428B-ABDA-410C69F6F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2E1C19-297C-41AF-86C1-1871CE2A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Riziková živina – železo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4832CC-BFA9-4140-8E0A-961C2A733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často nedostatečný přívod (zásoby cca do </a:t>
            </a:r>
            <a:r>
              <a:rPr lang="cs-CZ" err="1"/>
              <a:t>uk</a:t>
            </a:r>
            <a:r>
              <a:rPr lang="cs-CZ"/>
              <a:t>. 6. měsíce)</a:t>
            </a:r>
          </a:p>
          <a:p>
            <a:r>
              <a:rPr lang="cs-CZ" b="1"/>
              <a:t>neopomíjet i další zdroje bílkovin</a:t>
            </a:r>
            <a:r>
              <a:rPr lang="cs-CZ"/>
              <a:t> kromě mléčných výrobků</a:t>
            </a:r>
            <a:br>
              <a:rPr lang="cs-CZ"/>
            </a:br>
            <a:r>
              <a:rPr lang="cs-CZ"/>
              <a:t>(nahrazování zdrojů + </a:t>
            </a:r>
            <a:r>
              <a:rPr lang="cs-CZ">
                <a:sym typeface="Wingdings 3" panose="05040102010807070707" pitchFamily="18" charset="2"/>
              </a:rPr>
              <a:t> využitelnost </a:t>
            </a:r>
            <a:r>
              <a:rPr lang="cs-CZ" err="1">
                <a:sym typeface="Wingdings 3" panose="05040102010807070707" pitchFamily="18" charset="2"/>
              </a:rPr>
              <a:t>Fe</a:t>
            </a:r>
            <a:r>
              <a:rPr lang="cs-CZ">
                <a:sym typeface="Wingdings 3" panose="05040102010807070707" pitchFamily="18" charset="2"/>
              </a:rPr>
              <a:t>)</a:t>
            </a:r>
            <a:endParaRPr lang="cs-CZ"/>
          </a:p>
          <a:p>
            <a:endParaRPr lang="cs-CZ" b="1"/>
          </a:p>
          <a:p>
            <a:r>
              <a:rPr lang="cs-CZ" b="1"/>
              <a:t>železo </a:t>
            </a:r>
            <a:r>
              <a:rPr lang="cs-CZ"/>
              <a:t>v různých potravinových skupinách</a:t>
            </a:r>
          </a:p>
          <a:p>
            <a:pPr lvl="1"/>
            <a:r>
              <a:rPr lang="cs-CZ"/>
              <a:t>obiloviny – prostřednictvím kaší (zejm. oves)</a:t>
            </a:r>
          </a:p>
          <a:p>
            <a:pPr lvl="1"/>
            <a:r>
              <a:rPr lang="cs-CZ"/>
              <a:t>maso – červené maso, vnitřnosti (játra) – </a:t>
            </a:r>
            <a:r>
              <a:rPr lang="cs-CZ" b="1" err="1"/>
              <a:t>meat</a:t>
            </a:r>
            <a:r>
              <a:rPr lang="cs-CZ" b="1"/>
              <a:t> </a:t>
            </a:r>
            <a:r>
              <a:rPr lang="cs-CZ" b="1" err="1"/>
              <a:t>factor</a:t>
            </a:r>
            <a:r>
              <a:rPr lang="cs-CZ" b="1"/>
              <a:t> </a:t>
            </a:r>
            <a:r>
              <a:rPr lang="cs-CZ"/>
              <a:t>(</a:t>
            </a:r>
            <a:r>
              <a:rPr lang="cs-CZ">
                <a:sym typeface="Wingdings 3" panose="05040102010807070707" pitchFamily="18" charset="2"/>
              </a:rPr>
              <a:t> využitelnost </a:t>
            </a:r>
            <a:r>
              <a:rPr lang="cs-CZ" err="1">
                <a:sym typeface="Wingdings 3" panose="05040102010807070707" pitchFamily="18" charset="2"/>
              </a:rPr>
              <a:t>nehemového</a:t>
            </a:r>
            <a:r>
              <a:rPr lang="cs-CZ">
                <a:sym typeface="Wingdings 3" panose="05040102010807070707" pitchFamily="18" charset="2"/>
              </a:rPr>
              <a:t> </a:t>
            </a:r>
            <a:r>
              <a:rPr lang="cs-CZ" err="1">
                <a:sym typeface="Wingdings 3" panose="05040102010807070707" pitchFamily="18" charset="2"/>
              </a:rPr>
              <a:t>Fe</a:t>
            </a:r>
            <a:r>
              <a:rPr lang="cs-CZ">
                <a:sym typeface="Wingdings 3" panose="05040102010807070707" pitchFamily="18" charset="2"/>
              </a:rPr>
              <a:t>)</a:t>
            </a:r>
            <a:endParaRPr lang="cs-CZ"/>
          </a:p>
          <a:p>
            <a:pPr lvl="1"/>
            <a:r>
              <a:rPr lang="cs-CZ"/>
              <a:t>pomletá semena, luštěniny v náležité úpravě</a:t>
            </a:r>
          </a:p>
          <a:p>
            <a:pPr lvl="1"/>
            <a:r>
              <a:rPr lang="cs-CZ" b="1"/>
              <a:t>ovoce a zelenina – vitamin C</a:t>
            </a:r>
            <a:r>
              <a:rPr lang="cs-CZ"/>
              <a:t> (</a:t>
            </a:r>
            <a:r>
              <a:rPr lang="cs-CZ">
                <a:sym typeface="Wingdings 3" panose="05040102010807070707" pitchFamily="18" charset="2"/>
              </a:rPr>
              <a:t> využitelnost </a:t>
            </a:r>
            <a:r>
              <a:rPr lang="cs-CZ" err="1">
                <a:sym typeface="Wingdings 3" panose="05040102010807070707" pitchFamily="18" charset="2"/>
              </a:rPr>
              <a:t>nehemového</a:t>
            </a:r>
            <a:r>
              <a:rPr lang="cs-CZ">
                <a:sym typeface="Wingdings 3" panose="05040102010807070707" pitchFamily="18" charset="2"/>
              </a:rPr>
              <a:t> </a:t>
            </a:r>
            <a:r>
              <a:rPr lang="cs-CZ" err="1">
                <a:sym typeface="Wingdings 3" panose="05040102010807070707" pitchFamily="18" charset="2"/>
              </a:rPr>
              <a:t>Fe</a:t>
            </a:r>
            <a:r>
              <a:rPr lang="cs-CZ">
                <a:sym typeface="Wingdings 3" panose="05040102010807070707" pitchFamily="18" charset="2"/>
              </a:rPr>
              <a:t>)</a:t>
            </a:r>
          </a:p>
          <a:p>
            <a:pPr lvl="1"/>
            <a:endParaRPr lang="cs-CZ" b="1"/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727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>
            <a:extLst>
              <a:ext uri="{FF2B5EF4-FFF2-40B4-BE49-F238E27FC236}">
                <a16:creationId xmlns:a16="http://schemas.microsoft.com/office/drawing/2014/main" id="{48612DF8-C46E-4EE3-88D4-EAF03E7901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312738"/>
            <a:ext cx="10966450" cy="1063625"/>
          </a:xfrm>
        </p:spPr>
        <p:txBody>
          <a:bodyPr/>
          <a:lstStyle/>
          <a:p>
            <a:pPr eaLnBrk="1" hangingPunct="1">
              <a:lnSpc>
                <a:spcPct val="76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en-GB" altLang="cs-CZ" sz="3200" dirty="0" err="1">
                <a:ea typeface="MS PGothic" panose="020B0600070205080204" pitchFamily="34" charset="-128"/>
              </a:rPr>
              <a:t>Přibližná</a:t>
            </a:r>
            <a:r>
              <a:rPr lang="en-GB" altLang="cs-CZ" sz="3200" dirty="0">
                <a:ea typeface="MS PGothic" panose="020B0600070205080204" pitchFamily="34" charset="-128"/>
              </a:rPr>
              <a:t> </a:t>
            </a:r>
            <a:r>
              <a:rPr lang="en-GB" altLang="cs-CZ" sz="3200" dirty="0" err="1">
                <a:ea typeface="MS PGothic" panose="020B0600070205080204" pitchFamily="34" charset="-128"/>
              </a:rPr>
              <a:t>doba</a:t>
            </a:r>
            <a:r>
              <a:rPr lang="en-GB" altLang="cs-CZ" sz="3200" dirty="0">
                <a:ea typeface="MS PGothic" panose="020B0600070205080204" pitchFamily="34" charset="-128"/>
              </a:rPr>
              <a:t> </a:t>
            </a:r>
            <a:r>
              <a:rPr lang="en-GB" altLang="cs-CZ" sz="3200" dirty="0" err="1">
                <a:ea typeface="MS PGothic" panose="020B0600070205080204" pitchFamily="34" charset="-128"/>
              </a:rPr>
              <a:t>prořezávání</a:t>
            </a:r>
            <a:r>
              <a:rPr lang="en-GB" altLang="cs-CZ" sz="3200" dirty="0">
                <a:ea typeface="MS PGothic" panose="020B0600070205080204" pitchFamily="34" charset="-128"/>
              </a:rPr>
              <a:t> </a:t>
            </a:r>
            <a:r>
              <a:rPr lang="en-GB" altLang="cs-CZ" sz="3200" dirty="0" err="1">
                <a:ea typeface="MS PGothic" panose="020B0600070205080204" pitchFamily="34" charset="-128"/>
              </a:rPr>
              <a:t>dočasného</a:t>
            </a:r>
            <a:r>
              <a:rPr lang="en-GB" altLang="cs-CZ" sz="3200" dirty="0">
                <a:ea typeface="MS PGothic" panose="020B0600070205080204" pitchFamily="34" charset="-128"/>
              </a:rPr>
              <a:t> </a:t>
            </a:r>
            <a:r>
              <a:rPr lang="en-GB" altLang="cs-CZ" sz="3200" dirty="0" err="1">
                <a:ea typeface="MS PGothic" panose="020B0600070205080204" pitchFamily="34" charset="-128"/>
              </a:rPr>
              <a:t>mléčného</a:t>
            </a:r>
            <a:r>
              <a:rPr lang="en-GB" altLang="cs-CZ" sz="3200" dirty="0">
                <a:ea typeface="MS PGothic" panose="020B0600070205080204" pitchFamily="34" charset="-128"/>
              </a:rPr>
              <a:t> </a:t>
            </a:r>
            <a:r>
              <a:rPr lang="en-GB" altLang="cs-CZ" sz="3200" dirty="0" err="1">
                <a:ea typeface="MS PGothic" panose="020B0600070205080204" pitchFamily="34" charset="-128"/>
              </a:rPr>
              <a:t>chrupu</a:t>
            </a:r>
            <a:endParaRPr lang="en-GB" altLang="cs-CZ" sz="3200" dirty="0">
              <a:ea typeface="MS PGothic" panose="020B0600070205080204" pitchFamily="34" charset="-128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C10FAB91-1574-4085-92F7-D969DEEDC70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604963"/>
            <a:ext cx="10966450" cy="4445000"/>
          </a:xfrm>
        </p:spPr>
        <p:txBody>
          <a:bodyPr/>
          <a:lstStyle/>
          <a:p>
            <a:pPr eaLnBrk="1" hangingPunct="1">
              <a:lnSpc>
                <a:spcPct val="76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en-GB" altLang="cs-CZ" sz="2600">
                <a:ea typeface="MS PGothic" panose="020B0600070205080204" pitchFamily="34" charset="-128"/>
              </a:rPr>
              <a:t>První řezáky: </a:t>
            </a:r>
            <a:r>
              <a:rPr lang="en-GB" altLang="cs-CZ" sz="2600">
                <a:solidFill>
                  <a:srgbClr val="FF0000"/>
                </a:solidFill>
                <a:ea typeface="MS PGothic" panose="020B0600070205080204" pitchFamily="34" charset="-128"/>
              </a:rPr>
              <a:t>6. -12. měsíc</a:t>
            </a:r>
          </a:p>
          <a:p>
            <a:pPr eaLnBrk="1" hangingPunct="1">
              <a:lnSpc>
                <a:spcPct val="76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en-GB" altLang="cs-CZ" sz="2600">
                <a:ea typeface="MS PGothic" panose="020B0600070205080204" pitchFamily="34" charset="-128"/>
              </a:rPr>
              <a:t>Druhé řezáky: </a:t>
            </a:r>
            <a:r>
              <a:rPr lang="en-GB" altLang="cs-CZ" sz="2600">
                <a:solidFill>
                  <a:srgbClr val="000080"/>
                </a:solidFill>
                <a:ea typeface="MS PGothic" panose="020B0600070205080204" pitchFamily="34" charset="-128"/>
              </a:rPr>
              <a:t>8. -14. měsíc</a:t>
            </a:r>
          </a:p>
          <a:p>
            <a:pPr eaLnBrk="1" hangingPunct="1">
              <a:lnSpc>
                <a:spcPct val="76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en-GB" altLang="cs-CZ" sz="2600">
                <a:ea typeface="MS PGothic" panose="020B0600070205080204" pitchFamily="34" charset="-128"/>
              </a:rPr>
              <a:t>První stoličky: </a:t>
            </a:r>
            <a:r>
              <a:rPr lang="en-GB" altLang="cs-CZ" sz="2600">
                <a:solidFill>
                  <a:srgbClr val="008000"/>
                </a:solidFill>
                <a:ea typeface="MS PGothic" panose="020B0600070205080204" pitchFamily="34" charset="-128"/>
              </a:rPr>
              <a:t>12. -18. měsíc</a:t>
            </a:r>
          </a:p>
          <a:p>
            <a:pPr eaLnBrk="1" hangingPunct="1">
              <a:lnSpc>
                <a:spcPct val="76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en-GB" altLang="cs-CZ" sz="2600">
                <a:ea typeface="MS PGothic" panose="020B0600070205080204" pitchFamily="34" charset="-128"/>
              </a:rPr>
              <a:t>Špičáky: </a:t>
            </a:r>
            <a:r>
              <a:rPr lang="en-GB" altLang="cs-CZ" sz="2600">
                <a:solidFill>
                  <a:srgbClr val="94006B"/>
                </a:solidFill>
                <a:ea typeface="MS PGothic" panose="020B0600070205080204" pitchFamily="34" charset="-128"/>
              </a:rPr>
              <a:t>17. -22. měsíc</a:t>
            </a:r>
          </a:p>
          <a:p>
            <a:pPr eaLnBrk="1" hangingPunct="1">
              <a:lnSpc>
                <a:spcPct val="76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en-GB" altLang="cs-CZ" sz="2600">
                <a:ea typeface="MS PGothic" panose="020B0600070205080204" pitchFamily="34" charset="-128"/>
              </a:rPr>
              <a:t>Druhé stoličky: </a:t>
            </a:r>
            <a:r>
              <a:rPr lang="en-GB" altLang="cs-CZ" sz="2600">
                <a:solidFill>
                  <a:srgbClr val="FF3333"/>
                </a:solidFill>
                <a:ea typeface="MS PGothic" panose="020B0600070205080204" pitchFamily="34" charset="-128"/>
              </a:rPr>
              <a:t>kolem 2-2,5 let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AE221BE-7A40-4DB8-94ED-3BDD1A76A8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32507536-7334-4795-850F-C3AD130CFE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9638" y="163513"/>
            <a:ext cx="10410825" cy="114935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cs-CZ" dirty="0"/>
              <a:t>Výživa v 6.</a:t>
            </a:r>
            <a:r>
              <a:rPr lang="cs-CZ" altLang="cs-CZ" dirty="0">
                <a:ea typeface="MS PGothic" panose="020B0600070205080204" pitchFamily="34" charset="-128"/>
              </a:rPr>
              <a:t>–</a:t>
            </a:r>
            <a:r>
              <a:rPr lang="cs-CZ" dirty="0"/>
              <a:t>8. měsíci</a:t>
            </a:r>
            <a:endParaRPr lang="en-GB" altLang="cs-CZ" dirty="0">
              <a:solidFill>
                <a:srgbClr val="000080"/>
              </a:solidFill>
              <a:ea typeface="MS PGothic" panose="020B0600070205080204" pitchFamily="34" charset="-128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8A8A598-C19C-4B77-A703-3CFB07B0528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6938" y="1306513"/>
            <a:ext cx="10410825" cy="5314950"/>
          </a:xfrm>
        </p:spPr>
        <p:txBody>
          <a:bodyPr/>
          <a:lstStyle/>
          <a:p>
            <a:pPr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ea typeface="MS PGothic" panose="020B0600070205080204" pitchFamily="34" charset="-128"/>
              </a:rPr>
              <a:t>Postupně, </a:t>
            </a:r>
            <a:r>
              <a:rPr lang="cs-CZ" altLang="cs-CZ" sz="1600" dirty="0" err="1">
                <a:ea typeface="MS PGothic" panose="020B0600070205080204" pitchFamily="34" charset="-128"/>
              </a:rPr>
              <a:t>jednodruhově</a:t>
            </a:r>
            <a:r>
              <a:rPr lang="cs-CZ" altLang="cs-CZ" sz="1600" dirty="0">
                <a:ea typeface="MS PGothic" panose="020B0600070205080204" pitchFamily="34" charset="-128"/>
              </a:rPr>
              <a:t>, přidávat nové chutě, </a:t>
            </a:r>
            <a:r>
              <a:rPr lang="cs-CZ" altLang="cs-CZ" sz="1600" b="1" u="sng" dirty="0">
                <a:ea typeface="MS PGothic" panose="020B0600070205080204" pitchFamily="34" charset="-128"/>
              </a:rPr>
              <a:t>pestrá strava</a:t>
            </a:r>
          </a:p>
          <a:p>
            <a:pPr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ea typeface="MS PGothic" panose="020B0600070205080204" pitchFamily="34" charset="-128"/>
              </a:rPr>
              <a:t>Konzistence – </a:t>
            </a:r>
            <a:r>
              <a:rPr lang="cs-CZ" altLang="cs-CZ" sz="1600" dirty="0">
                <a:solidFill>
                  <a:srgbClr val="008000"/>
                </a:solidFill>
                <a:ea typeface="MS PGothic" panose="020B0600070205080204" pitchFamily="34" charset="-128"/>
              </a:rPr>
              <a:t>hustá kaše </a:t>
            </a:r>
            <a:r>
              <a:rPr lang="cs-CZ" altLang="cs-CZ" sz="1600" dirty="0">
                <a:ea typeface="MS PGothic" panose="020B0600070205080204" pitchFamily="34" charset="-128"/>
              </a:rPr>
              <a:t>– spíše rozmačkávat</a:t>
            </a:r>
          </a:p>
          <a:p>
            <a:pPr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3E8853"/>
                </a:solidFill>
                <a:ea typeface="MS PGothic" panose="020B0600070205080204" pitchFamily="34" charset="-128"/>
              </a:rPr>
              <a:t>Zelenina, maso </a:t>
            </a:r>
            <a:r>
              <a:rPr lang="cs-CZ" altLang="cs-CZ" sz="1600" dirty="0">
                <a:ea typeface="MS PGothic" panose="020B0600070205080204" pitchFamily="34" charset="-128"/>
              </a:rPr>
              <a:t>(mladé druhy: kuře, krůta, kachna, husa, hovězí, jehněčí, králík – cca 1pl/dávka – 20 g), ovoce, žloutek (1/týdně)</a:t>
            </a:r>
            <a:endParaRPr lang="cs-CZ" altLang="cs-CZ" sz="1600" dirty="0">
              <a:solidFill>
                <a:srgbClr val="008000"/>
              </a:solidFill>
              <a:ea typeface="MS PGothic" panose="020B0600070205080204" pitchFamily="34" charset="-128"/>
            </a:endParaRPr>
          </a:p>
          <a:p>
            <a:pPr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008000"/>
                </a:solidFill>
                <a:ea typeface="MS PGothic" panose="020B0600070205080204" pitchFamily="34" charset="-128"/>
              </a:rPr>
              <a:t>Ovocné pyré</a:t>
            </a:r>
            <a:r>
              <a:rPr lang="cs-CZ" altLang="cs-CZ" sz="1600" dirty="0">
                <a:ea typeface="MS PGothic" panose="020B0600070205080204" pitchFamily="34" charset="-128"/>
              </a:rPr>
              <a:t> později možno smíchat s neslazeným bílým jogurtem</a:t>
            </a:r>
          </a:p>
          <a:p>
            <a:pPr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008000"/>
                </a:solidFill>
                <a:ea typeface="MS PGothic" panose="020B0600070205080204" pitchFamily="34" charset="-128"/>
              </a:rPr>
              <a:t>Obilné kaše</a:t>
            </a:r>
          </a:p>
          <a:p>
            <a:pPr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ea typeface="MS PGothic" panose="020B0600070205080204" pitchFamily="34" charset="-128"/>
              </a:rPr>
              <a:t>Příkrm zkoušet cca 2–3krát denně</a:t>
            </a:r>
          </a:p>
          <a:p>
            <a:pPr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000080"/>
                </a:solidFill>
                <a:ea typeface="MS PGothic" panose="020B0600070205080204" pitchFamily="34" charset="-128"/>
              </a:rPr>
              <a:t>Žvýkání do ruky</a:t>
            </a:r>
          </a:p>
          <a:p>
            <a:pPr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000080"/>
                </a:solidFill>
                <a:ea typeface="MS PGothic" panose="020B0600070205080204" pitchFamily="34" charset="-128"/>
              </a:rPr>
              <a:t>Zkoušet nechat krmit „samo</a:t>
            </a:r>
            <a:r>
              <a:rPr lang="cs-CZ" altLang="ja-JP" sz="1600" dirty="0">
                <a:solidFill>
                  <a:srgbClr val="000080"/>
                </a:solidFill>
                <a:ea typeface="MS PGothic" panose="020B0600070205080204" pitchFamily="34" charset="-128"/>
              </a:rPr>
              <a:t>“</a:t>
            </a:r>
          </a:p>
          <a:p>
            <a:pPr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000080"/>
                </a:solidFill>
                <a:ea typeface="MS PGothic" panose="020B0600070205080204" pitchFamily="34" charset="-128"/>
              </a:rPr>
              <a:t>Povzbuzovat – nenutit (15</a:t>
            </a:r>
            <a:r>
              <a:rPr lang="cs-CZ" altLang="cs-CZ" sz="1600" dirty="0">
                <a:ea typeface="MS PGothic" panose="020B0600070205080204" pitchFamily="34" charset="-128"/>
              </a:rPr>
              <a:t>–</a:t>
            </a:r>
            <a:r>
              <a:rPr lang="cs-CZ" altLang="cs-CZ" sz="1600" dirty="0">
                <a:solidFill>
                  <a:srgbClr val="000080"/>
                </a:solidFill>
                <a:ea typeface="MS PGothic" panose="020B0600070205080204" pitchFamily="34" charset="-128"/>
              </a:rPr>
              <a:t>30 minut)</a:t>
            </a:r>
            <a:endParaRPr lang="cs-CZ" altLang="cs-CZ" sz="1600" dirty="0">
              <a:ea typeface="MS PGothic" panose="020B0600070205080204" pitchFamily="34" charset="-128"/>
            </a:endParaRPr>
          </a:p>
          <a:p>
            <a:pPr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FF0000"/>
                </a:solidFill>
                <a:ea typeface="MS PGothic" panose="020B0600070205080204" pitchFamily="34" charset="-128"/>
              </a:rPr>
              <a:t>POZOR</a:t>
            </a:r>
            <a:br>
              <a:rPr lang="cs-CZ" altLang="cs-CZ" sz="1600" dirty="0">
                <a:solidFill>
                  <a:srgbClr val="FF0000"/>
                </a:solidFill>
                <a:ea typeface="MS PGothic" panose="020B0600070205080204" pitchFamily="34" charset="-128"/>
              </a:rPr>
            </a:br>
            <a:r>
              <a:rPr lang="cs-CZ" altLang="cs-CZ" sz="1600" dirty="0">
                <a:ea typeface="MS PGothic" panose="020B0600070205080204" pitchFamily="34" charset="-128"/>
              </a:rPr>
              <a:t>- zbytečně nepřislazovat, nesolit</a:t>
            </a:r>
            <a:br>
              <a:rPr lang="cs-CZ" altLang="cs-CZ" sz="1600" dirty="0">
                <a:ea typeface="MS PGothic" panose="020B0600070205080204" pitchFamily="34" charset="-128"/>
              </a:rPr>
            </a:br>
            <a:r>
              <a:rPr lang="cs-CZ" altLang="cs-CZ" sz="1600" dirty="0">
                <a:ea typeface="MS PGothic" panose="020B0600070205080204" pitchFamily="34" charset="-128"/>
              </a:rPr>
              <a:t>- tvaroh (velké množství bílkovin)</a:t>
            </a:r>
            <a:br>
              <a:rPr lang="cs-CZ" altLang="cs-CZ" sz="1600" dirty="0">
                <a:ea typeface="MS PGothic" panose="020B0600070205080204" pitchFamily="34" charset="-128"/>
              </a:rPr>
            </a:br>
            <a:r>
              <a:rPr lang="cs-CZ" altLang="cs-CZ" sz="1600" dirty="0">
                <a:ea typeface="MS PGothic" panose="020B0600070205080204" pitchFamily="34" charset="-128"/>
              </a:rPr>
              <a:t>- nerozpustné malé kousky potravy</a:t>
            </a:r>
          </a:p>
        </p:txBody>
      </p:sp>
      <p:pic>
        <p:nvPicPr>
          <p:cNvPr id="38916" name="Picture 3">
            <a:extLst>
              <a:ext uri="{FF2B5EF4-FFF2-40B4-BE49-F238E27FC236}">
                <a16:creationId xmlns:a16="http://schemas.microsoft.com/office/drawing/2014/main" id="{000CD5D1-C837-42F7-896A-51B2B424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54" y="2847026"/>
            <a:ext cx="4911660" cy="319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339DC9E-E861-469F-A774-505C227F69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92C6B79F-54C8-441E-B713-7EE6AFBEA5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544513"/>
            <a:ext cx="10423525" cy="106680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cs-CZ" dirty="0"/>
              <a:t>Výživa v 9.</a:t>
            </a:r>
            <a:r>
              <a:rPr lang="cs-CZ" altLang="cs-CZ" dirty="0">
                <a:ea typeface="MS PGothic" panose="020B0600070205080204" pitchFamily="34" charset="-128"/>
              </a:rPr>
              <a:t>–</a:t>
            </a:r>
            <a:r>
              <a:rPr lang="cs-CZ" dirty="0"/>
              <a:t>12. měsíci</a:t>
            </a:r>
            <a:endParaRPr lang="en-GB" altLang="cs-CZ" dirty="0">
              <a:solidFill>
                <a:srgbClr val="000080"/>
              </a:solidFill>
              <a:ea typeface="MS PGothic" panose="020B0600070205080204" pitchFamily="34" charset="-128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61E2B18-DE63-446E-A209-8C35F8945A4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09638" y="1549400"/>
            <a:ext cx="10410825" cy="4824413"/>
          </a:xfrm>
        </p:spPr>
        <p:txBody>
          <a:bodyPr/>
          <a:lstStyle/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ea typeface="MS PGothic" panose="020B0600070205080204" pitchFamily="34" charset="-128"/>
              </a:rPr>
              <a:t>Konzistence </a:t>
            </a:r>
            <a:br>
              <a:rPr lang="cs-CZ" altLang="cs-CZ" sz="1600" dirty="0">
                <a:ea typeface="MS PGothic" panose="020B0600070205080204" pitchFamily="34" charset="-128"/>
              </a:rPr>
            </a:br>
            <a:r>
              <a:rPr lang="cs-CZ" altLang="cs-CZ" sz="1600" dirty="0">
                <a:ea typeface="MS PGothic" panose="020B0600070205080204" pitchFamily="34" charset="-128"/>
              </a:rPr>
              <a:t>- postupně zavádět </a:t>
            </a:r>
            <a:r>
              <a:rPr lang="cs-CZ" altLang="cs-CZ" sz="1600" dirty="0">
                <a:solidFill>
                  <a:srgbClr val="008000"/>
                </a:solidFill>
                <a:ea typeface="MS PGothic" panose="020B0600070205080204" pitchFamily="34" charset="-128"/>
              </a:rPr>
              <a:t>měkkou kouskovitou stravu</a:t>
            </a:r>
            <a:br>
              <a:rPr lang="cs-CZ" altLang="cs-CZ" sz="1600" dirty="0">
                <a:solidFill>
                  <a:srgbClr val="008000"/>
                </a:solidFill>
                <a:ea typeface="MS PGothic" panose="020B0600070205080204" pitchFamily="34" charset="-128"/>
              </a:rPr>
            </a:br>
            <a:r>
              <a:rPr lang="cs-CZ" altLang="cs-CZ" sz="1600" dirty="0">
                <a:ea typeface="MS PGothic" panose="020B0600070205080204" pitchFamily="34" charset="-128"/>
              </a:rPr>
              <a:t>- spíše krájet než rozmačkávat</a:t>
            </a:r>
          </a:p>
          <a:p>
            <a:pPr marL="442913" indent="-331788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ea typeface="MS PGothic" panose="020B0600070205080204" pitchFamily="34" charset="-128"/>
              </a:rPr>
              <a:t>Příkrm zkoušet cca 3–4krát denně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000080"/>
                </a:solidFill>
                <a:ea typeface="MS PGothic" panose="020B0600070205080204" pitchFamily="34" charset="-128"/>
              </a:rPr>
              <a:t>Potraviny do ruky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000080"/>
                </a:solidFill>
                <a:ea typeface="MS PGothic" panose="020B0600070205080204" pitchFamily="34" charset="-128"/>
              </a:rPr>
              <a:t>Zkoušet nechat krmit „samo</a:t>
            </a:r>
            <a:r>
              <a:rPr lang="cs-CZ" altLang="ja-JP" sz="1600" dirty="0">
                <a:solidFill>
                  <a:srgbClr val="000080"/>
                </a:solidFill>
                <a:ea typeface="MS PGothic" panose="020B0600070205080204" pitchFamily="34" charset="-128"/>
              </a:rPr>
              <a:t>“ lžičkou – povzbuzovat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000080"/>
                </a:solidFill>
                <a:ea typeface="MS PGothic" panose="020B0600070205080204" pitchFamily="34" charset="-128"/>
              </a:rPr>
              <a:t>Pokrm z hlubší těžší nerozbitné misky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000080"/>
                </a:solidFill>
                <a:ea typeface="MS PGothic" panose="020B0600070205080204" pitchFamily="34" charset="-128"/>
              </a:rPr>
              <a:t>Tekutiny (u kojených dětí po 10. měsíci) podávat ze šálku, kravské mléko jako součást pokrmu</a:t>
            </a:r>
          </a:p>
          <a:p>
            <a:pPr marL="442913" indent="-331788" eaLnBrk="1" hangingPunct="1">
              <a:buClr>
                <a:srgbClr val="0E594D"/>
              </a:buClr>
              <a:buFont typeface="Garamond" panose="02020404030301010803" pitchFamily="18" charset="0"/>
              <a:buNone/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endParaRPr lang="cs-CZ" altLang="cs-CZ" sz="1600" dirty="0">
              <a:ea typeface="MS PGothic" panose="020B0600070205080204" pitchFamily="34" charset="-128"/>
            </a:endParaRP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1600" dirty="0">
                <a:solidFill>
                  <a:srgbClr val="FF0000"/>
                </a:solidFill>
                <a:ea typeface="MS PGothic" panose="020B0600070205080204" pitchFamily="34" charset="-128"/>
              </a:rPr>
              <a:t>POZOR</a:t>
            </a:r>
            <a:br>
              <a:rPr lang="cs-CZ" altLang="cs-CZ" sz="1600" dirty="0">
                <a:solidFill>
                  <a:srgbClr val="FF0000"/>
                </a:solidFill>
                <a:ea typeface="MS PGothic" panose="020B0600070205080204" pitchFamily="34" charset="-128"/>
              </a:rPr>
            </a:br>
            <a:r>
              <a:rPr lang="cs-CZ" altLang="cs-CZ" sz="1600" dirty="0">
                <a:ea typeface="MS PGothic" panose="020B0600070205080204" pitchFamily="34" charset="-128"/>
              </a:rPr>
              <a:t>- zbytečně nepřislazovat, nesolit</a:t>
            </a:r>
            <a:br>
              <a:rPr lang="cs-CZ" altLang="cs-CZ" sz="1600" dirty="0">
                <a:ea typeface="MS PGothic" panose="020B0600070205080204" pitchFamily="34" charset="-128"/>
              </a:rPr>
            </a:br>
            <a:r>
              <a:rPr lang="cs-CZ" altLang="cs-CZ" sz="1600" dirty="0">
                <a:ea typeface="MS PGothic" panose="020B0600070205080204" pitchFamily="34" charset="-128"/>
              </a:rPr>
              <a:t>- NE nízkotučné mléčné výrobky – LÉPE na energii bohaté tučnější mléčné výrobky, pro malý žaludek dítěte </a:t>
            </a:r>
            <a:endParaRPr lang="cs-CZ" altLang="cs-CZ" sz="1600" dirty="0">
              <a:solidFill>
                <a:srgbClr val="000080"/>
              </a:solidFill>
              <a:ea typeface="MS PGothic" panose="020B0600070205080204" pitchFamily="34" charset="-128"/>
            </a:endParaRPr>
          </a:p>
        </p:txBody>
      </p:sp>
      <p:pic>
        <p:nvPicPr>
          <p:cNvPr id="40964" name="Picture 3">
            <a:extLst>
              <a:ext uri="{FF2B5EF4-FFF2-40B4-BE49-F238E27FC236}">
                <a16:creationId xmlns:a16="http://schemas.microsoft.com/office/drawing/2014/main" id="{39314614-7886-45FB-8334-66985522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978" y="653143"/>
            <a:ext cx="4252063" cy="261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54FEB9F-8C83-44CD-9182-7C64DBA869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EBCF7-2920-4888-9D91-4E9932D64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Doporučení WHO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141267-DC56-4FC9-B294-4759BF4DE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8480"/>
            <a:ext cx="10515600" cy="41930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cs-CZ" sz="5400" b="1"/>
              <a:t>do ukončeného 6. měsíce</a:t>
            </a:r>
            <a:br>
              <a:rPr lang="cs-CZ" sz="5400" b="1"/>
            </a:br>
            <a:r>
              <a:rPr lang="cs-CZ" sz="5400"/>
              <a:t>výlučné kojení</a:t>
            </a:r>
            <a:endParaRPr lang="cs-CZ" sz="5400" b="1"/>
          </a:p>
          <a:p>
            <a:pPr marL="0" indent="0" algn="ctr">
              <a:buNone/>
            </a:pPr>
            <a:endParaRPr lang="cs-CZ" sz="2000" b="1"/>
          </a:p>
          <a:p>
            <a:pPr marL="0" indent="0" algn="ctr">
              <a:buNone/>
            </a:pPr>
            <a:endParaRPr lang="cs-CZ" sz="2000" b="1"/>
          </a:p>
          <a:p>
            <a:pPr marL="0" indent="0" algn="ctr">
              <a:buNone/>
            </a:pPr>
            <a:r>
              <a:rPr lang="cs-CZ" sz="3600" b="1"/>
              <a:t>do 2 let věku dítěte i déle</a:t>
            </a:r>
            <a:br>
              <a:rPr lang="cs-CZ" sz="3600" b="1"/>
            </a:br>
            <a:r>
              <a:rPr lang="cs-CZ" sz="3600"/>
              <a:t>zavádění místní výživné stravy</a:t>
            </a:r>
            <a:br>
              <a:rPr lang="cs-CZ" sz="3600"/>
            </a:br>
            <a:r>
              <a:rPr lang="cs-CZ" sz="3600"/>
              <a:t>za současného kojení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C958178-E3EE-48B9-BBB6-DDA0626FD8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56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DD3BAF78-1211-4B49-A50D-42816BBCDE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544513"/>
            <a:ext cx="6723062" cy="106680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cs-CZ" dirty="0"/>
              <a:t>Výživa v 1.</a:t>
            </a:r>
            <a:r>
              <a:rPr lang="cs-CZ" altLang="cs-CZ" dirty="0">
                <a:ea typeface="MS PGothic" panose="020B0600070205080204" pitchFamily="34" charset="-128"/>
              </a:rPr>
              <a:t>–</a:t>
            </a:r>
            <a:r>
              <a:rPr lang="cs-CZ" dirty="0"/>
              <a:t>2. roce</a:t>
            </a:r>
            <a:endParaRPr lang="en-GB" altLang="cs-CZ" dirty="0">
              <a:solidFill>
                <a:srgbClr val="000080"/>
              </a:solidFill>
              <a:ea typeface="MS PGothic" panose="020B0600070205080204" pitchFamily="34" charset="-128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8F15537-F533-47C3-BA1B-29DD3113ACD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6938" y="1906588"/>
            <a:ext cx="10410825" cy="4524375"/>
          </a:xfrm>
        </p:spPr>
        <p:txBody>
          <a:bodyPr/>
          <a:lstStyle/>
          <a:p>
            <a:pPr marL="442913" indent="-331788" eaLnBrk="1" hangingPunct="1">
              <a:lnSpc>
                <a:spcPct val="97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100" dirty="0">
                <a:solidFill>
                  <a:srgbClr val="000080"/>
                </a:solidFill>
                <a:ea typeface="MS PGothic" panose="020B0600070205080204" pitchFamily="34" charset="-128"/>
              </a:rPr>
              <a:t>Návyk pravidelného rozložení stravy </a:t>
            </a:r>
          </a:p>
          <a:p>
            <a:pPr marL="442913" indent="-331788" eaLnBrk="1" hangingPunct="1">
              <a:lnSpc>
                <a:spcPct val="97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100" dirty="0">
                <a:solidFill>
                  <a:srgbClr val="000080"/>
                </a:solidFill>
                <a:ea typeface="MS PGothic" panose="020B0600070205080204" pitchFamily="34" charset="-128"/>
              </a:rPr>
              <a:t>Učit jíst samostatně (lžička...příbor), ale nenechat bez dozoru! – čas, pozornost, trpělivost</a:t>
            </a:r>
          </a:p>
          <a:p>
            <a:pPr marL="442913" indent="-331788" eaLnBrk="1" hangingPunct="1">
              <a:lnSpc>
                <a:spcPct val="97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100" dirty="0">
                <a:solidFill>
                  <a:srgbClr val="000080"/>
                </a:solidFill>
                <a:ea typeface="MS PGothic" panose="020B0600070205080204" pitchFamily="34" charset="-128"/>
              </a:rPr>
              <a:t>„jídlo do ruky</a:t>
            </a:r>
            <a:r>
              <a:rPr lang="cs-CZ" altLang="ja-JP" sz="2100" dirty="0">
                <a:solidFill>
                  <a:srgbClr val="000080"/>
                </a:solidFill>
                <a:ea typeface="MS PGothic" panose="020B0600070205080204" pitchFamily="34" charset="-128"/>
              </a:rPr>
              <a:t>“</a:t>
            </a:r>
          </a:p>
          <a:p>
            <a:pPr marL="442913" indent="-331788" eaLnBrk="1" hangingPunct="1">
              <a:lnSpc>
                <a:spcPct val="87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100" dirty="0">
                <a:ea typeface="MS PGothic" panose="020B0600070205080204" pitchFamily="34" charset="-128"/>
              </a:rPr>
              <a:t>Objem snědeného jídla se ze dne na den mění</a:t>
            </a:r>
          </a:p>
          <a:p>
            <a:pPr marL="442913" indent="-331788" eaLnBrk="1" hangingPunct="1">
              <a:lnSpc>
                <a:spcPct val="97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100" dirty="0">
                <a:solidFill>
                  <a:srgbClr val="008000"/>
                </a:solidFill>
                <a:ea typeface="MS PGothic" panose="020B0600070205080204" pitchFamily="34" charset="-128"/>
              </a:rPr>
              <a:t>PODÁVAT</a:t>
            </a:r>
            <a:br>
              <a:rPr lang="cs-CZ" altLang="cs-CZ" sz="2100" dirty="0">
                <a:solidFill>
                  <a:srgbClr val="008000"/>
                </a:solidFill>
                <a:ea typeface="MS PGothic" panose="020B0600070205080204" pitchFamily="34" charset="-128"/>
              </a:rPr>
            </a:br>
            <a:r>
              <a:rPr lang="cs-CZ" altLang="cs-CZ" sz="2100" dirty="0">
                <a:ea typeface="MS PGothic" panose="020B0600070205080204" pitchFamily="34" charset="-128"/>
              </a:rPr>
              <a:t>- co nejvíce různých potravin (pyramida výživy)</a:t>
            </a:r>
            <a:br>
              <a:rPr lang="cs-CZ" altLang="cs-CZ" sz="2100" dirty="0">
                <a:ea typeface="MS PGothic" panose="020B0600070205080204" pitchFamily="34" charset="-128"/>
              </a:rPr>
            </a:br>
            <a:r>
              <a:rPr lang="cs-CZ" altLang="cs-CZ" sz="2100" dirty="0">
                <a:ea typeface="MS PGothic" panose="020B0600070205080204" pitchFamily="34" charset="-128"/>
              </a:rPr>
              <a:t>- zelenina a ovoce u každého jídla – 5krát denně</a:t>
            </a:r>
            <a:br>
              <a:rPr lang="cs-CZ" altLang="cs-CZ" sz="2100" dirty="0">
                <a:ea typeface="MS PGothic" panose="020B0600070205080204" pitchFamily="34" charset="-128"/>
              </a:rPr>
            </a:br>
            <a:r>
              <a:rPr lang="cs-CZ" altLang="cs-CZ" sz="2100" dirty="0">
                <a:ea typeface="MS PGothic" panose="020B0600070205080204" pitchFamily="34" charset="-128"/>
              </a:rPr>
              <a:t>- maso, mléko a mléčné výrobky</a:t>
            </a:r>
          </a:p>
          <a:p>
            <a:pPr marL="442913" indent="-331788" eaLnBrk="1" hangingPunct="1">
              <a:lnSpc>
                <a:spcPct val="97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100" dirty="0">
                <a:solidFill>
                  <a:srgbClr val="FF0000"/>
                </a:solidFill>
                <a:ea typeface="MS PGothic" panose="020B0600070205080204" pitchFamily="34" charset="-128"/>
              </a:rPr>
              <a:t>POZOR</a:t>
            </a:r>
            <a:br>
              <a:rPr lang="cs-CZ" altLang="cs-CZ" sz="2100" dirty="0">
                <a:solidFill>
                  <a:srgbClr val="FF0000"/>
                </a:solidFill>
                <a:ea typeface="MS PGothic" panose="020B0600070205080204" pitchFamily="34" charset="-128"/>
              </a:rPr>
            </a:br>
            <a:r>
              <a:rPr lang="cs-CZ" altLang="cs-CZ" sz="2100" dirty="0">
                <a:ea typeface="MS PGothic" panose="020B0600070205080204" pitchFamily="34" charset="-128"/>
              </a:rPr>
              <a:t>- nízkotučné výrobky, limonády a sladkosti, malé pevné kousky potravy</a:t>
            </a:r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9EB6BA1F-B693-4287-A398-6720334C2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38" y="2612571"/>
            <a:ext cx="2074598" cy="227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0E5BDF-AB21-4C04-9915-73BB2DCA09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:a16="http://schemas.microsoft.com/office/drawing/2014/main" id="{8F5C3802-19A1-468B-961E-C78726B2B8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544513"/>
            <a:ext cx="10410825" cy="106680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cs-CZ" dirty="0"/>
              <a:t>Výživa v po 2. roce</a:t>
            </a:r>
            <a:endParaRPr lang="en-GB" altLang="cs-CZ" dirty="0">
              <a:solidFill>
                <a:srgbClr val="000080"/>
              </a:solidFill>
              <a:ea typeface="MS PGothic" panose="020B0600070205080204" pitchFamily="34" charset="-128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80FC963-AEC5-4FD8-AE0E-FCC03E45DFC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6938" y="1906588"/>
            <a:ext cx="10410825" cy="4238625"/>
          </a:xfrm>
        </p:spPr>
        <p:txBody>
          <a:bodyPr/>
          <a:lstStyle/>
          <a:p>
            <a:pPr marL="442913" indent="-331788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sz="2400" dirty="0">
                <a:solidFill>
                  <a:srgbClr val="008000"/>
                </a:solidFill>
                <a:ea typeface="MS PGothic" panose="020B0600070205080204" pitchFamily="34" charset="-128"/>
              </a:rPr>
              <a:t>„</a:t>
            </a:r>
            <a:r>
              <a:rPr lang="en-GB" altLang="cs-CZ" sz="2400" dirty="0" err="1">
                <a:solidFill>
                  <a:srgbClr val="008000"/>
                </a:solidFill>
                <a:ea typeface="MS PGothic" panose="020B0600070205080204" pitchFamily="34" charset="-128"/>
              </a:rPr>
              <a:t>samo</a:t>
            </a:r>
            <a:r>
              <a:rPr lang="ja-JP" altLang="en-GB" sz="2400" dirty="0">
                <a:solidFill>
                  <a:srgbClr val="008000"/>
                </a:solidFill>
                <a:ea typeface="MS PGothic" panose="020B0600070205080204" pitchFamily="34" charset="-128"/>
              </a:rPr>
              <a:t>“</a:t>
            </a:r>
            <a:r>
              <a:rPr lang="en-GB" altLang="ja-JP" sz="2400" dirty="0">
                <a:ea typeface="MS PGothic" panose="020B0600070205080204" pitchFamily="34" charset="-128"/>
              </a:rPr>
              <a:t> 3 </a:t>
            </a:r>
            <a:r>
              <a:rPr lang="en-GB" altLang="ja-JP" sz="2400" dirty="0" err="1">
                <a:ea typeface="MS PGothic" panose="020B0600070205080204" pitchFamily="34" charset="-128"/>
              </a:rPr>
              <a:t>hlavní</a:t>
            </a:r>
            <a:r>
              <a:rPr lang="en-GB" altLang="ja-JP" sz="2400" dirty="0">
                <a:ea typeface="MS PGothic" panose="020B0600070205080204" pitchFamily="34" charset="-128"/>
              </a:rPr>
              <a:t> a 2</a:t>
            </a:r>
            <a:r>
              <a:rPr lang="cs-CZ" altLang="cs-CZ" sz="2400" dirty="0">
                <a:ea typeface="MS PGothic" panose="020B0600070205080204" pitchFamily="34" charset="-128"/>
              </a:rPr>
              <a:t>–</a:t>
            </a:r>
            <a:r>
              <a:rPr lang="en-GB" altLang="ja-JP" sz="2400" dirty="0">
                <a:ea typeface="MS PGothic" panose="020B0600070205080204" pitchFamily="34" charset="-128"/>
              </a:rPr>
              <a:t>3 </a:t>
            </a:r>
            <a:r>
              <a:rPr lang="en-GB" altLang="ja-JP" sz="2400" dirty="0" err="1">
                <a:ea typeface="MS PGothic" panose="020B0600070205080204" pitchFamily="34" charset="-128"/>
              </a:rPr>
              <a:t>menší</a:t>
            </a:r>
            <a:r>
              <a:rPr lang="en-GB" altLang="ja-JP" sz="2400" dirty="0">
                <a:ea typeface="MS PGothic" panose="020B0600070205080204" pitchFamily="34" charset="-128"/>
              </a:rPr>
              <a:t> </a:t>
            </a:r>
            <a:r>
              <a:rPr lang="en-GB" altLang="ja-JP" sz="2400" dirty="0" err="1">
                <a:ea typeface="MS PGothic" panose="020B0600070205080204" pitchFamily="34" charset="-128"/>
              </a:rPr>
              <a:t>porce</a:t>
            </a:r>
            <a:r>
              <a:rPr lang="en-GB" altLang="ja-JP" sz="2400" dirty="0">
                <a:ea typeface="MS PGothic" panose="020B0600070205080204" pitchFamily="34" charset="-128"/>
              </a:rPr>
              <a:t> </a:t>
            </a:r>
            <a:r>
              <a:rPr lang="en-GB" altLang="ja-JP" sz="2400" dirty="0" err="1">
                <a:ea typeface="MS PGothic" panose="020B0600070205080204" pitchFamily="34" charset="-128"/>
              </a:rPr>
              <a:t>pestré</a:t>
            </a:r>
            <a:r>
              <a:rPr lang="en-GB" altLang="ja-JP" sz="2400" dirty="0">
                <a:ea typeface="MS PGothic" panose="020B0600070205080204" pitchFamily="34" charset="-128"/>
              </a:rPr>
              <a:t> </a:t>
            </a:r>
            <a:r>
              <a:rPr lang="en-GB" altLang="ja-JP" sz="2400" dirty="0" err="1">
                <a:ea typeface="MS PGothic" panose="020B0600070205080204" pitchFamily="34" charset="-128"/>
              </a:rPr>
              <a:t>stravy</a:t>
            </a:r>
            <a:r>
              <a:rPr lang="en-GB" altLang="ja-JP" sz="2400" dirty="0">
                <a:ea typeface="MS PGothic" panose="020B0600070205080204" pitchFamily="34" charset="-128"/>
              </a:rPr>
              <a:t> </a:t>
            </a:r>
            <a:r>
              <a:rPr lang="en-GB" altLang="ja-JP" sz="2400" dirty="0" err="1">
                <a:ea typeface="MS PGothic" panose="020B0600070205080204" pitchFamily="34" charset="-128"/>
              </a:rPr>
              <a:t>denně</a:t>
            </a:r>
            <a:br>
              <a:rPr lang="en-GB" altLang="ja-JP" sz="2400" dirty="0">
                <a:ea typeface="MS PGothic" panose="020B0600070205080204" pitchFamily="34" charset="-128"/>
              </a:rPr>
            </a:br>
            <a:endParaRPr lang="en-GB" altLang="ja-JP" sz="2400" dirty="0">
              <a:ea typeface="MS PGothic" panose="020B0600070205080204" pitchFamily="34" charset="-128"/>
            </a:endParaRP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sz="2400" u="sng" dirty="0">
                <a:ea typeface="MS PGothic" panose="020B0600070205080204" pitchFamily="34" charset="-128"/>
              </a:rPr>
              <a:t>VYŠŠÍ SPEKTRUM POTRAVIN:</a:t>
            </a:r>
            <a:br>
              <a:rPr lang="en-GB" altLang="cs-CZ" sz="2400" u="sng" dirty="0">
                <a:ea typeface="MS PGothic" panose="020B0600070205080204" pitchFamily="34" charset="-128"/>
              </a:rPr>
            </a:br>
            <a:r>
              <a:rPr lang="en-GB" altLang="cs-CZ" sz="2400" dirty="0">
                <a:ea typeface="MS PGothic" panose="020B0600070205080204" pitchFamily="34" charset="-128"/>
              </a:rPr>
              <a:t>- </a:t>
            </a:r>
            <a:r>
              <a:rPr lang="en-GB" altLang="cs-CZ" sz="2400" dirty="0" err="1">
                <a:ea typeface="MS PGothic" panose="020B0600070205080204" pitchFamily="34" charset="-128"/>
              </a:rPr>
              <a:t>část</a:t>
            </a:r>
            <a:r>
              <a:rPr lang="en-GB" altLang="cs-CZ" sz="2400" dirty="0">
                <a:ea typeface="MS PGothic" panose="020B0600070205080204" pitchFamily="34" charset="-128"/>
              </a:rPr>
              <a:t> </a:t>
            </a:r>
            <a:r>
              <a:rPr lang="en-GB" altLang="cs-CZ" sz="2400" dirty="0" err="1">
                <a:ea typeface="MS PGothic" panose="020B0600070205080204" pitchFamily="34" charset="-128"/>
              </a:rPr>
              <a:t>výrobků</a:t>
            </a:r>
            <a:r>
              <a:rPr lang="en-GB" altLang="cs-CZ" sz="2400" dirty="0">
                <a:ea typeface="MS PGothic" panose="020B0600070205080204" pitchFamily="34" charset="-128"/>
              </a:rPr>
              <a:t> z </a:t>
            </a:r>
            <a:r>
              <a:rPr lang="en-GB" altLang="cs-CZ" sz="2400" dirty="0" err="1">
                <a:ea typeface="MS PGothic" panose="020B0600070205080204" pitchFamily="34" charset="-128"/>
              </a:rPr>
              <a:t>obilovin</a:t>
            </a:r>
            <a:r>
              <a:rPr lang="en-GB" altLang="cs-CZ" sz="2400" dirty="0">
                <a:ea typeface="MS PGothic" panose="020B0600070205080204" pitchFamily="34" charset="-128"/>
              </a:rPr>
              <a:t> </a:t>
            </a:r>
            <a:r>
              <a:rPr lang="en-GB" altLang="cs-CZ" sz="2400" dirty="0" err="1">
                <a:ea typeface="MS PGothic" panose="020B0600070205080204" pitchFamily="34" charset="-128"/>
              </a:rPr>
              <a:t>celozrnná</a:t>
            </a:r>
            <a:br>
              <a:rPr lang="en-GB" altLang="cs-CZ" sz="2400" dirty="0">
                <a:ea typeface="MS PGothic" panose="020B0600070205080204" pitchFamily="34" charset="-128"/>
              </a:rPr>
            </a:br>
            <a:r>
              <a:rPr lang="en-GB" altLang="cs-CZ" sz="2400" dirty="0">
                <a:ea typeface="MS PGothic" panose="020B0600070205080204" pitchFamily="34" charset="-128"/>
              </a:rPr>
              <a:t>- </a:t>
            </a:r>
            <a:r>
              <a:rPr lang="en-GB" altLang="cs-CZ" sz="2400" dirty="0" err="1">
                <a:ea typeface="MS PGothic" panose="020B0600070205080204" pitchFamily="34" charset="-128"/>
              </a:rPr>
              <a:t>brambory</a:t>
            </a:r>
            <a:br>
              <a:rPr lang="en-GB" altLang="cs-CZ" sz="2400" dirty="0">
                <a:ea typeface="MS PGothic" panose="020B0600070205080204" pitchFamily="34" charset="-128"/>
              </a:rPr>
            </a:br>
            <a:r>
              <a:rPr lang="en-GB" altLang="cs-CZ" sz="2400" dirty="0">
                <a:ea typeface="MS PGothic" panose="020B0600070205080204" pitchFamily="34" charset="-128"/>
              </a:rPr>
              <a:t>- </a:t>
            </a:r>
            <a:r>
              <a:rPr lang="en-GB" altLang="cs-CZ" sz="2400" dirty="0" err="1">
                <a:ea typeface="MS PGothic" panose="020B0600070205080204" pitchFamily="34" charset="-128"/>
              </a:rPr>
              <a:t>ovoce</a:t>
            </a:r>
            <a:r>
              <a:rPr lang="en-GB" altLang="cs-CZ" sz="2400" dirty="0">
                <a:ea typeface="MS PGothic" panose="020B0600070205080204" pitchFamily="34" charset="-128"/>
              </a:rPr>
              <a:t> a </a:t>
            </a:r>
            <a:r>
              <a:rPr lang="en-GB" altLang="cs-CZ" sz="2400" dirty="0" err="1">
                <a:ea typeface="MS PGothic" panose="020B0600070205080204" pitchFamily="34" charset="-128"/>
              </a:rPr>
              <a:t>zelenina</a:t>
            </a:r>
            <a:r>
              <a:rPr lang="en-GB" altLang="cs-CZ" sz="2400" dirty="0">
                <a:ea typeface="MS PGothic" panose="020B0600070205080204" pitchFamily="34" charset="-128"/>
              </a:rPr>
              <a:t> 5krát </a:t>
            </a:r>
            <a:r>
              <a:rPr lang="en-GB" altLang="cs-CZ" sz="2400" dirty="0" err="1">
                <a:ea typeface="MS PGothic" panose="020B0600070205080204" pitchFamily="34" charset="-128"/>
              </a:rPr>
              <a:t>denně</a:t>
            </a:r>
            <a:br>
              <a:rPr lang="en-GB" altLang="cs-CZ" sz="2400" dirty="0">
                <a:ea typeface="MS PGothic" panose="020B0600070205080204" pitchFamily="34" charset="-128"/>
              </a:rPr>
            </a:br>
            <a:r>
              <a:rPr lang="en-GB" altLang="cs-CZ" sz="2400" dirty="0">
                <a:ea typeface="MS PGothic" panose="020B0600070205080204" pitchFamily="34" charset="-128"/>
              </a:rPr>
              <a:t>- </a:t>
            </a:r>
            <a:r>
              <a:rPr lang="en-GB" altLang="cs-CZ" sz="2400" dirty="0" err="1">
                <a:ea typeface="MS PGothic" panose="020B0600070205080204" pitchFamily="34" charset="-128"/>
              </a:rPr>
              <a:t>maso</a:t>
            </a:r>
            <a:r>
              <a:rPr lang="en-GB" altLang="cs-CZ" sz="2400" dirty="0">
                <a:ea typeface="MS PGothic" panose="020B0600070205080204" pitchFamily="34" charset="-128"/>
              </a:rPr>
              <a:t>, </a:t>
            </a:r>
            <a:r>
              <a:rPr lang="en-GB" altLang="cs-CZ" sz="2400" dirty="0" err="1">
                <a:ea typeface="MS PGothic" panose="020B0600070205080204" pitchFamily="34" charset="-128"/>
              </a:rPr>
              <a:t>vejce</a:t>
            </a:r>
            <a:r>
              <a:rPr lang="en-GB" altLang="cs-CZ" sz="2400" dirty="0">
                <a:ea typeface="MS PGothic" panose="020B0600070205080204" pitchFamily="34" charset="-128"/>
              </a:rPr>
              <a:t>, </a:t>
            </a:r>
            <a:r>
              <a:rPr lang="en-GB" altLang="cs-CZ" sz="2400" dirty="0" err="1">
                <a:ea typeface="MS PGothic" panose="020B0600070205080204" pitchFamily="34" charset="-128"/>
              </a:rPr>
              <a:t>luštěniny</a:t>
            </a:r>
            <a:br>
              <a:rPr lang="en-GB" altLang="cs-CZ" sz="2400" dirty="0">
                <a:ea typeface="MS PGothic" panose="020B0600070205080204" pitchFamily="34" charset="-128"/>
              </a:rPr>
            </a:br>
            <a:r>
              <a:rPr lang="en-GB" altLang="cs-CZ" sz="2400" dirty="0">
                <a:ea typeface="MS PGothic" panose="020B0600070205080204" pitchFamily="34" charset="-128"/>
              </a:rPr>
              <a:t>- </a:t>
            </a:r>
            <a:r>
              <a:rPr lang="en-GB" altLang="cs-CZ" sz="2400" dirty="0" err="1">
                <a:ea typeface="MS PGothic" panose="020B0600070205080204" pitchFamily="34" charset="-128"/>
              </a:rPr>
              <a:t>mléko</a:t>
            </a:r>
            <a:r>
              <a:rPr lang="en-GB" altLang="cs-CZ" sz="2400" dirty="0">
                <a:ea typeface="MS PGothic" panose="020B0600070205080204" pitchFamily="34" charset="-128"/>
              </a:rPr>
              <a:t> a </a:t>
            </a:r>
            <a:r>
              <a:rPr lang="en-GB" altLang="cs-CZ" sz="2400" dirty="0" err="1">
                <a:ea typeface="MS PGothic" panose="020B0600070205080204" pitchFamily="34" charset="-128"/>
              </a:rPr>
              <a:t>mléčné</a:t>
            </a:r>
            <a:r>
              <a:rPr lang="en-GB" altLang="cs-CZ" sz="2400" dirty="0">
                <a:ea typeface="MS PGothic" panose="020B0600070205080204" pitchFamily="34" charset="-128"/>
              </a:rPr>
              <a:t> </a:t>
            </a:r>
            <a:r>
              <a:rPr lang="en-GB" altLang="cs-CZ" sz="2400" dirty="0" err="1">
                <a:ea typeface="MS PGothic" panose="020B0600070205080204" pitchFamily="34" charset="-128"/>
              </a:rPr>
              <a:t>výrobky</a:t>
            </a:r>
            <a:r>
              <a:rPr lang="en-GB" altLang="cs-CZ" sz="2400" dirty="0">
                <a:ea typeface="MS PGothic" panose="020B0600070205080204" pitchFamily="34" charset="-128"/>
              </a:rPr>
              <a:t> - </a:t>
            </a:r>
            <a:r>
              <a:rPr lang="en-GB" altLang="cs-CZ" sz="2400" dirty="0" err="1">
                <a:ea typeface="MS PGothic" panose="020B0600070205080204" pitchFamily="34" charset="-128"/>
              </a:rPr>
              <a:t>polotučné</a:t>
            </a:r>
            <a:br>
              <a:rPr lang="en-GB" altLang="cs-CZ" sz="2400" dirty="0">
                <a:ea typeface="MS PGothic" panose="020B0600070205080204" pitchFamily="34" charset="-128"/>
              </a:rPr>
            </a:br>
            <a:r>
              <a:rPr lang="en-GB" altLang="cs-CZ" sz="2400" dirty="0">
                <a:ea typeface="MS PGothic" panose="020B0600070205080204" pitchFamily="34" charset="-128"/>
              </a:rPr>
              <a:t>- </a:t>
            </a:r>
            <a:r>
              <a:rPr lang="en-GB" altLang="cs-CZ" sz="2400" dirty="0" err="1">
                <a:ea typeface="MS PGothic" panose="020B0600070205080204" pitchFamily="34" charset="-128"/>
              </a:rPr>
              <a:t>tuky</a:t>
            </a:r>
            <a:r>
              <a:rPr lang="en-GB" altLang="cs-CZ" sz="2400" dirty="0">
                <a:ea typeface="MS PGothic" panose="020B0600070205080204" pitchFamily="34" charset="-128"/>
              </a:rPr>
              <a:t> – po 2.</a:t>
            </a:r>
            <a:r>
              <a:rPr lang="cs-CZ" altLang="cs-CZ" sz="2400" dirty="0">
                <a:ea typeface="MS PGothic" panose="020B0600070205080204" pitchFamily="34" charset="-128"/>
              </a:rPr>
              <a:t> </a:t>
            </a:r>
            <a:r>
              <a:rPr lang="en-GB" altLang="cs-CZ" sz="2400" dirty="0" err="1">
                <a:ea typeface="MS PGothic" panose="020B0600070205080204" pitchFamily="34" charset="-128"/>
              </a:rPr>
              <a:t>roce</a:t>
            </a:r>
            <a:r>
              <a:rPr lang="en-GB" altLang="cs-CZ" sz="2400" dirty="0">
                <a:ea typeface="MS PGothic" panose="020B0600070205080204" pitchFamily="34" charset="-128"/>
              </a:rPr>
              <a:t> </a:t>
            </a:r>
            <a:r>
              <a:rPr lang="en-GB" altLang="cs-CZ" sz="2400" dirty="0" err="1">
                <a:ea typeface="MS PGothic" panose="020B0600070205080204" pitchFamily="34" charset="-128"/>
              </a:rPr>
              <a:t>podíl</a:t>
            </a:r>
            <a:r>
              <a:rPr lang="en-GB" altLang="cs-CZ" sz="2400" dirty="0">
                <a:ea typeface="MS PGothic" panose="020B0600070205080204" pitchFamily="34" charset="-128"/>
              </a:rPr>
              <a:t> </a:t>
            </a:r>
            <a:r>
              <a:rPr lang="en-GB" altLang="cs-CZ" sz="2400" dirty="0" err="1">
                <a:ea typeface="MS PGothic" panose="020B0600070205080204" pitchFamily="34" charset="-128"/>
              </a:rPr>
              <a:t>ve</a:t>
            </a:r>
            <a:r>
              <a:rPr lang="en-GB" altLang="cs-CZ" sz="2400" dirty="0">
                <a:ea typeface="MS PGothic" panose="020B0600070205080204" pitchFamily="34" charset="-128"/>
              </a:rPr>
              <a:t> </a:t>
            </a:r>
            <a:r>
              <a:rPr lang="en-GB" altLang="cs-CZ" sz="2400" dirty="0" err="1">
                <a:ea typeface="MS PGothic" panose="020B0600070205080204" pitchFamily="34" charset="-128"/>
              </a:rPr>
              <a:t>stravě</a:t>
            </a:r>
            <a:r>
              <a:rPr lang="en-GB" altLang="cs-CZ" sz="2400" dirty="0">
                <a:ea typeface="MS PGothic" panose="020B0600070205080204" pitchFamily="34" charset="-128"/>
              </a:rPr>
              <a:t> </a:t>
            </a:r>
            <a:r>
              <a:rPr lang="en-GB" altLang="cs-CZ" sz="2400" dirty="0" err="1">
                <a:ea typeface="MS PGothic" panose="020B0600070205080204" pitchFamily="34" charset="-128"/>
              </a:rPr>
              <a:t>snižovat</a:t>
            </a:r>
            <a:endParaRPr lang="en-GB" altLang="cs-CZ" sz="2400" dirty="0">
              <a:ea typeface="MS PGothic" panose="020B0600070205080204" pitchFamily="34" charset="-128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056137B-E544-4AAE-9FC6-C4657B79AE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5BF8C7CC-65EE-40E2-BCEF-623C58B44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 dospělé: 20</a:t>
            </a:r>
            <a:r>
              <a:rPr lang="cs-CZ" altLang="cs-CZ" dirty="0">
                <a:ea typeface="MS PGothic" panose="020B0600070205080204" pitchFamily="34" charset="-128"/>
              </a:rPr>
              <a:t>–</a:t>
            </a:r>
            <a:r>
              <a:rPr lang="cs-CZ" altLang="cs-CZ" dirty="0"/>
              <a:t>35 % CEP (LA 4 % CEP, ALA 0,5 % CEP, DHA 50</a:t>
            </a:r>
            <a:r>
              <a:rPr lang="cs-CZ" altLang="cs-CZ" dirty="0">
                <a:ea typeface="MS PGothic" panose="020B0600070205080204" pitchFamily="34" charset="-128"/>
              </a:rPr>
              <a:t>–</a:t>
            </a:r>
            <a:r>
              <a:rPr lang="cs-CZ" altLang="cs-CZ" dirty="0"/>
              <a:t>100 mg/den, EPA+DHA 250 mg/den)</a:t>
            </a:r>
          </a:p>
          <a:p>
            <a:r>
              <a:rPr lang="cs-CZ" altLang="cs-CZ" dirty="0"/>
              <a:t>Děti ve věku 6</a:t>
            </a:r>
            <a:r>
              <a:rPr lang="cs-CZ" altLang="cs-CZ" dirty="0">
                <a:ea typeface="MS PGothic" panose="020B0600070205080204" pitchFamily="34" charset="-128"/>
              </a:rPr>
              <a:t>–</a:t>
            </a:r>
            <a:r>
              <a:rPr lang="cs-CZ" altLang="cs-CZ" dirty="0"/>
              <a:t>12 měsíců: 40 % CEP (6.</a:t>
            </a:r>
            <a:r>
              <a:rPr lang="cs-CZ" altLang="cs-CZ" dirty="0">
                <a:ea typeface="MS PGothic" panose="020B0600070205080204" pitchFamily="34" charset="-128"/>
              </a:rPr>
              <a:t> –</a:t>
            </a:r>
            <a:r>
              <a:rPr lang="cs-CZ" altLang="cs-CZ" dirty="0"/>
              <a:t>24. měsíc: 100 mg DHA/den)</a:t>
            </a:r>
          </a:p>
          <a:p>
            <a:r>
              <a:rPr lang="cs-CZ" altLang="cs-CZ" dirty="0"/>
              <a:t>Děti ve věku 1</a:t>
            </a:r>
            <a:r>
              <a:rPr lang="cs-CZ" altLang="cs-CZ" dirty="0">
                <a:ea typeface="MS PGothic" panose="020B0600070205080204" pitchFamily="34" charset="-128"/>
              </a:rPr>
              <a:t>–</a:t>
            </a:r>
            <a:r>
              <a:rPr lang="cs-CZ" altLang="cs-CZ" dirty="0"/>
              <a:t>3 roky: 35</a:t>
            </a:r>
            <a:r>
              <a:rPr lang="cs-CZ" altLang="cs-CZ" dirty="0">
                <a:ea typeface="MS PGothic" panose="020B0600070205080204" pitchFamily="34" charset="-128"/>
              </a:rPr>
              <a:t>–</a:t>
            </a:r>
            <a:r>
              <a:rPr lang="cs-CZ" altLang="cs-CZ" dirty="0"/>
              <a:t>40 % CEP (děti starší 2 let – doporučení DHA pro dospělé)</a:t>
            </a:r>
          </a:p>
          <a:p>
            <a:pPr eaLnBrk="1" hangingPunct="1"/>
            <a:r>
              <a:rPr lang="cs-CZ" altLang="cs-CZ" dirty="0"/>
              <a:t>Zdroj: </a:t>
            </a:r>
            <a:r>
              <a:rPr lang="cs-CZ" altLang="cs-CZ" dirty="0">
                <a:hlinkClick r:id="rId2"/>
              </a:rPr>
              <a:t>http://www.efsa.europa.eu/en/efsajournal/pub/1461</a:t>
            </a: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4FE1E6-5AFC-4E54-B031-99CF39D221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1DD098F-03B6-4408-ACB6-98A196CC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EFSA - tuky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3A334240-56BC-4CD7-B2FB-BBA8F92B1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TUKY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AB57228C-384B-496F-9991-DD9C9736A12D}"/>
              </a:ext>
            </a:extLst>
          </p:cNvPr>
          <p:cNvGraphicFramePr>
            <a:graphicFrameLocks noGrp="1"/>
          </p:cNvGraphicFramePr>
          <p:nvPr/>
        </p:nvGraphicFramePr>
        <p:xfrm>
          <a:off x="3359150" y="1916113"/>
          <a:ext cx="5143500" cy="3714750"/>
        </p:xfrm>
        <a:graphic>
          <a:graphicData uri="http://schemas.openxmlformats.org/drawingml/2006/table">
            <a:tbl>
              <a:tblPr/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DOPORUČENÍ (DACH)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Potřeba (% CEP)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KOJENEC: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0-3 měsíce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45-50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4-11 měsíců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35-45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DĚTI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1-3 roky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30-40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4-14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30-35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DOSPÍVAJÍCÍ A DOSPĚLÍ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≥15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Těhotné a kojící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30-35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C453E7D-DD4A-41FF-8AF2-E44DA2032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23CEB-8CDD-4D8D-9F80-3712DD06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Výživa po 2. roce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693" y="1539782"/>
            <a:ext cx="8348614" cy="5224945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8C3535-885F-46A7-8192-20606AAD77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0366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Nadpis 1">
            <a:extLst>
              <a:ext uri="{FF2B5EF4-FFF2-40B4-BE49-F238E27FC236}">
                <a16:creationId xmlns:a16="http://schemas.microsoft.com/office/drawing/2014/main" id="{11CA6332-569F-4F52-A954-A311954C4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540" dirty="0">
                <a:solidFill>
                  <a:schemeClr val="tx1"/>
                </a:solidFill>
              </a:rPr>
              <a:t>DENNÍ DOPORUČENÉ MNOŽSTVÍ VODY</a:t>
            </a:r>
            <a:br>
              <a:rPr lang="cs-CZ" altLang="cs-CZ" sz="3629" dirty="0">
                <a:solidFill>
                  <a:schemeClr val="tx1"/>
                </a:solidFill>
              </a:rPr>
            </a:br>
            <a:r>
              <a:rPr lang="cs-CZ" altLang="cs-CZ" sz="1270" dirty="0">
                <a:solidFill>
                  <a:schemeClr val="tx1"/>
                </a:solidFill>
              </a:rPr>
              <a:t>Příjem vody = 65 % z tekutin + 25 % z potravy + 10 % z vlastního metabolismu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CD599D1-B9B1-4A20-93D4-C54B9BA1088D}"/>
              </a:ext>
            </a:extLst>
          </p:cNvPr>
          <p:cNvGraphicFramePr>
            <a:graphicFrameLocks noGrp="1"/>
          </p:cNvGraphicFramePr>
          <p:nvPr/>
        </p:nvGraphicFramePr>
        <p:xfrm>
          <a:off x="3359150" y="1916113"/>
          <a:ext cx="4968875" cy="4511674"/>
        </p:xfrm>
        <a:graphic>
          <a:graphicData uri="http://schemas.openxmlformats.org/drawingml/2006/table">
            <a:tbl>
              <a:tblPr/>
              <a:tblGrid>
                <a:gridCol w="181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93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VĚK</a:t>
                      </a:r>
                      <a:endParaRPr kumimoji="0" lang="cs-CZ" altLang="cs-CZ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DENNÍ POTŘEBA VODY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(v ml/kg ideální tělesné hmotnosti)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1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 – 3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95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1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 – 6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75</a:t>
                      </a:r>
                      <a:endParaRPr kumimoji="0" lang="cs-CZ" altLang="cs-CZ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1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 – 9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60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1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 – 12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50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1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13 – 18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40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1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19 – 50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35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1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&gt;50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30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81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Těhotné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35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81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Kojící </a:t>
                      </a:r>
                      <a:endParaRPr kumimoji="0" lang="cs-CZ" altLang="cs-CZ" sz="24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45</a:t>
                      </a:r>
                      <a:endParaRPr kumimoji="0" lang="cs-CZ" altLang="cs-CZ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8581" marR="68581" marT="0" marB="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153FB3-B12A-405F-A79A-2DCD276E4B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Content Placeholder 6">
            <a:extLst>
              <a:ext uri="{FF2B5EF4-FFF2-40B4-BE49-F238E27FC236}">
                <a16:creationId xmlns:a16="http://schemas.microsoft.com/office/drawing/2014/main" id="{F6D2142A-0F49-4D0C-8279-573D6525D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141413"/>
            <a:ext cx="55626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FDEE33B-26CF-422A-B522-CEB1C89607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id="{A8C7B9EA-D3A0-4B44-8CDF-AFE002A900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544513"/>
            <a:ext cx="10410825" cy="106680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cs-CZ" dirty="0"/>
              <a:t>Batolecí a předškolní věk</a:t>
            </a:r>
            <a:endParaRPr lang="en-GB" altLang="cs-CZ" dirty="0">
              <a:solidFill>
                <a:srgbClr val="000080"/>
              </a:solidFill>
              <a:ea typeface="MS PGothic" panose="020B0600070205080204" pitchFamily="34" charset="-128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8DA84D0-BE1B-4A6A-82A0-390FEF14FA1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6938" y="1906588"/>
            <a:ext cx="10410825" cy="4238625"/>
          </a:xfrm>
        </p:spPr>
        <p:txBody>
          <a:bodyPr/>
          <a:lstStyle/>
          <a:p>
            <a:pPr marL="442913" indent="-331788" eaLnBrk="1" hangingPunct="1">
              <a:lnSpc>
                <a:spcPct val="97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400" u="sng" dirty="0">
                <a:solidFill>
                  <a:schemeClr val="tx2"/>
                </a:solidFill>
                <a:ea typeface="MS PGothic" panose="020B0600070205080204" pitchFamily="34" charset="-128"/>
              </a:rPr>
              <a:t>BATOLECÍ VĚK:</a:t>
            </a:r>
            <a:br>
              <a:rPr lang="cs-CZ" altLang="cs-CZ" sz="2400" u="sng" dirty="0">
                <a:solidFill>
                  <a:schemeClr val="tx2"/>
                </a:solidFill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růst se zpomaluje, snižuje se potřeba energie</a:t>
            </a:r>
            <a:br>
              <a:rPr lang="cs-CZ" altLang="cs-CZ" sz="2400" dirty="0"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dítě se učí jíst samo, formují se některé chuťové </a:t>
            </a:r>
            <a:r>
              <a:rPr lang="cs-CZ" altLang="cs-CZ" sz="2400" dirty="0" err="1">
                <a:ea typeface="MS PGothic" panose="020B0600070205080204" pitchFamily="34" charset="-128"/>
              </a:rPr>
              <a:t>preferece</a:t>
            </a:r>
            <a:br>
              <a:rPr lang="cs-CZ" altLang="cs-CZ" sz="2400" dirty="0"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ovlivňování stravovacích návyků okolím</a:t>
            </a:r>
            <a:br>
              <a:rPr lang="cs-CZ" altLang="cs-CZ" sz="2400" dirty="0">
                <a:ea typeface="MS PGothic" panose="020B0600070205080204" pitchFamily="34" charset="-128"/>
              </a:rPr>
            </a:br>
            <a:endParaRPr lang="cs-CZ" altLang="cs-CZ" sz="2400" dirty="0">
              <a:ea typeface="MS PGothic" panose="020B0600070205080204" pitchFamily="34" charset="-128"/>
            </a:endParaRPr>
          </a:p>
          <a:p>
            <a:pPr marL="442913" indent="-331788" eaLnBrk="1" hangingPunct="1">
              <a:lnSpc>
                <a:spcPct val="97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400" u="sng" dirty="0">
                <a:solidFill>
                  <a:schemeClr val="tx2"/>
                </a:solidFill>
                <a:ea typeface="MS PGothic" panose="020B0600070205080204" pitchFamily="34" charset="-128"/>
              </a:rPr>
              <a:t>PŘEDŠKOLNÍ VĚK:</a:t>
            </a:r>
            <a:br>
              <a:rPr lang="cs-CZ" altLang="cs-CZ" sz="2400" u="sng" dirty="0">
                <a:solidFill>
                  <a:srgbClr val="008000"/>
                </a:solidFill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projevování větších individuálních rozdílů</a:t>
            </a:r>
            <a:br>
              <a:rPr lang="cs-CZ" altLang="cs-CZ" sz="2400" dirty="0"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zvýšená pohybová aktivita</a:t>
            </a:r>
            <a:br>
              <a:rPr lang="cs-CZ" altLang="cs-CZ" sz="2400" dirty="0"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změna složení těla – tuková tkáň X svalová tkáň</a:t>
            </a:r>
            <a:br>
              <a:rPr lang="cs-CZ" altLang="cs-CZ" sz="2400" dirty="0"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vstup do kolektivních zařízení!!!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C3486B4-21FF-4B38-A539-60F23B658D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FAE6236F-CA44-4DC1-AF8E-EFA68D70E5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544513"/>
            <a:ext cx="10401300" cy="1066800"/>
          </a:xfrm>
        </p:spPr>
        <p:txBody>
          <a:bodyPr/>
          <a:lstStyle/>
          <a:p>
            <a:pPr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cs-CZ" dirty="0"/>
              <a:t>Batole - stolování</a:t>
            </a:r>
            <a:endParaRPr lang="en-GB" altLang="cs-CZ" dirty="0">
              <a:solidFill>
                <a:srgbClr val="000080"/>
              </a:solidFill>
              <a:ea typeface="MS PGothic" panose="020B0600070205080204" pitchFamily="34" charset="-128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98925465-1F24-4DAD-AFF7-1DA196DD091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6938" y="1906588"/>
            <a:ext cx="10401300" cy="4238625"/>
          </a:xfrm>
        </p:spPr>
        <p:txBody>
          <a:bodyPr/>
          <a:lstStyle/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400" dirty="0" err="1">
                <a:solidFill>
                  <a:schemeClr val="tx2"/>
                </a:solidFill>
                <a:ea typeface="MS PGothic" panose="020B0600070205080204" pitchFamily="34" charset="-128"/>
              </a:rPr>
              <a:t>Jedoleté</a:t>
            </a:r>
            <a:r>
              <a:rPr lang="cs-CZ" altLang="cs-CZ" sz="2400" dirty="0">
                <a:solidFill>
                  <a:schemeClr val="tx2"/>
                </a:solidFill>
                <a:ea typeface="MS PGothic" panose="020B0600070205080204" pitchFamily="34" charset="-128"/>
              </a:rPr>
              <a:t> dítě</a:t>
            </a:r>
            <a:br>
              <a:rPr lang="cs-CZ" altLang="cs-CZ" sz="2400" dirty="0">
                <a:solidFill>
                  <a:srgbClr val="008000"/>
                </a:solidFill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jí pomocí prstů</a:t>
            </a:r>
            <a:br>
              <a:rPr lang="cs-CZ" altLang="cs-CZ" sz="2400" dirty="0"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potřebuje pomoc při držení hrnečku</a:t>
            </a:r>
            <a:br>
              <a:rPr lang="cs-CZ" altLang="cs-CZ" sz="2400" dirty="0">
                <a:ea typeface="MS PGothic" panose="020B0600070205080204" pitchFamily="34" charset="-128"/>
              </a:rPr>
            </a:br>
            <a:endParaRPr lang="cs-CZ" altLang="cs-CZ" sz="2400" dirty="0">
              <a:ea typeface="MS PGothic" panose="020B0600070205080204" pitchFamily="34" charset="-128"/>
            </a:endParaRP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400" dirty="0">
                <a:solidFill>
                  <a:schemeClr val="tx2"/>
                </a:solidFill>
                <a:ea typeface="MS PGothic" panose="020B0600070205080204" pitchFamily="34" charset="-128"/>
              </a:rPr>
              <a:t>Dvouleté dítě</a:t>
            </a:r>
            <a:br>
              <a:rPr lang="cs-CZ" altLang="cs-CZ" sz="2400" dirty="0">
                <a:solidFill>
                  <a:srgbClr val="008000"/>
                </a:solidFill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je schopné držet hrneček samo (schopné i dříve)</a:t>
            </a:r>
            <a:br>
              <a:rPr lang="cs-CZ" altLang="cs-CZ" sz="2400" dirty="0">
                <a:ea typeface="MS PGothic" panose="020B0600070205080204" pitchFamily="34" charset="-128"/>
              </a:rPr>
            </a:br>
            <a:r>
              <a:rPr lang="cs-CZ" altLang="cs-CZ" sz="2400" dirty="0">
                <a:ea typeface="MS PGothic" panose="020B0600070205080204" pitchFamily="34" charset="-128"/>
              </a:rPr>
              <a:t>- dobře používá lžíci – dává však přednost rukám</a:t>
            </a:r>
            <a:br>
              <a:rPr lang="cs-CZ" altLang="cs-CZ" sz="2400" dirty="0">
                <a:ea typeface="MS PGothic" panose="020B0600070205080204" pitchFamily="34" charset="-128"/>
              </a:rPr>
            </a:br>
            <a:endParaRPr lang="cs-CZ" altLang="cs-CZ" sz="2400" dirty="0">
              <a:ea typeface="MS PGothic" panose="020B0600070205080204" pitchFamily="34" charset="-128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6A3CBAD-C11C-4D37-A9A4-0E59D8B75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>
            <a:extLst>
              <a:ext uri="{FF2B5EF4-FFF2-40B4-BE49-F238E27FC236}">
                <a16:creationId xmlns:a16="http://schemas.microsoft.com/office/drawing/2014/main" id="{A308C296-D7F2-45B8-8DA1-59C1BC8E86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544513"/>
            <a:ext cx="10401300" cy="1066800"/>
          </a:xfrm>
        </p:spPr>
        <p:txBody>
          <a:bodyPr/>
          <a:lstStyle/>
          <a:p>
            <a:pPr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cs-CZ" dirty="0"/>
              <a:t>Batole - stolování</a:t>
            </a:r>
            <a:endParaRPr lang="en-GB" altLang="cs-CZ" dirty="0">
              <a:solidFill>
                <a:srgbClr val="000080"/>
              </a:solidFill>
              <a:ea typeface="MS PGothic" panose="020B0600070205080204" pitchFamily="34" charset="-128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E03E262-272A-46B6-9D4B-CD3B0A24BC7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6938" y="1906588"/>
            <a:ext cx="10401300" cy="4322762"/>
          </a:xfrm>
        </p:spPr>
        <p:txBody>
          <a:bodyPr/>
          <a:lstStyle/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600" dirty="0">
                <a:solidFill>
                  <a:schemeClr val="tx2"/>
                </a:solidFill>
                <a:ea typeface="MS PGothic" panose="020B0600070205080204" pitchFamily="34" charset="-128"/>
              </a:rPr>
              <a:t>Růst je pomalejší – mění se chuť k jídlu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600" dirty="0">
                <a:ea typeface="MS PGothic" panose="020B0600070205080204" pitchFamily="34" charset="-128"/>
              </a:rPr>
              <a:t>Dobrý jedlík kojenec → špatný jedlík batole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600" dirty="0">
                <a:ea typeface="MS PGothic" panose="020B0600070205080204" pitchFamily="34" charset="-128"/>
              </a:rPr>
              <a:t>Mění se objem snězeného jídla ze dne na den – typické 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600" dirty="0">
                <a:solidFill>
                  <a:schemeClr val="tx2"/>
                </a:solidFill>
                <a:ea typeface="MS PGothic" panose="020B0600070205080204" pitchFamily="34" charset="-128"/>
              </a:rPr>
              <a:t>„Jídelní rozmary</a:t>
            </a:r>
            <a:r>
              <a:rPr lang="cs-CZ" altLang="ja-JP" sz="2600" dirty="0">
                <a:solidFill>
                  <a:schemeClr val="tx2"/>
                </a:solidFill>
                <a:ea typeface="MS PGothic" panose="020B0600070205080204" pitchFamily="34" charset="-128"/>
              </a:rPr>
              <a:t>“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600" dirty="0">
                <a:ea typeface="MS PGothic" panose="020B0600070205080204" pitchFamily="34" charset="-128"/>
              </a:rPr>
              <a:t>Různý příjem – však energetický příjem stálý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600" dirty="0">
                <a:solidFill>
                  <a:srgbClr val="000080"/>
                </a:solidFill>
                <a:ea typeface="MS PGothic" panose="020B0600070205080204" pitchFamily="34" charset="-128"/>
              </a:rPr>
              <a:t>Nenutit, ale stále nabízet rozmanitost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2E128D5-1D7B-45C5-B360-4D2F07C9B0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AFB110-6FF2-49E4-A605-EF407BD17C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044381-723B-4ACE-B615-3B97474F5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458720"/>
            <a:ext cx="10753200" cy="3373280"/>
          </a:xfrm>
        </p:spPr>
        <p:txBody>
          <a:bodyPr/>
          <a:lstStyle/>
          <a:p>
            <a:r>
              <a:rPr lang="cs-CZ"/>
              <a:t>Cochrane review – podklad pro doporučení WHO</a:t>
            </a:r>
          </a:p>
          <a:p>
            <a:r>
              <a:rPr lang="cs-CZ"/>
              <a:t>základní závěry</a:t>
            </a:r>
          </a:p>
          <a:p>
            <a:pPr lvl="1"/>
            <a:r>
              <a:rPr lang="cs-CZ"/>
              <a:t>zavádění po 6. měsíci </a:t>
            </a:r>
            <a:r>
              <a:rPr lang="cs-CZ" b="1"/>
              <a:t>snižuje incidenci</a:t>
            </a:r>
            <a:r>
              <a:rPr lang="cs-CZ"/>
              <a:t> GIT infekcí a </a:t>
            </a:r>
            <a:r>
              <a:rPr lang="cs-CZ" b="1"/>
              <a:t>prodlužuje</a:t>
            </a:r>
            <a:r>
              <a:rPr lang="cs-CZ"/>
              <a:t> laktační amenoreu</a:t>
            </a:r>
          </a:p>
          <a:p>
            <a:pPr lvl="1"/>
            <a:r>
              <a:rPr lang="cs-CZ"/>
              <a:t>dřívější zavádění </a:t>
            </a:r>
            <a:r>
              <a:rPr lang="cs-CZ" b="1"/>
              <a:t>nepřináší benefity</a:t>
            </a:r>
            <a:r>
              <a:rPr lang="cs-CZ"/>
              <a:t> oproti zavádění po 6. měsíci</a:t>
            </a:r>
          </a:p>
          <a:p>
            <a:endParaRPr lang="cs-CZ"/>
          </a:p>
          <a:p>
            <a:r>
              <a:rPr lang="cs-CZ"/>
              <a:t>s ohledem na výše uvedené autoři doporučují </a:t>
            </a:r>
            <a:r>
              <a:rPr lang="cs-CZ" b="1"/>
              <a:t>výlučné kojení během prvních 6 měsíců</a:t>
            </a:r>
            <a:r>
              <a:rPr lang="cs-CZ"/>
              <a:t> s ohledem na individuální prospívání</a:t>
            </a:r>
          </a:p>
          <a:p>
            <a:pPr lvl="1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CD2B8F-90DE-47EC-9DE2-D26D59661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413560"/>
            <a:ext cx="8278380" cy="18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65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1">
            <a:extLst>
              <a:ext uri="{FF2B5EF4-FFF2-40B4-BE49-F238E27FC236}">
                <a16:creationId xmlns:a16="http://schemas.microsoft.com/office/drawing/2014/main" id="{CA075408-7C67-4117-9CBC-4B95877ED4D2}"/>
              </a:ext>
            </a:extLst>
          </p:cNvPr>
          <p:cNvGrpSpPr>
            <a:grpSpLocks/>
          </p:cNvGrpSpPr>
          <p:nvPr/>
        </p:nvGrpSpPr>
        <p:grpSpPr bwMode="auto">
          <a:xfrm>
            <a:off x="744862" y="1157702"/>
            <a:ext cx="10112375" cy="5664200"/>
            <a:chOff x="340" y="654"/>
            <a:chExt cx="5403" cy="3634"/>
          </a:xfrm>
        </p:grpSpPr>
        <p:pic>
          <p:nvPicPr>
            <p:cNvPr id="57347" name="Picture 2">
              <a:extLst>
                <a:ext uri="{FF2B5EF4-FFF2-40B4-BE49-F238E27FC236}">
                  <a16:creationId xmlns:a16="http://schemas.microsoft.com/office/drawing/2014/main" id="{6E8F892F-FE33-41BE-983E-37954A941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654"/>
              <a:ext cx="5403" cy="3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7348" name="Text Box 3">
              <a:extLst>
                <a:ext uri="{FF2B5EF4-FFF2-40B4-BE49-F238E27FC236}">
                  <a16:creationId xmlns:a16="http://schemas.microsoft.com/office/drawing/2014/main" id="{BAE9577D-4AAD-42D2-B881-C3323D37A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654"/>
              <a:ext cx="5403" cy="3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66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endParaRPr lang="cs-CZ" altLang="cs-CZ" sz="2000">
                <a:latin typeface="Arial" panose="020B0604020202020204" pitchFamily="34" charset="0"/>
              </a:endParaRPr>
            </a:p>
          </p:txBody>
        </p:sp>
      </p:grp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7723BE-05EF-4ECA-9683-B2DEA19CE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40</a:t>
            </a:fld>
            <a:endParaRPr lang="cs-CZ" alt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55FEF02-93F2-4D12-B09D-EC7D490F10D2}"/>
              </a:ext>
            </a:extLst>
          </p:cNvPr>
          <p:cNvSpPr txBox="1"/>
          <p:nvPr/>
        </p:nvSpPr>
        <p:spPr>
          <a:xfrm flipH="1">
            <a:off x="494522" y="634482"/>
            <a:ext cx="10879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2"/>
                </a:solidFill>
                <a:latin typeface="+mj-lt"/>
              </a:rPr>
              <a:t>Podávání příkrmů na základě průzkumu u různě starých dětí: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F8708178-5FCA-4902-B7F5-56815CB2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ea typeface="MS PGothic" panose="020B0600070205080204" pitchFamily="34" charset="-128"/>
              </a:rPr>
              <a:t>BATOLE – vlivy</a:t>
            </a:r>
          </a:p>
        </p:txBody>
      </p:sp>
      <p:sp>
        <p:nvSpPr>
          <p:cNvPr id="72707" name="Zástupný symbol pro obsah 2">
            <a:extLst>
              <a:ext uri="{FF2B5EF4-FFF2-40B4-BE49-F238E27FC236}">
                <a16:creationId xmlns:a16="http://schemas.microsoft.com/office/drawing/2014/main" id="{9F44CAA9-5B30-4BBD-A5ED-313359B4E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ea typeface="MS PGothic" panose="020B0600070205080204" pitchFamily="34" charset="-128"/>
              </a:rPr>
              <a:t>Stravovací zvyklosti rodičů</a:t>
            </a:r>
          </a:p>
          <a:p>
            <a:pPr eaLnBrk="1" hangingPunct="1"/>
            <a:r>
              <a:rPr lang="cs-CZ" altLang="cs-CZ">
                <a:ea typeface="MS PGothic" panose="020B0600070205080204" pitchFamily="34" charset="-128"/>
              </a:rPr>
              <a:t>Časté změny stravovacích zvyklostí batolat</a:t>
            </a:r>
          </a:p>
          <a:p>
            <a:pPr eaLnBrk="1" hangingPunct="1"/>
            <a:r>
              <a:rPr lang="cs-CZ" altLang="cs-CZ">
                <a:ea typeface="MS PGothic" panose="020B0600070205080204" pitchFamily="34" charset="-128"/>
              </a:rPr>
              <a:t>„Snížení zájmu o jídlo je však v tomto věku přirozené. Dítě se více zajímá o okolní svět, růst v tomto věku je navíc pomalejší, s čímž je spojena snížená potřeba jídla.</a:t>
            </a:r>
            <a:r>
              <a:rPr lang="cs-CZ" altLang="en-US">
                <a:ea typeface="MS PGothic" panose="020B0600070205080204" pitchFamily="34" charset="-128"/>
              </a:rPr>
              <a:t>“</a:t>
            </a:r>
            <a:endParaRPr lang="cs-CZ" altLang="cs-CZ">
              <a:ea typeface="MS PGothic" panose="020B0600070205080204" pitchFamily="34" charset="-128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EC3CABC-D623-47F6-A660-2BA36CB40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>
            <a:extLst>
              <a:ext uri="{FF2B5EF4-FFF2-40B4-BE49-F238E27FC236}">
                <a16:creationId xmlns:a16="http://schemas.microsoft.com/office/drawing/2014/main" id="{B1992E66-00CD-4FEB-9B77-7C1D83233F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54513" y="547688"/>
            <a:ext cx="7227887" cy="1536700"/>
          </a:xfrm>
        </p:spPr>
        <p:txBody>
          <a:bodyPr/>
          <a:lstStyle/>
          <a:p>
            <a:pPr algn="r" eaLnBrk="1" hangingPunct="1">
              <a:lnSpc>
                <a:spcPct val="100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en-GB" altLang="cs-CZ">
                <a:ea typeface="MS PGothic" panose="020B0600070205080204" pitchFamily="34" charset="-128"/>
              </a:rPr>
              <a:t>Batolecí negativismus I.</a:t>
            </a:r>
            <a:br>
              <a:rPr lang="en-GB" altLang="cs-CZ">
                <a:ea typeface="MS PGothic" panose="020B0600070205080204" pitchFamily="34" charset="-128"/>
              </a:rPr>
            </a:br>
            <a:r>
              <a:rPr lang="en-GB" altLang="cs-CZ" sz="2100">
                <a:ea typeface="MS PGothic" panose="020B0600070205080204" pitchFamily="34" charset="-128"/>
              </a:rPr>
              <a:t>Zdroj: FRÜHAUF, P.: Fyziologie a patologie dětské výživy, Karolinum, Praha, 2003</a:t>
            </a: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4F1A12C0-BEE6-459A-A9C6-28053F75A03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52463" y="2449513"/>
            <a:ext cx="10972800" cy="3919537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b="1" dirty="0">
                <a:ea typeface="MS PGothic" panose="020B0600070205080204" pitchFamily="34" charset="-128"/>
              </a:rPr>
              <a:t>Přirozená součást vývoje dítěte, kdy dítě začne odmítat stravu.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b="1" dirty="0">
                <a:ea typeface="MS PGothic" panose="020B0600070205080204" pitchFamily="34" charset="-128"/>
              </a:rPr>
              <a:t>Spojeno s vývojem osobnosti – JÁ SÁM si mohu o něčem rozhodnout.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endParaRPr lang="cs-CZ" altLang="cs-CZ" b="1" dirty="0">
              <a:ea typeface="MS PGothic" panose="020B0600070205080204" pitchFamily="34" charset="-128"/>
            </a:endParaRP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b="1" dirty="0">
                <a:ea typeface="MS PGothic" panose="020B0600070205080204" pitchFamily="34" charset="-128"/>
              </a:rPr>
              <a:t>Servírovat vždy menší porce než dítě požaduje a potom přidávat, když o to samo požádá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Nerušit dítě při jídle i když trvá dlouho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S výtkami týkajícími se stolování počkat až po dokončení jídla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b="1" dirty="0">
                <a:ea typeface="MS PGothic" panose="020B0600070205080204" pitchFamily="34" charset="-128"/>
              </a:rPr>
              <a:t>Je vhodné při obavách z nedostatku vést záznam stravy, který obvykle dokáže nutriční dostatečnost</a:t>
            </a:r>
          </a:p>
        </p:txBody>
      </p:sp>
      <p:pic>
        <p:nvPicPr>
          <p:cNvPr id="74756" name="Picture 3">
            <a:extLst>
              <a:ext uri="{FF2B5EF4-FFF2-40B4-BE49-F238E27FC236}">
                <a16:creationId xmlns:a16="http://schemas.microsoft.com/office/drawing/2014/main" id="{1D30905B-AF83-4E4F-9A6F-E3EE81A9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88950"/>
            <a:ext cx="2824162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B27760E-3417-4807-BE2B-B8CD8F286D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>
            <a:extLst>
              <a:ext uri="{FF2B5EF4-FFF2-40B4-BE49-F238E27FC236}">
                <a16:creationId xmlns:a16="http://schemas.microsoft.com/office/drawing/2014/main" id="{672CCABB-A887-44F3-BC8F-23141C7755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73050"/>
            <a:ext cx="7662863" cy="1147763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en-GB" altLang="cs-CZ">
                <a:ea typeface="MS PGothic" panose="020B0600070205080204" pitchFamily="34" charset="-128"/>
              </a:rPr>
              <a:t>Batolecí negativismus II.</a:t>
            </a: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275338FB-07A9-402C-8F16-A3A17E6EDC8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604963"/>
            <a:ext cx="10710863" cy="4768850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Načasování jídel musí </a:t>
            </a:r>
            <a:br>
              <a:rPr lang="cs-CZ" altLang="cs-CZ">
                <a:ea typeface="MS PGothic" panose="020B0600070205080204" pitchFamily="34" charset="-128"/>
              </a:rPr>
            </a:br>
            <a:r>
              <a:rPr lang="cs-CZ" altLang="cs-CZ">
                <a:ea typeface="MS PGothic" panose="020B0600070205080204" pitchFamily="34" charset="-128"/>
              </a:rPr>
              <a:t>odpovídat potřebám dítěte, </a:t>
            </a:r>
            <a:br>
              <a:rPr lang="cs-CZ" altLang="cs-CZ">
                <a:ea typeface="MS PGothic" panose="020B0600070205080204" pitchFamily="34" charset="-128"/>
              </a:rPr>
            </a:br>
            <a:r>
              <a:rPr lang="cs-CZ" altLang="cs-CZ">
                <a:ea typeface="MS PGothic" panose="020B0600070205080204" pitchFamily="34" charset="-128"/>
              </a:rPr>
              <a:t>pokud dlouho čeká na jídlo, </a:t>
            </a:r>
            <a:br>
              <a:rPr lang="cs-CZ" altLang="cs-CZ">
                <a:ea typeface="MS PGothic" panose="020B0600070205080204" pitchFamily="34" charset="-128"/>
              </a:rPr>
            </a:br>
            <a:r>
              <a:rPr lang="cs-CZ" altLang="cs-CZ">
                <a:ea typeface="MS PGothic" panose="020B0600070205080204" pitchFamily="34" charset="-128"/>
              </a:rPr>
              <a:t>bývá unavené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Pokusit se o pravidelnost jídla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Nezlobit se na dítě, že v batolecím věku jí pomocí rukou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Udělat z jídla zábavu (lépe chutná barevné pokrmy než bezbarvé kaše)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Nestarat se o podivné chutě dítěte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2CC82F-F3EA-44C5-8429-1543540CC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>
            <a:extLst>
              <a:ext uri="{FF2B5EF4-FFF2-40B4-BE49-F238E27FC236}">
                <a16:creationId xmlns:a16="http://schemas.microsoft.com/office/drawing/2014/main" id="{F2BE4FE3-8CBC-428F-A6E1-86F021D560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27575" y="620713"/>
            <a:ext cx="5053013" cy="114776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3000"/>
              </a:lnSpc>
              <a:spcAft>
                <a:spcPts val="0"/>
              </a:spcAft>
              <a:tabLst>
                <a:tab pos="0" algn="l"/>
                <a:tab pos="482588" algn="l"/>
                <a:tab pos="967293" algn="l"/>
                <a:tab pos="1451997" algn="l"/>
                <a:tab pos="1936702" algn="l"/>
                <a:tab pos="2423523" algn="l"/>
                <a:tab pos="2908227" algn="l"/>
                <a:tab pos="3392933" algn="l"/>
                <a:tab pos="3877636" algn="l"/>
                <a:tab pos="4364458" algn="l"/>
                <a:tab pos="4849163" algn="l"/>
                <a:tab pos="5333867" algn="l"/>
                <a:tab pos="5818572" algn="l"/>
                <a:tab pos="6303276" algn="l"/>
                <a:tab pos="6790097" algn="l"/>
                <a:tab pos="7274802" algn="l"/>
                <a:tab pos="7759506" algn="l"/>
                <a:tab pos="8244211" algn="l"/>
                <a:tab pos="8728915" algn="l"/>
                <a:tab pos="9215736" algn="l"/>
                <a:tab pos="9700441" algn="l"/>
              </a:tabLst>
              <a:defRPr/>
            </a:pPr>
            <a:r>
              <a:rPr lang="en-GB" altLang="cs-CZ" err="1">
                <a:solidFill>
                  <a:schemeClr val="tx1">
                    <a:lumMod val="85000"/>
                    <a:lumOff val="15000"/>
                  </a:schemeClr>
                </a:solidFill>
                <a:ea typeface="MS PGothic" charset="-128"/>
              </a:rPr>
              <a:t>Batolecí</a:t>
            </a:r>
            <a:r>
              <a:rPr lang="en-GB" altLang="cs-CZ">
                <a:solidFill>
                  <a:schemeClr val="tx1">
                    <a:lumMod val="85000"/>
                    <a:lumOff val="15000"/>
                  </a:schemeClr>
                </a:solidFill>
                <a:ea typeface="MS PGothic" charset="-128"/>
              </a:rPr>
              <a:t> </a:t>
            </a:r>
            <a:br>
              <a:rPr lang="en-GB" altLang="cs-CZ">
                <a:solidFill>
                  <a:schemeClr val="tx1">
                    <a:lumMod val="85000"/>
                    <a:lumOff val="15000"/>
                  </a:schemeClr>
                </a:solidFill>
                <a:ea typeface="MS PGothic" charset="-128"/>
              </a:rPr>
            </a:br>
            <a:r>
              <a:rPr lang="en-GB" altLang="cs-CZ" err="1">
                <a:solidFill>
                  <a:schemeClr val="tx1">
                    <a:lumMod val="85000"/>
                    <a:lumOff val="15000"/>
                  </a:schemeClr>
                </a:solidFill>
                <a:ea typeface="MS PGothic" charset="-128"/>
              </a:rPr>
              <a:t>negativismus</a:t>
            </a:r>
            <a:r>
              <a:rPr lang="en-GB" altLang="cs-CZ">
                <a:solidFill>
                  <a:schemeClr val="tx1">
                    <a:lumMod val="85000"/>
                    <a:lumOff val="15000"/>
                  </a:schemeClr>
                </a:solidFill>
                <a:ea typeface="MS PGothic" charset="-128"/>
              </a:rPr>
              <a:t> III.</a:t>
            </a: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3C1D74A5-B0F6-4662-BA54-105BBFB7C1F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2940050"/>
            <a:ext cx="10710863" cy="3194050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Nedělat si starosti s pořadím jídel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b="1">
                <a:ea typeface="MS PGothic" panose="020B0600070205080204" pitchFamily="34" charset="-128"/>
              </a:rPr>
              <a:t>Pokusit se zapojit dítě do přípravy pokrmu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Neservírovat jídlo, které dítě nemá rádo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Dítě nemusí dostávat všechna speciální jídla pro dospělé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>
                <a:ea typeface="MS PGothic" panose="020B0600070205080204" pitchFamily="34" charset="-128"/>
              </a:rPr>
              <a:t>Nedávat dítěti úplatky za jídlo!</a:t>
            </a:r>
          </a:p>
        </p:txBody>
      </p:sp>
      <p:pic>
        <p:nvPicPr>
          <p:cNvPr id="78852" name="Picture 3">
            <a:extLst>
              <a:ext uri="{FF2B5EF4-FFF2-40B4-BE49-F238E27FC236}">
                <a16:creationId xmlns:a16="http://schemas.microsoft.com/office/drawing/2014/main" id="{837CCA82-D9E8-405C-B975-31D44DC7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620713"/>
            <a:ext cx="309721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C5166C1-A678-4418-8015-B0A96B1EF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>
            <a:extLst>
              <a:ext uri="{FF2B5EF4-FFF2-40B4-BE49-F238E27FC236}">
                <a16:creationId xmlns:a16="http://schemas.microsoft.com/office/drawing/2014/main" id="{5A64F2AB-40DD-4A28-8F75-3A9E649876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73050"/>
            <a:ext cx="10972800" cy="1147763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en-GB" altLang="cs-CZ">
                <a:ea typeface="MS PGothic" panose="020B0600070205080204" pitchFamily="34" charset="-128"/>
              </a:rPr>
              <a:t>Batolecí negativismus IV.</a:t>
            </a: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4240A74D-299C-4445-9F62-83B460C7959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398588"/>
            <a:ext cx="5919788" cy="4975225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b="1" dirty="0">
                <a:ea typeface="MS PGothic" panose="020B0600070205080204" pitchFamily="34" charset="-128"/>
              </a:rPr>
              <a:t>Sledovat, co dítě pije, mnohdy se zasytí pitím před jídlem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Nevnucovat dítěti tu potravu, kterou odmítá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Snažit se, aby si dítě zvyklo na potraviny, které jsou běžně k dostání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Nesrovnávat dítě s ostatními dětmi. Individuální požadavky jsou odlišné. Průměrná spotřeba je cenná statisticky, ale není možné z ní vyvodit požadavky na individuální potřebu</a:t>
            </a:r>
          </a:p>
          <a:p>
            <a:pPr eaLnBrk="1" hangingPunct="1">
              <a:lnSpc>
                <a:spcPct val="93000"/>
              </a:lnSpc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Udělat z jídla hru.</a:t>
            </a:r>
          </a:p>
        </p:txBody>
      </p:sp>
      <p:pic>
        <p:nvPicPr>
          <p:cNvPr id="80900" name="Picture 3">
            <a:extLst>
              <a:ext uri="{FF2B5EF4-FFF2-40B4-BE49-F238E27FC236}">
                <a16:creationId xmlns:a16="http://schemas.microsoft.com/office/drawing/2014/main" id="{53982C08-015F-4A22-AB0B-B31DE6ADF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398588"/>
            <a:ext cx="3671888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475AD5B-760B-4C43-AC26-438EB99698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Doporučení k zavádění komplementární výživy (příkrmu)</a:t>
            </a:r>
            <a:br>
              <a:rPr lang="cs-CZ"/>
            </a:br>
            <a:r>
              <a:rPr lang="cs-CZ"/>
              <a:t>u kojenců (MZ ČR)</a:t>
            </a:r>
          </a:p>
          <a:p>
            <a:pPr lvl="1"/>
            <a:r>
              <a:rPr lang="cs-CZ" altLang="cs-CZ" sz="1600">
                <a:ea typeface="MS PGothic" panose="020B0600070205080204" pitchFamily="34" charset="-128"/>
                <a:hlinkClick r:id="rId2"/>
              </a:rPr>
              <a:t>http://www.mzcr.cz/Odbornik/dokumenty/doporuceni-k-zavadeni-komplementarni-vyzivyprikrmu-u-kojencu_7542_1154_3.html</a:t>
            </a:r>
            <a:endParaRPr lang="cs-CZ" altLang="cs-CZ" sz="1600">
              <a:ea typeface="MS PGothic" panose="020B0600070205080204" pitchFamily="34" charset="-128"/>
            </a:endParaRPr>
          </a:p>
          <a:p>
            <a:pPr>
              <a:spcBef>
                <a:spcPts val="2400"/>
              </a:spcBef>
            </a:pPr>
            <a:r>
              <a:rPr lang="cs-CZ" altLang="cs-CZ">
                <a:ea typeface="MS PGothic" panose="020B0600070205080204" pitchFamily="34" charset="-128"/>
              </a:rPr>
              <a:t>Výživová doporučení pro obyvatelstvo ČR (SPV, 2012)</a:t>
            </a:r>
          </a:p>
          <a:p>
            <a:pPr lvl="1"/>
            <a:r>
              <a:rPr lang="cs-CZ" altLang="cs-CZ" sz="1600">
                <a:ea typeface="MS PGothic" panose="020B0600070205080204" pitchFamily="34" charset="-128"/>
                <a:cs typeface="MS PGothic" panose="020B0600070205080204" pitchFamily="34" charset="-128"/>
                <a:hlinkClick r:id="rId3"/>
              </a:rPr>
              <a:t>http://www.vyzivaspol.cz/rubrika-dokumenty/konecne-zneni-vyzivovych-doporuceni.html</a:t>
            </a:r>
            <a:endParaRPr lang="cs-CZ" altLang="cs-CZ" sz="1600"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>
              <a:spcBef>
                <a:spcPts val="2400"/>
              </a:spcBef>
            </a:pPr>
            <a:r>
              <a:rPr lang="cs-CZ" altLang="cs-CZ">
                <a:ea typeface="MS PGothic" panose="020B0600070205080204" pitchFamily="34" charset="-128"/>
                <a:cs typeface="MS PGothic" panose="020B0600070205080204" pitchFamily="34" charset="-128"/>
              </a:rPr>
              <a:t>diplomová práce:</a:t>
            </a:r>
          </a:p>
          <a:p>
            <a:pPr lvl="1"/>
            <a:r>
              <a:rPr lang="cs-CZ" altLang="cs-CZ" sz="2000">
                <a:ea typeface="MS PGothic" panose="020B0600070205080204" pitchFamily="34" charset="-128"/>
                <a:cs typeface="MS PGothic" panose="020B0600070205080204" pitchFamily="34" charset="-128"/>
              </a:rPr>
              <a:t>Jana Kráľová: </a:t>
            </a:r>
            <a:r>
              <a:rPr lang="cs-CZ" altLang="cs-CZ" sz="2000" err="1">
                <a:ea typeface="MS PGothic" panose="020B0600070205080204" pitchFamily="34" charset="-128"/>
                <a:cs typeface="MS PGothic" panose="020B0600070205080204" pitchFamily="34" charset="-128"/>
              </a:rPr>
              <a:t>Anémia</a:t>
            </a:r>
            <a:r>
              <a:rPr lang="cs-CZ" altLang="cs-CZ" sz="2000">
                <a:ea typeface="MS PGothic" panose="020B0600070205080204" pitchFamily="34" charset="-128"/>
                <a:cs typeface="MS PGothic" panose="020B0600070205080204" pitchFamily="34" charset="-128"/>
              </a:rPr>
              <a:t> z nedostatku železa u </a:t>
            </a:r>
            <a:r>
              <a:rPr lang="cs-CZ" altLang="cs-CZ" sz="2000" err="1">
                <a:ea typeface="MS PGothic" panose="020B0600070205080204" pitchFamily="34" charset="-128"/>
                <a:cs typeface="MS PGothic" panose="020B0600070205080204" pitchFamily="34" charset="-128"/>
              </a:rPr>
              <a:t>dojčiat</a:t>
            </a:r>
            <a:r>
              <a:rPr lang="cs-CZ" altLang="cs-CZ" sz="2000">
                <a:ea typeface="MS PGothic" panose="020B0600070205080204" pitchFamily="34" charset="-128"/>
                <a:cs typeface="MS PGothic" panose="020B0600070205080204" pitchFamily="34" charset="-128"/>
              </a:rPr>
              <a:t> a </a:t>
            </a:r>
            <a:r>
              <a:rPr lang="cs-CZ" altLang="cs-CZ" sz="2000" err="1">
                <a:ea typeface="MS PGothic" panose="020B0600070205080204" pitchFamily="34" charset="-128"/>
                <a:cs typeface="MS PGothic" panose="020B0600070205080204" pitchFamily="34" charset="-128"/>
              </a:rPr>
              <a:t>batoliat</a:t>
            </a:r>
            <a:endParaRPr lang="cs-CZ" altLang="cs-CZ" sz="2000"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lvl="1"/>
            <a:endParaRPr lang="cs-CZ" altLang="cs-CZ"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457200" lvl="1" indent="0">
              <a:buNone/>
            </a:pPr>
            <a:endParaRPr lang="cs-CZ" altLang="cs-CZ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4483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8CD5E9-BEBC-4160-BF55-34EF79694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47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DC3FF96-182C-442E-A9AB-02400914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ctr">
            <a:normAutofit/>
          </a:bodyPr>
          <a:lstStyle/>
          <a:p>
            <a:r>
              <a:rPr lang="cs-CZ" dirty="0"/>
              <a:t>Výživa starších dětí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E7528062-A372-40F9-A5FB-704CB84DF5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8474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>
            <a:extLst>
              <a:ext uri="{FF2B5EF4-FFF2-40B4-BE49-F238E27FC236}">
                <a16:creationId xmlns:a16="http://schemas.microsoft.com/office/drawing/2014/main" id="{517D1F44-CFC5-4A2D-B846-0E720C4A62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544513"/>
            <a:ext cx="10401300" cy="1066800"/>
          </a:xfrm>
        </p:spPr>
        <p:txBody>
          <a:bodyPr/>
          <a:lstStyle/>
          <a:p>
            <a:pPr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cs-CZ" dirty="0"/>
              <a:t>PŘEDŠKOLNÍ VĚK</a:t>
            </a:r>
            <a:endParaRPr lang="en-GB" altLang="cs-CZ" dirty="0">
              <a:solidFill>
                <a:srgbClr val="000080"/>
              </a:solidFill>
              <a:ea typeface="MS PGothic" panose="020B0600070205080204" pitchFamily="34" charset="-128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CF048EC7-A0F7-4AF2-B45A-D0990BC14E2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6938" y="1906588"/>
            <a:ext cx="10401300" cy="4238625"/>
          </a:xfrm>
        </p:spPr>
        <p:txBody>
          <a:bodyPr/>
          <a:lstStyle/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600" dirty="0">
                <a:solidFill>
                  <a:schemeClr val="tx2"/>
                </a:solidFill>
                <a:ea typeface="MS PGothic" panose="020B0600070205080204" pitchFamily="34" charset="-128"/>
              </a:rPr>
              <a:t>Malá kapacita žaludku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sz="2600" dirty="0">
                <a:solidFill>
                  <a:schemeClr val="tx2"/>
                </a:solidFill>
                <a:ea typeface="MS PGothic" panose="020B0600070205080204" pitchFamily="34" charset="-128"/>
              </a:rPr>
              <a:t>Střídavá chuť k jídlu</a:t>
            </a:r>
            <a:br>
              <a:rPr lang="cs-CZ" altLang="cs-CZ" sz="2600" dirty="0">
                <a:solidFill>
                  <a:srgbClr val="008000"/>
                </a:solidFill>
                <a:ea typeface="MS PGothic" panose="020B0600070205080204" pitchFamily="34" charset="-128"/>
              </a:rPr>
            </a:br>
            <a:r>
              <a:rPr lang="cs-CZ" altLang="cs-CZ" sz="2600" dirty="0">
                <a:ea typeface="MS PGothic" panose="020B0600070205080204" pitchFamily="34" charset="-128"/>
              </a:rPr>
              <a:t>→ menší porce několikrát denně (5krát)</a:t>
            </a:r>
            <a:br>
              <a:rPr lang="cs-CZ" altLang="cs-CZ" sz="2600" dirty="0">
                <a:ea typeface="MS PGothic" panose="020B0600070205080204" pitchFamily="34" charset="-128"/>
              </a:rPr>
            </a:br>
            <a:br>
              <a:rPr lang="cs-CZ" altLang="cs-CZ" sz="2600" dirty="0">
                <a:ea typeface="MS PGothic" panose="020B0600070205080204" pitchFamily="34" charset="-128"/>
              </a:rPr>
            </a:br>
            <a:r>
              <a:rPr lang="cs-CZ" altLang="cs-CZ" sz="2600" dirty="0">
                <a:ea typeface="MS PGothic" panose="020B0600070205080204" pitchFamily="34" charset="-128"/>
              </a:rPr>
              <a:t>- mléko + mléčné výrobky</a:t>
            </a:r>
            <a:br>
              <a:rPr lang="cs-CZ" altLang="cs-CZ" sz="2600" dirty="0">
                <a:ea typeface="MS PGothic" panose="020B0600070205080204" pitchFamily="34" charset="-128"/>
              </a:rPr>
            </a:br>
            <a:r>
              <a:rPr lang="cs-CZ" altLang="cs-CZ" sz="2600" dirty="0">
                <a:ea typeface="MS PGothic" panose="020B0600070205080204" pitchFamily="34" charset="-128"/>
              </a:rPr>
              <a:t>- vláknina: </a:t>
            </a:r>
            <a:br>
              <a:rPr lang="cs-CZ" altLang="cs-CZ" sz="2600" dirty="0">
                <a:ea typeface="MS PGothic" panose="020B0600070205080204" pitchFamily="34" charset="-128"/>
              </a:rPr>
            </a:br>
            <a:r>
              <a:rPr lang="cs-CZ" altLang="cs-CZ" sz="2600" dirty="0">
                <a:ea typeface="MS PGothic" panose="020B0600070205080204" pitchFamily="34" charset="-128"/>
              </a:rPr>
              <a:t>			kojenec až 2leté batole – 5 g/den</a:t>
            </a:r>
            <a:br>
              <a:rPr lang="cs-CZ" altLang="cs-CZ" sz="2600" dirty="0">
                <a:ea typeface="MS PGothic" panose="020B0600070205080204" pitchFamily="34" charset="-128"/>
              </a:rPr>
            </a:br>
            <a:r>
              <a:rPr lang="cs-CZ" altLang="cs-CZ" sz="2600" dirty="0">
                <a:ea typeface="MS PGothic" panose="020B0600070205080204" pitchFamily="34" charset="-128"/>
              </a:rPr>
              <a:t>			starší děti - „věk v letech + 5</a:t>
            </a:r>
            <a:r>
              <a:rPr lang="cs-CZ" altLang="ja-JP" sz="2600" dirty="0">
                <a:ea typeface="MS PGothic" panose="020B0600070205080204" pitchFamily="34" charset="-128"/>
              </a:rPr>
              <a:t>“g/den</a:t>
            </a:r>
            <a:endParaRPr lang="cs-CZ" altLang="cs-CZ" sz="2600" dirty="0">
              <a:ea typeface="MS PGothic" panose="020B0600070205080204" pitchFamily="34" charset="-128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49D77EA-6B75-4115-9930-E81D43F4F4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0568ECB9-3475-4A72-8350-9CBAB2FEAB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544513"/>
            <a:ext cx="10401300" cy="1066800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cs-CZ" sz="4400" dirty="0"/>
              <a:t>PŘEDŠKOLNÍ VĚK</a:t>
            </a:r>
            <a:endParaRPr lang="en-GB" altLang="cs-CZ" sz="2400" dirty="0">
              <a:solidFill>
                <a:srgbClr val="000080"/>
              </a:solidFill>
              <a:ea typeface="MS PGothic" panose="020B0600070205080204" pitchFamily="34" charset="-128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7D754726-FB1C-4A5A-8D78-2922DC4AB06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6938" y="1906588"/>
            <a:ext cx="10401300" cy="4238625"/>
          </a:xfrm>
        </p:spPr>
        <p:txBody>
          <a:bodyPr/>
          <a:lstStyle/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dirty="0" err="1">
                <a:solidFill>
                  <a:schemeClr val="tx2"/>
                </a:solidFill>
                <a:ea typeface="MS PGothic" panose="020B0600070205080204" pitchFamily="34" charset="-128"/>
              </a:rPr>
              <a:t>Odmítání</a:t>
            </a:r>
            <a:br>
              <a:rPr lang="en-GB" altLang="cs-CZ" dirty="0">
                <a:solidFill>
                  <a:srgbClr val="008000"/>
                </a:solidFill>
                <a:ea typeface="MS PGothic" panose="020B0600070205080204" pitchFamily="34" charset="-128"/>
              </a:rPr>
            </a:br>
            <a:br>
              <a:rPr lang="en-GB" altLang="cs-CZ" dirty="0">
                <a:solidFill>
                  <a:srgbClr val="008000"/>
                </a:solidFill>
                <a:ea typeface="MS PGothic" panose="020B0600070205080204" pitchFamily="34" charset="-128"/>
              </a:rPr>
            </a:br>
            <a:r>
              <a:rPr lang="en-GB" altLang="cs-CZ" dirty="0">
                <a:ea typeface="MS PGothic" panose="020B0600070205080204" pitchFamily="34" charset="-128"/>
              </a:rPr>
              <a:t>- </a:t>
            </a:r>
            <a:r>
              <a:rPr lang="en-GB" altLang="cs-CZ" dirty="0" err="1">
                <a:ea typeface="MS PGothic" panose="020B0600070205080204" pitchFamily="34" charset="-128"/>
              </a:rPr>
              <a:t>příliš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teplých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jídel</a:t>
            </a:r>
            <a:br>
              <a:rPr lang="en-GB" altLang="cs-CZ" dirty="0">
                <a:ea typeface="MS PGothic" panose="020B0600070205080204" pitchFamily="34" charset="-128"/>
              </a:rPr>
            </a:br>
            <a:r>
              <a:rPr lang="en-GB" altLang="cs-CZ" dirty="0">
                <a:ea typeface="MS PGothic" panose="020B0600070205080204" pitchFamily="34" charset="-128"/>
              </a:rPr>
              <a:t>- </a:t>
            </a:r>
            <a:r>
              <a:rPr lang="en-GB" altLang="cs-CZ" dirty="0" err="1">
                <a:ea typeface="MS PGothic" panose="020B0600070205080204" pitchFamily="34" charset="-128"/>
              </a:rPr>
              <a:t>vůně</a:t>
            </a:r>
            <a:br>
              <a:rPr lang="en-GB" altLang="cs-CZ" dirty="0">
                <a:ea typeface="MS PGothic" panose="020B0600070205080204" pitchFamily="34" charset="-128"/>
              </a:rPr>
            </a:br>
            <a:r>
              <a:rPr lang="en-GB" altLang="cs-CZ" dirty="0">
                <a:ea typeface="MS PGothic" panose="020B0600070205080204" pitchFamily="34" charset="-128"/>
              </a:rPr>
              <a:t>- </a:t>
            </a:r>
            <a:r>
              <a:rPr lang="cs-CZ" altLang="cs-CZ" dirty="0">
                <a:ea typeface="MS PGothic" panose="020B0600070205080204" pitchFamily="34" charset="-128"/>
              </a:rPr>
              <a:t>potraviny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smíchan</a:t>
            </a:r>
            <a:r>
              <a:rPr lang="cs-CZ" altLang="cs-CZ" dirty="0">
                <a:ea typeface="MS PGothic" panose="020B0600070205080204" pitchFamily="34" charset="-128"/>
              </a:rPr>
              <a:t>é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dohromady</a:t>
            </a:r>
            <a:br>
              <a:rPr lang="en-GB" altLang="cs-CZ" dirty="0">
                <a:ea typeface="MS PGothic" panose="020B0600070205080204" pitchFamily="34" charset="-128"/>
              </a:rPr>
            </a:br>
            <a:r>
              <a:rPr lang="en-GB" altLang="cs-CZ" dirty="0">
                <a:ea typeface="MS PGothic" panose="020B0600070205080204" pitchFamily="34" charset="-128"/>
              </a:rPr>
              <a:t>- </a:t>
            </a:r>
            <a:r>
              <a:rPr lang="en-GB" altLang="cs-CZ" dirty="0" err="1">
                <a:ea typeface="MS PGothic" panose="020B0600070205080204" pitchFamily="34" charset="-128"/>
              </a:rPr>
              <a:t>citlivost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na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pachy</a:t>
            </a:r>
            <a:r>
              <a:rPr lang="en-GB" altLang="cs-CZ" dirty="0">
                <a:ea typeface="MS PGothic" panose="020B0600070205080204" pitchFamily="34" charset="-128"/>
              </a:rPr>
              <a:t>, </a:t>
            </a:r>
            <a:r>
              <a:rPr lang="en-GB" altLang="cs-CZ" dirty="0" err="1">
                <a:ea typeface="MS PGothic" panose="020B0600070205080204" pitchFamily="34" charset="-128"/>
              </a:rPr>
              <a:t>které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snado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zjišťují</a:t>
            </a:r>
            <a:br>
              <a:rPr lang="en-GB" altLang="cs-CZ" dirty="0">
                <a:ea typeface="MS PGothic" panose="020B0600070205080204" pitchFamily="34" charset="-128"/>
              </a:rPr>
            </a:br>
            <a:r>
              <a:rPr lang="en-GB" altLang="cs-CZ" dirty="0">
                <a:ea typeface="MS PGothic" panose="020B0600070205080204" pitchFamily="34" charset="-128"/>
              </a:rPr>
              <a:t>- </a:t>
            </a:r>
            <a:r>
              <a:rPr lang="en-GB" altLang="cs-CZ" dirty="0" err="1">
                <a:ea typeface="MS PGothic" panose="020B0600070205080204" pitchFamily="34" charset="-128"/>
              </a:rPr>
              <a:t>rozvařeného</a:t>
            </a:r>
            <a:r>
              <a:rPr lang="en-GB" altLang="cs-CZ" dirty="0">
                <a:ea typeface="MS PGothic" panose="020B0600070205080204" pitchFamily="34" charset="-128"/>
              </a:rPr>
              <a:t> (</a:t>
            </a:r>
            <a:r>
              <a:rPr lang="en-GB" altLang="cs-CZ" dirty="0" err="1">
                <a:ea typeface="MS PGothic" panose="020B0600070205080204" pitchFamily="34" charset="-128"/>
              </a:rPr>
              <a:t>především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zeleniny</a:t>
            </a:r>
            <a:r>
              <a:rPr lang="en-GB" altLang="cs-CZ" dirty="0">
                <a:ea typeface="MS PGothic" panose="020B0600070205080204" pitchFamily="34" charset="-128"/>
              </a:rPr>
              <a:t>)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E46D300-D33F-4457-8C59-E9887CF22A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27235DAE-B7D8-4A49-87D7-484543DDB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PŘÍKRM = CITLIVÉ KRMENÍ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35AE7F83-8471-4462-A702-471592D2A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>
                <a:ea typeface="MS PGothic" panose="020B0600070205080204" pitchFamily="34" charset="-128"/>
              </a:rPr>
              <a:t>dítěti pomáhat, když se učí jíst samo</a:t>
            </a:r>
            <a:br>
              <a:rPr lang="en-GB" altLang="cs-CZ">
                <a:ea typeface="MS PGothic" panose="020B0600070205080204" pitchFamily="34" charset="-128"/>
              </a:rPr>
            </a:br>
            <a:endParaRPr lang="en-GB" altLang="cs-CZ">
              <a:ea typeface="MS PGothic" panose="020B0600070205080204" pitchFamily="34" charset="-128"/>
            </a:endParaRP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>
                <a:ea typeface="MS PGothic" panose="020B0600070205080204" pitchFamily="34" charset="-128"/>
              </a:rPr>
              <a:t>citlivě reagovat na známky hladu a sytosti</a:t>
            </a:r>
            <a:br>
              <a:rPr lang="en-GB" altLang="cs-CZ">
                <a:ea typeface="MS PGothic" panose="020B0600070205080204" pitchFamily="34" charset="-128"/>
              </a:rPr>
            </a:br>
            <a:endParaRPr lang="en-GB" altLang="cs-CZ">
              <a:ea typeface="MS PGothic" panose="020B0600070205080204" pitchFamily="34" charset="-128"/>
            </a:endParaRP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>
                <a:ea typeface="MS PGothic" panose="020B0600070205080204" pitchFamily="34" charset="-128"/>
              </a:rPr>
              <a:t>dítě krmit pomalu a trpělivě (neklidné dítě v klidném prostředí)</a:t>
            </a:r>
            <a:br>
              <a:rPr lang="en-GB" altLang="cs-CZ">
                <a:ea typeface="MS PGothic" panose="020B0600070205080204" pitchFamily="34" charset="-128"/>
              </a:rPr>
            </a:br>
            <a:endParaRPr lang="en-GB" altLang="cs-CZ">
              <a:ea typeface="MS PGothic" panose="020B0600070205080204" pitchFamily="34" charset="-128"/>
            </a:endParaRP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>
                <a:ea typeface="MS PGothic" panose="020B0600070205080204" pitchFamily="34" charset="-128"/>
              </a:rPr>
              <a:t>zkoušet různé kombinace, chuti, struktury + způsoby povzbuzování k jídlu </a:t>
            </a:r>
            <a:br>
              <a:rPr lang="en-GB" altLang="cs-CZ">
                <a:ea typeface="MS PGothic" panose="020B0600070205080204" pitchFamily="34" charset="-128"/>
              </a:rPr>
            </a:br>
            <a:endParaRPr lang="en-GB" altLang="cs-CZ">
              <a:ea typeface="MS PGothic" panose="020B0600070205080204" pitchFamily="34" charset="-128"/>
            </a:endParaRP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>
                <a:ea typeface="MS PGothic" panose="020B0600070205080204" pitchFamily="34" charset="-128"/>
              </a:rPr>
              <a:t>krmení je také doba učení a lásky !!!</a:t>
            </a:r>
          </a:p>
          <a:p>
            <a:pPr marL="442913" indent="-331788" eaLnBrk="1" hangingPunct="1"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874175-859E-42A6-8EDC-844E9AC5A1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>
            <a:extLst>
              <a:ext uri="{FF2B5EF4-FFF2-40B4-BE49-F238E27FC236}">
                <a16:creationId xmlns:a16="http://schemas.microsoft.com/office/drawing/2014/main" id="{FC0EE7DB-BFC9-4063-9370-4B44023749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96938" y="544513"/>
            <a:ext cx="10401300" cy="106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  <a:defRPr/>
            </a:pPr>
            <a:r>
              <a:rPr lang="en-GB" altLang="cs-CZ" sz="3800" dirty="0">
                <a:ea typeface="MS PGothic" panose="020B0600070205080204" pitchFamily="34" charset="-128"/>
                <a:cs typeface="MS PGothic" panose="020B0600070205080204" pitchFamily="34" charset="-128"/>
              </a:rPr>
              <a:t>PŘEDŠKOLNÍ VĚK</a:t>
            </a:r>
            <a:br>
              <a:rPr lang="en-GB" altLang="cs-CZ" sz="3800" dirty="0">
                <a:ea typeface="MS PGothic" panose="020B0600070205080204" pitchFamily="34" charset="-128"/>
                <a:cs typeface="MS PGothic" panose="020B0600070205080204" pitchFamily="34" charset="-128"/>
              </a:rPr>
            </a:br>
            <a:r>
              <a:rPr lang="en-GB" altLang="cs-CZ" sz="2900" dirty="0">
                <a:ea typeface="MS PGothic" panose="020B0600070205080204" pitchFamily="34" charset="-128"/>
                <a:cs typeface="MS PGothic" panose="020B0600070205080204" pitchFamily="34" charset="-128"/>
              </a:rPr>
              <a:t>a </a:t>
            </a:r>
            <a:r>
              <a:rPr lang="en-GB" altLang="cs-CZ" sz="2900" dirty="0" err="1">
                <a:ea typeface="MS PGothic" panose="020B0600070205080204" pitchFamily="34" charset="-128"/>
                <a:cs typeface="MS PGothic" panose="020B0600070205080204" pitchFamily="34" charset="-128"/>
              </a:rPr>
              <a:t>prostředí</a:t>
            </a:r>
            <a:endParaRPr lang="en-GB" altLang="cs-CZ" sz="2900" dirty="0"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17946B11-0ADE-4459-83F7-418C5CAF2A7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96938" y="1906588"/>
            <a:ext cx="10401300" cy="4610100"/>
          </a:xfrm>
        </p:spPr>
        <p:txBody>
          <a:bodyPr/>
          <a:lstStyle/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dirty="0">
                <a:solidFill>
                  <a:srgbClr val="FF0000"/>
                </a:solidFill>
                <a:ea typeface="MS PGothic" panose="020B0600070205080204" pitchFamily="34" charset="-128"/>
              </a:rPr>
              <a:t>X</a:t>
            </a:r>
            <a:r>
              <a:rPr lang="cs-CZ" altLang="cs-CZ" dirty="0">
                <a:ea typeface="MS PGothic" panose="020B0600070205080204" pitchFamily="34" charset="-128"/>
              </a:rPr>
              <a:t> Klácení nohou a stůl v úrovni hrudníku</a:t>
            </a:r>
            <a:br>
              <a:rPr lang="cs-CZ" altLang="cs-CZ" dirty="0">
                <a:ea typeface="MS PGothic" panose="020B0600070205080204" pitchFamily="34" charset="-128"/>
              </a:rPr>
            </a:br>
            <a:r>
              <a:rPr lang="cs-CZ" altLang="cs-CZ" dirty="0">
                <a:ea typeface="MS PGothic" panose="020B0600070205080204" pitchFamily="34" charset="-128"/>
              </a:rPr>
              <a:t>→ lepší jsou velikosti dítěte odpovídající stoly a židličky, či vyvýšené židle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dirty="0">
                <a:solidFill>
                  <a:srgbClr val="FF0000"/>
                </a:solidFill>
                <a:ea typeface="MS PGothic" panose="020B0600070205080204" pitchFamily="34" charset="-128"/>
              </a:rPr>
              <a:t>X</a:t>
            </a:r>
            <a:r>
              <a:rPr lang="cs-CZ" altLang="cs-CZ" dirty="0">
                <a:ea typeface="MS PGothic" panose="020B0600070205080204" pitchFamily="34" charset="-128"/>
              </a:rPr>
              <a:t> únava před jídlem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Tělesná aktivita a pobyt na vzduchu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Kolektiv vrstevníků</a:t>
            </a:r>
            <a:br>
              <a:rPr lang="cs-CZ" altLang="cs-CZ" dirty="0">
                <a:ea typeface="MS PGothic" panose="020B0600070205080204" pitchFamily="34" charset="-128"/>
              </a:rPr>
            </a:br>
            <a:endParaRPr lang="cs-CZ" altLang="cs-CZ" dirty="0">
              <a:ea typeface="MS PGothic" panose="020B0600070205080204" pitchFamily="34" charset="-128"/>
            </a:endParaRP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dirty="0">
                <a:solidFill>
                  <a:srgbClr val="000080"/>
                </a:solidFill>
                <a:ea typeface="MS PGothic" panose="020B0600070205080204" pitchFamily="34" charset="-128"/>
              </a:rPr>
              <a:t>Vhodně těžké nádobí</a:t>
            </a:r>
          </a:p>
          <a:p>
            <a:pPr marL="442913" indent="-331788" eaLnBrk="1" hangingPunct="1"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cs-CZ" altLang="cs-CZ" dirty="0">
                <a:solidFill>
                  <a:srgbClr val="000080"/>
                </a:solidFill>
                <a:ea typeface="MS PGothic" panose="020B0600070205080204" pitchFamily="34" charset="-128"/>
              </a:rPr>
              <a:t>Kratší příbor – snadnější uchopení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B2BE099-C1D8-43FA-B9C0-7F9E5B7FC9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1">
            <a:extLst>
              <a:ext uri="{FF2B5EF4-FFF2-40B4-BE49-F238E27FC236}">
                <a16:creationId xmlns:a16="http://schemas.microsoft.com/office/drawing/2014/main" id="{80643125-F154-402B-90FD-50F04DAF80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1538" y="1693863"/>
          <a:ext cx="10172700" cy="451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8420100" imgH="4787900" progId="">
                  <p:embed/>
                </p:oleObj>
              </mc:Choice>
              <mc:Fallback>
                <p:oleObj r:id="rId4" imgW="8420100" imgH="4787900" progId="">
                  <p:embed/>
                  <p:pic>
                    <p:nvPicPr>
                      <p:cNvPr id="67586" name="Object 1">
                        <a:extLst>
                          <a:ext uri="{FF2B5EF4-FFF2-40B4-BE49-F238E27FC236}">
                            <a16:creationId xmlns:a16="http://schemas.microsoft.com/office/drawing/2014/main" id="{80643125-F154-402B-90FD-50F04DAF80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1693863"/>
                        <a:ext cx="10172700" cy="451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Rectangle 2">
            <a:extLst>
              <a:ext uri="{FF2B5EF4-FFF2-40B4-BE49-F238E27FC236}">
                <a16:creationId xmlns:a16="http://schemas.microsoft.com/office/drawing/2014/main" id="{70B57A03-CA44-4977-ABB6-0388F5C0B3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938" y="325438"/>
            <a:ext cx="10401300" cy="1109662"/>
          </a:xfrm>
        </p:spPr>
        <p:txBody>
          <a:bodyPr/>
          <a:lstStyle/>
          <a:p>
            <a:pPr eaLnBrk="1" hangingPunct="1"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en-GB" altLang="cs-CZ">
                <a:solidFill>
                  <a:srgbClr val="000080"/>
                </a:solidFill>
                <a:ea typeface="MS PGothic" panose="020B0600070205080204" pitchFamily="34" charset="-128"/>
              </a:rPr>
              <a:t>Orientační základ jídelníčku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73E989F-1056-4DF9-A7D3-FAB50B69F8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9264448-C8FD-4386-8632-3BC9BE98975C}" type="slidenum">
              <a:rPr lang="en-GB" altLang="cs-CZ" smtClean="0"/>
              <a:pPr>
                <a:defRPr/>
              </a:pPr>
              <a:t>51</a:t>
            </a:fld>
            <a:endParaRPr lang="en-GB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E9323FCB-91C7-4532-B926-55B70C4D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3" y="273050"/>
            <a:ext cx="10961687" cy="1138238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8B25BE94-EB86-40AF-93D6-68000661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25400"/>
            <a:ext cx="9656763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6D3A97C-3AD9-4B55-B8BF-6BC191732D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9264448-C8FD-4386-8632-3BC9BE98975C}" type="slidenum">
              <a:rPr lang="en-GB" altLang="cs-CZ" smtClean="0"/>
              <a:pPr>
                <a:defRPr/>
              </a:pPr>
              <a:t>52</a:t>
            </a:fld>
            <a:endParaRPr lang="en-GB" altLang="cs-CZ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2">
            <a:extLst>
              <a:ext uri="{FF2B5EF4-FFF2-40B4-BE49-F238E27FC236}">
                <a16:creationId xmlns:a16="http://schemas.microsoft.com/office/drawing/2014/main" id="{356F3501-441F-4E97-800C-0A7FE82CF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576872"/>
            <a:ext cx="10972800" cy="528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43" tIns="49372" rIns="98743" bIns="49372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650"/>
              </a:spcBef>
              <a:buClr>
                <a:srgbClr val="000000"/>
              </a:buClr>
              <a:buSzPct val="52000"/>
              <a:buFont typeface="Wingdings" panose="05000000000000000000" pitchFamily="2" charset="2"/>
              <a:buChar char=""/>
            </a:pPr>
            <a:r>
              <a:rPr lang="cs-CZ" altLang="cs-CZ" sz="21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Děti se učí napodobováním svých rodičů ! (od 1 roku společné jídlo)</a:t>
            </a:r>
          </a:p>
          <a:p>
            <a:pPr eaLnBrk="1" hangingPunct="1">
              <a:spcBef>
                <a:spcPts val="650"/>
              </a:spcBef>
              <a:buClr>
                <a:srgbClr val="000000"/>
              </a:buClr>
              <a:buSzPct val="52000"/>
              <a:buFont typeface="Wingdings" panose="05000000000000000000" pitchFamily="2" charset="2"/>
              <a:buChar char=""/>
            </a:pPr>
            <a: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Neofobie – 18 – 24 měsíců</a:t>
            </a:r>
            <a:b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cs-CZ" altLang="cs-CZ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ts val="650"/>
              </a:spcBef>
              <a:buClr>
                <a:srgbClr val="000000"/>
              </a:buClr>
              <a:buSzPct val="52000"/>
              <a:buFont typeface="Wingdings" panose="05000000000000000000" pitchFamily="2" charset="2"/>
              <a:buChar char=""/>
            </a:pPr>
            <a: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Odmítání nové potraviny 0 - 89 x (medián 11x)</a:t>
            </a:r>
          </a:p>
          <a:p>
            <a:pPr eaLnBrk="1" hangingPunct="1">
              <a:spcBef>
                <a:spcPts val="650"/>
              </a:spcBef>
              <a:buClr>
                <a:srgbClr val="000000"/>
              </a:buClr>
              <a:buSzPct val="52000"/>
              <a:buFont typeface="Wingdings" panose="05000000000000000000" pitchFamily="2" charset="2"/>
              <a:buChar char=""/>
            </a:pPr>
            <a: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Sledování maminky konzumující novou potravinu vedlo k lepší akceptaci této potraviny u dítěte</a:t>
            </a:r>
          </a:p>
          <a:p>
            <a:pPr eaLnBrk="1" hangingPunct="1">
              <a:spcBef>
                <a:spcPts val="650"/>
              </a:spcBef>
              <a:buClr>
                <a:srgbClr val="000000"/>
              </a:buClr>
              <a:buSzPct val="52000"/>
              <a:buFont typeface="Wingdings" panose="05000000000000000000" pitchFamily="2" charset="2"/>
              <a:buChar char=""/>
            </a:pPr>
            <a:r>
              <a:rPr lang="cs-CZ" altLang="cs-CZ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http://brightfutures.org/nutrition/pdf/ec.pdf</a:t>
            </a:r>
          </a:p>
          <a:p>
            <a:pPr eaLnBrk="1" hangingPunct="1">
              <a:spcBef>
                <a:spcPts val="650"/>
              </a:spcBef>
              <a:buClr>
                <a:srgbClr val="000000"/>
              </a:buClr>
              <a:buSzPct val="52000"/>
              <a:buFont typeface="Wingdings" panose="05000000000000000000" pitchFamily="2" charset="2"/>
              <a:buNone/>
            </a:pPr>
            <a:br>
              <a:rPr lang="cs-CZ" altLang="cs-CZ" sz="21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cs-CZ" altLang="cs-CZ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BENTON, D.:</a:t>
            </a:r>
            <a:r>
              <a:rPr lang="cs-CZ" altLang="cs-CZ" sz="1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Role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of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parents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in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determination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of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food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preferences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of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children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development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of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obesity. </a:t>
            </a:r>
            <a:r>
              <a:rPr lang="cs-CZ" altLang="cs-CZ" sz="1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Int</a:t>
            </a:r>
            <a:r>
              <a:rPr lang="cs-CZ" altLang="cs-CZ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 J </a:t>
            </a:r>
            <a:r>
              <a:rPr lang="cs-CZ" altLang="cs-CZ" sz="1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Obes</a:t>
            </a:r>
            <a:r>
              <a:rPr lang="cs-CZ" altLang="cs-CZ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Relat</a:t>
            </a:r>
            <a:r>
              <a:rPr lang="cs-CZ" altLang="cs-CZ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Metab</a:t>
            </a:r>
            <a:r>
              <a:rPr lang="cs-CZ" altLang="cs-CZ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Disord</a:t>
            </a:r>
            <a:r>
              <a:rPr lang="cs-CZ" altLang="cs-CZ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. 2004 Jul;28(7):858-69</a:t>
            </a:r>
            <a:br>
              <a:rPr lang="cs-CZ" altLang="cs-CZ" sz="10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cs-CZ" altLang="cs-CZ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BIRCH, L. L.: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Development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of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food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acceptance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patterns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in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the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first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years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of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i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life</a:t>
            </a:r>
            <a:r>
              <a:rPr lang="cs-CZ" altLang="cs-CZ" sz="1000" i="1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cs-CZ" altLang="cs-CZ" sz="1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Proc</a:t>
            </a:r>
            <a:r>
              <a:rPr lang="cs-CZ" altLang="cs-CZ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cs-CZ" altLang="cs-CZ" sz="1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Nutr</a:t>
            </a:r>
            <a:r>
              <a:rPr lang="cs-CZ" altLang="cs-CZ" sz="1000" dirty="0">
                <a:solidFill>
                  <a:schemeClr val="tx1"/>
                </a:solidFill>
                <a:latin typeface="Century Gothic" panose="020B0502020202020204" pitchFamily="34" charset="0"/>
              </a:rPr>
              <a:t> Soc. 1998 Nov; 57(4):617-2</a:t>
            </a:r>
          </a:p>
        </p:txBody>
      </p:sp>
      <p:pic>
        <p:nvPicPr>
          <p:cNvPr id="82948" name="Picture 3">
            <a:extLst>
              <a:ext uri="{FF2B5EF4-FFF2-40B4-BE49-F238E27FC236}">
                <a16:creationId xmlns:a16="http://schemas.microsoft.com/office/drawing/2014/main" id="{521A2327-1558-49F0-A37C-9BE33CE47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44" y="2460010"/>
            <a:ext cx="253365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949" name="Picture 4">
            <a:extLst>
              <a:ext uri="{FF2B5EF4-FFF2-40B4-BE49-F238E27FC236}">
                <a16:creationId xmlns:a16="http://schemas.microsoft.com/office/drawing/2014/main" id="{F77F7BB0-B20E-4C16-BAD4-09047745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406" y="2216328"/>
            <a:ext cx="38036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216111C-0CFC-40CE-951E-A37DA41EC293}"/>
              </a:ext>
            </a:extLst>
          </p:cNvPr>
          <p:cNvSpPr txBox="1"/>
          <p:nvPr/>
        </p:nvSpPr>
        <p:spPr>
          <a:xfrm>
            <a:off x="662474" y="699796"/>
            <a:ext cx="9946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tx2"/>
                </a:solidFill>
                <a:latin typeface="+mj-lt"/>
                <a:ea typeface="MS PGothic" panose="020B0600070205080204" pitchFamily="34" charset="-128"/>
              </a:rPr>
              <a:t>Chování dospělých jako vzor pro dítě</a:t>
            </a:r>
            <a:endParaRPr lang="cs-CZ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11F2E9-BA7B-40CE-A718-2C5BAACF13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>
            <a:extLst>
              <a:ext uri="{FF2B5EF4-FFF2-40B4-BE49-F238E27FC236}">
                <a16:creationId xmlns:a16="http://schemas.microsoft.com/office/drawing/2014/main" id="{166096BF-B227-4801-B2F3-A0A652188D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312738"/>
            <a:ext cx="10966450" cy="1063625"/>
          </a:xfrm>
        </p:spPr>
        <p:txBody>
          <a:bodyPr/>
          <a:lstStyle/>
          <a:p>
            <a:pPr eaLnBrk="1" hangingPunct="1">
              <a:lnSpc>
                <a:spcPct val="76000"/>
              </a:lnSpc>
              <a:tabLst>
                <a:tab pos="0" algn="l"/>
                <a:tab pos="481013" algn="l"/>
                <a:tab pos="966788" algn="l"/>
                <a:tab pos="1450975" algn="l"/>
                <a:tab pos="1935163" algn="l"/>
                <a:tab pos="2422525" algn="l"/>
                <a:tab pos="2906713" algn="l"/>
                <a:tab pos="3392488" algn="l"/>
                <a:tab pos="3876675" algn="l"/>
                <a:tab pos="4364038" algn="l"/>
                <a:tab pos="4848225" algn="l"/>
                <a:tab pos="5332413" algn="l"/>
                <a:tab pos="5818188" algn="l"/>
                <a:tab pos="6302375" algn="l"/>
                <a:tab pos="6789738" algn="l"/>
                <a:tab pos="7273925" algn="l"/>
                <a:tab pos="7758113" algn="l"/>
                <a:tab pos="8243888" algn="l"/>
                <a:tab pos="8728075" algn="l"/>
                <a:tab pos="9215438" algn="l"/>
                <a:tab pos="9699625" algn="l"/>
              </a:tabLst>
            </a:pPr>
            <a:r>
              <a:rPr lang="en-GB" altLang="cs-CZ" sz="3900" dirty="0" err="1">
                <a:ea typeface="MS PGothic" panose="020B0600070205080204" pitchFamily="34" charset="-128"/>
              </a:rPr>
              <a:t>Působení</a:t>
            </a:r>
            <a:r>
              <a:rPr lang="en-GB" altLang="cs-CZ" sz="3900" dirty="0">
                <a:ea typeface="MS PGothic" panose="020B0600070205080204" pitchFamily="34" charset="-128"/>
              </a:rPr>
              <a:t> </a:t>
            </a:r>
            <a:r>
              <a:rPr lang="en-GB" altLang="cs-CZ" sz="3900" dirty="0" err="1">
                <a:ea typeface="MS PGothic" panose="020B0600070205080204" pitchFamily="34" charset="-128"/>
              </a:rPr>
              <a:t>dospělých</a:t>
            </a:r>
            <a:r>
              <a:rPr lang="en-GB" altLang="cs-CZ" sz="3900" dirty="0">
                <a:ea typeface="MS PGothic" panose="020B0600070205080204" pitchFamily="34" charset="-128"/>
              </a:rPr>
              <a:t> </a:t>
            </a:r>
            <a:r>
              <a:rPr lang="en-GB" altLang="cs-CZ" sz="3900" dirty="0" err="1">
                <a:ea typeface="MS PGothic" panose="020B0600070205080204" pitchFamily="34" charset="-128"/>
              </a:rPr>
              <a:t>na</a:t>
            </a:r>
            <a:r>
              <a:rPr lang="en-GB" altLang="cs-CZ" sz="3900" dirty="0">
                <a:ea typeface="MS PGothic" panose="020B0600070205080204" pitchFamily="34" charset="-128"/>
              </a:rPr>
              <a:t> </a:t>
            </a:r>
            <a:r>
              <a:rPr lang="en-GB" altLang="cs-CZ" sz="3900" dirty="0" err="1">
                <a:ea typeface="MS PGothic" panose="020B0600070205080204" pitchFamily="34" charset="-128"/>
              </a:rPr>
              <a:t>utváření</a:t>
            </a:r>
            <a:r>
              <a:rPr lang="en-GB" altLang="cs-CZ" sz="3900" dirty="0">
                <a:ea typeface="MS PGothic" panose="020B0600070205080204" pitchFamily="34" charset="-128"/>
              </a:rPr>
              <a:t> </a:t>
            </a:r>
            <a:r>
              <a:rPr lang="en-GB" altLang="cs-CZ" sz="3900" dirty="0" err="1">
                <a:ea typeface="MS PGothic" panose="020B0600070205080204" pitchFamily="34" charset="-128"/>
              </a:rPr>
              <a:t>stravovacích</a:t>
            </a:r>
            <a:r>
              <a:rPr lang="en-GB" altLang="cs-CZ" sz="3900" dirty="0">
                <a:ea typeface="MS PGothic" panose="020B0600070205080204" pitchFamily="34" charset="-128"/>
              </a:rPr>
              <a:t> </a:t>
            </a:r>
            <a:r>
              <a:rPr lang="en-GB" altLang="cs-CZ" sz="3900" dirty="0" err="1">
                <a:ea typeface="MS PGothic" panose="020B0600070205080204" pitchFamily="34" charset="-128"/>
              </a:rPr>
              <a:t>návyků</a:t>
            </a:r>
            <a:endParaRPr lang="en-GB" altLang="cs-CZ" sz="3900" dirty="0">
              <a:ea typeface="MS PGothic" panose="020B0600070205080204" pitchFamily="34" charset="-128"/>
            </a:endParaRPr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F33BB957-CB82-407A-B087-50776B50B5F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9600" y="1604963"/>
            <a:ext cx="10966450" cy="4445000"/>
          </a:xfrm>
        </p:spPr>
        <p:txBody>
          <a:bodyPr/>
          <a:lstStyle/>
          <a:p>
            <a:pPr eaLnBrk="1" hangingPunct="1"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en-GB" altLang="cs-CZ">
                <a:ea typeface="MS PGothic" panose="020B0600070205080204" pitchFamily="34" charset="-128"/>
              </a:rPr>
              <a:t>Verbální (dle studií je počet pobídek k jídlu vyšší u obézních dětí než u dětí s normální hmotností)</a:t>
            </a:r>
          </a:p>
          <a:p>
            <a:pPr eaLnBrk="1" hangingPunct="1"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en-GB" altLang="cs-CZ">
                <a:ea typeface="MS PGothic" panose="020B0600070205080204" pitchFamily="34" charset="-128"/>
              </a:rPr>
              <a:t>Neverbální (chování matky, gesta, miminka, nervozita, spěch..)</a:t>
            </a:r>
          </a:p>
          <a:p>
            <a:pPr eaLnBrk="1" hangingPunct="1"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en-GB" altLang="cs-CZ">
                <a:ea typeface="MS PGothic" panose="020B0600070205080204" pitchFamily="34" charset="-128"/>
              </a:rPr>
              <a:t>Prostřednictvím vlastního chování</a:t>
            </a:r>
          </a:p>
          <a:p>
            <a:pPr eaLnBrk="1" hangingPunct="1"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en-GB" altLang="cs-CZ">
                <a:ea typeface="MS PGothic" panose="020B0600070205080204" pitchFamily="34" charset="-128"/>
              </a:rPr>
              <a:t>Používání potravin z jiných než primárně nutričních důvodů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0DCA4B2-D9F0-4736-9536-DF81F7439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7DA888F-004A-4966-BF44-528C483EA8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32BAD0C-A4C8-4E2D-86D8-7E635BCD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ŠKOLÁCI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B02D61-68C4-44EE-9CF8-778349432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0321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>
                <a:ea typeface="Segoe UI Black"/>
                <a:cs typeface="Segoe UI Black"/>
              </a:rPr>
              <a:t>Zpráva o zdraví obyvatel ČR (2014)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při srovnání s cíli WHO:</a:t>
            </a:r>
          </a:p>
          <a:p>
            <a:pPr lvl="1"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zvýšený příjem tuku a jednoduchých cukrů</a:t>
            </a:r>
            <a:endParaRPr lang="cs-CZ">
              <a:latin typeface="+mj-lt"/>
              <a:ea typeface="MS PGothic" panose="020B0600070205080204" pitchFamily="34" charset="-128"/>
              <a:cs typeface="Segoe UI"/>
            </a:endParaRPr>
          </a:p>
          <a:p>
            <a:pPr lvl="1"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nižší příjem Ca, Mg, K, Se</a:t>
            </a:r>
            <a:endParaRPr lang="cs-CZ">
              <a:latin typeface="+mj-lt"/>
              <a:ea typeface="MS PGothic" panose="020B0600070205080204" pitchFamily="34" charset="-128"/>
              <a:cs typeface="Segoe UI"/>
            </a:endParaRPr>
          </a:p>
          <a:p>
            <a:pPr lvl="1"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nedostatek vitaminu D především v zimních měsících</a:t>
            </a:r>
            <a:endParaRPr lang="cs-CZ">
              <a:latin typeface="+mj-lt"/>
              <a:ea typeface="MS PGothic"/>
            </a:endParaRPr>
          </a:p>
          <a:p>
            <a:pPr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&gt; 30 % 11letých dětí a 55 % 15letých ráno </a:t>
            </a:r>
            <a:r>
              <a:rPr lang="cs-CZ" b="1">
                <a:latin typeface="+mj-lt"/>
                <a:ea typeface="MS PGothic"/>
                <a:cs typeface="Segoe UI"/>
              </a:rPr>
              <a:t>nesnídá</a:t>
            </a:r>
            <a:endParaRPr lang="cs-CZ" b="1">
              <a:latin typeface="+mj-lt"/>
              <a:ea typeface="MS PGothic"/>
            </a:endParaRPr>
          </a:p>
          <a:p>
            <a:pPr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polovina 11–15letých dětí </a:t>
            </a:r>
            <a:r>
              <a:rPr lang="cs-CZ" b="1">
                <a:latin typeface="+mj-lt"/>
                <a:ea typeface="MS PGothic"/>
                <a:cs typeface="Segoe UI"/>
              </a:rPr>
              <a:t>nejí ovoce a zeleninu </a:t>
            </a:r>
            <a:r>
              <a:rPr lang="cs-CZ">
                <a:latin typeface="+mj-lt"/>
                <a:ea typeface="MS PGothic"/>
                <a:cs typeface="Segoe UI"/>
              </a:rPr>
              <a:t>ani 1x denně</a:t>
            </a:r>
            <a:endParaRPr lang="cs-CZ">
              <a:latin typeface="+mj-lt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75039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F55D99BC-CB3D-4B92-A143-D1C180F7B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i="1">
                <a:latin typeface="+mj-lt"/>
                <a:ea typeface="Segoe UI Black"/>
                <a:cs typeface="Segoe UI Black"/>
              </a:rPr>
              <a:t>(Health Behaviour in School-aged Children)</a:t>
            </a:r>
            <a:endParaRPr lang="cs-CZ">
              <a:latin typeface="+mj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>
                <a:ea typeface="Segoe UI Black"/>
                <a:cs typeface="Segoe UI Black"/>
              </a:rPr>
              <a:t>Studie HBSC (2014)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+mj-lt"/>
                <a:ea typeface="MS PGothic"/>
                <a:cs typeface="Segoe UI"/>
              </a:rPr>
              <a:t>nadváha a obezita:</a:t>
            </a:r>
          </a:p>
          <a:p>
            <a:pPr lvl="1"/>
            <a:r>
              <a:rPr lang="cs-CZ" b="1">
                <a:latin typeface="+mj-lt"/>
                <a:ea typeface="MS PGothic"/>
                <a:cs typeface="Segoe UI"/>
              </a:rPr>
              <a:t>29 % u 11letých, 28 % u 13letých a 23 % u 15letých </a:t>
            </a:r>
            <a:r>
              <a:rPr lang="cs-CZ">
                <a:latin typeface="+mj-lt"/>
                <a:ea typeface="MS PGothic"/>
                <a:cs typeface="Segoe UI"/>
              </a:rPr>
              <a:t>chlapců</a:t>
            </a:r>
          </a:p>
          <a:p>
            <a:pPr lvl="1"/>
            <a:r>
              <a:rPr lang="cs-CZ">
                <a:latin typeface="+mj-lt"/>
                <a:ea typeface="MS PGothic"/>
                <a:cs typeface="Segoe UI"/>
              </a:rPr>
              <a:t>u dívek je výskyt nadváhy a obezity zhruba </a:t>
            </a:r>
            <a:r>
              <a:rPr lang="cs-CZ" b="1">
                <a:latin typeface="+mj-lt"/>
                <a:ea typeface="MS PGothic"/>
                <a:cs typeface="Segoe UI"/>
              </a:rPr>
              <a:t>poloviční</a:t>
            </a:r>
          </a:p>
          <a:p>
            <a:pPr lvl="1"/>
            <a:r>
              <a:rPr lang="cs-CZ">
                <a:latin typeface="+mj-lt"/>
                <a:ea typeface="MS PGothic"/>
                <a:cs typeface="Segoe UI"/>
              </a:rPr>
              <a:t>české děti se neliší od mezinárodního průměru</a:t>
            </a:r>
            <a:endParaRPr lang="cs-CZ">
              <a:latin typeface="+mj-lt"/>
            </a:endParaRPr>
          </a:p>
          <a:p>
            <a:pPr>
              <a:spcBef>
                <a:spcPts val="1200"/>
              </a:spcBef>
            </a:pPr>
            <a:r>
              <a:rPr lang="cs-CZ">
                <a:latin typeface="+mj-lt"/>
                <a:ea typeface="MS PGothic"/>
                <a:cs typeface="Segoe UI"/>
              </a:rPr>
              <a:t>držení diety či jiné aktivity na snížení hmotnosti:</a:t>
            </a:r>
          </a:p>
          <a:p>
            <a:pPr lvl="1"/>
            <a:r>
              <a:rPr lang="cs-CZ">
                <a:latin typeface="+mj-lt"/>
                <a:ea typeface="MS PGothic"/>
                <a:cs typeface="Segoe UI"/>
              </a:rPr>
              <a:t>výrazně </a:t>
            </a:r>
            <a:r>
              <a:rPr lang="cs-CZ" b="1">
                <a:latin typeface="+mj-lt"/>
                <a:ea typeface="MS PGothic"/>
                <a:cs typeface="Segoe UI"/>
              </a:rPr>
              <a:t>nadprůměrné</a:t>
            </a:r>
          </a:p>
          <a:p>
            <a:pPr lvl="1"/>
            <a:r>
              <a:rPr lang="cs-CZ">
                <a:latin typeface="+mj-lt"/>
                <a:ea typeface="MS PGothic"/>
                <a:cs typeface="Segoe UI"/>
              </a:rPr>
              <a:t>u 15letých je to 19 % chlapců a 37 % dívek.</a:t>
            </a:r>
            <a:endParaRPr lang="cs-CZ">
              <a:latin typeface="+mj-lt"/>
              <a:ea typeface="MS PGothic"/>
            </a:endParaRPr>
          </a:p>
          <a:p>
            <a:pPr>
              <a:spcBef>
                <a:spcPts val="1200"/>
              </a:spcBef>
            </a:pPr>
            <a:r>
              <a:rPr lang="cs-CZ">
                <a:latin typeface="+mj-lt"/>
                <a:ea typeface="MS PGothic"/>
                <a:cs typeface="Segoe UI"/>
              </a:rPr>
              <a:t>2 a více zdravotních potíží alespoň jednou týdně:</a:t>
            </a:r>
          </a:p>
          <a:p>
            <a:pPr lvl="1"/>
            <a:r>
              <a:rPr lang="cs-CZ">
                <a:latin typeface="+mj-lt"/>
                <a:ea typeface="MS PGothic"/>
                <a:cs typeface="Segoe UI"/>
              </a:rPr>
              <a:t>48 % 15letých dívek</a:t>
            </a:r>
          </a:p>
          <a:p>
            <a:pPr lvl="1"/>
            <a:r>
              <a:rPr lang="cs-CZ">
                <a:latin typeface="+mj-lt"/>
                <a:ea typeface="MS PGothic"/>
                <a:cs typeface="Segoe UI"/>
              </a:rPr>
              <a:t>28 % 15letých chlapců</a:t>
            </a:r>
            <a:endParaRPr lang="cs-CZ">
              <a:latin typeface="+mj-lt"/>
              <a:ea typeface="MS PGothic"/>
            </a:endParaRPr>
          </a:p>
          <a:p>
            <a:pPr marL="0" indent="0">
              <a:buNone/>
            </a:pPr>
            <a:endParaRPr lang="cs-CZ">
              <a:latin typeface="+mj-lt"/>
              <a:ea typeface="MS PGothic" panose="020B0600070205080204" pitchFamily="34" charset="-128"/>
              <a:cs typeface="Segoe UI"/>
            </a:endParaRPr>
          </a:p>
          <a:p>
            <a:pPr lvl="1"/>
            <a:endParaRPr lang="cs-CZ" altLang="cs-CZ"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lvl="1"/>
            <a:endParaRPr lang="cs-CZ" altLang="cs-CZ">
              <a:latin typeface="+mj-lt"/>
              <a:ea typeface="MS PGothic" panose="020B0600070205080204" pitchFamily="34" charset="-128"/>
            </a:endParaRPr>
          </a:p>
          <a:p>
            <a:pPr marL="457200" lvl="1" indent="0">
              <a:buNone/>
            </a:pPr>
            <a:endParaRPr lang="cs-CZ" altLang="cs-CZ"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E1C577B-66DB-4598-8AF9-A4A437A07919}"/>
              </a:ext>
            </a:extLst>
          </p:cNvPr>
          <p:cNvSpPr txBox="1"/>
          <p:nvPr/>
        </p:nvSpPr>
        <p:spPr>
          <a:xfrm>
            <a:off x="1836400" y="6083121"/>
            <a:ext cx="637032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cs-CZ" sz="1200">
                <a:latin typeface="Segoe UI"/>
                <a:ea typeface="MS PGothic"/>
                <a:cs typeface="Segoe UI"/>
                <a:hlinkClick r:id="rId2"/>
              </a:rPr>
              <a:t>https://www.youtube.com/watch?v=AK_UNCjvdZw</a:t>
            </a:r>
            <a:endParaRPr lang="cs-CZ" sz="1200">
              <a:latin typeface="Segoe UI"/>
              <a:ea typeface="MS PGothic"/>
            </a:endParaRPr>
          </a:p>
          <a:p>
            <a:pPr>
              <a:spcAft>
                <a:spcPts val="600"/>
              </a:spcAft>
              <a:buNone/>
            </a:pPr>
            <a:r>
              <a:rPr lang="cs-CZ" sz="1200">
                <a:latin typeface="Segoe UI"/>
                <a:ea typeface="MS PGothic"/>
                <a:cs typeface="Segoe UI"/>
              </a:rPr>
              <a:t>Mezinárodní zpráva o zdraví a životním stylu dětí a školáků v roce 2014, </a:t>
            </a:r>
            <a:r>
              <a:rPr lang="cs-CZ" sz="1200">
                <a:latin typeface="Segoe UI"/>
                <a:ea typeface="MS PGothic"/>
                <a:cs typeface="Segoe UI"/>
                <a:hlinkClick r:id="rId3"/>
              </a:rPr>
              <a:t>www.upol.hbsc.cz</a:t>
            </a:r>
            <a:endParaRPr lang="cs-CZ" sz="1200">
              <a:latin typeface="Segoe UI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290874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>
            <a:extLst>
              <a:ext uri="{FF2B5EF4-FFF2-40B4-BE49-F238E27FC236}">
                <a16:creationId xmlns:a16="http://schemas.microsoft.com/office/drawing/2014/main" id="{0967B4FF-DF2A-46F1-8327-210870DF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3" y="887951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VÝŽIVA A JEJÍ VLIV NA ZDRAVÍ</a:t>
            </a:r>
          </a:p>
        </p:txBody>
      </p:sp>
      <p:sp>
        <p:nvSpPr>
          <p:cNvPr id="99331" name="Zástupný symbol pro obsah 2">
            <a:extLst>
              <a:ext uri="{FF2B5EF4-FFF2-40B4-BE49-F238E27FC236}">
                <a16:creationId xmlns:a16="http://schemas.microsoft.com/office/drawing/2014/main" id="{932D8654-357D-4D23-8298-9A3FE6E33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Garamond" panose="02020404030301010803" pitchFamily="18" charset="0"/>
              <a:buNone/>
            </a:pPr>
            <a:r>
              <a:rPr lang="cs-CZ" altLang="cs-CZ" sz="2000" b="1" dirty="0"/>
              <a:t>Zpráva o zdraví obyvatel ČR (2014):</a:t>
            </a:r>
          </a:p>
          <a:p>
            <a:pPr marL="0" indent="0" eaLnBrk="1" hangingPunct="1">
              <a:buFont typeface="Garamond" panose="02020404030301010803" pitchFamily="18" charset="0"/>
              <a:buNone/>
            </a:pPr>
            <a:endParaRPr lang="cs-CZ" altLang="cs-CZ" sz="2000" b="1" dirty="0"/>
          </a:p>
          <a:p>
            <a:pPr marL="0" indent="0" eaLnBrk="1" hangingPunct="1">
              <a:buFont typeface="Garamond" panose="02020404030301010803" pitchFamily="18" charset="0"/>
              <a:buNone/>
            </a:pPr>
            <a:r>
              <a:rPr lang="cs-CZ" altLang="cs-CZ" dirty="0"/>
              <a:t>- nevyvážená dostupnost a skladba stravy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nadměrný energetický příjem (nadbytek tuků a jednoduchých sacharidů ve stravě)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nedostatek ovoce a zeleniny ve stravě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vysoká konzumace soli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nepravidelné stravování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nedostatečná pohybová aktivita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…</a:t>
            </a:r>
          </a:p>
          <a:p>
            <a:pPr marL="0" indent="0"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pPr marL="0" indent="0"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D69C3AC-4F3E-4351-83D0-F0A836DA2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>
            <a:extLst>
              <a:ext uri="{FF2B5EF4-FFF2-40B4-BE49-F238E27FC236}">
                <a16:creationId xmlns:a16="http://schemas.microsoft.com/office/drawing/2014/main" id="{9746DF73-3FCD-4846-B8FF-4A606060D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RŮST</a:t>
            </a:r>
          </a:p>
        </p:txBody>
      </p:sp>
      <p:sp>
        <p:nvSpPr>
          <p:cNvPr id="100355" name="Zástupný symbol pro obsah 2">
            <a:extLst>
              <a:ext uri="{FF2B5EF4-FFF2-40B4-BE49-F238E27FC236}">
                <a16:creationId xmlns:a16="http://schemas.microsoft.com/office/drawing/2014/main" id="{8AD13FD4-B63B-4DFE-932D-6496BD497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>
                <a:ea typeface="MS PGothic" panose="020B0600070205080204" pitchFamily="34" charset="-128"/>
              </a:rPr>
              <a:t>Percentilové grafy</a:t>
            </a:r>
          </a:p>
          <a:p>
            <a:pPr eaLnBrk="1" hangingPunct="1"/>
            <a:r>
              <a:rPr lang="cs-CZ" altLang="cs-CZ" sz="2400" dirty="0">
                <a:ea typeface="MS PGothic" panose="020B0600070205080204" pitchFamily="34" charset="-128"/>
              </a:rPr>
              <a:t>Hmotnost k tělesné výšce</a:t>
            </a:r>
          </a:p>
          <a:p>
            <a:pPr marL="72000" indent="0" eaLnBrk="1" hangingPunct="1">
              <a:buNone/>
            </a:pPr>
            <a:endParaRPr lang="cs-CZ" altLang="cs-CZ" sz="2400" dirty="0">
              <a:ea typeface="MS PGothic" panose="020B0600070205080204" pitchFamily="34" charset="-128"/>
            </a:endParaRPr>
          </a:p>
          <a:p>
            <a:pPr eaLnBrk="1" hangingPunct="1"/>
            <a:r>
              <a:rPr lang="cs-CZ" altLang="cs-CZ" sz="2400" dirty="0">
                <a:ea typeface="MS PGothic" panose="020B0600070205080204" pitchFamily="34" charset="-128"/>
              </a:rPr>
              <a:t>…energetická potřeba dítěte odpovídá potřebě dětí tohoto věku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84037FA-5854-4E83-9AFC-A6D6F60AA3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E61C24C4-18F5-4752-AC22-7764AF6D5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BEZPEČNOST PŘÍKRMŮ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4EA7C883-465A-4B55-9992-C5D28FBB3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2913" indent="-331788" eaLnBrk="1" hangingPunct="1">
              <a:lnSpc>
                <a:spcPct val="104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b="1" dirty="0" err="1">
                <a:ea typeface="MS PGothic" panose="020B0600070205080204" pitchFamily="34" charset="-128"/>
              </a:rPr>
              <a:t>Zachovávejte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správnou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hygienu</a:t>
            </a:r>
            <a:r>
              <a:rPr lang="en-GB" altLang="cs-CZ" b="1" dirty="0">
                <a:ea typeface="MS PGothic" panose="020B0600070205080204" pitchFamily="34" charset="-128"/>
              </a:rPr>
              <a:t> a </a:t>
            </a:r>
            <a:r>
              <a:rPr lang="en-GB" altLang="cs-CZ" b="1" dirty="0" err="1">
                <a:ea typeface="MS PGothic" panose="020B0600070205080204" pitchFamily="34" charset="-128"/>
              </a:rPr>
              <a:t>zacházení</a:t>
            </a:r>
            <a:r>
              <a:rPr lang="en-GB" altLang="cs-CZ" b="1" dirty="0">
                <a:ea typeface="MS PGothic" panose="020B0600070205080204" pitchFamily="34" charset="-128"/>
              </a:rPr>
              <a:t> s </a:t>
            </a:r>
            <a:r>
              <a:rPr lang="en-GB" altLang="cs-CZ" b="1" dirty="0" err="1">
                <a:ea typeface="MS PGothic" panose="020B0600070205080204" pitchFamily="34" charset="-128"/>
              </a:rPr>
              <a:t>potravinami</a:t>
            </a:r>
            <a:endParaRPr lang="en-GB" altLang="cs-CZ" b="1" dirty="0">
              <a:ea typeface="MS PGothic" panose="020B0600070205080204" pitchFamily="34" charset="-128"/>
            </a:endParaRPr>
          </a:p>
          <a:p>
            <a:pPr marL="442913" indent="-331788" eaLnBrk="1" hangingPunct="1">
              <a:lnSpc>
                <a:spcPct val="104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dirty="0" err="1">
                <a:ea typeface="MS PGothic" panose="020B0600070205080204" pitchFamily="34" charset="-128"/>
              </a:rPr>
              <a:t>Před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přípravou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cs-CZ" altLang="cs-CZ" dirty="0">
                <a:ea typeface="MS PGothic" panose="020B0600070205080204" pitchFamily="34" charset="-128"/>
              </a:rPr>
              <a:t>pokrmu</a:t>
            </a:r>
            <a:r>
              <a:rPr lang="en-GB" altLang="cs-CZ" dirty="0">
                <a:ea typeface="MS PGothic" panose="020B0600070205080204" pitchFamily="34" charset="-128"/>
              </a:rPr>
              <a:t> a </a:t>
            </a:r>
            <a:r>
              <a:rPr lang="en-GB" altLang="cs-CZ" dirty="0" err="1">
                <a:ea typeface="MS PGothic" panose="020B0600070205080204" pitchFamily="34" charset="-128"/>
              </a:rPr>
              <a:t>krmením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dítěte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umyjte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ruce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sobě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i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dítěti</a:t>
            </a:r>
            <a:endParaRPr lang="en-GB" altLang="cs-CZ" dirty="0">
              <a:ea typeface="MS PGothic" panose="020B0600070205080204" pitchFamily="34" charset="-128"/>
            </a:endParaRPr>
          </a:p>
          <a:p>
            <a:pPr marL="442913" indent="-331788" eaLnBrk="1" hangingPunct="1">
              <a:lnSpc>
                <a:spcPct val="104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b="1" dirty="0" err="1">
                <a:ea typeface="MS PGothic" panose="020B0600070205080204" pitchFamily="34" charset="-128"/>
              </a:rPr>
              <a:t>Skladujte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potraviny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vhodným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způsobem</a:t>
            </a:r>
            <a:r>
              <a:rPr lang="en-GB" altLang="cs-CZ" b="1" dirty="0">
                <a:ea typeface="MS PGothic" panose="020B0600070205080204" pitchFamily="34" charset="-128"/>
              </a:rPr>
              <a:t> a </a:t>
            </a:r>
            <a:r>
              <a:rPr lang="en-GB" altLang="cs-CZ" b="1" dirty="0" err="1">
                <a:ea typeface="MS PGothic" panose="020B0600070205080204" pitchFamily="34" charset="-128"/>
              </a:rPr>
              <a:t>servírujte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jídlo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jakmile</a:t>
            </a:r>
            <a:r>
              <a:rPr lang="en-GB" altLang="cs-CZ" b="1" dirty="0">
                <a:ea typeface="MS PGothic" panose="020B0600070205080204" pitchFamily="34" charset="-128"/>
              </a:rPr>
              <a:t> je </a:t>
            </a:r>
            <a:r>
              <a:rPr lang="en-GB" altLang="cs-CZ" b="1" dirty="0" err="1">
                <a:ea typeface="MS PGothic" panose="020B0600070205080204" pitchFamily="34" charset="-128"/>
              </a:rPr>
              <a:t>připraveno</a:t>
            </a:r>
            <a:endParaRPr lang="en-GB" altLang="cs-CZ" b="1" dirty="0">
              <a:ea typeface="MS PGothic" panose="020B0600070205080204" pitchFamily="34" charset="-128"/>
            </a:endParaRPr>
          </a:p>
          <a:p>
            <a:pPr marL="442913" indent="-331788" eaLnBrk="1" hangingPunct="1">
              <a:lnSpc>
                <a:spcPct val="104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dirty="0">
                <a:ea typeface="MS PGothic" panose="020B0600070205080204" pitchFamily="34" charset="-128"/>
              </a:rPr>
              <a:t>K </a:t>
            </a:r>
            <a:r>
              <a:rPr lang="en-GB" altLang="cs-CZ" dirty="0" err="1">
                <a:ea typeface="MS PGothic" panose="020B0600070205080204" pitchFamily="34" charset="-128"/>
              </a:rPr>
              <a:t>přípravě</a:t>
            </a:r>
            <a:r>
              <a:rPr lang="en-GB" altLang="cs-CZ" dirty="0">
                <a:ea typeface="MS PGothic" panose="020B0600070205080204" pitchFamily="34" charset="-128"/>
              </a:rPr>
              <a:t> a </a:t>
            </a:r>
            <a:r>
              <a:rPr lang="en-GB" altLang="cs-CZ" dirty="0" err="1">
                <a:ea typeface="MS PGothic" panose="020B0600070205080204" pitchFamily="34" charset="-128"/>
              </a:rPr>
              <a:t>servírování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používejte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čisté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kuchyňské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nádobí</a:t>
            </a:r>
            <a:r>
              <a:rPr lang="en-GB" altLang="cs-CZ" dirty="0">
                <a:ea typeface="MS PGothic" panose="020B0600070205080204" pitchFamily="34" charset="-128"/>
              </a:rPr>
              <a:t> a </a:t>
            </a:r>
            <a:r>
              <a:rPr lang="en-GB" altLang="cs-CZ" dirty="0" err="1">
                <a:ea typeface="MS PGothic" panose="020B0600070205080204" pitchFamily="34" charset="-128"/>
              </a:rPr>
              <a:t>nástroje</a:t>
            </a:r>
            <a:endParaRPr lang="en-GB" altLang="cs-CZ" dirty="0">
              <a:ea typeface="MS PGothic" panose="020B0600070205080204" pitchFamily="34" charset="-128"/>
            </a:endParaRPr>
          </a:p>
          <a:p>
            <a:pPr marL="442913" indent="-331788" eaLnBrk="1" hangingPunct="1">
              <a:lnSpc>
                <a:spcPct val="104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b="1" dirty="0" err="1">
                <a:ea typeface="MS PGothic" panose="020B0600070205080204" pitchFamily="34" charset="-128"/>
              </a:rPr>
              <a:t>Při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krmení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používejte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čisté</a:t>
            </a:r>
            <a:r>
              <a:rPr lang="en-GB" altLang="cs-CZ" b="1" dirty="0">
                <a:ea typeface="MS PGothic" panose="020B0600070205080204" pitchFamily="34" charset="-128"/>
              </a:rPr>
              <a:t> </a:t>
            </a:r>
            <a:r>
              <a:rPr lang="en-GB" altLang="cs-CZ" b="1" dirty="0" err="1">
                <a:ea typeface="MS PGothic" panose="020B0600070205080204" pitchFamily="34" charset="-128"/>
              </a:rPr>
              <a:t>hrníčky</a:t>
            </a:r>
            <a:r>
              <a:rPr lang="en-GB" altLang="cs-CZ" b="1" dirty="0">
                <a:ea typeface="MS PGothic" panose="020B0600070205080204" pitchFamily="34" charset="-128"/>
              </a:rPr>
              <a:t>, </a:t>
            </a:r>
            <a:r>
              <a:rPr lang="en-GB" altLang="cs-CZ" b="1" dirty="0" err="1">
                <a:ea typeface="MS PGothic" panose="020B0600070205080204" pitchFamily="34" charset="-128"/>
              </a:rPr>
              <a:t>misky</a:t>
            </a:r>
            <a:r>
              <a:rPr lang="en-GB" altLang="cs-CZ" b="1" dirty="0">
                <a:ea typeface="MS PGothic" panose="020B0600070205080204" pitchFamily="34" charset="-128"/>
              </a:rPr>
              <a:t> a </a:t>
            </a:r>
            <a:r>
              <a:rPr lang="en-GB" altLang="cs-CZ" b="1" dirty="0" err="1">
                <a:ea typeface="MS PGothic" panose="020B0600070205080204" pitchFamily="34" charset="-128"/>
              </a:rPr>
              <a:t>lžíce</a:t>
            </a:r>
            <a:endParaRPr lang="en-GB" altLang="cs-CZ" b="1" dirty="0">
              <a:ea typeface="MS PGothic" panose="020B0600070205080204" pitchFamily="34" charset="-128"/>
            </a:endParaRPr>
          </a:p>
          <a:p>
            <a:pPr marL="442913" indent="-331788" eaLnBrk="1" hangingPunct="1">
              <a:lnSpc>
                <a:spcPct val="104000"/>
              </a:lnSpc>
              <a:buClr>
                <a:srgbClr val="0E594D"/>
              </a:buClr>
              <a:tabLst>
                <a:tab pos="466725" algn="l"/>
                <a:tab pos="954088" algn="l"/>
                <a:tab pos="1438275" algn="l"/>
                <a:tab pos="1925638" algn="l"/>
                <a:tab pos="2408238" algn="l"/>
                <a:tab pos="2892425" algn="l"/>
                <a:tab pos="3379788" algn="l"/>
                <a:tab pos="3863975" algn="l"/>
                <a:tab pos="4348163" algn="l"/>
                <a:tab pos="4833938" algn="l"/>
                <a:tab pos="5318125" algn="l"/>
                <a:tab pos="5805488" algn="l"/>
                <a:tab pos="6289675" algn="l"/>
                <a:tab pos="6773863" algn="l"/>
                <a:tab pos="7259638" algn="l"/>
                <a:tab pos="7743825" algn="l"/>
                <a:tab pos="8231188" algn="l"/>
                <a:tab pos="8715375" algn="l"/>
                <a:tab pos="9199563" algn="l"/>
                <a:tab pos="9685338" algn="l"/>
              </a:tabLst>
            </a:pPr>
            <a:r>
              <a:rPr lang="en-GB" altLang="cs-CZ" dirty="0" err="1">
                <a:ea typeface="MS PGothic" panose="020B0600070205080204" pitchFamily="34" charset="-128"/>
              </a:rPr>
              <a:t>Nepoužívejte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kojenecké</a:t>
            </a:r>
            <a:r>
              <a:rPr lang="en-GB" altLang="cs-CZ" dirty="0">
                <a:ea typeface="MS PGothic" panose="020B0600070205080204" pitchFamily="34" charset="-128"/>
              </a:rPr>
              <a:t> </a:t>
            </a:r>
            <a:r>
              <a:rPr lang="en-GB" altLang="cs-CZ" dirty="0" err="1">
                <a:ea typeface="MS PGothic" panose="020B0600070205080204" pitchFamily="34" charset="-128"/>
              </a:rPr>
              <a:t>láhve</a:t>
            </a:r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75BDF7E-0780-437D-9DB0-C273B16E4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EEACDBFA-7C1C-4DF4-BBEF-763C0AC1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Jakou roli má lékař?</a:t>
            </a:r>
            <a:br>
              <a:rPr lang="cs-CZ" altLang="cs-CZ" dirty="0"/>
            </a:br>
            <a:r>
              <a:rPr lang="cs-CZ" altLang="cs-CZ" dirty="0"/>
              <a:t>Hodnocení výživy?</a:t>
            </a:r>
          </a:p>
        </p:txBody>
      </p:sp>
      <p:pic>
        <p:nvPicPr>
          <p:cNvPr id="102403" name="Picture 4">
            <a:extLst>
              <a:ext uri="{FF2B5EF4-FFF2-40B4-BE49-F238E27FC236}">
                <a16:creationId xmlns:a16="http://schemas.microsoft.com/office/drawing/2014/main" id="{509C05A0-246F-4D3C-AA0D-1B1ECBE35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873250"/>
            <a:ext cx="600233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Oval 6">
            <a:extLst>
              <a:ext uri="{FF2B5EF4-FFF2-40B4-BE49-F238E27FC236}">
                <a16:creationId xmlns:a16="http://schemas.microsoft.com/office/drawing/2014/main" id="{31F4FB66-4152-4F2A-87BB-523D05237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357563"/>
            <a:ext cx="2305050" cy="431800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cs-CZ" altLang="cs-CZ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BA78EF-A826-49A1-88FD-3E1B9372E455}"/>
              </a:ext>
            </a:extLst>
          </p:cNvPr>
          <p:cNvSpPr txBox="1">
            <a:spLocks noGrp="1"/>
          </p:cNvSpPr>
          <p:nvPr/>
        </p:nvSpPr>
        <p:spPr>
          <a:xfrm>
            <a:off x="4648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200" dirty="0">
              <a:solidFill>
                <a:schemeClr val="tx1">
                  <a:tint val="75000"/>
                </a:schemeClr>
              </a:solidFill>
              <a:latin typeface="+mn-lt"/>
              <a:ea typeface="MS PGothic" charset="-128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5173E9E-AE8B-41A7-B66F-6EBF809398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Nadpis 1">
            <a:extLst>
              <a:ext uri="{FF2B5EF4-FFF2-40B4-BE49-F238E27FC236}">
                <a16:creationId xmlns:a16="http://schemas.microsoft.com/office/drawing/2014/main" id="{22C7CF69-31B2-422A-BCF1-FF3BE169C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ENERGETICKÁ POTŘEBA </a:t>
            </a:r>
          </a:p>
        </p:txBody>
      </p:sp>
      <p:sp>
        <p:nvSpPr>
          <p:cNvPr id="104451" name="Zástupný symbol pro obsah 2">
            <a:extLst>
              <a:ext uri="{FF2B5EF4-FFF2-40B4-BE49-F238E27FC236}">
                <a16:creationId xmlns:a16="http://schemas.microsoft.com/office/drawing/2014/main" id="{4DBBDB2B-ECC8-4057-BF95-09D4BEA3D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dirty="0"/>
              <a:t>věk: 5 let (intersexuální rozdíly nejsou ještě zřejmé) </a:t>
            </a:r>
            <a:br>
              <a:rPr lang="cs-CZ" altLang="cs-CZ" dirty="0"/>
            </a:br>
            <a:r>
              <a:rPr lang="cs-CZ" altLang="cs-CZ" sz="1400" dirty="0"/>
              <a:t>- 50% CEP = BM</a:t>
            </a:r>
            <a:br>
              <a:rPr lang="cs-CZ" altLang="cs-CZ" sz="1400" dirty="0"/>
            </a:br>
            <a:r>
              <a:rPr lang="cs-CZ" altLang="cs-CZ" sz="1400" dirty="0"/>
              <a:t>- 12% CEP = růst tkání</a:t>
            </a:r>
            <a:br>
              <a:rPr lang="cs-CZ" altLang="cs-CZ" sz="1400" dirty="0"/>
            </a:br>
            <a:r>
              <a:rPr lang="cs-CZ" altLang="cs-CZ" sz="1400" dirty="0"/>
              <a:t>- 7% CEP = ztráty stolicí</a:t>
            </a:r>
            <a:br>
              <a:rPr lang="cs-CZ" altLang="cs-CZ" sz="1400" dirty="0"/>
            </a:br>
            <a:r>
              <a:rPr lang="cs-CZ" altLang="cs-CZ" sz="1400" dirty="0"/>
              <a:t>- 5% CEP specificko-dynamický efekt potravy</a:t>
            </a:r>
            <a:br>
              <a:rPr lang="cs-CZ" altLang="cs-CZ" sz="1400" dirty="0"/>
            </a:br>
            <a:r>
              <a:rPr lang="cs-CZ" altLang="cs-CZ" sz="1400" dirty="0"/>
              <a:t>- 26% CEP = pohybová aktivita</a:t>
            </a:r>
            <a:br>
              <a:rPr lang="cs-CZ" altLang="cs-CZ" sz="1400" dirty="0"/>
            </a:br>
            <a:r>
              <a:rPr lang="cs-CZ" altLang="cs-CZ" sz="1400" dirty="0"/>
              <a:t>- CEP: 70-110 kcal/kg/den = 293-460 </a:t>
            </a:r>
            <a:r>
              <a:rPr lang="cs-CZ" altLang="cs-CZ" sz="1400" dirty="0" err="1"/>
              <a:t>kJ</a:t>
            </a:r>
            <a:r>
              <a:rPr lang="cs-CZ" altLang="cs-CZ" sz="1400" dirty="0"/>
              <a:t>/kg/den</a:t>
            </a:r>
          </a:p>
          <a:p>
            <a:pPr eaLnBrk="1" hangingPunct="1">
              <a:lnSpc>
                <a:spcPct val="80000"/>
              </a:lnSpc>
            </a:pPr>
            <a:endParaRPr lang="cs-CZ" altLang="cs-CZ" sz="1400" dirty="0"/>
          </a:p>
          <a:p>
            <a:pPr>
              <a:lnSpc>
                <a:spcPct val="80000"/>
              </a:lnSpc>
            </a:pPr>
            <a:r>
              <a:rPr lang="cs-CZ" altLang="cs-CZ" dirty="0"/>
              <a:t>věk: 6–12 let (období pozvolného růstu)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Adolescent (rychlý růst – intenzivní anabolické období, pohlavní diferenciace)</a:t>
            </a:r>
          </a:p>
          <a:p>
            <a:pPr eaLnBrk="1" hangingPunct="1"/>
            <a:endParaRPr lang="cs-CZ" altLang="cs-CZ" dirty="0"/>
          </a:p>
        </p:txBody>
      </p:sp>
      <p:graphicFrame>
        <p:nvGraphicFramePr>
          <p:cNvPr id="4" name="Table 1">
            <a:extLst>
              <a:ext uri="{FF2B5EF4-FFF2-40B4-BE49-F238E27FC236}">
                <a16:creationId xmlns:a16="http://schemas.microsoft.com/office/drawing/2014/main" id="{66278330-9622-48E8-8F87-D12883601326}"/>
              </a:ext>
            </a:extLst>
          </p:cNvPr>
          <p:cNvGraphicFramePr>
            <a:graphicFrameLocks noGrp="1"/>
          </p:cNvGraphicFramePr>
          <p:nvPr/>
        </p:nvGraphicFramePr>
        <p:xfrm>
          <a:off x="1847850" y="4724400"/>
          <a:ext cx="7704138" cy="1114425"/>
        </p:xfrm>
        <a:graphic>
          <a:graphicData uri="http://schemas.openxmlformats.org/drawingml/2006/table">
            <a:tbl>
              <a:tblPr/>
              <a:tblGrid>
                <a:gridCol w="1100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1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0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0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Schoolbook" panose="02040604050505020304" pitchFamily="18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4-6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7-9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10-12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13-14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15-18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25-50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MUŽI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6,4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7,9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9,4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11,2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13,0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12,0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ŽENY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5,8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7,1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8,5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9,4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10,5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Schoolbook" panose="020406040505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9,6 MJ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BBF0813-94AF-402E-8A36-A354CC6CDE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adpis 1">
            <a:extLst>
              <a:ext uri="{FF2B5EF4-FFF2-40B4-BE49-F238E27FC236}">
                <a16:creationId xmlns:a16="http://schemas.microsoft.com/office/drawing/2014/main" id="{864C9FD3-2C1A-432B-94F9-9BFC001E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PUBERTÁLNÍ RŮSTOVÝ SPURT</a:t>
            </a:r>
          </a:p>
        </p:txBody>
      </p:sp>
      <p:sp>
        <p:nvSpPr>
          <p:cNvPr id="106499" name="Zástupný symbol pro obsah 2">
            <a:extLst>
              <a:ext uri="{FF2B5EF4-FFF2-40B4-BE49-F238E27FC236}">
                <a16:creationId xmlns:a16="http://schemas.microsoft.com/office/drawing/2014/main" id="{D1CBD5AE-7854-420D-8F84-6A24436CF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/>
              <a:t>Chlapci</a:t>
            </a:r>
            <a:br>
              <a:rPr lang="cs-CZ" altLang="cs-CZ" b="1" dirty="0"/>
            </a:br>
            <a:r>
              <a:rPr lang="cs-CZ" altLang="cs-CZ" b="1" dirty="0"/>
              <a:t>- začátek ve 12 letech</a:t>
            </a:r>
            <a:br>
              <a:rPr lang="cs-CZ" altLang="cs-CZ" b="1" dirty="0"/>
            </a:br>
            <a:r>
              <a:rPr lang="cs-CZ" altLang="cs-CZ" b="1" dirty="0"/>
              <a:t>- </a:t>
            </a:r>
            <a:r>
              <a:rPr lang="cs-CZ" altLang="cs-CZ" dirty="0"/>
              <a:t>nejvyšší růstová rychlost (7–12 cm/rok) </a:t>
            </a:r>
            <a:br>
              <a:rPr lang="cs-CZ" altLang="cs-CZ" dirty="0"/>
            </a:br>
            <a:r>
              <a:rPr lang="cs-CZ" altLang="cs-CZ" dirty="0"/>
              <a:t>ve čtrnácti letech</a:t>
            </a:r>
            <a:br>
              <a:rPr lang="cs-CZ" altLang="cs-CZ" dirty="0"/>
            </a:br>
            <a:r>
              <a:rPr lang="cs-CZ" altLang="cs-CZ" dirty="0"/>
              <a:t>- ukončení růstu mezi 17.–18. rokem 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r>
              <a:rPr lang="cs-CZ" altLang="cs-CZ" b="1" dirty="0"/>
              <a:t>Dívky </a:t>
            </a:r>
            <a:br>
              <a:rPr lang="cs-CZ" altLang="cs-CZ" b="1" dirty="0"/>
            </a:br>
            <a:r>
              <a:rPr lang="cs-CZ" altLang="cs-CZ" b="1" dirty="0"/>
              <a:t>- začátek v 10 letech</a:t>
            </a:r>
            <a:br>
              <a:rPr lang="cs-CZ" altLang="cs-CZ" b="1" dirty="0"/>
            </a:br>
            <a:r>
              <a:rPr lang="cs-CZ" altLang="cs-CZ" b="1" dirty="0"/>
              <a:t>- </a:t>
            </a:r>
            <a:r>
              <a:rPr lang="cs-CZ" altLang="cs-CZ" dirty="0"/>
              <a:t>nejvyšší růstová rychlost (7–11 cm/rok) </a:t>
            </a:r>
            <a:br>
              <a:rPr lang="cs-CZ" altLang="cs-CZ" dirty="0"/>
            </a:br>
            <a:r>
              <a:rPr lang="cs-CZ" altLang="cs-CZ" dirty="0"/>
              <a:t>ve dvanácti letech </a:t>
            </a:r>
            <a:br>
              <a:rPr lang="cs-CZ" altLang="cs-CZ" dirty="0"/>
            </a:br>
            <a:r>
              <a:rPr lang="cs-CZ" altLang="cs-CZ" dirty="0"/>
              <a:t>- ukončení růstu zpravidla v 15 letech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6421BC-CA9F-43E1-AF68-E54103D869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8CD5E9-BEBC-4160-BF55-34EF79694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63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DC3FF96-182C-442E-A9AB-02400914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ctr">
            <a:normAutofit/>
          </a:bodyPr>
          <a:lstStyle/>
          <a:p>
            <a:r>
              <a:rPr lang="cs-CZ"/>
              <a:t>Růstové grafy</a:t>
            </a:r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5FBD2B50-143A-464D-A095-49A63C49F3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2629676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28737" y="-1233834"/>
            <a:ext cx="5921189" cy="9303257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7F155A8-6B33-4B86-BCD3-52D760B13D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45150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 čemu slouží?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sledování </a:t>
            </a:r>
            <a:r>
              <a:rPr lang="cs-CZ" b="1"/>
              <a:t>růstu</a:t>
            </a:r>
            <a:r>
              <a:rPr lang="cs-CZ"/>
              <a:t> praktickým lékařem</a:t>
            </a:r>
          </a:p>
          <a:p>
            <a:r>
              <a:rPr lang="cs-CZ"/>
              <a:t>klasifikace </a:t>
            </a:r>
            <a:r>
              <a:rPr lang="cs-CZ" b="1"/>
              <a:t>podváhy/nadváhy</a:t>
            </a:r>
            <a:r>
              <a:rPr lang="cs-CZ"/>
              <a:t> v dětském věku</a:t>
            </a:r>
          </a:p>
          <a:p>
            <a:r>
              <a:rPr lang="cs-CZ"/>
              <a:t>upozorní, že se </a:t>
            </a:r>
            <a:r>
              <a:rPr lang="cs-CZ" b="1"/>
              <a:t>„něco děje“</a:t>
            </a:r>
          </a:p>
          <a:p>
            <a:endParaRPr lang="cs-CZ" b="1"/>
          </a:p>
          <a:p>
            <a:r>
              <a:rPr lang="cs-CZ" b="1"/>
              <a:t>dostupné grafy (SZÚ)</a:t>
            </a:r>
          </a:p>
          <a:p>
            <a:pPr lvl="1"/>
            <a:r>
              <a:rPr lang="cs-CZ"/>
              <a:t>výška, hmotnost, hmotnost k výšce, BMI</a:t>
            </a:r>
          </a:p>
          <a:p>
            <a:pPr lvl="1"/>
            <a:r>
              <a:rPr lang="cs-CZ"/>
              <a:t>obvody – boků, břicha, hlavy, paže</a:t>
            </a:r>
          </a:p>
          <a:p>
            <a:pPr lvl="1"/>
            <a:r>
              <a:rPr lang="cs-CZ"/>
              <a:t>kožní řasy – nad bicepsem, nad tricepsem, na stehně, </a:t>
            </a:r>
            <a:r>
              <a:rPr lang="cs-CZ" err="1"/>
              <a:t>subskapulární</a:t>
            </a:r>
            <a:r>
              <a:rPr lang="cs-CZ"/>
              <a:t>, </a:t>
            </a:r>
            <a:r>
              <a:rPr lang="cs-CZ" err="1"/>
              <a:t>suprailiakální</a:t>
            </a:r>
            <a:r>
              <a:rPr lang="cs-CZ"/>
              <a:t>, podíl tukové složky z 2 řas, součet 4 řas</a:t>
            </a:r>
          </a:p>
        </p:txBody>
      </p:sp>
    </p:spTree>
    <p:extLst>
      <p:ext uri="{BB962C8B-B14F-4D97-AF65-F5344CB8AC3E}">
        <p14:creationId xmlns:p14="http://schemas.microsoft.com/office/powerpoint/2010/main" val="3421785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66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jsou konstruovány?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/>
              <a:t>celostátní antropometrický výzkum</a:t>
            </a:r>
          </a:p>
          <a:p>
            <a:pPr lvl="1"/>
            <a:r>
              <a:rPr lang="cs-CZ" b="1"/>
              <a:t>CAV 2001</a:t>
            </a:r>
            <a:r>
              <a:rPr lang="cs-CZ"/>
              <a:t> – nejnovější data</a:t>
            </a:r>
          </a:p>
          <a:p>
            <a:pPr lvl="1"/>
            <a:r>
              <a:rPr lang="cs-CZ" b="1"/>
              <a:t>CAV 1991</a:t>
            </a:r>
            <a:r>
              <a:rPr lang="cs-CZ"/>
              <a:t> – grafy obsahující hmotnost</a:t>
            </a:r>
          </a:p>
          <a:p>
            <a:pPr lvl="1"/>
            <a:endParaRPr lang="cs-CZ" b="1"/>
          </a:p>
          <a:p>
            <a:pPr lvl="1"/>
            <a:endParaRPr lang="cs-CZ" b="1"/>
          </a:p>
          <a:p>
            <a:pPr lvl="1"/>
            <a:endParaRPr lang="cs-CZ" b="1"/>
          </a:p>
          <a:p>
            <a:pPr lvl="1"/>
            <a:endParaRPr lang="cs-CZ" b="1"/>
          </a:p>
          <a:p>
            <a:pPr marL="0" indent="0">
              <a:buNone/>
            </a:pPr>
            <a:r>
              <a:rPr lang="cs-CZ" b="1"/>
              <a:t>		</a:t>
            </a:r>
          </a:p>
          <a:p>
            <a:pPr marL="0" indent="0">
              <a:buNone/>
            </a:pPr>
            <a:r>
              <a:rPr lang="cs-CZ" b="1"/>
              <a:t>		Proč používáme hmotnost a BMI z roku 1991?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0" y="3658785"/>
            <a:ext cx="1431130" cy="204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864" y="207108"/>
            <a:ext cx="4210707" cy="64774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646" y="207108"/>
            <a:ext cx="4141677" cy="6477471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AFA6F19-8E6A-4366-A5D3-28B313E904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43139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5"/>
          <a:stretch/>
        </p:blipFill>
        <p:spPr>
          <a:xfrm>
            <a:off x="1420907" y="172181"/>
            <a:ext cx="4184558" cy="65711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5"/>
          <a:stretch/>
        </p:blipFill>
        <p:spPr>
          <a:xfrm>
            <a:off x="6586536" y="178500"/>
            <a:ext cx="4184558" cy="657110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432658" y="4164808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527908" y="4069558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637445" y="3917158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737458" y="3821908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2832708" y="3707608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932720" y="3631410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027970" y="3574260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3123220" y="3545685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3218470" y="3517110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3313720" y="3457731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3413733" y="3386292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3513186" y="3291042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3617961" y="3195792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3717973" y="3071967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3808459" y="2962430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3908471" y="2852892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4008483" y="2724304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4103733" y="2590954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4203746" y="2438554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4303759" y="2319491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/>
        </p:nvSpPr>
        <p:spPr>
          <a:xfrm>
            <a:off x="4408534" y="2157566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/>
        </p:nvSpPr>
        <p:spPr>
          <a:xfrm>
            <a:off x="4494257" y="2014691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4594269" y="1886104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4694281" y="1743229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/>
        </p:nvSpPr>
        <p:spPr>
          <a:xfrm>
            <a:off x="7600571" y="4440512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>
            <a:off x="7698202" y="4333356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7798214" y="4228277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7893464" y="4102973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/>
        </p:nvSpPr>
        <p:spPr>
          <a:xfrm>
            <a:off x="7993477" y="4034493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/>
        </p:nvSpPr>
        <p:spPr>
          <a:xfrm>
            <a:off x="8093490" y="3891781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/>
        </p:nvSpPr>
        <p:spPr>
          <a:xfrm>
            <a:off x="8198265" y="3776003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8291134" y="3729693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>
            <a:off x="8388766" y="3629846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>
            <a:off x="8488779" y="3533859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/>
          <p:cNvSpPr/>
          <p:nvPr/>
        </p:nvSpPr>
        <p:spPr>
          <a:xfrm>
            <a:off x="8588792" y="3472675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/>
          <p:cNvSpPr/>
          <p:nvPr/>
        </p:nvSpPr>
        <p:spPr>
          <a:xfrm>
            <a:off x="8684602" y="3342925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/>
          <p:cNvSpPr/>
          <p:nvPr/>
        </p:nvSpPr>
        <p:spPr>
          <a:xfrm>
            <a:off x="8786996" y="3284868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/>
          <p:cNvSpPr/>
          <p:nvPr/>
        </p:nvSpPr>
        <p:spPr>
          <a:xfrm>
            <a:off x="8882246" y="3201677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/>
          <p:cNvSpPr/>
          <p:nvPr/>
        </p:nvSpPr>
        <p:spPr>
          <a:xfrm>
            <a:off x="8977496" y="3129195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/>
          <p:cNvSpPr/>
          <p:nvPr/>
        </p:nvSpPr>
        <p:spPr>
          <a:xfrm>
            <a:off x="9063221" y="3091823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Obdélník 49"/>
          <p:cNvSpPr/>
          <p:nvPr/>
        </p:nvSpPr>
        <p:spPr>
          <a:xfrm>
            <a:off x="9171171" y="3008687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bdélník 50"/>
          <p:cNvSpPr/>
          <p:nvPr/>
        </p:nvSpPr>
        <p:spPr>
          <a:xfrm>
            <a:off x="9275946" y="2876142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bdélník 51"/>
          <p:cNvSpPr/>
          <p:nvPr/>
        </p:nvSpPr>
        <p:spPr>
          <a:xfrm>
            <a:off x="9368021" y="2786295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bdélník 52"/>
          <p:cNvSpPr/>
          <p:nvPr/>
        </p:nvSpPr>
        <p:spPr>
          <a:xfrm>
            <a:off x="9463271" y="2698123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bdélník 53"/>
          <p:cNvSpPr/>
          <p:nvPr/>
        </p:nvSpPr>
        <p:spPr>
          <a:xfrm>
            <a:off x="9574396" y="2576581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bdélník 54"/>
          <p:cNvSpPr/>
          <p:nvPr/>
        </p:nvSpPr>
        <p:spPr>
          <a:xfrm>
            <a:off x="9666471" y="2436990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bdélník 55"/>
          <p:cNvSpPr/>
          <p:nvPr/>
        </p:nvSpPr>
        <p:spPr>
          <a:xfrm>
            <a:off x="9768071" y="2302161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bdélník 56"/>
          <p:cNvSpPr/>
          <p:nvPr/>
        </p:nvSpPr>
        <p:spPr>
          <a:xfrm>
            <a:off x="9869671" y="2184577"/>
            <a:ext cx="57150" cy="571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/>
          <p:cNvSpPr txBox="1"/>
          <p:nvPr/>
        </p:nvSpPr>
        <p:spPr>
          <a:xfrm>
            <a:off x="2889858" y="4725374"/>
            <a:ext cx="2406749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indent="-180000"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podvýživa</a:t>
            </a:r>
          </a:p>
          <a:p>
            <a:pPr indent="-180000"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celiakie</a:t>
            </a:r>
          </a:p>
          <a:p>
            <a:pPr indent="-180000"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endokrinní porucha</a:t>
            </a:r>
          </a:p>
          <a:p>
            <a:pPr indent="-180000"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nádorové onemocnění</a:t>
            </a:r>
          </a:p>
          <a:p>
            <a:pPr indent="-180000"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…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7726777" y="5007859"/>
            <a:ext cx="2762616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indent="-180000"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familiárně menší vzrůst</a:t>
            </a:r>
          </a:p>
          <a:p>
            <a:pPr indent="-180000"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konstituční opoždění růstu</a:t>
            </a:r>
          </a:p>
          <a:p>
            <a:pPr indent="-1800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a puberty (CDGA)</a:t>
            </a:r>
          </a:p>
          <a:p>
            <a:pPr indent="-180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další minoritní poruchy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E12E573-A155-4C62-B73E-EB047AD27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49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69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Program </a:t>
            </a:r>
            <a:r>
              <a:rPr lang="cs-CZ" err="1"/>
              <a:t>RustCZ</a:t>
            </a:r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973" y="1501001"/>
            <a:ext cx="7940054" cy="47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88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74FF7533-9E95-4177-984F-3EBC70D4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37" y="306225"/>
            <a:ext cx="5511800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3" name="Text Box 2">
            <a:extLst>
              <a:ext uri="{FF2B5EF4-FFF2-40B4-BE49-F238E27FC236}">
                <a16:creationId xmlns:a16="http://schemas.microsoft.com/office/drawing/2014/main" id="{FF284778-3B6F-4106-A99E-4A5E6D9C0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5" y="1220788"/>
            <a:ext cx="5015561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>
              <a:lnSpc>
                <a:spcPct val="7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en-GB" altLang="cs-CZ" sz="4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Doba</a:t>
            </a:r>
            <a:br>
              <a:rPr lang="en-GB" altLang="cs-CZ" sz="48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GB" altLang="cs-CZ" sz="4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bezpečného</a:t>
            </a:r>
            <a:br>
              <a:rPr lang="en-GB" altLang="cs-CZ" sz="48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GB" altLang="cs-CZ" sz="4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uchování</a:t>
            </a:r>
            <a:br>
              <a:rPr lang="en-GB" altLang="cs-CZ" sz="48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GB" altLang="cs-CZ" sz="4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potravin</a:t>
            </a:r>
            <a:br>
              <a:rPr lang="en-GB" altLang="cs-CZ" sz="48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GB" altLang="cs-CZ" sz="4800" dirty="0">
                <a:solidFill>
                  <a:srgbClr val="000000"/>
                </a:solidFill>
                <a:latin typeface="Century Gothic" panose="020B0502020202020204" pitchFamily="34" charset="0"/>
              </a:rPr>
              <a:t>v </a:t>
            </a:r>
            <a:r>
              <a:rPr lang="en-GB" altLang="cs-CZ" sz="4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lednici</a:t>
            </a:r>
            <a:br>
              <a:rPr lang="en-GB" altLang="cs-CZ" sz="48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GB" altLang="cs-CZ" sz="4800" dirty="0">
                <a:solidFill>
                  <a:srgbClr val="000000"/>
                </a:solidFill>
                <a:latin typeface="Century Gothic" panose="020B0502020202020204" pitchFamily="34" charset="0"/>
              </a:rPr>
              <a:t>a</a:t>
            </a:r>
            <a:r>
              <a:rPr lang="cs-CZ" altLang="cs-CZ" sz="4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altLang="cs-CZ" sz="4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mrazničce</a:t>
            </a:r>
            <a:endParaRPr lang="en-GB" altLang="cs-CZ" sz="48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85F2A08-4073-4375-B59C-EFB562C733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70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Účinný nástroj, ne šablona!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při používání grafů je nutné </a:t>
            </a:r>
            <a:r>
              <a:rPr lang="cs-CZ" b="1"/>
              <a:t>přemýšlet</a:t>
            </a:r>
          </a:p>
          <a:p>
            <a:endParaRPr lang="cs-CZ" b="1"/>
          </a:p>
          <a:p>
            <a:r>
              <a:rPr lang="cs-CZ"/>
              <a:t>dítě vysoké na svůj věk – hmotnost bude </a:t>
            </a:r>
            <a:r>
              <a:rPr lang="cs-CZ" b="1"/>
              <a:t>vyšší</a:t>
            </a:r>
          </a:p>
          <a:p>
            <a:pPr lvl="1"/>
            <a:r>
              <a:rPr lang="cs-CZ"/>
              <a:t>hodnotit spíše </a:t>
            </a:r>
            <a:r>
              <a:rPr lang="cs-CZ" b="1"/>
              <a:t>hmotnost/výška</a:t>
            </a:r>
            <a:r>
              <a:rPr lang="cs-CZ"/>
              <a:t> nebo </a:t>
            </a:r>
            <a:r>
              <a:rPr lang="cs-CZ" b="1"/>
              <a:t>BMI </a:t>
            </a:r>
            <a:r>
              <a:rPr lang="cs-CZ"/>
              <a:t>(u starších)</a:t>
            </a:r>
            <a:endParaRPr lang="cs-CZ" b="1"/>
          </a:p>
          <a:p>
            <a:r>
              <a:rPr lang="cs-CZ"/>
              <a:t>dítě má malou výšku v rodině – bude </a:t>
            </a:r>
            <a:r>
              <a:rPr lang="cs-CZ" b="1"/>
              <a:t>menší</a:t>
            </a:r>
          </a:p>
          <a:p>
            <a:pPr lvl="1"/>
            <a:r>
              <a:rPr lang="cs-CZ"/>
              <a:t>nevnímat hodnoty </a:t>
            </a:r>
            <a:r>
              <a:rPr lang="cs-CZ" b="1"/>
              <a:t>absolutně</a:t>
            </a:r>
            <a:r>
              <a:rPr lang="cs-CZ"/>
              <a:t>, sledovat další faktory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38647"/>
            <a:ext cx="884664" cy="126290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9B16BD1-8459-4990-8BC3-50E2A5152928}"/>
              </a:ext>
            </a:extLst>
          </p:cNvPr>
          <p:cNvSpPr txBox="1"/>
          <p:nvPr/>
        </p:nvSpPr>
        <p:spPr>
          <a:xfrm>
            <a:off x="1615440" y="5165998"/>
            <a:ext cx="9103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lvl="1" indent="0">
              <a:buNone/>
            </a:pPr>
            <a:r>
              <a:rPr lang="cs-CZ" b="1">
                <a:latin typeface="+mj-lt"/>
              </a:rPr>
              <a:t>Jaká jsou specifika hodnocení růstu plně kojených dětí?</a:t>
            </a:r>
          </a:p>
        </p:txBody>
      </p:sp>
    </p:spTree>
    <p:extLst>
      <p:ext uri="{BB962C8B-B14F-4D97-AF65-F5344CB8AC3E}">
        <p14:creationId xmlns:p14="http://schemas.microsoft.com/office/powerpoint/2010/main" val="1307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71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Plně kojené děti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plně kojené děti v grafech „opožděny“</a:t>
            </a:r>
          </a:p>
          <a:p>
            <a:r>
              <a:rPr lang="cs-CZ"/>
              <a:t>fyziologicky </a:t>
            </a:r>
            <a:r>
              <a:rPr lang="cs-CZ" b="1"/>
              <a:t>pomalejší růst a nabývání hmotnosti</a:t>
            </a:r>
            <a:endParaRPr lang="cs-CZ"/>
          </a:p>
          <a:p>
            <a:pPr lvl="1"/>
            <a:r>
              <a:rPr lang="cs-CZ"/>
              <a:t>grafy konstruovány podle dat kojených + uměle živených dětí</a:t>
            </a:r>
          </a:p>
          <a:p>
            <a:endParaRPr lang="cs-CZ"/>
          </a:p>
          <a:p>
            <a:endParaRPr lang="cs-CZ"/>
          </a:p>
          <a:p>
            <a:pPr marL="0" indent="0" algn="ctr">
              <a:buNone/>
            </a:pPr>
            <a:r>
              <a:rPr lang="cs-CZ" sz="3200" b="1"/>
              <a:t>Nezařazovat příkrmy nebo náhrady </a:t>
            </a:r>
            <a:r>
              <a:rPr lang="cs-CZ" sz="3200"/>
              <a:t>jen kvůli mírnému opoždění kojených dětí vůči růstovému grafu!</a:t>
            </a:r>
            <a:endParaRPr lang="cs-CZ" sz="3200" b="1"/>
          </a:p>
        </p:txBody>
      </p:sp>
    </p:spTree>
    <p:extLst>
      <p:ext uri="{BB962C8B-B14F-4D97-AF65-F5344CB8AC3E}">
        <p14:creationId xmlns:p14="http://schemas.microsoft.com/office/powerpoint/2010/main" val="31808172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72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Hodnocení hmotnosti dítěte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1949231"/>
              </p:ext>
            </p:extLst>
          </p:nvPr>
        </p:nvGraphicFramePr>
        <p:xfrm>
          <a:off x="721063" y="2187788"/>
          <a:ext cx="10752137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0057">
                  <a:extLst>
                    <a:ext uri="{9D8B030D-6E8A-4147-A177-3AD203B41FA5}">
                      <a16:colId xmlns:a16="http://schemas.microsoft.com/office/drawing/2014/main" val="203320309"/>
                    </a:ext>
                  </a:extLst>
                </a:gridCol>
                <a:gridCol w="6272080">
                  <a:extLst>
                    <a:ext uri="{9D8B030D-6E8A-4147-A177-3AD203B41FA5}">
                      <a16:colId xmlns:a16="http://schemas.microsoft.com/office/drawing/2014/main" val="398052944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Percentilové pásmo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Hodnocení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20922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&gt; 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obézní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868431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90–97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nadměrná hmotnost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68198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75–90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robustní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74753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25–75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proporcionální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893316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10–25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štíhlé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11109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&lt;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hubené (</a:t>
                      </a:r>
                      <a:r>
                        <a:rPr lang="cs-CZ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underweight</a:t>
                      </a:r>
                      <a:r>
                        <a:rPr lang="cs-CZ" baseline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cs-CZ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– podváha)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61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758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Cvičení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chlapec, 12 let, 38 kg</a:t>
            </a:r>
          </a:p>
          <a:p>
            <a:r>
              <a:rPr lang="cs-CZ"/>
              <a:t>dívka, 10 let, 140 cm, 44 kg</a:t>
            </a:r>
          </a:p>
          <a:p>
            <a:r>
              <a:rPr lang="cs-CZ"/>
              <a:t>dívka, 10 let, 156 cm, 44 kg</a:t>
            </a:r>
          </a:p>
          <a:p>
            <a:r>
              <a:rPr lang="cs-CZ"/>
              <a:t>chlapec, 13 měsíců, 73 cm, 9 kg</a:t>
            </a:r>
          </a:p>
          <a:p>
            <a:r>
              <a:rPr lang="cs-CZ"/>
              <a:t>chlapec, 13 měsíců, 79 cm, 10 kg</a:t>
            </a:r>
          </a:p>
          <a:p>
            <a:pPr marL="0" indent="0">
              <a:buNone/>
            </a:pPr>
            <a:r>
              <a:rPr lang="cs-CZ"/>
              <a:t>		</a:t>
            </a:r>
          </a:p>
          <a:p>
            <a:pPr marL="0" indent="0">
              <a:buNone/>
            </a:pPr>
            <a:r>
              <a:rPr lang="cs-CZ" b="1"/>
              <a:t>		Je povinností pediatra sledovat výšku a hmotnost?</a:t>
            </a:r>
          </a:p>
          <a:p>
            <a:pPr marL="0" indent="0">
              <a:buNone/>
            </a:pPr>
            <a:r>
              <a:rPr lang="cs-CZ" b="1"/>
              <a:t>		Je povinností pediatra hodnotit je podle grafů?</a:t>
            </a:r>
          </a:p>
          <a:p>
            <a:pPr marL="0" indent="0">
              <a:buNone/>
            </a:pPr>
            <a:r>
              <a:rPr lang="cs-CZ" b="1"/>
              <a:t>		</a:t>
            </a:r>
            <a:r>
              <a:rPr lang="cs-CZ" sz="2400" b="1"/>
              <a:t>Je-li dítě v normě, znamená to, že jeho strava je v pořádku?</a:t>
            </a:r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4" y="4290456"/>
            <a:ext cx="1084240" cy="15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5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74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Další informace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webové stránky SZÚ + </a:t>
            </a:r>
            <a:r>
              <a:rPr lang="cs-CZ" err="1"/>
              <a:t>RustCZ</a:t>
            </a:r>
            <a:endParaRPr lang="cs-CZ"/>
          </a:p>
          <a:p>
            <a:pPr lvl="1"/>
            <a:r>
              <a:rPr lang="cs-CZ">
                <a:hlinkClick r:id="rId2"/>
              </a:rPr>
              <a:t>http://www.szu.cz/publikace/data/program-rustove-grafy-ke-stazeni</a:t>
            </a:r>
            <a:endParaRPr lang="cs-CZ"/>
          </a:p>
          <a:p>
            <a:endParaRPr lang="cs-CZ" b="1"/>
          </a:p>
          <a:p>
            <a:r>
              <a:rPr lang="cs-CZ"/>
              <a:t>grafy ke stažení</a:t>
            </a:r>
          </a:p>
          <a:p>
            <a:pPr lvl="1"/>
            <a:r>
              <a:rPr lang="cs-CZ">
                <a:hlinkClick r:id="rId3"/>
              </a:rPr>
              <a:t>http://www.szu.cz/publikace/data/seznam-rustovych-grafu-ke-stazeni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51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>
            <a:extLst>
              <a:ext uri="{FF2B5EF4-FFF2-40B4-BE49-F238E27FC236}">
                <a16:creationId xmlns:a16="http://schemas.microsoft.com/office/drawing/2014/main" id="{1ED2D97D-35E5-4945-8FFC-C913B05F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VLIV HORMONÁLNÍCH ZMĚN</a:t>
            </a:r>
          </a:p>
        </p:txBody>
      </p:sp>
      <p:sp>
        <p:nvSpPr>
          <p:cNvPr id="114691" name="Zástupný symbol pro obsah 2">
            <a:extLst>
              <a:ext uri="{FF2B5EF4-FFF2-40B4-BE49-F238E27FC236}">
                <a16:creationId xmlns:a16="http://schemas.microsoft.com/office/drawing/2014/main" id="{4B5DE5C7-E7C4-4DF7-BFB7-EFE9B067B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proměna postavy (výška, hmotnost)</a:t>
            </a:r>
          </a:p>
          <a:p>
            <a:pPr eaLnBrk="1" hangingPunct="1"/>
            <a:r>
              <a:rPr lang="cs-CZ" altLang="cs-CZ"/>
              <a:t>složení těla (tuk, svaly)</a:t>
            </a:r>
          </a:p>
          <a:p>
            <a:pPr eaLnBrk="1" hangingPunct="1"/>
            <a:r>
              <a:rPr lang="cs-CZ" altLang="cs-CZ"/>
              <a:t>dozrávání skeletu</a:t>
            </a:r>
          </a:p>
          <a:p>
            <a:pPr eaLnBrk="1" hangingPunct="1"/>
            <a:r>
              <a:rPr lang="cs-CZ" altLang="cs-CZ"/>
              <a:t>sexuální dospívání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DBE7C29-5B2B-4E17-9171-C84D3E445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75</a:t>
            </a:fld>
            <a:endParaRPr lang="cs-CZ" altLang="cs-CZ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>
            <a:extLst>
              <a:ext uri="{FF2B5EF4-FFF2-40B4-BE49-F238E27FC236}">
                <a16:creationId xmlns:a16="http://schemas.microsoft.com/office/drawing/2014/main" id="{31D36FE3-3822-4FD4-8C4C-48021887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6739" name="Zástupný symbol pro obsah 2">
            <a:extLst>
              <a:ext uri="{FF2B5EF4-FFF2-40B4-BE49-F238E27FC236}">
                <a16:creationId xmlns:a16="http://schemas.microsoft.com/office/drawing/2014/main" id="{09824EC2-8C08-4830-BA17-1A507A11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6740" name="Picture 2">
            <a:extLst>
              <a:ext uri="{FF2B5EF4-FFF2-40B4-BE49-F238E27FC236}">
                <a16:creationId xmlns:a16="http://schemas.microsoft.com/office/drawing/2014/main" id="{2EDA0BB7-11C5-4EA3-9C53-52EE3AE1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775494"/>
            <a:ext cx="11363325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FF459E7-1C0D-4B6D-9B18-B9BE9C595F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76</a:t>
            </a:fld>
            <a:endParaRPr lang="cs-CZ" altLang="cs-CZ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>
            <a:extLst>
              <a:ext uri="{FF2B5EF4-FFF2-40B4-BE49-F238E27FC236}">
                <a16:creationId xmlns:a16="http://schemas.microsoft.com/office/drawing/2014/main" id="{E9785A86-DFD2-4D4A-BBDE-C5E81836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SACHARIDY, TUKY, BÍLKOVINY</a:t>
            </a:r>
          </a:p>
        </p:txBody>
      </p:sp>
      <p:sp>
        <p:nvSpPr>
          <p:cNvPr id="117763" name="Zástupný symbol pro obsah 2">
            <a:extLst>
              <a:ext uri="{FF2B5EF4-FFF2-40B4-BE49-F238E27FC236}">
                <a16:creationId xmlns:a16="http://schemas.microsoft.com/office/drawing/2014/main" id="{BA909F0E-33D6-4FDC-8513-511E59599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r>
              <a:rPr lang="cs-CZ" altLang="cs-CZ">
                <a:solidFill>
                  <a:srgbClr val="FF0000"/>
                </a:solidFill>
              </a:rPr>
              <a:t>Sacharidy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- glukóza (80-90 % přijaté E zajišťované sacharidy, zdroje)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- vláknina (výskyt, funkce, DDD)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r>
              <a:rPr lang="cs-CZ" altLang="cs-CZ">
                <a:solidFill>
                  <a:srgbClr val="663300"/>
                </a:solidFill>
              </a:rPr>
              <a:t>Tuky (30-35 % CEP)</a:t>
            </a:r>
            <a:br>
              <a:rPr lang="cs-CZ" altLang="cs-CZ">
                <a:solidFill>
                  <a:srgbClr val="663300"/>
                </a:solidFill>
              </a:rPr>
            </a:br>
            <a:r>
              <a:rPr lang="cs-CZ" altLang="cs-CZ">
                <a:solidFill>
                  <a:srgbClr val="663300"/>
                </a:solidFill>
              </a:rPr>
              <a:t>- eMK</a:t>
            </a:r>
            <a:br>
              <a:rPr lang="cs-CZ" altLang="cs-CZ">
                <a:solidFill>
                  <a:srgbClr val="663300"/>
                </a:solidFill>
              </a:rPr>
            </a:br>
            <a:r>
              <a:rPr lang="cs-CZ" altLang="cs-CZ">
                <a:solidFill>
                  <a:srgbClr val="663300"/>
                </a:solidFill>
              </a:rPr>
              <a:t>- DDD (dlouhodobě &lt; 27 % CEP = klinické změny související s nedostatkem vitaminu A)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r>
              <a:rPr lang="cs-CZ" altLang="cs-CZ">
                <a:solidFill>
                  <a:srgbClr val="000080"/>
                </a:solidFill>
              </a:rPr>
              <a:t>Bílkoviny</a:t>
            </a:r>
            <a:br>
              <a:rPr lang="cs-CZ" altLang="cs-CZ">
                <a:solidFill>
                  <a:srgbClr val="000080"/>
                </a:solidFill>
              </a:rPr>
            </a:br>
            <a:r>
              <a:rPr lang="cs-CZ" altLang="cs-CZ">
                <a:solidFill>
                  <a:srgbClr val="000080"/>
                </a:solidFill>
              </a:rPr>
              <a:t>- biologická hodnota (tvorba svaloviny a ostatních tkání): živočišné X rostlinné</a:t>
            </a:r>
          </a:p>
          <a:p>
            <a:pPr eaLnBrk="1" hangingPunct="1"/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3B37F93-90EB-4E33-ADAD-613AC42F09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77</a:t>
            </a:fld>
            <a:endParaRPr lang="cs-CZ" altLang="cs-CZ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>
            <a:extLst>
              <a:ext uri="{FF2B5EF4-FFF2-40B4-BE49-F238E27FC236}">
                <a16:creationId xmlns:a16="http://schemas.microsoft.com/office/drawing/2014/main" id="{2511FA65-041C-41A4-AEF4-BF5A5F09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ŽIVINY: VITAMINY</a:t>
            </a:r>
          </a:p>
        </p:txBody>
      </p:sp>
      <p:sp>
        <p:nvSpPr>
          <p:cNvPr id="118787" name="Zástupný symbol pro obsah 2">
            <a:extLst>
              <a:ext uri="{FF2B5EF4-FFF2-40B4-BE49-F238E27FC236}">
                <a16:creationId xmlns:a16="http://schemas.microsoft.com/office/drawing/2014/main" id="{61B449F9-D40C-4EC8-9A0F-A4F2D741D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Vitamin A (stavba a regenerace buněk, vliv na buněčnou proliferaci a diferenciaci, podpora imunitního systému, nezbytný pro zrak)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Vitaminy skupiny B (E metabolismus buněk v růstu)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Vitamin C (syntéza kolagenu)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Vitamin D (resorpce vápníku - mineralizace kostí)</a:t>
            </a:r>
            <a:br>
              <a:rPr lang="cs-CZ" altLang="cs-CZ"/>
            </a:br>
            <a:r>
              <a:rPr lang="cs-CZ" altLang="cs-CZ" sz="1400"/>
              <a:t> </a:t>
            </a:r>
            <a:br>
              <a:rPr lang="cs-CZ" altLang="cs-CZ"/>
            </a:br>
            <a:r>
              <a:rPr lang="cs-CZ" altLang="cs-CZ" sz="1400"/>
              <a:t>- projevy nedostatku: únava, podrážděnost, nechuť k jídlu, atd. </a:t>
            </a:r>
            <a:br>
              <a:rPr lang="cs-CZ" altLang="cs-CZ" sz="1400"/>
            </a:br>
            <a:r>
              <a:rPr lang="cs-CZ" altLang="cs-CZ" sz="1400"/>
              <a:t>- dlouhodobý nedostatek: poškození celkového zdravotního stavu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SUPLEMENTACE:</a:t>
            </a:r>
            <a:br>
              <a:rPr lang="cs-CZ" altLang="cs-CZ" sz="1400"/>
            </a:br>
            <a:r>
              <a:rPr lang="cs-CZ" altLang="cs-CZ" sz="1400"/>
              <a:t>- vegetariáni, vegani, období rekonvalescence, kuřáci, konzumenti alkoholu a drog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sz="140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FB2874-0C77-46C6-8BA1-7C0E0A6894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78</a:t>
            </a:fld>
            <a:endParaRPr lang="cs-CZ" altLang="cs-CZ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A6844-93AF-4219-BE5C-665942E18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 A</a:t>
            </a:r>
          </a:p>
        </p:txBody>
      </p:sp>
      <p:sp>
        <p:nvSpPr>
          <p:cNvPr id="119811" name="Zástupný symbol pro obsah 2">
            <a:extLst>
              <a:ext uri="{FF2B5EF4-FFF2-40B4-BE49-F238E27FC236}">
                <a16:creationId xmlns:a16="http://schemas.microsoft.com/office/drawing/2014/main" id="{CD051D75-4458-49D1-9AA9-FB490AAC6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ZDRAVOTNÍ TVRZENÍ: </a:t>
            </a:r>
            <a:r>
              <a:rPr lang="cs-CZ" altLang="cs-CZ">
                <a:latin typeface="Times New Roman" panose="02020603050405020304" pitchFamily="18" charset="0"/>
              </a:rPr>
              <a:t>přispívá k k normálnímu metabolismu železa, k udržení normálního stavu sliznic, pokožky a zraku, k funkci imunitního systému, podílí se na procesu specializace buněk</a:t>
            </a:r>
            <a:r>
              <a:rPr lang="cs-CZ" altLang="cs-CZ"/>
              <a:t> </a:t>
            </a:r>
          </a:p>
          <a:p>
            <a:pPr eaLnBrk="1" hangingPunct="1"/>
            <a:r>
              <a:rPr lang="cs-CZ" altLang="cs-CZ"/>
              <a:t>ZDROJE: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B29E9A-4CD9-4D87-A9BF-7126B786E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429000"/>
            <a:ext cx="233838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E66565-DB0B-4371-868D-DDCF09DBD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3419475"/>
            <a:ext cx="25987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50310E-8493-4D7D-872D-3A51D4A22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413125"/>
            <a:ext cx="265588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766258-6C15-4BE3-94A2-D4AFBE61F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3398838"/>
            <a:ext cx="26860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BE42A9-CDDF-45D3-B872-C6CBA292E0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79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F752929-E0E6-4006-8032-CBFD8D281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9817900-17AA-4D3E-AEE4-B7BA0A27D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Rozvoj dovedností pro příjem potravy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F17DFBD-9908-4D81-8BEE-FB34A3658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7. měsíc: drží v ruce tuhou stravu a dává si ji do úst</a:t>
            </a:r>
          </a:p>
          <a:p>
            <a:pPr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9. měsíc: přidržuje hrneček</a:t>
            </a:r>
          </a:p>
          <a:p>
            <a:pPr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10. měsíc: začíná být schopné používat lžičku</a:t>
            </a:r>
          </a:p>
          <a:p>
            <a:pPr>
              <a:tabLst>
                <a:tab pos="479425" algn="l"/>
                <a:tab pos="963613" algn="l"/>
                <a:tab pos="1449388" algn="l"/>
                <a:tab pos="1935163" algn="l"/>
                <a:tab pos="2420938" algn="l"/>
                <a:tab pos="2905125" algn="l"/>
                <a:tab pos="3389313" algn="l"/>
                <a:tab pos="3875088" algn="l"/>
                <a:tab pos="4360863" algn="l"/>
                <a:tab pos="4846638" algn="l"/>
                <a:tab pos="5330825" algn="l"/>
                <a:tab pos="5815013" algn="l"/>
                <a:tab pos="6302375" algn="l"/>
                <a:tab pos="6786563" algn="l"/>
                <a:tab pos="7272338" algn="l"/>
                <a:tab pos="7756525" algn="l"/>
                <a:tab pos="8240713" algn="l"/>
                <a:tab pos="8728075" algn="l"/>
                <a:tab pos="9212263" algn="l"/>
                <a:tab pos="9698038" algn="l"/>
              </a:tabLst>
            </a:pPr>
            <a:r>
              <a:rPr lang="cs-CZ" altLang="cs-CZ" dirty="0">
                <a:ea typeface="MS PGothic" panose="020B0600070205080204" pitchFamily="34" charset="-128"/>
              </a:rPr>
              <a:t>24. měsíc: v zásadě se samo nají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19993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>
            <a:extLst>
              <a:ext uri="{FF2B5EF4-FFF2-40B4-BE49-F238E27FC236}">
                <a16:creationId xmlns:a16="http://schemas.microsoft.com/office/drawing/2014/main" id="{363FEF5A-84D1-4E5B-A5B5-F909492C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VITAMINY SKUPINY B</a:t>
            </a:r>
          </a:p>
        </p:txBody>
      </p:sp>
      <p:sp>
        <p:nvSpPr>
          <p:cNvPr id="120835" name="Zástupný symbol pro obsah 2">
            <a:extLst>
              <a:ext uri="{FF2B5EF4-FFF2-40B4-BE49-F238E27FC236}">
                <a16:creationId xmlns:a16="http://schemas.microsoft.com/office/drawing/2014/main" id="{AB28E835-F04D-49AC-8FF7-44ACDC7CB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700">
                <a:ea typeface="MS PGothic" panose="020B0600070205080204" pitchFamily="34" charset="-128"/>
              </a:rPr>
              <a:t>THIAMIN (B1)</a:t>
            </a:r>
            <a:br>
              <a:rPr lang="cs-CZ" altLang="cs-CZ" sz="1700">
                <a:ea typeface="MS PGothic" panose="020B0600070205080204" pitchFamily="34" charset="-128"/>
              </a:rPr>
            </a:br>
            <a:r>
              <a:rPr lang="cs-CZ" altLang="cs-CZ" sz="1700">
                <a:ea typeface="MS PGothic" panose="020B0600070205080204" pitchFamily="34" charset="-128"/>
              </a:rPr>
              <a:t>- přispívá k normálnímu energetickému metabolismu, k normální činnosti nervové soustavy, k normální psychické činnosti, k normální činnosti srdce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>
                <a:ea typeface="MS PGothic" panose="020B0600070205080204" pitchFamily="34" charset="-128"/>
              </a:rPr>
              <a:t>RIBOFLAVIN (B2)</a:t>
            </a:r>
            <a:br>
              <a:rPr lang="cs-CZ" altLang="cs-CZ" sz="1700">
                <a:ea typeface="MS PGothic" panose="020B0600070205080204" pitchFamily="34" charset="-128"/>
              </a:rPr>
            </a:br>
            <a:r>
              <a:rPr lang="cs-CZ" altLang="cs-CZ" sz="1700">
                <a:ea typeface="MS PGothic" panose="020B0600070205080204" pitchFamily="34" charset="-128"/>
              </a:rPr>
              <a:t>- přispívá k normálnímu energetickému metabolismu, k normální činnosti nervové soustavy, k udržení normálního stavu sliznic, k udržení normálních červených krvinek, k udržení normálního stavu pokožky, k udržení normálního stavu zraku, k normálnímu metabolismu železa, k ochraně buněk před oxidativním stresem, ke snížení míry únavy a vyčerpání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>
                <a:ea typeface="MS PGothic" panose="020B0600070205080204" pitchFamily="34" charset="-128"/>
              </a:rPr>
              <a:t>NIACIN (B3)</a:t>
            </a:r>
            <a:br>
              <a:rPr lang="cs-CZ" altLang="cs-CZ" sz="1700">
                <a:ea typeface="MS PGothic" panose="020B0600070205080204" pitchFamily="34" charset="-128"/>
              </a:rPr>
            </a:br>
            <a:r>
              <a:rPr lang="cs-CZ" altLang="cs-CZ" sz="1700">
                <a:ea typeface="MS PGothic" panose="020B0600070205080204" pitchFamily="34" charset="-128"/>
              </a:rPr>
              <a:t>- přispívá k normálnímu energetickému metabolismu, k normální činnosti nervové soustavy, k normální psychické činnosti, k udržení normálního stavu sliznic, k udržení normálního stavu pokožky, ke snížení míry únavy a vyčerpání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>
                <a:ea typeface="MS PGothic" panose="020B0600070205080204" pitchFamily="34" charset="-128"/>
              </a:rPr>
              <a:t>KYSELINA PANTOTHENOVÁ (B5)</a:t>
            </a:r>
            <a:br>
              <a:rPr lang="cs-CZ" altLang="cs-CZ" sz="1700">
                <a:ea typeface="MS PGothic" panose="020B0600070205080204" pitchFamily="34" charset="-128"/>
              </a:rPr>
            </a:br>
            <a:r>
              <a:rPr lang="cs-CZ" altLang="cs-CZ" sz="1700">
                <a:ea typeface="MS PGothic" panose="020B0600070205080204" pitchFamily="34" charset="-128"/>
              </a:rPr>
              <a:t>- přispívá k normálnímu energetickému metabolismu, k normální syntéze a metabolismu steroidních hormonů, vitaminu D a některých neurotransmiterů, ke snížení míry únavy a vyčerpání, k normální mentální činnosti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ECC5976-BA1A-4B78-84C6-7C17420D4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80</a:t>
            </a:fld>
            <a:endParaRPr lang="cs-CZ" altLang="cs-CZ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>
            <a:extLst>
              <a:ext uri="{FF2B5EF4-FFF2-40B4-BE49-F238E27FC236}">
                <a16:creationId xmlns:a16="http://schemas.microsoft.com/office/drawing/2014/main" id="{250462A3-72CD-4C71-8F1C-4E1F921F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VITAMINY SKUPINY B</a:t>
            </a:r>
          </a:p>
        </p:txBody>
      </p:sp>
      <p:sp>
        <p:nvSpPr>
          <p:cNvPr id="121859" name="Zástupný symbol pro obsah 2">
            <a:extLst>
              <a:ext uri="{FF2B5EF4-FFF2-40B4-BE49-F238E27FC236}">
                <a16:creationId xmlns:a16="http://schemas.microsoft.com/office/drawing/2014/main" id="{1231B4E1-97C3-4246-BAC2-FF5617489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700">
                <a:ea typeface="MS PGothic" panose="020B0600070205080204" pitchFamily="34" charset="-128"/>
              </a:rPr>
              <a:t>PYRIDOXIN (B6)</a:t>
            </a:r>
            <a:br>
              <a:rPr lang="cs-CZ" altLang="cs-CZ" sz="1700">
                <a:ea typeface="MS PGothic" panose="020B0600070205080204" pitchFamily="34" charset="-128"/>
              </a:rPr>
            </a:br>
            <a:r>
              <a:rPr lang="cs-CZ" altLang="cs-CZ" sz="1700">
                <a:ea typeface="MS PGothic" panose="020B0600070205080204" pitchFamily="34" charset="-128"/>
              </a:rPr>
              <a:t>- přispívá k normálnímu energetickému metabolismu, k normální činnosti nervové soustavy, k normální syntéze cysteinu, k normálnímu metabolismu homocysteinu, k normálnímu metabolismu bílkovin a glykogenu, k normální psychické činnosti, k normální tvorbě červených krvinek, k normální funkci imunitního systému, ke snížení míry únavy a vyčerpání, k regulaci hormonální aktivity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>
                <a:ea typeface="MS PGothic" panose="020B0600070205080204" pitchFamily="34" charset="-128"/>
              </a:rPr>
              <a:t>KYSELINA LISTOVÁ (B9)</a:t>
            </a:r>
            <a:br>
              <a:rPr lang="cs-CZ" altLang="cs-CZ" sz="1700">
                <a:ea typeface="MS PGothic" panose="020B0600070205080204" pitchFamily="34" charset="-128"/>
              </a:rPr>
            </a:br>
            <a:r>
              <a:rPr lang="cs-CZ" altLang="cs-CZ" sz="1700">
                <a:ea typeface="MS PGothic" panose="020B0600070205080204" pitchFamily="34" charset="-128"/>
              </a:rPr>
              <a:t>- přispívá k růstu zárodečných tkání během těhotenství, k normální syntéze aminokyselin, k normální krvetvorbě, k normálnímu metabolismu homocysteinu, k normální psychické činnosti, k normální funkci imunitního systému, ke snížení míry únavy a vyčerpání a podílí se na procesu dělení buněk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>
                <a:ea typeface="MS PGothic" panose="020B0600070205080204" pitchFamily="34" charset="-128"/>
              </a:rPr>
              <a:t>KYANOKOBALAMIN (B12)</a:t>
            </a:r>
            <a:br>
              <a:rPr lang="cs-CZ" altLang="cs-CZ" sz="1700">
                <a:ea typeface="MS PGothic" panose="020B0600070205080204" pitchFamily="34" charset="-128"/>
              </a:rPr>
            </a:br>
            <a:r>
              <a:rPr lang="cs-CZ" altLang="cs-CZ" sz="1700">
                <a:ea typeface="MS PGothic" panose="020B0600070205080204" pitchFamily="34" charset="-128"/>
              </a:rPr>
              <a:t>- přispívá k normálnímu energetickému metabolismu, k normální činnosti nervové soustavy, k normálnímu metabolismu homocysteinu, k normální psychické činnosti, k normální tvorbě červených krvinek, k normální funkci imunitního systému, ke snížení míry únavy a vyčerpání a podílí se na procesu dělení buněk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BD9B9C2-0E82-4641-B6D9-B205425382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81</a:t>
            </a:fld>
            <a:endParaRPr lang="cs-CZ" altLang="cs-CZ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2BAC9C-D6E0-418C-BBCA-DD61D1E1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 C</a:t>
            </a:r>
          </a:p>
        </p:txBody>
      </p:sp>
      <p:sp>
        <p:nvSpPr>
          <p:cNvPr id="122883" name="Zástupný symbol pro obsah 2">
            <a:extLst>
              <a:ext uri="{FF2B5EF4-FFF2-40B4-BE49-F238E27FC236}">
                <a16:creationId xmlns:a16="http://schemas.microsoft.com/office/drawing/2014/main" id="{E5071BF0-DC35-4AA3-8FFC-54ABE894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352939"/>
            <a:ext cx="10753200" cy="2970666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ZDRAVOTNÍ TVRZENÍ: </a:t>
            </a:r>
            <a:r>
              <a:rPr lang="cs-CZ" altLang="cs-CZ" sz="2000" dirty="0">
                <a:ea typeface="MS PGothic" panose="020B0600070205080204" pitchFamily="34" charset="-128"/>
              </a:rPr>
              <a:t>přispívá k normální tvorbě kolagenu pro normální funkci krevních cév, kosti a chrupavek, dásní, kůže a zubů, k normálnímu energetickému metabolismu, k normální činnosti nervové soustavy, k normální psychické činnosti, k normální funkci imunitního systému, přispívá k ochraně buněk před oxidativním stresem, ke snížení míry únavy a vyčerpání, regeneraci redukované formy vitaminu E a zvyšuje vstřebávání železa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B3D491-13A5-483E-AC94-77F811D20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4333875"/>
            <a:ext cx="20891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FC23F6-0803-48CE-AD2D-841E15117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4333875"/>
            <a:ext cx="22066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1F4DE4-228F-4B12-A969-8EE34F267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4343400"/>
            <a:ext cx="259238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FCF3856-160A-4B93-B38F-4646377B5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3" y="4325938"/>
            <a:ext cx="22145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35A7A7-BF78-435E-8784-6542128733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82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49CB5-6694-4F74-8505-F4EFCC26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 D</a:t>
            </a:r>
          </a:p>
        </p:txBody>
      </p:sp>
      <p:sp>
        <p:nvSpPr>
          <p:cNvPr id="123907" name="Zástupný symbol pro obsah 2">
            <a:extLst>
              <a:ext uri="{FF2B5EF4-FFF2-40B4-BE49-F238E27FC236}">
                <a16:creationId xmlns:a16="http://schemas.microsoft.com/office/drawing/2014/main" id="{E73E80D5-D6A6-4AEA-9C55-68DB40EDD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ZDRAVOTNÍ TVRZENÍ: </a:t>
            </a:r>
            <a:r>
              <a:rPr lang="cs-CZ" altLang="cs-CZ">
                <a:ea typeface="MS PGothic" panose="020B0600070205080204" pitchFamily="34" charset="-128"/>
              </a:rPr>
              <a:t>přispívá k normálnímu vstřebávání/využití vápníku a fosforu, k normální hladině vápníku v krvi, k udržení normálního stavu kostí a zubů, k udržení normální činnosti svalů, k normální funkci imunitního systému, podílí se na procesu dělení buněk</a:t>
            </a:r>
            <a:endParaRPr lang="cs-CZ" altLang="cs-CZ"/>
          </a:p>
          <a:p>
            <a:pPr eaLnBrk="1" hangingPunct="1"/>
            <a:r>
              <a:rPr lang="cs-CZ" altLang="cs-CZ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C45165-495B-4479-BE43-798B16460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69" y="4720476"/>
            <a:ext cx="2444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FE22C98-5DF2-4008-B414-8091E13EA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43" y="4665662"/>
            <a:ext cx="24050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734628-9FBE-4F60-96DC-ECD1121A3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61" y="4799013"/>
            <a:ext cx="24225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4ACE79-7F02-44C0-B006-C255929B5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83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>
            <a:extLst>
              <a:ext uri="{FF2B5EF4-FFF2-40B4-BE49-F238E27FC236}">
                <a16:creationId xmlns:a16="http://schemas.microsoft.com/office/drawing/2014/main" id="{36FF56C2-25A4-470D-A657-2D45415E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ŽIVINY: MINERÁLNÍ LÁTKY</a:t>
            </a:r>
          </a:p>
        </p:txBody>
      </p:sp>
      <p:sp>
        <p:nvSpPr>
          <p:cNvPr id="124931" name="Zástupný symbol pro obsah 2">
            <a:extLst>
              <a:ext uri="{FF2B5EF4-FFF2-40B4-BE49-F238E27FC236}">
                <a16:creationId xmlns:a16="http://schemas.microsoft.com/office/drawing/2014/main" id="{018C5F61-154B-4134-8BBA-3A4186313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cs-CZ"/>
              <a:t>Vápník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/>
              <a:t>Železo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/>
              <a:t>Jód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/>
              <a:t>Zinek: dostatečný růst dětí školního i dospívajícího věku (pohlavní dospívání chlapců)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en-GB" altLang="cs-CZ"/>
          </a:p>
          <a:p>
            <a:pPr eaLnBrk="1" hangingPunct="1"/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479F4D-5949-4189-A3FB-F140000935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84</a:t>
            </a:fld>
            <a:endParaRPr lang="cs-CZ" altLang="cs-CZ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37D0E-F4F6-4012-80AA-6D6F0827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VÁPNÍK</a:t>
            </a:r>
          </a:p>
        </p:txBody>
      </p:sp>
      <p:sp>
        <p:nvSpPr>
          <p:cNvPr id="125955" name="Zástupný symbol pro obsah 2">
            <a:extLst>
              <a:ext uri="{FF2B5EF4-FFF2-40B4-BE49-F238E27FC236}">
                <a16:creationId xmlns:a16="http://schemas.microsoft.com/office/drawing/2014/main" id="{932462C2-D3F7-43A4-B6CD-7B9381C0E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TVRZENÍ: </a:t>
            </a:r>
            <a:r>
              <a:rPr lang="cs-CZ" altLang="cs-CZ">
                <a:ea typeface="MS PGothic" panose="020B0600070205080204" pitchFamily="34" charset="-128"/>
              </a:rPr>
              <a:t>přispívá k normální srážlivosti krve, k normálnímu energetickému metabolismu, k normální činnosti svalů, k normální funkci nervových přenosů, k normální funkci trávicích enzymů, podílí se na procesu dělení a specializace buněk, je potřebný pro udržení normálního stavu kostí a zubů</a:t>
            </a:r>
            <a:endParaRPr lang="cs-CZ" altLang="cs-CZ"/>
          </a:p>
          <a:p>
            <a:pPr eaLnBrk="1" hangingPunct="1"/>
            <a:r>
              <a:rPr lang="cs-CZ" altLang="cs-CZ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95F782-5676-4552-8DA3-C2EBF56BE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9" y="4755287"/>
            <a:ext cx="2303462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527CC99-135C-468D-BB10-400E07BBF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56" y="4740007"/>
            <a:ext cx="203517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EAE9C3-499C-49E8-89E6-4758EC8AA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07" y="4621337"/>
            <a:ext cx="204787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089F464-8F3D-40C4-88CA-13EA9DA0D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4549600"/>
            <a:ext cx="22098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A77059-2EF3-4FBC-A2DA-74E282E615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85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>
            <a:extLst>
              <a:ext uri="{FF2B5EF4-FFF2-40B4-BE49-F238E27FC236}">
                <a16:creationId xmlns:a16="http://schemas.microsoft.com/office/drawing/2014/main" id="{AF1BF60B-E173-4CC3-9DB4-085886912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6979" name="Zástupný symbol pro obsah 2">
            <a:extLst>
              <a:ext uri="{FF2B5EF4-FFF2-40B4-BE49-F238E27FC236}">
                <a16:creationId xmlns:a16="http://schemas.microsoft.com/office/drawing/2014/main" id="{D059E8A7-B74C-404E-AFEE-7BE9448A1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prevence osteoporózy v dospělosti</a:t>
            </a:r>
          </a:p>
          <a:p>
            <a:r>
              <a:rPr lang="cs-CZ" altLang="cs-CZ" dirty="0"/>
              <a:t>do 25–30 let se buduje tzv. vrchol kostní hmoty</a:t>
            </a:r>
          </a:p>
          <a:p>
            <a:pPr eaLnBrk="1" hangingPunct="1"/>
            <a:r>
              <a:rPr lang="cs-CZ" altLang="cs-CZ" dirty="0"/>
              <a:t>během období dospívání dochází až k 40% nárůstu kostní hmoty</a:t>
            </a:r>
          </a:p>
          <a:p>
            <a:pPr eaLnBrk="1" hangingPunct="1"/>
            <a:r>
              <a:rPr lang="cs-CZ" altLang="cs-CZ" dirty="0"/>
              <a:t>kostní mineralizace – Ca, P, Mg, vit. D</a:t>
            </a:r>
          </a:p>
          <a:p>
            <a:pPr eaLnBrk="1" hangingPunct="1"/>
            <a:r>
              <a:rPr lang="cs-CZ" altLang="cs-CZ" dirty="0"/>
              <a:t>syntéza kolagenu – bílkoviny, </a:t>
            </a:r>
            <a:r>
              <a:rPr lang="cs-CZ" altLang="cs-CZ" dirty="0" err="1"/>
              <a:t>Cu</a:t>
            </a:r>
            <a:r>
              <a:rPr lang="cs-CZ" altLang="cs-CZ" dirty="0"/>
              <a:t>, </a:t>
            </a:r>
            <a:r>
              <a:rPr lang="cs-CZ" altLang="cs-CZ" dirty="0" err="1"/>
              <a:t>Zn</a:t>
            </a:r>
            <a:r>
              <a:rPr lang="cs-CZ" altLang="cs-CZ" dirty="0"/>
              <a:t>, </a:t>
            </a:r>
            <a:r>
              <a:rPr lang="cs-CZ" altLang="cs-CZ" dirty="0" err="1"/>
              <a:t>Fe</a:t>
            </a:r>
            <a:endParaRPr lang="cs-CZ" altLang="cs-CZ" dirty="0"/>
          </a:p>
          <a:p>
            <a:pPr eaLnBrk="1" hangingPunct="1"/>
            <a:r>
              <a:rPr lang="cs-CZ" altLang="cs-CZ" dirty="0"/>
              <a:t>zdroje ?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966AD9B-28C5-401F-9B9B-AFC63D65EC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86</a:t>
            </a:fld>
            <a:endParaRPr lang="cs-CZ" altLang="cs-CZ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>
            <a:extLst>
              <a:ext uri="{FF2B5EF4-FFF2-40B4-BE49-F238E27FC236}">
                <a16:creationId xmlns:a16="http://schemas.microsoft.com/office/drawing/2014/main" id="{9F5CCCBD-B604-4892-A1AB-B2688218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VYUŽITELNOST RŮZNÝCH ZDROJŮ</a:t>
            </a:r>
          </a:p>
        </p:txBody>
      </p:sp>
      <p:graphicFrame>
        <p:nvGraphicFramePr>
          <p:cNvPr id="4" name="Zástupný symbol pro obsah 7">
            <a:extLst>
              <a:ext uri="{FF2B5EF4-FFF2-40B4-BE49-F238E27FC236}">
                <a16:creationId xmlns:a16="http://schemas.microsoft.com/office/drawing/2014/main" id="{902F51A5-71B9-4736-B1C6-39629A56F718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2014538"/>
          <a:ext cx="8034338" cy="2135185"/>
        </p:xfrm>
        <a:graphic>
          <a:graphicData uri="http://schemas.openxmlformats.org/drawingml/2006/table">
            <a:tbl>
              <a:tblPr/>
              <a:tblGrid>
                <a:gridCol w="182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Absorpce vápníku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Zdroj 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≥ 50 % 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Brokolice, kapusta, květák, zelí, růžičková kapusta, kedlubna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≈ 30 %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Mléko a mléčné výrobky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≈ 20 %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Mandle, sezamová semena, fazole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≤ 5 %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Špenát, rebarbora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8023" name="Picture 2" descr="C:\Documents and Settings\Verunka\Dokumenty\Dropbox\UNKA\UNKA\PROJEKTY\VIP\FOTO\BROŽURA\várka_první\foto-36.jpg">
            <a:extLst>
              <a:ext uri="{FF2B5EF4-FFF2-40B4-BE49-F238E27FC236}">
                <a16:creationId xmlns:a16="http://schemas.microsoft.com/office/drawing/2014/main" id="{F57BB8E2-A815-4D61-A4C2-86C9DD6C3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3095711"/>
            <a:ext cx="4561309" cy="304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24" name="TextovéPole 4">
            <a:extLst>
              <a:ext uri="{FF2B5EF4-FFF2-40B4-BE49-F238E27FC236}">
                <a16:creationId xmlns:a16="http://schemas.microsoft.com/office/drawing/2014/main" id="{F5DFF56A-18C2-475D-A115-E2C9C3E8E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6453188"/>
            <a:ext cx="295275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800">
                <a:solidFill>
                  <a:schemeClr val="tx1"/>
                </a:solidFill>
                <a:latin typeface="Arial" panose="020B0604020202020204" pitchFamily="34" charset="0"/>
              </a:rPr>
              <a:t>Zdroj obrázku: www.pav.rvp.cz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7ECB857-E066-484F-B008-B259A0406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87</a:t>
            </a:fld>
            <a:endParaRPr lang="cs-CZ" altLang="cs-CZ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4CB43-AE74-4B22-8CA9-114A5981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ŽELEZO</a:t>
            </a:r>
          </a:p>
        </p:txBody>
      </p:sp>
      <p:sp>
        <p:nvSpPr>
          <p:cNvPr id="129027" name="Zástupný symbol pro obsah 2">
            <a:extLst>
              <a:ext uri="{FF2B5EF4-FFF2-40B4-BE49-F238E27FC236}">
                <a16:creationId xmlns:a16="http://schemas.microsoft.com/office/drawing/2014/main" id="{EF007BF8-F869-4D6D-ABC2-44E288647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TVRZENÍ: </a:t>
            </a:r>
            <a:r>
              <a:rPr lang="cs-CZ" altLang="cs-CZ">
                <a:ea typeface="MS PGothic" panose="020B0600070205080204" pitchFamily="34" charset="-128"/>
              </a:rPr>
              <a:t>přispívá k normálním rozpoznávacím funkcím, k normálnímu energetickému metabolismu, k normální tvorbě červených krvinek a hemoglobinu, k normálnímu přenosu kyslíku v těle, k normální funkci imunitního systému, ke snížení míry únavy a vyčerpání, podílí se na procesu dělení buněk</a:t>
            </a:r>
            <a:endParaRPr lang="cs-CZ" altLang="cs-CZ"/>
          </a:p>
          <a:p>
            <a:pPr eaLnBrk="1" hangingPunct="1"/>
            <a:r>
              <a:rPr lang="cs-CZ" altLang="cs-CZ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7789E8-552E-434E-8E58-AFACBD90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4634819"/>
            <a:ext cx="2503487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260602-7304-4613-9657-B3C8F8E52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673600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D753C3-1251-4B0C-86AE-B62A3DA89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57" y="4759099"/>
            <a:ext cx="243205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971E90-148C-43DF-BD48-1E75C0B1D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475" y="4634819"/>
            <a:ext cx="242252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E30034-9D43-4894-9740-1317BD147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88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>
            <a:extLst>
              <a:ext uri="{FF2B5EF4-FFF2-40B4-BE49-F238E27FC236}">
                <a16:creationId xmlns:a16="http://schemas.microsoft.com/office/drawing/2014/main" id="{4CEC319F-3614-47AF-84D4-6FDDE382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0051" name="Zástupný symbol pro obsah 2">
            <a:extLst>
              <a:ext uri="{FF2B5EF4-FFF2-40B4-BE49-F238E27FC236}">
                <a16:creationId xmlns:a16="http://schemas.microsoft.com/office/drawing/2014/main" id="{66C6A64B-F073-4633-BFDB-720D67B75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riziko deficitu: vyšší potřeby pro růst, vyšší ztráty, alternativní stravování, sportovci, těhotné </a:t>
            </a:r>
          </a:p>
          <a:p>
            <a:pPr eaLnBrk="1" hangingPunct="1"/>
            <a:r>
              <a:rPr lang="cs-CZ" altLang="cs-CZ"/>
              <a:t>↑% tukuprosté tkáně - ↑množství myoglobinu</a:t>
            </a:r>
          </a:p>
          <a:p>
            <a:pPr eaLnBrk="1" hangingPunct="1"/>
            <a:r>
              <a:rPr lang="cs-CZ" altLang="cs-CZ"/>
              <a:t>chlapci: ↑ androgenů→ stimulace tvorby erytropoetinu→ ↑ hemoglobinu</a:t>
            </a:r>
          </a:p>
          <a:p>
            <a:pPr eaLnBrk="1" hangingPunct="1"/>
            <a:r>
              <a:rPr lang="cs-CZ" altLang="cs-CZ"/>
              <a:t>dívky: menstruace</a:t>
            </a:r>
          </a:p>
          <a:p>
            <a:pPr eaLnBrk="1" hangingPunct="1"/>
            <a:r>
              <a:rPr lang="cs-CZ" altLang="cs-CZ"/>
              <a:t>(DDD Fe až 15 mg/den)</a:t>
            </a:r>
          </a:p>
          <a:p>
            <a:pPr eaLnBrk="1" hangingPunct="1"/>
            <a:r>
              <a:rPr lang="cs-CZ" altLang="cs-CZ"/>
              <a:t>nedostatek: únava, bolesti hlavy, zvýšená incidence infekcí…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1CD1413-D801-47B8-92E1-4C19642EC1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89</a:t>
            </a:fld>
            <a:endParaRPr lang="cs-CZ" alt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CEBB1B90-C5EA-4B65-8AB2-91FDA5EBB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73F7079-333F-496A-81BF-07B8EDF4FF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59F42-6324-412A-BFE4-652FF7B8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JÓD</a:t>
            </a:r>
          </a:p>
        </p:txBody>
      </p:sp>
      <p:sp>
        <p:nvSpPr>
          <p:cNvPr id="131075" name="Zástupný symbol pro obsah 2">
            <a:extLst>
              <a:ext uri="{FF2B5EF4-FFF2-40B4-BE49-F238E27FC236}">
                <a16:creationId xmlns:a16="http://schemas.microsoft.com/office/drawing/2014/main" id="{F854DE3E-37E8-40CD-8A35-5B96C637E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TVRZENÍ: přispívá k normálním rozpoznávacím funkcím, k normálnímu energetickému metabolismu k normální činnosti nervové soustavy, k udržení normálního stavu pokožky, k normální tvorbě hormonů štítné žlázy a k normální činnosti štítné žlázy</a:t>
            </a:r>
          </a:p>
          <a:p>
            <a:pPr eaLnBrk="1" hangingPunct="1"/>
            <a:r>
              <a:rPr lang="cs-CZ" altLang="cs-CZ" sz="2400" dirty="0"/>
              <a:t>ZDROJE: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marL="72000" indent="0" eaLnBrk="1" hangingPunct="1">
              <a:buNone/>
            </a:pPr>
            <a:endParaRPr lang="cs-CZ" altLang="cs-CZ" dirty="0"/>
          </a:p>
          <a:p>
            <a:pPr marL="72000" indent="0" eaLnBrk="1" hangingPunct="1">
              <a:buNone/>
            </a:pPr>
            <a:endParaRPr lang="cs-CZ" altLang="cs-CZ" dirty="0"/>
          </a:p>
          <a:p>
            <a:pPr eaLnBrk="1" hangingPunct="1"/>
            <a:r>
              <a:rPr lang="cs-CZ" altLang="cs-CZ" dirty="0"/>
              <a:t>NEDOSTATEK: poruchy učení, chápání, nesoustředěnost, poruchy paměti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573827-C60F-4B78-86A0-3D39CD7B4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69" y="4163537"/>
            <a:ext cx="2808288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AAF0E19-931D-4AC4-B9FC-3EC55C855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26" y="4163536"/>
            <a:ext cx="2779713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046A59-3123-42A5-BA22-C1F990CE7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55" y="4144016"/>
            <a:ext cx="142875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32D576-8FE9-4D7D-B095-174A964EA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90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9603ED-5338-441F-BB8D-52E04562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ZINEK </a:t>
            </a:r>
          </a:p>
        </p:txBody>
      </p:sp>
      <p:sp>
        <p:nvSpPr>
          <p:cNvPr id="132099" name="Zástupný symbol pro obsah 2">
            <a:extLst>
              <a:ext uri="{FF2B5EF4-FFF2-40B4-BE49-F238E27FC236}">
                <a16:creationId xmlns:a16="http://schemas.microsoft.com/office/drawing/2014/main" id="{BB49CEAB-DCE0-4694-9304-69CED2A3D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>
                <a:ea typeface="MS PGothic" panose="020B0600070205080204" pitchFamily="34" charset="-128"/>
              </a:rPr>
              <a:t>TVRZENÍ: přispívá k normálnímu metabolismu kyselin a zásad, k normálnímu metabolismu sacharidů, k normálním rozpoznávacím funkcím, k normální syntéze DNA, k normální plodnosti a reprodukci, k normálnímu metabolismu </a:t>
            </a:r>
            <a:r>
              <a:rPr lang="cs-CZ" altLang="cs-CZ" sz="2000" dirty="0" err="1">
                <a:ea typeface="MS PGothic" panose="020B0600070205080204" pitchFamily="34" charset="-128"/>
              </a:rPr>
              <a:t>makroživin</a:t>
            </a:r>
            <a:r>
              <a:rPr lang="cs-CZ" altLang="cs-CZ" sz="2000" dirty="0">
                <a:ea typeface="MS PGothic" panose="020B0600070205080204" pitchFamily="34" charset="-128"/>
              </a:rPr>
              <a:t>, k normálnímu metabolismu mastných kyselin, k normálnímu metabolismu vitaminu A, normální syntéze bílkovin, k udržení normálního stavu kostí, vlasů, nehtů a pokožky, k udržení normální hladiny testosteronu v krvi, k udržení normálního stavu zraku, k normální funkci imunitního systému, k ochraně buněk před oxidativním stresem, podílí se na procesu dělení buněk</a:t>
            </a:r>
          </a:p>
          <a:p>
            <a:pPr eaLnBrk="1" hangingPunct="1"/>
            <a:r>
              <a:rPr lang="cs-CZ" altLang="cs-CZ" sz="2000" dirty="0">
                <a:ea typeface="MS PGothic" panose="020B0600070205080204" pitchFamily="34" charset="-128"/>
              </a:rPr>
              <a:t>ZDROJE: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66D49A-B89F-4F17-BC58-693049553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19" y="5361544"/>
            <a:ext cx="1871662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7DCED3-73A3-4D04-9648-8799AC02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90" y="5348844"/>
            <a:ext cx="1893888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5392622-BC42-4B33-9C11-B596018EF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39" y="5348844"/>
            <a:ext cx="1878012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21E734-F158-4535-A052-2A7ACC7633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91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>
            <a:extLst>
              <a:ext uri="{FF2B5EF4-FFF2-40B4-BE49-F238E27FC236}">
                <a16:creationId xmlns:a16="http://schemas.microsoft.com/office/drawing/2014/main" id="{227DC92C-858F-4D9C-90FC-F32A1166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NEDOSTATEČNÁ VÝŽIVA</a:t>
            </a:r>
          </a:p>
        </p:txBody>
      </p:sp>
      <p:sp>
        <p:nvSpPr>
          <p:cNvPr id="133123" name="Zástupný symbol pro obsah 2">
            <a:extLst>
              <a:ext uri="{FF2B5EF4-FFF2-40B4-BE49-F238E27FC236}">
                <a16:creationId xmlns:a16="http://schemas.microsoft.com/office/drawing/2014/main" id="{5E83E0C9-D00A-4F91-8216-CB09F47DB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… inhibuje tvorbu gonadotropinů a sekreci gonádních steroidů – v konečném důsledku je opožděn růst dospívajícího jedince</a:t>
            </a:r>
          </a:p>
          <a:p>
            <a:pPr eaLnBrk="1" hangingPunct="1"/>
            <a:r>
              <a:rPr lang="cs-CZ" altLang="cs-CZ"/>
              <a:t>Tyto nedostatky  však mohou být i projevem onemocnění (cystická fibróza, celiakie, zánětlivá střevní onemocnění)</a:t>
            </a:r>
          </a:p>
          <a:p>
            <a:pPr eaLnBrk="1" hangingPunct="1"/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7885BD2-1DE3-429B-9875-DFEA8073BA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92</a:t>
            </a:fld>
            <a:endParaRPr lang="cs-CZ" altLang="cs-CZ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C5DFDFE-7D4E-42DF-B61E-4A0CF15C2C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31950" y="22225"/>
          <a:ext cx="8712200" cy="6702419"/>
        </p:xfrm>
        <a:graphic>
          <a:graphicData uri="http://schemas.openxmlformats.org/drawingml/2006/table">
            <a:tbl>
              <a:tblPr/>
              <a:tblGrid>
                <a:gridCol w="141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89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6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8419">
                <a:tc gridSpan="6"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DACH - DDD</a:t>
                      </a:r>
                      <a:endParaRPr kumimoji="0" lang="en-US" altLang="cs-CZ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VĚK</a:t>
                      </a:r>
                      <a:endParaRPr kumimoji="0" lang="en-US" altLang="cs-CZ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7-9 let</a:t>
                      </a:r>
                      <a:endParaRPr kumimoji="0" lang="en-US" altLang="cs-CZ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10-12 let</a:t>
                      </a:r>
                      <a:endParaRPr kumimoji="0" lang="en-US" altLang="cs-CZ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13-14 roky</a:t>
                      </a:r>
                      <a:endParaRPr kumimoji="0" lang="en-US" altLang="cs-CZ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15-18 let</a:t>
                      </a:r>
                      <a:endParaRPr kumimoji="0" lang="en-US" altLang="cs-CZ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25-50 let</a:t>
                      </a:r>
                      <a:endParaRPr kumimoji="0" lang="en-US" altLang="cs-CZ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Bílkoviny (g/kg)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0,9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0,9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0,9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0,9 (m); 0,8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0,8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35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Esenciální mastné kyseliny (% energie)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2,5 (n-6)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0,5 (n-3)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2,5 (n-6)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0,5 (n-3)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2,5 (n-6)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0,5 (n-3)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2,5 (n-6)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0,5 (n-3)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2,5 (n-6)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0,5 (n-3)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A (mg RE)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0,8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0,9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1,1 (m); 1,0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1,1 (m), 0,9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1,0 (m); 0,8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D (μg)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E (mg TE)</a:t>
                      </a: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 (m); 9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13 (m); 11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14 (m); 12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15 (m); 12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14 (m); 12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K (μg)</a:t>
                      </a: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50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70 (m); 60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70 (m); 60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Thiamin (mg)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1,2 (m); 1,0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1,4 (m); 1,1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1,3 (m); 1,0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1,2 (m); 1,0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Riboflavin (mg)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1,1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1,4 (m); 1,2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1,6 (m); 1,3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1,5 (m); 1,2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1,4 (m); 1,2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Niacin (mg NE)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15 (m); 13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18 (m); 15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17 (m); 13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16 (m); 13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B</a:t>
                      </a:r>
                      <a:r>
                        <a:rPr kumimoji="0" lang="en-US" altLang="cs-CZ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6</a:t>
                      </a: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 (mg)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0,7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1,4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1,6 (m); 1,2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1,5 (m); 1,2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531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Folát (μg FE)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</a:t>
                      </a: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00</a:t>
                      </a: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 (původně 400)</a:t>
                      </a:r>
                      <a:endParaRPr kumimoji="0" lang="en-US" altLang="cs-CZ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</a:t>
                      </a: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00</a:t>
                      </a:r>
                      <a:r>
                        <a:rPr kumimoji="0" lang="cs-CZ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 (původně 400)</a:t>
                      </a:r>
                      <a:endParaRPr kumimoji="0" lang="en-US" altLang="cs-CZ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B</a:t>
                      </a:r>
                      <a:r>
                        <a:rPr kumimoji="0" lang="en-US" altLang="cs-CZ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</a:t>
                      </a: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 (μg)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1,8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2,0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3,0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3,0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Vitamin C (mg)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80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90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Vápník (mg)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900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1100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Fosfor (mg)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800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1250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1250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1250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26995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Hořčík (mg)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170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230 (m); 250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310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400 (m); 350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350 (m); 300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Železo (mg)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 (m); 15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 (m); 15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12 (m); 15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 (m); 15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Jód (μg)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140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180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200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98419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Zinek (mg)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7,0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9,0 (m); 7,0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9,5 (m); 7,0 (ž)</a:t>
                      </a:r>
                      <a:endParaRPr kumimoji="0" lang="en-US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 (m); 7,0 (ž)</a:t>
                      </a:r>
                      <a:endParaRPr kumimoji="0" lang="en-US" altLang="cs-CZ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10,0 (m); 7,0 (ž)</a:t>
                      </a:r>
                      <a:endParaRPr kumimoji="0" lang="en-US" altLang="cs-CZ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91432" marR="91432" marT="45715" marB="4571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FA31515-DD6B-40F9-B430-4ADAF14D7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93</a:t>
            </a:fld>
            <a:endParaRPr lang="cs-CZ" altLang="cs-CZ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4A8D80-6577-4C08-BB87-3DAB90A2A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STRAVOVACÍ NÁVYKY DÍTĚTE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/>
              <a:t>- školní věk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137219" name="Zástupný symbol pro obsah 2">
            <a:extLst>
              <a:ext uri="{FF2B5EF4-FFF2-40B4-BE49-F238E27FC236}">
                <a16:creationId xmlns:a16="http://schemas.microsoft.com/office/drawing/2014/main" id="{9998EBB0-8B73-4BDB-9FF6-10FE9BE14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50098"/>
            <a:ext cx="10753200" cy="388190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Snídaně </a:t>
            </a:r>
            <a:br>
              <a:rPr lang="cs-CZ" altLang="cs-CZ" dirty="0"/>
            </a:br>
            <a:r>
              <a:rPr lang="cs-CZ" altLang="cs-CZ" dirty="0"/>
              <a:t>- ranní spěch</a:t>
            </a:r>
            <a:br>
              <a:rPr lang="cs-CZ" altLang="cs-CZ" dirty="0"/>
            </a:br>
            <a:r>
              <a:rPr lang="cs-CZ" altLang="cs-CZ" dirty="0"/>
              <a:t>- nedopitý/ malý šálek (vyšší únava, nepozornost, bolest hlavy)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Svačina:</a:t>
            </a:r>
            <a:br>
              <a:rPr lang="cs-CZ" altLang="cs-CZ" dirty="0"/>
            </a:br>
            <a:r>
              <a:rPr lang="cs-CZ" altLang="cs-CZ" dirty="0"/>
              <a:t>- kapesné a </a:t>
            </a:r>
            <a:r>
              <a:rPr lang="cs-CZ" altLang="cs-CZ" dirty="0">
                <a:solidFill>
                  <a:schemeClr val="tx2"/>
                </a:solidFill>
              </a:rPr>
              <a:t>„bufetové stravování</a:t>
            </a:r>
            <a:r>
              <a:rPr lang="cs-CZ" altLang="ja-JP" dirty="0">
                <a:solidFill>
                  <a:schemeClr val="tx2"/>
                </a:solidFill>
              </a:rPr>
              <a:t>“</a:t>
            </a:r>
            <a:br>
              <a:rPr lang="cs-CZ" altLang="ja-JP" dirty="0">
                <a:solidFill>
                  <a:schemeClr val="tx2"/>
                </a:solidFill>
              </a:rPr>
            </a:br>
            <a:r>
              <a:rPr lang="cs-CZ" altLang="ja-JP" dirty="0"/>
              <a:t>- pitný režim během vyučování a nápojové automaty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Oběd:</a:t>
            </a:r>
            <a:br>
              <a:rPr lang="cs-CZ" altLang="cs-CZ" dirty="0"/>
            </a:br>
            <a:r>
              <a:rPr lang="cs-CZ" altLang="cs-CZ" dirty="0"/>
              <a:t>- stravování ve školní jídelně X bufetové stravování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BF433A-FCB8-4990-92DA-FBE51A24B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94</a:t>
            </a:fld>
            <a:endParaRPr lang="cs-CZ" altLang="cs-CZ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F8C84A-52C8-44C4-9E0D-FB462CB27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STRAVOVACÍ NÁVYKY DÍTĚTE</a:t>
            </a:r>
            <a:br>
              <a:rPr lang="cs-CZ" dirty="0"/>
            </a:br>
            <a:r>
              <a:rPr lang="cs-CZ" dirty="0"/>
              <a:t>- adolescenti</a:t>
            </a:r>
          </a:p>
        </p:txBody>
      </p:sp>
      <p:sp>
        <p:nvSpPr>
          <p:cNvPr id="138243" name="Zástupný symbol pro obsah 2">
            <a:extLst>
              <a:ext uri="{FF2B5EF4-FFF2-40B4-BE49-F238E27FC236}">
                <a16:creationId xmlns:a16="http://schemas.microsoft.com/office/drawing/2014/main" id="{73D9BD60-55EE-4002-BF71-8AE5F00E6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99388"/>
            <a:ext cx="10753200" cy="3732612"/>
          </a:xfrm>
        </p:spPr>
        <p:txBody>
          <a:bodyPr/>
          <a:lstStyle/>
          <a:p>
            <a:pPr eaLnBrk="1" hangingPunct="1"/>
            <a:r>
              <a:rPr lang="cs-CZ" altLang="cs-CZ" dirty="0"/>
              <a:t>Vliv:</a:t>
            </a:r>
            <a:br>
              <a:rPr lang="cs-CZ" altLang="cs-CZ" dirty="0"/>
            </a:br>
            <a:r>
              <a:rPr lang="cs-CZ" altLang="cs-CZ" dirty="0"/>
              <a:t>- hledání vlastní identity (snaha o tělesnou dokonalost, tendence k užívání drog, alkoholu)</a:t>
            </a:r>
            <a:br>
              <a:rPr lang="cs-CZ" altLang="cs-CZ" dirty="0"/>
            </a:br>
            <a:r>
              <a:rPr lang="cs-CZ" altLang="cs-CZ" dirty="0"/>
              <a:t>- sexuální dozrávání</a:t>
            </a:r>
            <a:br>
              <a:rPr lang="cs-CZ" altLang="cs-CZ" dirty="0"/>
            </a:br>
            <a:r>
              <a:rPr lang="cs-CZ" altLang="cs-CZ" dirty="0"/>
              <a:t>- zvýšená emoční i sociální tenze</a:t>
            </a:r>
            <a:br>
              <a:rPr lang="cs-CZ" altLang="cs-CZ" dirty="0"/>
            </a:br>
            <a:br>
              <a:rPr lang="cs-CZ" altLang="cs-CZ" dirty="0"/>
            </a:br>
            <a:r>
              <a:rPr lang="cs-CZ" altLang="cs-CZ" dirty="0"/>
              <a:t>→ stravování mimo domov („fast </a:t>
            </a:r>
            <a:r>
              <a:rPr lang="cs-CZ" altLang="cs-CZ" dirty="0" err="1"/>
              <a:t>foods</a:t>
            </a:r>
            <a:r>
              <a:rPr lang="cs-CZ" altLang="ja-JP" dirty="0"/>
              <a:t>“ - deficit vit. A , Ca, nadbytek E, SFA, Na)</a:t>
            </a:r>
            <a:br>
              <a:rPr lang="cs-CZ" altLang="ja-JP" dirty="0"/>
            </a:br>
            <a:r>
              <a:rPr lang="cs-CZ" altLang="ja-JP" dirty="0"/>
              <a:t>→ rodinné konflikty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1248A3-3BE5-4742-BFDA-F1D3F0FDF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95</a:t>
            </a:fld>
            <a:endParaRPr lang="cs-CZ" altLang="cs-CZ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8CD5E9-BEBC-4160-BF55-34EF79694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96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DC3FF96-182C-442E-A9AB-02400914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ctr">
            <a:normAutofit/>
          </a:bodyPr>
          <a:lstStyle/>
          <a:p>
            <a:r>
              <a:rPr lang="cs-CZ"/>
              <a:t>Dětská obezita</a:t>
            </a:r>
          </a:p>
        </p:txBody>
      </p:sp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5FBD2B50-143A-464D-A095-49A63C49F3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2" r="25022"/>
          <a:stretch/>
        </p:blipFill>
        <p:spPr>
          <a:xfrm>
            <a:off x="6096000" y="0"/>
            <a:ext cx="6096000" cy="6858000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67784D-D68D-42B4-896D-CC72A49204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Ochrana a podpora zdraví II – cvičení</a:t>
            </a:r>
          </a:p>
        </p:txBody>
      </p:sp>
    </p:spTree>
    <p:extLst>
      <p:ext uri="{BB962C8B-B14F-4D97-AF65-F5344CB8AC3E}">
        <p14:creationId xmlns:p14="http://schemas.microsoft.com/office/powerpoint/2010/main" val="23649432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>
            <a:extLst>
              <a:ext uri="{FF2B5EF4-FFF2-40B4-BE49-F238E27FC236}">
                <a16:creationId xmlns:a16="http://schemas.microsoft.com/office/drawing/2014/main" id="{275EE299-1894-44DA-B7ED-5F076455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OBEZITA V DĚTSTVÍ A DOSPÍVÁNÍ</a:t>
            </a:r>
          </a:p>
        </p:txBody>
      </p:sp>
      <p:sp>
        <p:nvSpPr>
          <p:cNvPr id="139267" name="Zástupný symbol pro obsah 2">
            <a:extLst>
              <a:ext uri="{FF2B5EF4-FFF2-40B4-BE49-F238E27FC236}">
                <a16:creationId xmlns:a16="http://schemas.microsoft.com/office/drawing/2014/main" id="{898FE14A-A37D-46C9-84F3-52E6636B3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multifaktoriální, genetika 40-70 % (polygenní)</a:t>
            </a:r>
          </a:p>
          <a:p>
            <a:pPr eaLnBrk="1" hangingPunct="1"/>
            <a:r>
              <a:rPr lang="cs-CZ" altLang="cs-CZ" dirty="0"/>
              <a:t>1 obézní rodič – asi 50% „šance</a:t>
            </a:r>
            <a:r>
              <a:rPr lang="cs-CZ" altLang="ja-JP" dirty="0"/>
              <a:t>“ obezity</a:t>
            </a:r>
          </a:p>
          <a:p>
            <a:pPr eaLnBrk="1" hangingPunct="1"/>
            <a:r>
              <a:rPr lang="cs-CZ" altLang="cs-CZ" dirty="0"/>
              <a:t>oba rodiče obézní – 80%</a:t>
            </a:r>
          </a:p>
          <a:p>
            <a:pPr eaLnBrk="1" hangingPunct="1"/>
            <a:r>
              <a:rPr lang="cs-CZ" altLang="cs-CZ" dirty="0"/>
              <a:t>obézní 3-5 leté dítě – 4x větší riziko obezity v dospělosti než neobézní dítě</a:t>
            </a:r>
          </a:p>
          <a:p>
            <a:r>
              <a:rPr lang="cs-CZ" altLang="cs-CZ" dirty="0"/>
              <a:t>10–14 let – 28x větší riziko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E90C882-FDAE-492A-A60A-37E2D5CA24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97</a:t>
            </a:fld>
            <a:endParaRPr lang="cs-CZ" altLang="cs-CZ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fld id="{7D74F88D-855E-4C4A-AC2F-7A0A64C53FD8}" type="slidenum">
              <a:rPr lang="en-US" sz="1800" dirty="0">
                <a:latin typeface="Segoe UI"/>
                <a:cs typeface="Segoe UI"/>
              </a:rPr>
              <a:pPr>
                <a:spcAft>
                  <a:spcPts val="600"/>
                </a:spcAft>
              </a:pPr>
              <a:t>98</a:t>
            </a:fld>
            <a:endParaRPr lang="en-US" sz="1800" dirty="0">
              <a:latin typeface="Segoe UI"/>
              <a:cs typeface="Segoe UI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kern="1200">
                <a:solidFill>
                  <a:srgbClr val="0000DC"/>
                </a:solidFill>
                <a:latin typeface="+mj-lt"/>
                <a:ea typeface="+mj-ea"/>
                <a:cs typeface="+mj-cs"/>
              </a:rPr>
              <a:t>HBSC studie – data z roku 2018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4000" y="2622965"/>
            <a:ext cx="2900478" cy="20741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cs-CZ" sz="2000">
                <a:solidFill>
                  <a:srgbClr val="000000"/>
                </a:solidFill>
                <a:latin typeface="+mn-lt"/>
                <a:cs typeface="+mn-cs"/>
              </a:rPr>
              <a:t>V</a:t>
            </a:r>
            <a:r>
              <a:rPr lang="en-US" sz="2000">
                <a:solidFill>
                  <a:srgbClr val="000000"/>
                </a:solidFill>
                <a:latin typeface="+mn-lt"/>
                <a:cs typeface="+mn-cs"/>
              </a:rPr>
              <a:t>íce </a:t>
            </a:r>
            <a:r>
              <a:rPr lang="en-US" sz="2000" err="1">
                <a:solidFill>
                  <a:srgbClr val="000000"/>
                </a:solidFill>
                <a:latin typeface="+mn-lt"/>
                <a:cs typeface="+mn-cs"/>
              </a:rPr>
              <a:t>než</a:t>
            </a:r>
            <a:r>
              <a:rPr lang="en-US" sz="200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+mn-lt"/>
                <a:cs typeface="+mn-cs"/>
              </a:rPr>
              <a:t>pětina</a:t>
            </a:r>
            <a:r>
              <a:rPr lang="en-US" sz="2000">
                <a:solidFill>
                  <a:srgbClr val="000000"/>
                </a:solidFill>
                <a:latin typeface="+mn-lt"/>
                <a:cs typeface="+mn-cs"/>
              </a:rPr>
              <a:t> českých </a:t>
            </a:r>
            <a:r>
              <a:rPr lang="en-US" sz="2000" err="1">
                <a:solidFill>
                  <a:srgbClr val="000000"/>
                </a:solidFill>
                <a:latin typeface="+mn-lt"/>
                <a:cs typeface="+mn-cs"/>
              </a:rPr>
              <a:t>dětí</a:t>
            </a:r>
            <a:r>
              <a:rPr lang="en-US" sz="200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+mn-lt"/>
                <a:cs typeface="+mn-cs"/>
              </a:rPr>
              <a:t>ve</a:t>
            </a:r>
            <a:r>
              <a:rPr lang="en-US" sz="2000">
                <a:solidFill>
                  <a:srgbClr val="000000"/>
                </a:solidFill>
                <a:latin typeface="+mn-lt"/>
                <a:cs typeface="+mn-cs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+mn-lt"/>
                <a:cs typeface="+mn-cs"/>
              </a:rPr>
              <a:t>věku</a:t>
            </a:r>
            <a:r>
              <a:rPr lang="en-US" sz="2000">
                <a:solidFill>
                  <a:srgbClr val="000000"/>
                </a:solidFill>
                <a:latin typeface="+mn-lt"/>
                <a:cs typeface="+mn-cs"/>
              </a:rPr>
              <a:t> 11–15 let</a:t>
            </a:r>
            <a:r>
              <a:rPr lang="cs-CZ" sz="2000">
                <a:solidFill>
                  <a:srgbClr val="000000"/>
                </a:solidFill>
                <a:latin typeface="+mn-lt"/>
                <a:cs typeface="+mn-cs"/>
              </a:rPr>
              <a:t> má nadváhu nebo obezitu</a:t>
            </a:r>
            <a:r>
              <a:rPr lang="en-US" sz="2000">
                <a:solidFill>
                  <a:srgbClr val="000000"/>
                </a:solidFill>
                <a:latin typeface="+mn-lt"/>
                <a:cs typeface="+mn-cs"/>
              </a:rPr>
              <a:t>.</a:t>
            </a:r>
            <a:endParaRPr lang="cs-CZ">
              <a:cs typeface="+mn-cs"/>
            </a:endParaRPr>
          </a:p>
        </p:txBody>
      </p:sp>
      <p:pic>
        <p:nvPicPr>
          <p:cNvPr id="7" name="Grafický objekt 7">
            <a:extLst>
              <a:ext uri="{FF2B5EF4-FFF2-40B4-BE49-F238E27FC236}">
                <a16:creationId xmlns:a16="http://schemas.microsoft.com/office/drawing/2014/main" id="{21D35A95-40B4-440B-A544-23E544916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4838" y="1477070"/>
            <a:ext cx="5082324" cy="5082324"/>
          </a:xfrm>
          <a:prstGeom prst="rect">
            <a:avLst/>
          </a:prstGeom>
        </p:spPr>
      </p:pic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D5FE3B0D-0D6C-4066-BE05-9A74E9056F3E}"/>
              </a:ext>
            </a:extLst>
          </p:cNvPr>
          <p:cNvSpPr txBox="1">
            <a:spLocks/>
          </p:cNvSpPr>
          <p:nvPr/>
        </p:nvSpPr>
        <p:spPr>
          <a:xfrm>
            <a:off x="6929072" y="2297192"/>
            <a:ext cx="1278804" cy="4061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sz="1300">
                <a:solidFill>
                  <a:srgbClr val="FFFFFF"/>
                </a:solidFill>
                <a:latin typeface="+mn-lt"/>
                <a:cs typeface="Calibri"/>
              </a:rPr>
              <a:t>OBEZITA</a:t>
            </a:r>
            <a:endParaRPr lang="cs-CZ" sz="130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8" name="Zástupný symbol pro zápatí 3">
            <a:extLst>
              <a:ext uri="{FF2B5EF4-FFF2-40B4-BE49-F238E27FC236}">
                <a16:creationId xmlns:a16="http://schemas.microsoft.com/office/drawing/2014/main" id="{35CE440C-EAA1-4EED-8A66-26624DF7C455}"/>
              </a:ext>
            </a:extLst>
          </p:cNvPr>
          <p:cNvSpPr txBox="1">
            <a:spLocks/>
          </p:cNvSpPr>
          <p:nvPr/>
        </p:nvSpPr>
        <p:spPr>
          <a:xfrm>
            <a:off x="4182838" y="5218855"/>
            <a:ext cx="1278804" cy="4061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cs-CZ"/>
            </a:defPPr>
            <a:lvl1pPr marL="0" algn="ctr" defTabSz="914400" rtl="0" eaLnBrk="1" latinLnBrk="0" hangingPunct="1">
              <a:defRPr sz="1800" b="1" kern="120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sz="1300">
                <a:solidFill>
                  <a:srgbClr val="FFFFFF"/>
                </a:solidFill>
                <a:latin typeface="+mn-lt"/>
                <a:cs typeface="Calibri"/>
              </a:rPr>
              <a:t>NADVÁHA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B8EC90BD-376E-42C2-A83D-037438F49F54}"/>
              </a:ext>
            </a:extLst>
          </p:cNvPr>
          <p:cNvSpPr txBox="1">
            <a:spLocks/>
          </p:cNvSpPr>
          <p:nvPr/>
        </p:nvSpPr>
        <p:spPr>
          <a:xfrm>
            <a:off x="8714720" y="2754384"/>
            <a:ext cx="3213120" cy="1799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kern="0">
                <a:solidFill>
                  <a:srgbClr val="000000"/>
                </a:solidFill>
              </a:rPr>
              <a:t>Nadváhu má 15 </a:t>
            </a:r>
            <a:r>
              <a:rPr lang="en-US" sz="2000" kern="0">
                <a:solidFill>
                  <a:srgbClr val="000000"/>
                </a:solidFill>
              </a:rPr>
              <a:t>% </a:t>
            </a:r>
            <a:r>
              <a:rPr lang="cs-CZ" sz="2000" kern="0">
                <a:solidFill>
                  <a:srgbClr val="000000"/>
                </a:solidFill>
              </a:rPr>
              <a:t>dospívajících, </a:t>
            </a:r>
            <a:r>
              <a:rPr lang="en-US" sz="2000" kern="0">
                <a:solidFill>
                  <a:srgbClr val="000000"/>
                </a:solidFill>
              </a:rPr>
              <a:t>6 % je dokonce obézních. </a:t>
            </a:r>
            <a:endParaRPr lang="cs-CZ" kern="0"/>
          </a:p>
        </p:txBody>
      </p:sp>
    </p:spTree>
    <p:extLst>
      <p:ext uri="{BB962C8B-B14F-4D97-AF65-F5344CB8AC3E}">
        <p14:creationId xmlns:p14="http://schemas.microsoft.com/office/powerpoint/2010/main" val="2045310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99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>
                <a:ea typeface="Segoe UI Black"/>
                <a:cs typeface="Segoe UI Black"/>
              </a:rPr>
              <a:t>Vývoj prevalence dětské obezity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437196"/>
            <a:ext cx="10753200" cy="92407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lvl="1" indent="-342900">
              <a:spcAft>
                <a:spcPts val="600"/>
              </a:spcAft>
            </a:pPr>
            <a:r>
              <a:rPr lang="cs-CZ" sz="2400">
                <a:latin typeface="+mj-lt"/>
                <a:ea typeface="MS PGothic"/>
                <a:cs typeface="Segoe UI"/>
              </a:rPr>
              <a:t>výrazný nárůst počtu obézních 15letých chlapců (ve srovnání s daty z roku 2014) </a:t>
            </a:r>
            <a:endParaRPr lang="cs-CZ" altLang="cs-CZ" sz="2400">
              <a:latin typeface="+mj-lt"/>
              <a:ea typeface="MS PGothic"/>
              <a:cs typeface="Segoe UI"/>
            </a:endParaRPr>
          </a:p>
          <a:p>
            <a:pPr marL="0" lvl="1" indent="-342900"/>
            <a:r>
              <a:rPr lang="cs-CZ" sz="2400">
                <a:latin typeface="+mj-lt"/>
                <a:ea typeface="MS PGothic"/>
                <a:cs typeface="Segoe UI"/>
              </a:rPr>
              <a:t>významný nárůst počtu dívek s nadváhou 13–15 let</a:t>
            </a:r>
            <a:endParaRPr lang="cs-CZ" altLang="cs-CZ" sz="2400">
              <a:latin typeface="+mj-lt"/>
              <a:ea typeface="MS PGothic"/>
              <a:cs typeface="MS PGothic" panose="020B0600070205080204" pitchFamily="34" charset="-128"/>
            </a:endParaRPr>
          </a:p>
        </p:txBody>
      </p:sp>
      <p:pic>
        <p:nvPicPr>
          <p:cNvPr id="7" name="Grafický objekt 7">
            <a:extLst>
              <a:ext uri="{FF2B5EF4-FFF2-40B4-BE49-F238E27FC236}">
                <a16:creationId xmlns:a16="http://schemas.microsoft.com/office/drawing/2014/main" id="{07AFCC94-81FD-4493-A159-F5F2194D2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1652" y="2504968"/>
            <a:ext cx="8148047" cy="372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4991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D0D1F1D7741104FB0CEE139304576BC" ma:contentTypeVersion="13" ma:contentTypeDescription="Vytvoří nový dokument" ma:contentTypeScope="" ma:versionID="4630be5e22c57579131d02f542a7a004">
  <xsd:schema xmlns:xsd="http://www.w3.org/2001/XMLSchema" xmlns:xs="http://www.w3.org/2001/XMLSchema" xmlns:p="http://schemas.microsoft.com/office/2006/metadata/properties" xmlns:ns3="594b78a4-2bf0-4df0-b93f-64576109aa61" xmlns:ns4="b0b8ffb6-9dd1-4a5a-865d-25610c021c60" targetNamespace="http://schemas.microsoft.com/office/2006/metadata/properties" ma:root="true" ma:fieldsID="bb82c46157e6e03898d1baefe26a436e" ns3:_="" ns4:_="">
    <xsd:import namespace="594b78a4-2bf0-4df0-b93f-64576109aa61"/>
    <xsd:import namespace="b0b8ffb6-9dd1-4a5a-865d-25610c021c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4b78a4-2bf0-4df0-b93f-64576109aa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b8ffb6-9dd1-4a5a-865d-25610c021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BE1231-841E-4D1A-923C-DE172940E3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4b78a4-2bf0-4df0-b93f-64576109aa61"/>
    <ds:schemaRef ds:uri="b0b8ffb6-9dd1-4a5a-865d-25610c021c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AA439B-A5A3-4EA1-99E7-736E21BCFE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34635F-F07C-4624-9FD6-1D8E4417BB59}">
  <ds:schemaRefs>
    <ds:schemaRef ds:uri="http://purl.org/dc/elements/1.1/"/>
    <ds:schemaRef ds:uri="594b78a4-2bf0-4df0-b93f-64576109aa61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b0b8ffb6-9dd1-4a5a-865d-25610c021c6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MED MUNI</Template>
  <TotalTime>102</TotalTime>
  <Words>7095</Words>
  <Application>Microsoft Office PowerPoint</Application>
  <PresentationFormat>Širokoúhlá obrazovka</PresentationFormat>
  <Paragraphs>971</Paragraphs>
  <Slides>109</Slides>
  <Notes>25</Notes>
  <HiddenSlides>0</HiddenSlides>
  <MMClips>0</MMClips>
  <ScaleCrop>false</ScaleCrop>
  <HeadingPairs>
    <vt:vector size="8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109</vt:i4>
      </vt:variant>
    </vt:vector>
  </HeadingPairs>
  <TitlesOfParts>
    <vt:vector size="124" baseType="lpstr">
      <vt:lpstr>MS PGothic</vt:lpstr>
      <vt:lpstr>MS PGothic</vt:lpstr>
      <vt:lpstr>Arial</vt:lpstr>
      <vt:lpstr>Calibri</vt:lpstr>
      <vt:lpstr>Century Gothic</vt:lpstr>
      <vt:lpstr>Century Schoolbook</vt:lpstr>
      <vt:lpstr>Garamond</vt:lpstr>
      <vt:lpstr>Lucida Sans Unicode</vt:lpstr>
      <vt:lpstr>Segoe UI</vt:lpstr>
      <vt:lpstr>Segoe UI Black</vt:lpstr>
      <vt:lpstr>Tahoma</vt:lpstr>
      <vt:lpstr>Times New Roman</vt:lpstr>
      <vt:lpstr>Wingdings</vt:lpstr>
      <vt:lpstr>Wingdings 3</vt:lpstr>
      <vt:lpstr>Prezentace_MU_CZ</vt:lpstr>
      <vt:lpstr>Výživa dětí</vt:lpstr>
      <vt:lpstr>Zavádění příkrmů</vt:lpstr>
      <vt:lpstr>Doporučení WHO</vt:lpstr>
      <vt:lpstr>Prezentace aplikace PowerPoint</vt:lpstr>
      <vt:lpstr>PŘÍKRM = CITLIVÉ KRMENÍ</vt:lpstr>
      <vt:lpstr>BEZPEČNOST PŘÍKRMŮ</vt:lpstr>
      <vt:lpstr>Prezentace aplikace PowerPoint</vt:lpstr>
      <vt:lpstr>Rozvoj dovedností pro příjem potravy</vt:lpstr>
      <vt:lpstr>Prezentace aplikace PowerPoint</vt:lpstr>
      <vt:lpstr>Prezentace aplikace PowerPoint</vt:lpstr>
      <vt:lpstr>Prospívá nebo neprospívá???</vt:lpstr>
      <vt:lpstr>Doporučení k zavádění  komplementární výživy (příkrmu)u kojenců http://www.mzcr.cz/Odbornik/dokumenty/doporuceni-k-zavadeni-komplementarni-vyzivyprikrmu-u-kojencu_7542_1154_3.html</vt:lpstr>
      <vt:lpstr>Prezentace aplikace PowerPoint</vt:lpstr>
      <vt:lpstr>Příkrm</vt:lpstr>
      <vt:lpstr>Kdy tedy začít?</vt:lpstr>
      <vt:lpstr>Prezentace aplikace PowerPoint</vt:lpstr>
      <vt:lpstr>Cíl prvních cca 2 týdnů</vt:lpstr>
      <vt:lpstr>Doporučení k zavádění pěvné stravy www.mamila.sk  </vt:lpstr>
      <vt:lpstr>Zavádění příkrmů</vt:lpstr>
      <vt:lpstr>Metoda BLW</vt:lpstr>
      <vt:lpstr>Jaké potraviny?</vt:lpstr>
      <vt:lpstr>Doporučení k metodě BLW</vt:lpstr>
      <vt:lpstr>Zavádění potenciálních alergenů</vt:lpstr>
      <vt:lpstr>Na co si dát pozor?</vt:lpstr>
      <vt:lpstr>Úloha rodiče</vt:lpstr>
      <vt:lpstr>Riziková živina – železo</vt:lpstr>
      <vt:lpstr>Přibližná doba prořezávání dočasného mléčného chrupu</vt:lpstr>
      <vt:lpstr>Výživa v 6.–8. měsíci</vt:lpstr>
      <vt:lpstr>Výživa v 9.–12. měsíci</vt:lpstr>
      <vt:lpstr>Výživa v 1.–2. roce</vt:lpstr>
      <vt:lpstr>Výživa v po 2. roce</vt:lpstr>
      <vt:lpstr>Doporučení EFSA - tuky</vt:lpstr>
      <vt:lpstr>TUKY</vt:lpstr>
      <vt:lpstr>Výživa po 2. roce</vt:lpstr>
      <vt:lpstr>DENNÍ DOPORUČENÉ MNOŽSTVÍ VODY Příjem vody = 65 % z tekutin + 25 % z potravy + 10 % z vlastního metabolismu</vt:lpstr>
      <vt:lpstr>Prezentace aplikace PowerPoint</vt:lpstr>
      <vt:lpstr>Batolecí a předškolní věk</vt:lpstr>
      <vt:lpstr>Batole - stolování</vt:lpstr>
      <vt:lpstr>Batole - stolování</vt:lpstr>
      <vt:lpstr>Prezentace aplikace PowerPoint</vt:lpstr>
      <vt:lpstr>BATOLE – vlivy</vt:lpstr>
      <vt:lpstr>Batolecí negativismus I. Zdroj: FRÜHAUF, P.: Fyziologie a patologie dětské výživy, Karolinum, Praha, 2003</vt:lpstr>
      <vt:lpstr>Batolecí negativismus II.</vt:lpstr>
      <vt:lpstr>Batolecí  negativismus III.</vt:lpstr>
      <vt:lpstr>Batolecí negativismus IV.</vt:lpstr>
      <vt:lpstr>Další informace</vt:lpstr>
      <vt:lpstr>Výživa starších dětí</vt:lpstr>
      <vt:lpstr>PŘEDŠKOLNÍ VĚK</vt:lpstr>
      <vt:lpstr>PŘEDŠKOLNÍ VĚK</vt:lpstr>
      <vt:lpstr>PŘEDŠKOLNÍ VĚK a prostředí</vt:lpstr>
      <vt:lpstr>Orientační základ jídelníčku</vt:lpstr>
      <vt:lpstr>Prezentace aplikace PowerPoint</vt:lpstr>
      <vt:lpstr>Prezentace aplikace PowerPoint</vt:lpstr>
      <vt:lpstr>Působení dospělých na utváření stravovacích návyků</vt:lpstr>
      <vt:lpstr>ŠKOLÁCI</vt:lpstr>
      <vt:lpstr>Zpráva o zdraví obyvatel ČR (2014)</vt:lpstr>
      <vt:lpstr>Studie HBSC (2014)</vt:lpstr>
      <vt:lpstr>VÝŽIVA A JEJÍ VLIV NA ZDRAVÍ</vt:lpstr>
      <vt:lpstr>RŮST</vt:lpstr>
      <vt:lpstr>Jakou roli má lékař? Hodnocení výživy?</vt:lpstr>
      <vt:lpstr>ENERGETICKÁ POTŘEBA </vt:lpstr>
      <vt:lpstr>PUBERTÁLNÍ RŮSTOVÝ SPURT</vt:lpstr>
      <vt:lpstr>Růstové grafy</vt:lpstr>
      <vt:lpstr>Prezentace aplikace PowerPoint</vt:lpstr>
      <vt:lpstr>K čemu slouží?</vt:lpstr>
      <vt:lpstr>Jak jsou konstruovány?</vt:lpstr>
      <vt:lpstr>Prezentace aplikace PowerPoint</vt:lpstr>
      <vt:lpstr>Prezentace aplikace PowerPoint</vt:lpstr>
      <vt:lpstr>Program RustCZ</vt:lpstr>
      <vt:lpstr>Účinný nástroj, ne šablona!</vt:lpstr>
      <vt:lpstr>Plně kojené děti</vt:lpstr>
      <vt:lpstr>Hodnocení hmotnosti dítěte</vt:lpstr>
      <vt:lpstr>Cvičení</vt:lpstr>
      <vt:lpstr>Další informace</vt:lpstr>
      <vt:lpstr>VLIV HORMONÁLNÍCH ZMĚN</vt:lpstr>
      <vt:lpstr>Prezentace aplikace PowerPoint</vt:lpstr>
      <vt:lpstr>SACHARIDY, TUKY, BÍLKOVINY</vt:lpstr>
      <vt:lpstr>ŽIVINY: VITAMINY</vt:lpstr>
      <vt:lpstr>VITAMIN A</vt:lpstr>
      <vt:lpstr>VITAMINY SKUPINY B</vt:lpstr>
      <vt:lpstr>VITAMINY SKUPINY B</vt:lpstr>
      <vt:lpstr>VITAMIN C</vt:lpstr>
      <vt:lpstr>VITAMIN D</vt:lpstr>
      <vt:lpstr>ŽIVINY: MINERÁLNÍ LÁTKY</vt:lpstr>
      <vt:lpstr>VÁPNÍK</vt:lpstr>
      <vt:lpstr>Prezentace aplikace PowerPoint</vt:lpstr>
      <vt:lpstr>VYUŽITELNOST RŮZNÝCH ZDROJŮ</vt:lpstr>
      <vt:lpstr>ŽELEZO</vt:lpstr>
      <vt:lpstr>Prezentace aplikace PowerPoint</vt:lpstr>
      <vt:lpstr>JÓD</vt:lpstr>
      <vt:lpstr>ZINEK </vt:lpstr>
      <vt:lpstr>NEDOSTATEČNÁ VÝŽIVA</vt:lpstr>
      <vt:lpstr>Prezentace aplikace PowerPoint</vt:lpstr>
      <vt:lpstr>STRAVOVACÍ NÁVYKY DÍTĚTE - školní věk  </vt:lpstr>
      <vt:lpstr>STRAVOVACÍ NÁVYKY DÍTĚTE - adolescenti</vt:lpstr>
      <vt:lpstr>Dětská obezita</vt:lpstr>
      <vt:lpstr>OBEZITA V DĚTSTVÍ A DOSPÍVÁNÍ</vt:lpstr>
      <vt:lpstr>HBSC studie – data z roku 2018</vt:lpstr>
      <vt:lpstr>Vývoj prevalence dětské obezity</vt:lpstr>
      <vt:lpstr>Etiologické faktory dětské obezity</vt:lpstr>
      <vt:lpstr>Stravovací zvyklosti dětí</vt:lpstr>
      <vt:lpstr>Stravovací zvyklosti dětí</vt:lpstr>
      <vt:lpstr>Zdravotní následky dětské obezity</vt:lpstr>
      <vt:lpstr>Možnosti terapie</vt:lpstr>
      <vt:lpstr>KOMPLIKACE OBEZITY</vt:lpstr>
      <vt:lpstr>PSYCHOLOGICKÉ ASPEKTY DĚTSKÉ OBEZITY</vt:lpstr>
      <vt:lpstr>Prezentace aplikace PowerPoint</vt:lpstr>
      <vt:lpstr>ZDROJE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Výživa dětí</dc:title>
  <dc:creator>Martin Krobot</dc:creator>
  <cp:lastModifiedBy>Kamila Jančeková</cp:lastModifiedBy>
  <cp:revision>11</cp:revision>
  <cp:lastPrinted>1601-01-01T00:00:00Z</cp:lastPrinted>
  <dcterms:created xsi:type="dcterms:W3CDTF">2021-03-04T12:59:06Z</dcterms:created>
  <dcterms:modified xsi:type="dcterms:W3CDTF">2021-04-07T07:11:37Z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0x0101002D0D1F1D7741104FB0CEE139304576BC</vt:lpwstr>
  </property>
</Properties>
</file>