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93"/>
  </p:notesMasterIdLst>
  <p:handoutMasterIdLst>
    <p:handoutMasterId r:id="rId94"/>
  </p:handoutMasterIdLst>
  <p:sldIdLst>
    <p:sldId id="256" r:id="rId5"/>
    <p:sldId id="258" r:id="rId6"/>
    <p:sldId id="311" r:id="rId7"/>
    <p:sldId id="312" r:id="rId8"/>
    <p:sldId id="362" r:id="rId9"/>
    <p:sldId id="363" r:id="rId10"/>
    <p:sldId id="364" r:id="rId11"/>
    <p:sldId id="365" r:id="rId12"/>
    <p:sldId id="367" r:id="rId13"/>
    <p:sldId id="368" r:id="rId14"/>
    <p:sldId id="491" r:id="rId15"/>
    <p:sldId id="422" r:id="rId16"/>
    <p:sldId id="424" r:id="rId17"/>
    <p:sldId id="425" r:id="rId18"/>
    <p:sldId id="426" r:id="rId19"/>
    <p:sldId id="428" r:id="rId20"/>
    <p:sldId id="429" r:id="rId21"/>
    <p:sldId id="436" r:id="rId22"/>
    <p:sldId id="437" r:id="rId23"/>
    <p:sldId id="438" r:id="rId24"/>
    <p:sldId id="432" r:id="rId25"/>
    <p:sldId id="433" r:id="rId26"/>
    <p:sldId id="435" r:id="rId27"/>
    <p:sldId id="434" r:id="rId28"/>
    <p:sldId id="380" r:id="rId29"/>
    <p:sldId id="378" r:id="rId30"/>
    <p:sldId id="379" r:id="rId31"/>
    <p:sldId id="409" r:id="rId32"/>
    <p:sldId id="382" r:id="rId33"/>
    <p:sldId id="383" r:id="rId34"/>
    <p:sldId id="410" r:id="rId35"/>
    <p:sldId id="411" r:id="rId36"/>
    <p:sldId id="412" r:id="rId37"/>
    <p:sldId id="413" r:id="rId38"/>
    <p:sldId id="420" r:id="rId39"/>
    <p:sldId id="414" r:id="rId40"/>
    <p:sldId id="415" r:id="rId41"/>
    <p:sldId id="418" r:id="rId42"/>
    <p:sldId id="419" r:id="rId43"/>
    <p:sldId id="388" r:id="rId44"/>
    <p:sldId id="392" r:id="rId45"/>
    <p:sldId id="393" r:id="rId46"/>
    <p:sldId id="394" r:id="rId47"/>
    <p:sldId id="486" r:id="rId48"/>
    <p:sldId id="487" r:id="rId49"/>
    <p:sldId id="488" r:id="rId50"/>
    <p:sldId id="489" r:id="rId51"/>
    <p:sldId id="397" r:id="rId52"/>
    <p:sldId id="396" r:id="rId53"/>
    <p:sldId id="398" r:id="rId54"/>
    <p:sldId id="399" r:id="rId55"/>
    <p:sldId id="400" r:id="rId56"/>
    <p:sldId id="402" r:id="rId57"/>
    <p:sldId id="406" r:id="rId58"/>
    <p:sldId id="404" r:id="rId59"/>
    <p:sldId id="407" r:id="rId60"/>
    <p:sldId id="264" r:id="rId61"/>
    <p:sldId id="469" r:id="rId62"/>
    <p:sldId id="340" r:id="rId63"/>
    <p:sldId id="440" r:id="rId64"/>
    <p:sldId id="442" r:id="rId65"/>
    <p:sldId id="443" r:id="rId66"/>
    <p:sldId id="444" r:id="rId67"/>
    <p:sldId id="445" r:id="rId68"/>
    <p:sldId id="446" r:id="rId69"/>
    <p:sldId id="473" r:id="rId70"/>
    <p:sldId id="447" r:id="rId71"/>
    <p:sldId id="448" r:id="rId72"/>
    <p:sldId id="474" r:id="rId73"/>
    <p:sldId id="450" r:id="rId74"/>
    <p:sldId id="475" r:id="rId75"/>
    <p:sldId id="451" r:id="rId76"/>
    <p:sldId id="479" r:id="rId77"/>
    <p:sldId id="476" r:id="rId78"/>
    <p:sldId id="477" r:id="rId79"/>
    <p:sldId id="492" r:id="rId80"/>
    <p:sldId id="456" r:id="rId81"/>
    <p:sldId id="457" r:id="rId82"/>
    <p:sldId id="458" r:id="rId83"/>
    <p:sldId id="459" r:id="rId84"/>
    <p:sldId id="460" r:id="rId85"/>
    <p:sldId id="461" r:id="rId86"/>
    <p:sldId id="462" r:id="rId87"/>
    <p:sldId id="463" r:id="rId88"/>
    <p:sldId id="465" r:id="rId89"/>
    <p:sldId id="466" r:id="rId90"/>
    <p:sldId id="483" r:id="rId91"/>
    <p:sldId id="493" r:id="rId9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7" y="149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presProps" Target="pres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handoutMaster" Target="handoutMasters/handoutMaster1.xml"/><Relationship Id="rId9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a Jančeková" userId="656db89b-7df6-4c6e-85b9-991961173861" providerId="ADAL" clId="{3C40CE85-79B7-4EC9-9E53-C9F8CA2FDD86}"/>
    <pc:docChg chg="undo custSel addSld delSld modSld">
      <pc:chgData name="Kamila Jančeková" userId="656db89b-7df6-4c6e-85b9-991961173861" providerId="ADAL" clId="{3C40CE85-79B7-4EC9-9E53-C9F8CA2FDD86}" dt="2021-04-10T16:57:33.203" v="545" actId="1076"/>
      <pc:docMkLst>
        <pc:docMk/>
      </pc:docMkLst>
      <pc:sldChg chg="del">
        <pc:chgData name="Kamila Jančeková" userId="656db89b-7df6-4c6e-85b9-991961173861" providerId="ADAL" clId="{3C40CE85-79B7-4EC9-9E53-C9F8CA2FDD86}" dt="2021-04-10T13:07:56.434" v="25" actId="2696"/>
        <pc:sldMkLst>
          <pc:docMk/>
          <pc:sldMk cId="263912623" sldId="257"/>
        </pc:sldMkLst>
      </pc:sldChg>
      <pc:sldChg chg="modSp add">
        <pc:chgData name="Kamila Jančeková" userId="656db89b-7df6-4c6e-85b9-991961173861" providerId="ADAL" clId="{3C40CE85-79B7-4EC9-9E53-C9F8CA2FDD86}" dt="2021-04-10T13:08:04.773" v="41" actId="20577"/>
        <pc:sldMkLst>
          <pc:docMk/>
          <pc:sldMk cId="0" sldId="258"/>
        </pc:sldMkLst>
        <pc:spChg chg="mod">
          <ac:chgData name="Kamila Jančeková" userId="656db89b-7df6-4c6e-85b9-991961173861" providerId="ADAL" clId="{3C40CE85-79B7-4EC9-9E53-C9F8CA2FDD86}" dt="2021-04-10T13:08:04.773" v="41" actId="20577"/>
          <ac:spMkLst>
            <pc:docMk/>
            <pc:sldMk cId="0" sldId="258"/>
            <ac:spMk id="15362" creationId="{BB09AE9C-0AEF-4419-95CD-E0B0DA1C09AA}"/>
          </ac:spMkLst>
        </pc:spChg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264"/>
        </pc:sldMkLst>
      </pc:sldChg>
      <pc:sldChg chg="add del">
        <pc:chgData name="Kamila Jančeková" userId="656db89b-7df6-4c6e-85b9-991961173861" providerId="ADAL" clId="{3C40CE85-79B7-4EC9-9E53-C9F8CA2FDD86}" dt="2021-04-10T13:10:15.438" v="129" actId="2696"/>
        <pc:sldMkLst>
          <pc:docMk/>
          <pc:sldMk cId="0" sldId="310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311"/>
        </pc:sldMkLst>
      </pc:sldChg>
      <pc:sldChg chg="modSp add">
        <pc:chgData name="Kamila Jančeková" userId="656db89b-7df6-4c6e-85b9-991961173861" providerId="ADAL" clId="{3C40CE85-79B7-4EC9-9E53-C9F8CA2FDD86}" dt="2021-04-10T13:10:06.564" v="127" actId="207"/>
        <pc:sldMkLst>
          <pc:docMk/>
          <pc:sldMk cId="0" sldId="312"/>
        </pc:sldMkLst>
        <pc:spChg chg="mod">
          <ac:chgData name="Kamila Jančeková" userId="656db89b-7df6-4c6e-85b9-991961173861" providerId="ADAL" clId="{3C40CE85-79B7-4EC9-9E53-C9F8CA2FDD86}" dt="2021-04-10T13:10:06.564" v="127" actId="207"/>
          <ac:spMkLst>
            <pc:docMk/>
            <pc:sldMk cId="0" sldId="312"/>
            <ac:spMk id="17411" creationId="{23A20DCE-002E-46C2-B5AF-63E9597858F7}"/>
          </ac:spMkLst>
        </pc:spChg>
      </pc:sldChg>
      <pc:sldChg chg="add del">
        <pc:chgData name="Kamila Jančeková" userId="656db89b-7df6-4c6e-85b9-991961173861" providerId="ADAL" clId="{3C40CE85-79B7-4EC9-9E53-C9F8CA2FDD86}" dt="2021-04-10T13:10:12.499" v="128" actId="2696"/>
        <pc:sldMkLst>
          <pc:docMk/>
          <pc:sldMk cId="0" sldId="313"/>
        </pc:sldMkLst>
      </pc:sldChg>
      <pc:sldChg chg="modSp add">
        <pc:chgData name="Kamila Jančeková" userId="656db89b-7df6-4c6e-85b9-991961173861" providerId="ADAL" clId="{3C40CE85-79B7-4EC9-9E53-C9F8CA2FDD86}" dt="2021-04-10T16:48:29.075" v="446" actId="207"/>
        <pc:sldMkLst>
          <pc:docMk/>
          <pc:sldMk cId="0" sldId="340"/>
        </pc:sldMkLst>
        <pc:spChg chg="mod">
          <ac:chgData name="Kamila Jančeková" userId="656db89b-7df6-4c6e-85b9-991961173861" providerId="ADAL" clId="{3C40CE85-79B7-4EC9-9E53-C9F8CA2FDD86}" dt="2021-04-10T16:48:29.075" v="446" actId="207"/>
          <ac:spMkLst>
            <pc:docMk/>
            <pc:sldMk cId="0" sldId="340"/>
            <ac:spMk id="75779" creationId="{4AF3E22E-75A6-440C-84FD-1D7922F0BC53}"/>
          </ac:spMkLst>
        </pc:spChg>
      </pc:sldChg>
      <pc:sldChg chg="add del">
        <pc:chgData name="Kamila Jančeková" userId="656db89b-7df6-4c6e-85b9-991961173861" providerId="ADAL" clId="{3C40CE85-79B7-4EC9-9E53-C9F8CA2FDD86}" dt="2021-04-10T16:55:33.182" v="533" actId="2696"/>
        <pc:sldMkLst>
          <pc:docMk/>
          <pc:sldMk cId="0" sldId="354"/>
        </pc:sldMkLst>
      </pc:sldChg>
      <pc:sldChg chg="modSp add del">
        <pc:chgData name="Kamila Jančeková" userId="656db89b-7df6-4c6e-85b9-991961173861" providerId="ADAL" clId="{3C40CE85-79B7-4EC9-9E53-C9F8CA2FDD86}" dt="2021-04-10T13:10:23.860" v="130" actId="2696"/>
        <pc:sldMkLst>
          <pc:docMk/>
          <pc:sldMk cId="0" sldId="361"/>
        </pc:sldMkLst>
        <pc:spChg chg="mod">
          <ac:chgData name="Kamila Jančeková" userId="656db89b-7df6-4c6e-85b9-991961173861" providerId="ADAL" clId="{3C40CE85-79B7-4EC9-9E53-C9F8CA2FDD86}" dt="2021-04-10T13:07:51.107" v="1" actId="27636"/>
          <ac:spMkLst>
            <pc:docMk/>
            <pc:sldMk cId="0" sldId="361"/>
            <ac:spMk id="31747" creationId="{BD3304CF-9293-40E3-81C2-037D4AD4EBBC}"/>
          </ac:spMkLst>
        </pc:spChg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362"/>
        </pc:sldMkLst>
      </pc:sldChg>
      <pc:sldChg chg="modSp add">
        <pc:chgData name="Kamila Jančeková" userId="656db89b-7df6-4c6e-85b9-991961173861" providerId="ADAL" clId="{3C40CE85-79B7-4EC9-9E53-C9F8CA2FDD86}" dt="2021-04-10T13:11:21.841" v="132" actId="27636"/>
        <pc:sldMkLst>
          <pc:docMk/>
          <pc:sldMk cId="0" sldId="363"/>
        </pc:sldMkLst>
        <pc:spChg chg="mod">
          <ac:chgData name="Kamila Jančeková" userId="656db89b-7df6-4c6e-85b9-991961173861" providerId="ADAL" clId="{3C40CE85-79B7-4EC9-9E53-C9F8CA2FDD86}" dt="2021-04-10T13:11:21.841" v="132" actId="27636"/>
          <ac:spMkLst>
            <pc:docMk/>
            <pc:sldMk cId="0" sldId="363"/>
            <ac:spMk id="33795" creationId="{5D516C43-0EBC-4E4C-8483-6553EEF44A2E}"/>
          </ac:spMkLst>
        </pc:spChg>
      </pc:sldChg>
      <pc:sldChg chg="modSp add">
        <pc:chgData name="Kamila Jančeková" userId="656db89b-7df6-4c6e-85b9-991961173861" providerId="ADAL" clId="{3C40CE85-79B7-4EC9-9E53-C9F8CA2FDD86}" dt="2021-04-10T13:15:38.126" v="137" actId="20577"/>
        <pc:sldMkLst>
          <pc:docMk/>
          <pc:sldMk cId="0" sldId="364"/>
        </pc:sldMkLst>
        <pc:spChg chg="mod">
          <ac:chgData name="Kamila Jančeková" userId="656db89b-7df6-4c6e-85b9-991961173861" providerId="ADAL" clId="{3C40CE85-79B7-4EC9-9E53-C9F8CA2FDD86}" dt="2021-04-10T13:15:38.126" v="137" actId="20577"/>
          <ac:spMkLst>
            <pc:docMk/>
            <pc:sldMk cId="0" sldId="364"/>
            <ac:spMk id="34819" creationId="{78954ACF-719F-45B5-82C4-4511E980DEA5}"/>
          </ac:spMkLst>
        </pc:spChg>
      </pc:sldChg>
      <pc:sldChg chg="modSp add">
        <pc:chgData name="Kamila Jančeková" userId="656db89b-7df6-4c6e-85b9-991961173861" providerId="ADAL" clId="{3C40CE85-79B7-4EC9-9E53-C9F8CA2FDD86}" dt="2021-04-10T13:19:01.834" v="170"/>
        <pc:sldMkLst>
          <pc:docMk/>
          <pc:sldMk cId="0" sldId="365"/>
        </pc:sldMkLst>
        <pc:spChg chg="mod">
          <ac:chgData name="Kamila Jančeková" userId="656db89b-7df6-4c6e-85b9-991961173861" providerId="ADAL" clId="{3C40CE85-79B7-4EC9-9E53-C9F8CA2FDD86}" dt="2021-04-10T13:07:51.237" v="4" actId="27636"/>
          <ac:spMkLst>
            <pc:docMk/>
            <pc:sldMk cId="0" sldId="365"/>
            <ac:spMk id="35842" creationId="{A7DBDF57-1CDA-4AA2-89AB-2346B77A67E8}"/>
          </ac:spMkLst>
        </pc:spChg>
        <pc:spChg chg="mod">
          <ac:chgData name="Kamila Jančeková" userId="656db89b-7df6-4c6e-85b9-991961173861" providerId="ADAL" clId="{3C40CE85-79B7-4EC9-9E53-C9F8CA2FDD86}" dt="2021-04-10T13:19:01.834" v="170"/>
          <ac:spMkLst>
            <pc:docMk/>
            <pc:sldMk cId="0" sldId="365"/>
            <ac:spMk id="35843" creationId="{2B0B705C-8E35-44E5-9658-8ED2C0F7A043}"/>
          </ac:spMkLst>
        </pc:spChg>
      </pc:sldChg>
      <pc:sldChg chg="add del">
        <pc:chgData name="Kamila Jančeková" userId="656db89b-7df6-4c6e-85b9-991961173861" providerId="ADAL" clId="{3C40CE85-79B7-4EC9-9E53-C9F8CA2FDD86}" dt="2021-04-10T13:18:02.267" v="151" actId="2696"/>
        <pc:sldMkLst>
          <pc:docMk/>
          <pc:sldMk cId="0" sldId="366"/>
        </pc:sldMkLst>
      </pc:sldChg>
      <pc:sldChg chg="delSp add">
        <pc:chgData name="Kamila Jančeková" userId="656db89b-7df6-4c6e-85b9-991961173861" providerId="ADAL" clId="{3C40CE85-79B7-4EC9-9E53-C9F8CA2FDD86}" dt="2021-04-10T13:18:08.700" v="152" actId="478"/>
        <pc:sldMkLst>
          <pc:docMk/>
          <pc:sldMk cId="0" sldId="367"/>
        </pc:sldMkLst>
        <pc:picChg chg="del">
          <ac:chgData name="Kamila Jančeková" userId="656db89b-7df6-4c6e-85b9-991961173861" providerId="ADAL" clId="{3C40CE85-79B7-4EC9-9E53-C9F8CA2FDD86}" dt="2021-04-10T13:18:08.700" v="152" actId="478"/>
          <ac:picMkLst>
            <pc:docMk/>
            <pc:sldMk cId="0" sldId="367"/>
            <ac:picMk id="26640" creationId="{02D46B9D-9D33-4B86-88B0-1DA52822FB2B}"/>
          </ac:picMkLst>
        </pc:picChg>
      </pc:sldChg>
      <pc:sldChg chg="modSp add">
        <pc:chgData name="Kamila Jančeková" userId="656db89b-7df6-4c6e-85b9-991961173861" providerId="ADAL" clId="{3C40CE85-79B7-4EC9-9E53-C9F8CA2FDD86}" dt="2021-04-10T13:36:12.394" v="327" actId="20577"/>
        <pc:sldMkLst>
          <pc:docMk/>
          <pc:sldMk cId="0" sldId="368"/>
        </pc:sldMkLst>
        <pc:spChg chg="mod">
          <ac:chgData name="Kamila Jančeková" userId="656db89b-7df6-4c6e-85b9-991961173861" providerId="ADAL" clId="{3C40CE85-79B7-4EC9-9E53-C9F8CA2FDD86}" dt="2021-04-10T13:36:12.394" v="327" actId="20577"/>
          <ac:spMkLst>
            <pc:docMk/>
            <pc:sldMk cId="0" sldId="368"/>
            <ac:spMk id="27650" creationId="{3AF2BBAD-9F24-4EF0-AE36-15565AB4EF0F}"/>
          </ac:spMkLst>
        </pc:spChg>
        <pc:spChg chg="mod">
          <ac:chgData name="Kamila Jančeková" userId="656db89b-7df6-4c6e-85b9-991961173861" providerId="ADAL" clId="{3C40CE85-79B7-4EC9-9E53-C9F8CA2FDD86}" dt="2021-04-10T13:19:43.426" v="172" actId="27636"/>
          <ac:spMkLst>
            <pc:docMk/>
            <pc:sldMk cId="0" sldId="368"/>
            <ac:spMk id="38915" creationId="{88AD7991-E0C7-4F6D-BBB5-98B833535012}"/>
          </ac:spMkLst>
        </pc:spChg>
      </pc:sldChg>
      <pc:sldChg chg="addSp delSp modSp add del">
        <pc:chgData name="Kamila Jančeková" userId="656db89b-7df6-4c6e-85b9-991961173861" providerId="ADAL" clId="{3C40CE85-79B7-4EC9-9E53-C9F8CA2FDD86}" dt="2021-04-10T13:27:30.138" v="219" actId="2696"/>
        <pc:sldMkLst>
          <pc:docMk/>
          <pc:sldMk cId="0" sldId="369"/>
        </pc:sldMkLst>
        <pc:spChg chg="add mod">
          <ac:chgData name="Kamila Jančeková" userId="656db89b-7df6-4c6e-85b9-991961173861" providerId="ADAL" clId="{3C40CE85-79B7-4EC9-9E53-C9F8CA2FDD86}" dt="2021-04-10T13:27:04.155" v="217"/>
          <ac:spMkLst>
            <pc:docMk/>
            <pc:sldMk cId="0" sldId="369"/>
            <ac:spMk id="3" creationId="{8C3888AD-CDCE-41B7-8F3A-61F5DCAADDEB}"/>
          </ac:spMkLst>
        </pc:spChg>
        <pc:spChg chg="add del mod">
          <ac:chgData name="Kamila Jančeková" userId="656db89b-7df6-4c6e-85b9-991961173861" providerId="ADAL" clId="{3C40CE85-79B7-4EC9-9E53-C9F8CA2FDD86}" dt="2021-04-10T13:22:29.456" v="181" actId="478"/>
          <ac:spMkLst>
            <pc:docMk/>
            <pc:sldMk cId="0" sldId="369"/>
            <ac:spMk id="5" creationId="{0E75572B-6AFC-43FF-8C91-E6156E21F366}"/>
          </ac:spMkLst>
        </pc:spChg>
        <pc:spChg chg="del mod">
          <ac:chgData name="Kamila Jančeková" userId="656db89b-7df6-4c6e-85b9-991961173861" providerId="ADAL" clId="{3C40CE85-79B7-4EC9-9E53-C9F8CA2FDD86}" dt="2021-04-10T13:20:41.264" v="175"/>
          <ac:spMkLst>
            <pc:docMk/>
            <pc:sldMk cId="0" sldId="369"/>
            <ac:spMk id="39981" creationId="{990C5B62-0E6D-4F00-BE51-DEF6A1F4D95F}"/>
          </ac:spMkLst>
        </pc:spChg>
        <pc:graphicFrameChg chg="del modGraphic">
          <ac:chgData name="Kamila Jančeková" userId="656db89b-7df6-4c6e-85b9-991961173861" providerId="ADAL" clId="{3C40CE85-79B7-4EC9-9E53-C9F8CA2FDD86}" dt="2021-04-10T13:22:18.312" v="178" actId="478"/>
          <ac:graphicFrameMkLst>
            <pc:docMk/>
            <pc:sldMk cId="0" sldId="369"/>
            <ac:graphicFrameMk id="4" creationId="{CF964225-C315-4B7F-89A1-41E4C9C4EFFA}"/>
          </ac:graphicFrameMkLst>
        </pc:graphicFrameChg>
      </pc:sldChg>
      <pc:sldChg chg="add del">
        <pc:chgData name="Kamila Jančeková" userId="656db89b-7df6-4c6e-85b9-991961173861" providerId="ADAL" clId="{3C40CE85-79B7-4EC9-9E53-C9F8CA2FDD86}" dt="2021-04-10T13:28:24.175" v="226" actId="2696"/>
        <pc:sldMkLst>
          <pc:docMk/>
          <pc:sldMk cId="0" sldId="370"/>
        </pc:sldMkLst>
      </pc:sldChg>
      <pc:sldChg chg="add del">
        <pc:chgData name="Kamila Jančeková" userId="656db89b-7df6-4c6e-85b9-991961173861" providerId="ADAL" clId="{3C40CE85-79B7-4EC9-9E53-C9F8CA2FDD86}" dt="2021-04-10T13:35:47.497" v="307" actId="2696"/>
        <pc:sldMkLst>
          <pc:docMk/>
          <pc:sldMk cId="0" sldId="377"/>
        </pc:sldMkLst>
      </pc:sldChg>
      <pc:sldChg chg="delSp add">
        <pc:chgData name="Kamila Jančeková" userId="656db89b-7df6-4c6e-85b9-991961173861" providerId="ADAL" clId="{3C40CE85-79B7-4EC9-9E53-C9F8CA2FDD86}" dt="2021-04-10T13:36:39.974" v="347" actId="478"/>
        <pc:sldMkLst>
          <pc:docMk/>
          <pc:sldMk cId="0" sldId="378"/>
        </pc:sldMkLst>
        <pc:picChg chg="del">
          <ac:chgData name="Kamila Jančeková" userId="656db89b-7df6-4c6e-85b9-991961173861" providerId="ADAL" clId="{3C40CE85-79B7-4EC9-9E53-C9F8CA2FDD86}" dt="2021-04-10T13:36:39.974" v="347" actId="478"/>
          <ac:picMkLst>
            <pc:docMk/>
            <pc:sldMk cId="0" sldId="378"/>
            <ac:picMk id="46096" creationId="{329B8F42-0F91-483E-84BB-99FA8F571280}"/>
          </ac:picMkLst>
        </pc:picChg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379"/>
        </pc:sldMkLst>
      </pc:sldChg>
      <pc:sldChg chg="modSp add">
        <pc:chgData name="Kamila Jančeková" userId="656db89b-7df6-4c6e-85b9-991961173861" providerId="ADAL" clId="{3C40CE85-79B7-4EC9-9E53-C9F8CA2FDD86}" dt="2021-04-10T13:36:33.225" v="346" actId="20577"/>
        <pc:sldMkLst>
          <pc:docMk/>
          <pc:sldMk cId="0" sldId="380"/>
        </pc:sldMkLst>
        <pc:spChg chg="mod">
          <ac:chgData name="Kamila Jančeková" userId="656db89b-7df6-4c6e-85b9-991961173861" providerId="ADAL" clId="{3C40CE85-79B7-4EC9-9E53-C9F8CA2FDD86}" dt="2021-04-10T13:36:33.225" v="346" actId="20577"/>
          <ac:spMkLst>
            <pc:docMk/>
            <pc:sldMk cId="0" sldId="380"/>
            <ac:spMk id="45058" creationId="{C0C61A2D-C7EE-4D41-9C19-4E6442EFBFD3}"/>
          </ac:spMkLst>
        </pc:spChg>
      </pc:sldChg>
      <pc:sldChg chg="modSp add">
        <pc:chgData name="Kamila Jančeková" userId="656db89b-7df6-4c6e-85b9-991961173861" providerId="ADAL" clId="{3C40CE85-79B7-4EC9-9E53-C9F8CA2FDD86}" dt="2021-04-10T13:42:35.803" v="353" actId="27636"/>
        <pc:sldMkLst>
          <pc:docMk/>
          <pc:sldMk cId="0" sldId="382"/>
        </pc:sldMkLst>
        <pc:spChg chg="mod">
          <ac:chgData name="Kamila Jančeková" userId="656db89b-7df6-4c6e-85b9-991961173861" providerId="ADAL" clId="{3C40CE85-79B7-4EC9-9E53-C9F8CA2FDD86}" dt="2021-04-10T13:42:35.803" v="353" actId="27636"/>
          <ac:spMkLst>
            <pc:docMk/>
            <pc:sldMk cId="0" sldId="382"/>
            <ac:spMk id="66563" creationId="{F231FB35-27E7-4C10-9E45-B072FE0D1342}"/>
          </ac:spMkLst>
        </pc:spChg>
      </pc:sldChg>
      <pc:sldChg chg="modSp add">
        <pc:chgData name="Kamila Jančeková" userId="656db89b-7df6-4c6e-85b9-991961173861" providerId="ADAL" clId="{3C40CE85-79B7-4EC9-9E53-C9F8CA2FDD86}" dt="2021-04-10T13:43:34.966" v="362" actId="20577"/>
        <pc:sldMkLst>
          <pc:docMk/>
          <pc:sldMk cId="0" sldId="383"/>
        </pc:sldMkLst>
        <pc:spChg chg="mod">
          <ac:chgData name="Kamila Jančeková" userId="656db89b-7df6-4c6e-85b9-991961173861" providerId="ADAL" clId="{3C40CE85-79B7-4EC9-9E53-C9F8CA2FDD86}" dt="2021-04-10T13:07:51.607" v="12" actId="27636"/>
          <ac:spMkLst>
            <pc:docMk/>
            <pc:sldMk cId="0" sldId="383"/>
            <ac:spMk id="67586" creationId="{8889A5E6-3524-4E51-A834-5F2276EE0E85}"/>
          </ac:spMkLst>
        </pc:spChg>
        <pc:spChg chg="mod">
          <ac:chgData name="Kamila Jančeková" userId="656db89b-7df6-4c6e-85b9-991961173861" providerId="ADAL" clId="{3C40CE85-79B7-4EC9-9E53-C9F8CA2FDD86}" dt="2021-04-10T13:43:34.966" v="362" actId="20577"/>
          <ac:spMkLst>
            <pc:docMk/>
            <pc:sldMk cId="0" sldId="383"/>
            <ac:spMk id="67587" creationId="{4B8211C0-CFF4-4A4E-8A4D-4A68DFDA1D0E}"/>
          </ac:spMkLst>
        </pc:spChg>
      </pc:sldChg>
      <pc:sldChg chg="delSp add">
        <pc:chgData name="Kamila Jančeková" userId="656db89b-7df6-4c6e-85b9-991961173861" providerId="ADAL" clId="{3C40CE85-79B7-4EC9-9E53-C9F8CA2FDD86}" dt="2021-04-10T16:44:15.411" v="406" actId="478"/>
        <pc:sldMkLst>
          <pc:docMk/>
          <pc:sldMk cId="0" sldId="388"/>
        </pc:sldMkLst>
        <pc:grpChg chg="del">
          <ac:chgData name="Kamila Jančeková" userId="656db89b-7df6-4c6e-85b9-991961173861" providerId="ADAL" clId="{3C40CE85-79B7-4EC9-9E53-C9F8CA2FDD86}" dt="2021-04-10T16:44:15.411" v="406" actId="478"/>
          <ac:grpSpMkLst>
            <pc:docMk/>
            <pc:sldMk cId="0" sldId="388"/>
            <ac:grpSpMk id="3076" creationId="{2DED7FB6-1FE1-4081-A5D6-3E89E7F20100}"/>
          </ac:grpSpMkLst>
        </pc:grpChg>
      </pc:sldChg>
      <pc:sldChg chg="modSp add">
        <pc:chgData name="Kamila Jančeková" userId="656db89b-7df6-4c6e-85b9-991961173861" providerId="ADAL" clId="{3C40CE85-79B7-4EC9-9E53-C9F8CA2FDD86}" dt="2021-04-10T16:44:50.410" v="408" actId="27636"/>
        <pc:sldMkLst>
          <pc:docMk/>
          <pc:sldMk cId="0" sldId="392"/>
        </pc:sldMkLst>
        <pc:spChg chg="mod">
          <ac:chgData name="Kamila Jančeková" userId="656db89b-7df6-4c6e-85b9-991961173861" providerId="ADAL" clId="{3C40CE85-79B7-4EC9-9E53-C9F8CA2FDD86}" dt="2021-04-10T16:44:50.410" v="408" actId="27636"/>
          <ac:spMkLst>
            <pc:docMk/>
            <pc:sldMk cId="0" sldId="392"/>
            <ac:spMk id="77827" creationId="{9980136B-845B-489C-A6EA-348D7F7E24CD}"/>
          </ac:spMkLst>
        </pc:spChg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393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394"/>
        </pc:sldMkLst>
      </pc:sldChg>
      <pc:sldChg chg="delSp add">
        <pc:chgData name="Kamila Jančeková" userId="656db89b-7df6-4c6e-85b9-991961173861" providerId="ADAL" clId="{3C40CE85-79B7-4EC9-9E53-C9F8CA2FDD86}" dt="2021-04-10T16:46:40.489" v="440" actId="478"/>
        <pc:sldMkLst>
          <pc:docMk/>
          <pc:sldMk cId="0" sldId="396"/>
        </pc:sldMkLst>
        <pc:picChg chg="del">
          <ac:chgData name="Kamila Jančeková" userId="656db89b-7df6-4c6e-85b9-991961173861" providerId="ADAL" clId="{3C40CE85-79B7-4EC9-9E53-C9F8CA2FDD86}" dt="2021-04-10T16:46:40.489" v="440" actId="478"/>
          <ac:picMkLst>
            <pc:docMk/>
            <pc:sldMk cId="0" sldId="396"/>
            <ac:picMk id="66576" creationId="{4BCBEACF-EFDE-4A2F-8361-461CC26508DA}"/>
          </ac:picMkLst>
        </pc:picChg>
      </pc:sldChg>
      <pc:sldChg chg="modSp add">
        <pc:chgData name="Kamila Jančeková" userId="656db89b-7df6-4c6e-85b9-991961173861" providerId="ADAL" clId="{3C40CE85-79B7-4EC9-9E53-C9F8CA2FDD86}" dt="2021-04-10T16:46:34.099" v="439" actId="20577"/>
        <pc:sldMkLst>
          <pc:docMk/>
          <pc:sldMk cId="0" sldId="397"/>
        </pc:sldMkLst>
        <pc:spChg chg="mod">
          <ac:chgData name="Kamila Jančeková" userId="656db89b-7df6-4c6e-85b9-991961173861" providerId="ADAL" clId="{3C40CE85-79B7-4EC9-9E53-C9F8CA2FDD86}" dt="2021-04-10T16:46:34.099" v="439" actId="20577"/>
          <ac:spMkLst>
            <pc:docMk/>
            <pc:sldMk cId="0" sldId="397"/>
            <ac:spMk id="65538" creationId="{AFA9A2C9-D5C0-4D63-8989-C1234479313F}"/>
          </ac:spMkLst>
        </pc:spChg>
      </pc:sldChg>
      <pc:sldChg chg="modSp add">
        <pc:chgData name="Kamila Jančeková" userId="656db89b-7df6-4c6e-85b9-991961173861" providerId="ADAL" clId="{3C40CE85-79B7-4EC9-9E53-C9F8CA2FDD86}" dt="2021-04-10T13:07:51.906" v="16" actId="27636"/>
        <pc:sldMkLst>
          <pc:docMk/>
          <pc:sldMk cId="0" sldId="398"/>
        </pc:sldMkLst>
        <pc:spChg chg="mod">
          <ac:chgData name="Kamila Jančeková" userId="656db89b-7df6-4c6e-85b9-991961173861" providerId="ADAL" clId="{3C40CE85-79B7-4EC9-9E53-C9F8CA2FDD86}" dt="2021-04-10T13:07:51.906" v="16" actId="27636"/>
          <ac:spMkLst>
            <pc:docMk/>
            <pc:sldMk cId="0" sldId="398"/>
            <ac:spMk id="83970" creationId="{18654B15-DF84-476F-BBAF-44E5251546F9}"/>
          </ac:spMkLst>
        </pc:spChg>
      </pc:sldChg>
      <pc:sldChg chg="modSp add">
        <pc:chgData name="Kamila Jančeková" userId="656db89b-7df6-4c6e-85b9-991961173861" providerId="ADAL" clId="{3C40CE85-79B7-4EC9-9E53-C9F8CA2FDD86}" dt="2021-04-10T16:47:04.798" v="441" actId="948"/>
        <pc:sldMkLst>
          <pc:docMk/>
          <pc:sldMk cId="0" sldId="399"/>
        </pc:sldMkLst>
        <pc:spChg chg="mod">
          <ac:chgData name="Kamila Jančeková" userId="656db89b-7df6-4c6e-85b9-991961173861" providerId="ADAL" clId="{3C40CE85-79B7-4EC9-9E53-C9F8CA2FDD86}" dt="2021-04-10T16:47:04.798" v="441" actId="948"/>
          <ac:spMkLst>
            <pc:docMk/>
            <pc:sldMk cId="0" sldId="399"/>
            <ac:spMk id="68611" creationId="{9F0C30C0-1A0C-47BB-9285-1D56B22EC0BA}"/>
          </ac:spMkLst>
        </pc:spChg>
        <pc:spChg chg="mod">
          <ac:chgData name="Kamila Jančeková" userId="656db89b-7df6-4c6e-85b9-991961173861" providerId="ADAL" clId="{3C40CE85-79B7-4EC9-9E53-C9F8CA2FDD86}" dt="2021-04-10T13:07:51.906" v="17" actId="27636"/>
          <ac:spMkLst>
            <pc:docMk/>
            <pc:sldMk cId="0" sldId="399"/>
            <ac:spMk id="84994" creationId="{42CA0DEE-BD83-4F27-A837-9EEFD0306D4B}"/>
          </ac:spMkLst>
        </pc:spChg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00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02"/>
        </pc:sldMkLst>
      </pc:sldChg>
      <pc:sldChg chg="modSp add">
        <pc:chgData name="Kamila Jančeková" userId="656db89b-7df6-4c6e-85b9-991961173861" providerId="ADAL" clId="{3C40CE85-79B7-4EC9-9E53-C9F8CA2FDD86}" dt="2021-04-10T13:07:51.937" v="18" actId="27636"/>
        <pc:sldMkLst>
          <pc:docMk/>
          <pc:sldMk cId="0" sldId="404"/>
        </pc:sldMkLst>
        <pc:spChg chg="mod">
          <ac:chgData name="Kamila Jančeková" userId="656db89b-7df6-4c6e-85b9-991961173861" providerId="ADAL" clId="{3C40CE85-79B7-4EC9-9E53-C9F8CA2FDD86}" dt="2021-04-10T13:07:51.937" v="18" actId="27636"/>
          <ac:spMkLst>
            <pc:docMk/>
            <pc:sldMk cId="0" sldId="404"/>
            <ac:spMk id="91139" creationId="{052F77A5-A036-4B40-9DEC-B771B804F211}"/>
          </ac:spMkLst>
        </pc:spChg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06"/>
        </pc:sldMkLst>
      </pc:sldChg>
      <pc:sldChg chg="modSp add">
        <pc:chgData name="Kamila Jančeková" userId="656db89b-7df6-4c6e-85b9-991961173861" providerId="ADAL" clId="{3C40CE85-79B7-4EC9-9E53-C9F8CA2FDD86}" dt="2021-04-10T16:47:57.748" v="442" actId="207"/>
        <pc:sldMkLst>
          <pc:docMk/>
          <pc:sldMk cId="0" sldId="407"/>
        </pc:sldMkLst>
        <pc:spChg chg="mod">
          <ac:chgData name="Kamila Jančeková" userId="656db89b-7df6-4c6e-85b9-991961173861" providerId="ADAL" clId="{3C40CE85-79B7-4EC9-9E53-C9F8CA2FDD86}" dt="2021-04-10T16:47:57.748" v="442" actId="207"/>
          <ac:spMkLst>
            <pc:docMk/>
            <pc:sldMk cId="0" sldId="407"/>
            <ac:spMk id="72706" creationId="{E7857299-1BEE-44AF-AF7B-DFEA6110D704}"/>
          </ac:spMkLst>
        </pc:spChg>
      </pc:sldChg>
      <pc:sldChg chg="modSp add">
        <pc:chgData name="Kamila Jančeková" userId="656db89b-7df6-4c6e-85b9-991961173861" providerId="ADAL" clId="{3C40CE85-79B7-4EC9-9E53-C9F8CA2FDD86}" dt="2021-04-10T13:41:30.853" v="349" actId="14100"/>
        <pc:sldMkLst>
          <pc:docMk/>
          <pc:sldMk cId="0" sldId="409"/>
        </pc:sldMkLst>
        <pc:spChg chg="mod">
          <ac:chgData name="Kamila Jančeková" userId="656db89b-7df6-4c6e-85b9-991961173861" providerId="ADAL" clId="{3C40CE85-79B7-4EC9-9E53-C9F8CA2FDD86}" dt="2021-04-10T13:41:30.853" v="349" actId="14100"/>
          <ac:spMkLst>
            <pc:docMk/>
            <pc:sldMk cId="0" sldId="409"/>
            <ac:spMk id="48130" creationId="{D31A1597-842C-4324-BF6C-96DD73065617}"/>
          </ac:spMkLst>
        </pc:spChg>
      </pc:sldChg>
      <pc:sldChg chg="modSp add">
        <pc:chgData name="Kamila Jančeková" userId="656db89b-7df6-4c6e-85b9-991961173861" providerId="ADAL" clId="{3C40CE85-79B7-4EC9-9E53-C9F8CA2FDD86}" dt="2021-04-10T13:44:06.777" v="366" actId="20577"/>
        <pc:sldMkLst>
          <pc:docMk/>
          <pc:sldMk cId="0" sldId="410"/>
        </pc:sldMkLst>
        <pc:spChg chg="mod">
          <ac:chgData name="Kamila Jančeková" userId="656db89b-7df6-4c6e-85b9-991961173861" providerId="ADAL" clId="{3C40CE85-79B7-4EC9-9E53-C9F8CA2FDD86}" dt="2021-04-10T13:43:46.854" v="363" actId="207"/>
          <ac:spMkLst>
            <pc:docMk/>
            <pc:sldMk cId="0" sldId="410"/>
            <ac:spMk id="51202" creationId="{DD514FD0-E96A-40D7-AB97-E49F5F0893C9}"/>
          </ac:spMkLst>
        </pc:spChg>
        <pc:spChg chg="mod">
          <ac:chgData name="Kamila Jančeková" userId="656db89b-7df6-4c6e-85b9-991961173861" providerId="ADAL" clId="{3C40CE85-79B7-4EC9-9E53-C9F8CA2FDD86}" dt="2021-04-10T13:44:06.777" v="366" actId="20577"/>
          <ac:spMkLst>
            <pc:docMk/>
            <pc:sldMk cId="0" sldId="410"/>
            <ac:spMk id="51203" creationId="{67CBDFA9-6F7F-42FB-BA55-407F916BE2EC}"/>
          </ac:spMkLst>
        </pc:spChg>
      </pc:sldChg>
      <pc:sldChg chg="modSp add">
        <pc:chgData name="Kamila Jančeková" userId="656db89b-7df6-4c6e-85b9-991961173861" providerId="ADAL" clId="{3C40CE85-79B7-4EC9-9E53-C9F8CA2FDD86}" dt="2021-04-10T13:44:45.538" v="370" actId="207"/>
        <pc:sldMkLst>
          <pc:docMk/>
          <pc:sldMk cId="0" sldId="411"/>
        </pc:sldMkLst>
        <pc:spChg chg="mod">
          <ac:chgData name="Kamila Jančeková" userId="656db89b-7df6-4c6e-85b9-991961173861" providerId="ADAL" clId="{3C40CE85-79B7-4EC9-9E53-C9F8CA2FDD86}" dt="2021-04-10T13:44:25.170" v="367" actId="207"/>
          <ac:spMkLst>
            <pc:docMk/>
            <pc:sldMk cId="0" sldId="411"/>
            <ac:spMk id="52226" creationId="{2AC16D55-DF9A-4C3E-ACC3-27A32B08436B}"/>
          </ac:spMkLst>
        </pc:spChg>
        <pc:spChg chg="mod">
          <ac:chgData name="Kamila Jančeková" userId="656db89b-7df6-4c6e-85b9-991961173861" providerId="ADAL" clId="{3C40CE85-79B7-4EC9-9E53-C9F8CA2FDD86}" dt="2021-04-10T13:44:45.538" v="370" actId="207"/>
          <ac:spMkLst>
            <pc:docMk/>
            <pc:sldMk cId="0" sldId="411"/>
            <ac:spMk id="52227" creationId="{0E2DF16B-8452-4539-BE46-4A8C14F69D1E}"/>
          </ac:spMkLst>
        </pc:spChg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12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13"/>
        </pc:sldMkLst>
      </pc:sldChg>
      <pc:sldChg chg="modSp add">
        <pc:chgData name="Kamila Jančeková" userId="656db89b-7df6-4c6e-85b9-991961173861" providerId="ADAL" clId="{3C40CE85-79B7-4EC9-9E53-C9F8CA2FDD86}" dt="2021-04-10T16:43:09.683" v="401" actId="2711"/>
        <pc:sldMkLst>
          <pc:docMk/>
          <pc:sldMk cId="0" sldId="414"/>
        </pc:sldMkLst>
        <pc:spChg chg="mod">
          <ac:chgData name="Kamila Jančeková" userId="656db89b-7df6-4c6e-85b9-991961173861" providerId="ADAL" clId="{3C40CE85-79B7-4EC9-9E53-C9F8CA2FDD86}" dt="2021-04-10T16:43:09.683" v="401" actId="2711"/>
          <ac:spMkLst>
            <pc:docMk/>
            <pc:sldMk cId="0" sldId="414"/>
            <ac:spMk id="3" creationId="{AD6A145C-D00E-4DE7-9B18-E5A4ED31B25B}"/>
          </ac:spMkLst>
        </pc:spChg>
        <pc:spChg chg="mod">
          <ac:chgData name="Kamila Jančeková" userId="656db89b-7df6-4c6e-85b9-991961173861" providerId="ADAL" clId="{3C40CE85-79B7-4EC9-9E53-C9F8CA2FDD86}" dt="2021-04-10T16:42:08.479" v="389" actId="207"/>
          <ac:spMkLst>
            <pc:docMk/>
            <pc:sldMk cId="0" sldId="414"/>
            <ac:spMk id="56322" creationId="{E424F05D-A47A-4C52-AC7C-3493399D32F2}"/>
          </ac:spMkLst>
        </pc:spChg>
      </pc:sldChg>
      <pc:sldChg chg="modSp add">
        <pc:chgData name="Kamila Jančeková" userId="656db89b-7df6-4c6e-85b9-991961173861" providerId="ADAL" clId="{3C40CE85-79B7-4EC9-9E53-C9F8CA2FDD86}" dt="2021-04-10T16:43:21.155" v="402" actId="207"/>
        <pc:sldMkLst>
          <pc:docMk/>
          <pc:sldMk cId="0" sldId="415"/>
        </pc:sldMkLst>
        <pc:spChg chg="mod">
          <ac:chgData name="Kamila Jančeková" userId="656db89b-7df6-4c6e-85b9-991961173861" providerId="ADAL" clId="{3C40CE85-79B7-4EC9-9E53-C9F8CA2FDD86}" dt="2021-04-10T16:43:21.155" v="402" actId="207"/>
          <ac:spMkLst>
            <pc:docMk/>
            <pc:sldMk cId="0" sldId="415"/>
            <ac:spMk id="2051" creationId="{6FE8437A-5628-4084-A5CA-16E53C875911}"/>
          </ac:spMkLst>
        </pc:spChg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18"/>
        </pc:sldMkLst>
      </pc:sldChg>
      <pc:sldChg chg="modSp add">
        <pc:chgData name="Kamila Jančeková" userId="656db89b-7df6-4c6e-85b9-991961173861" providerId="ADAL" clId="{3C40CE85-79B7-4EC9-9E53-C9F8CA2FDD86}" dt="2021-04-10T16:44:09.321" v="405" actId="27636"/>
        <pc:sldMkLst>
          <pc:docMk/>
          <pc:sldMk cId="0" sldId="419"/>
        </pc:sldMkLst>
        <pc:spChg chg="mod">
          <ac:chgData name="Kamila Jančeková" userId="656db89b-7df6-4c6e-85b9-991961173861" providerId="ADAL" clId="{3C40CE85-79B7-4EC9-9E53-C9F8CA2FDD86}" dt="2021-04-10T16:44:09.321" v="405" actId="27636"/>
          <ac:spMkLst>
            <pc:docMk/>
            <pc:sldMk cId="0" sldId="419"/>
            <ac:spMk id="46083" creationId="{2D60557D-F26A-48C8-8810-F54FC404BB11}"/>
          </ac:spMkLst>
        </pc:spChg>
        <pc:spChg chg="mod">
          <ac:chgData name="Kamila Jančeková" userId="656db89b-7df6-4c6e-85b9-991961173861" providerId="ADAL" clId="{3C40CE85-79B7-4EC9-9E53-C9F8CA2FDD86}" dt="2021-04-10T16:43:56.265" v="403" actId="207"/>
          <ac:spMkLst>
            <pc:docMk/>
            <pc:sldMk cId="0" sldId="419"/>
            <ac:spMk id="58370" creationId="{CACFB4D9-121A-411F-947E-2242EE6590A0}"/>
          </ac:spMkLst>
        </pc:spChg>
      </pc:sldChg>
      <pc:sldChg chg="addSp delSp modSp add">
        <pc:chgData name="Kamila Jančeková" userId="656db89b-7df6-4c6e-85b9-991961173861" providerId="ADAL" clId="{3C40CE85-79B7-4EC9-9E53-C9F8CA2FDD86}" dt="2021-04-10T16:41:47.062" v="388" actId="14100"/>
        <pc:sldMkLst>
          <pc:docMk/>
          <pc:sldMk cId="0" sldId="420"/>
        </pc:sldMkLst>
        <pc:spChg chg="add mod">
          <ac:chgData name="Kamila Jančeková" userId="656db89b-7df6-4c6e-85b9-991961173861" providerId="ADAL" clId="{3C40CE85-79B7-4EC9-9E53-C9F8CA2FDD86}" dt="2021-04-10T16:41:47.062" v="388" actId="14100"/>
          <ac:spMkLst>
            <pc:docMk/>
            <pc:sldMk cId="0" sldId="420"/>
            <ac:spMk id="3" creationId="{B62C968C-E7AF-47E8-B376-DA67DC3BD00D}"/>
          </ac:spMkLst>
        </pc:spChg>
        <pc:spChg chg="add del mod">
          <ac:chgData name="Kamila Jančeková" userId="656db89b-7df6-4c6e-85b9-991961173861" providerId="ADAL" clId="{3C40CE85-79B7-4EC9-9E53-C9F8CA2FDD86}" dt="2021-04-10T16:41:17.566" v="383" actId="478"/>
          <ac:spMkLst>
            <pc:docMk/>
            <pc:sldMk cId="0" sldId="420"/>
            <ac:spMk id="6" creationId="{A331D60B-F9B1-48D2-95A1-714B0109FBD1}"/>
          </ac:spMkLst>
        </pc:spChg>
        <pc:spChg chg="mod">
          <ac:chgData name="Kamila Jančeková" userId="656db89b-7df6-4c6e-85b9-991961173861" providerId="ADAL" clId="{3C40CE85-79B7-4EC9-9E53-C9F8CA2FDD86}" dt="2021-04-10T16:39:59.966" v="376" actId="5793"/>
          <ac:spMkLst>
            <pc:docMk/>
            <pc:sldMk cId="0" sldId="420"/>
            <ac:spMk id="58371" creationId="{06D631DC-5EC8-4B9A-82AB-A1F683EF9A3A}"/>
          </ac:spMkLst>
        </pc:spChg>
      </pc:sldChg>
      <pc:sldChg chg="modSp add">
        <pc:chgData name="Kamila Jančeková" userId="656db89b-7df6-4c6e-85b9-991961173861" providerId="ADAL" clId="{3C40CE85-79B7-4EC9-9E53-C9F8CA2FDD86}" dt="2021-04-10T13:29:16.477" v="227" actId="255"/>
        <pc:sldMkLst>
          <pc:docMk/>
          <pc:sldMk cId="0" sldId="422"/>
        </pc:sldMkLst>
        <pc:spChg chg="mod">
          <ac:chgData name="Kamila Jančeková" userId="656db89b-7df6-4c6e-85b9-991961173861" providerId="ADAL" clId="{3C40CE85-79B7-4EC9-9E53-C9F8CA2FDD86}" dt="2021-04-10T13:29:16.477" v="227" actId="255"/>
          <ac:spMkLst>
            <pc:docMk/>
            <pc:sldMk cId="0" sldId="422"/>
            <ac:spMk id="30723" creationId="{791805D8-2361-4576-91FA-CB7DFA4EC48E}"/>
          </ac:spMkLst>
        </pc:spChg>
      </pc:sldChg>
      <pc:sldChg chg="add del">
        <pc:chgData name="Kamila Jančeková" userId="656db89b-7df6-4c6e-85b9-991961173861" providerId="ADAL" clId="{3C40CE85-79B7-4EC9-9E53-C9F8CA2FDD86}" dt="2021-04-10T13:29:28.470" v="228" actId="2696"/>
        <pc:sldMkLst>
          <pc:docMk/>
          <pc:sldMk cId="0" sldId="423"/>
        </pc:sldMkLst>
      </pc:sldChg>
      <pc:sldChg chg="modSp add">
        <pc:chgData name="Kamila Jančeková" userId="656db89b-7df6-4c6e-85b9-991961173861" providerId="ADAL" clId="{3C40CE85-79B7-4EC9-9E53-C9F8CA2FDD86}" dt="2021-04-10T13:30:05.081" v="270" actId="207"/>
        <pc:sldMkLst>
          <pc:docMk/>
          <pc:sldMk cId="0" sldId="424"/>
        </pc:sldMkLst>
        <pc:spChg chg="mod">
          <ac:chgData name="Kamila Jančeková" userId="656db89b-7df6-4c6e-85b9-991961173861" providerId="ADAL" clId="{3C40CE85-79B7-4EC9-9E53-C9F8CA2FDD86}" dt="2021-04-10T13:30:05.081" v="270" actId="207"/>
          <ac:spMkLst>
            <pc:docMk/>
            <pc:sldMk cId="0" sldId="424"/>
            <ac:spMk id="32770" creationId="{D4FCEBBF-D896-4447-B6DC-A788C21E31B9}"/>
          </ac:spMkLst>
        </pc:spChg>
      </pc:sldChg>
      <pc:sldChg chg="modSp add">
        <pc:chgData name="Kamila Jančeková" userId="656db89b-7df6-4c6e-85b9-991961173861" providerId="ADAL" clId="{3C40CE85-79B7-4EC9-9E53-C9F8CA2FDD86}" dt="2021-04-10T13:30:25.302" v="272" actId="207"/>
        <pc:sldMkLst>
          <pc:docMk/>
          <pc:sldMk cId="0" sldId="425"/>
        </pc:sldMkLst>
        <pc:spChg chg="mod">
          <ac:chgData name="Kamila Jančeková" userId="656db89b-7df6-4c6e-85b9-991961173861" providerId="ADAL" clId="{3C40CE85-79B7-4EC9-9E53-C9F8CA2FDD86}" dt="2021-04-10T13:30:25.302" v="272" actId="207"/>
          <ac:spMkLst>
            <pc:docMk/>
            <pc:sldMk cId="0" sldId="425"/>
            <ac:spMk id="33794" creationId="{41DCEBAE-C7DF-4201-874B-C436444B6AA2}"/>
          </ac:spMkLst>
        </pc:spChg>
        <pc:spChg chg="mod">
          <ac:chgData name="Kamila Jančeková" userId="656db89b-7df6-4c6e-85b9-991961173861" providerId="ADAL" clId="{3C40CE85-79B7-4EC9-9E53-C9F8CA2FDD86}" dt="2021-04-10T13:30:13.625" v="271" actId="20577"/>
          <ac:spMkLst>
            <pc:docMk/>
            <pc:sldMk cId="0" sldId="425"/>
            <ac:spMk id="33795" creationId="{F726DEC7-6223-4949-A963-9B728AEB3A8E}"/>
          </ac:spMkLst>
        </pc:spChg>
      </pc:sldChg>
      <pc:sldChg chg="modSp add">
        <pc:chgData name="Kamila Jančeková" userId="656db89b-7df6-4c6e-85b9-991961173861" providerId="ADAL" clId="{3C40CE85-79B7-4EC9-9E53-C9F8CA2FDD86}" dt="2021-04-10T13:30:41.745" v="273" actId="207"/>
        <pc:sldMkLst>
          <pc:docMk/>
          <pc:sldMk cId="0" sldId="426"/>
        </pc:sldMkLst>
        <pc:spChg chg="mod">
          <ac:chgData name="Kamila Jančeková" userId="656db89b-7df6-4c6e-85b9-991961173861" providerId="ADAL" clId="{3C40CE85-79B7-4EC9-9E53-C9F8CA2FDD86}" dt="2021-04-10T13:30:41.745" v="273" actId="207"/>
          <ac:spMkLst>
            <pc:docMk/>
            <pc:sldMk cId="0" sldId="426"/>
            <ac:spMk id="34818" creationId="{4CA6F70C-A009-4BB9-BC0D-3AD3C3E27917}"/>
          </ac:spMkLst>
        </pc:spChg>
      </pc:sldChg>
      <pc:sldChg chg="modSp add">
        <pc:chgData name="Kamila Jančeková" userId="656db89b-7df6-4c6e-85b9-991961173861" providerId="ADAL" clId="{3C40CE85-79B7-4EC9-9E53-C9F8CA2FDD86}" dt="2021-04-10T13:31:00.251" v="274" actId="20577"/>
        <pc:sldMkLst>
          <pc:docMk/>
          <pc:sldMk cId="0" sldId="428"/>
        </pc:sldMkLst>
        <pc:spChg chg="mod">
          <ac:chgData name="Kamila Jančeková" userId="656db89b-7df6-4c6e-85b9-991961173861" providerId="ADAL" clId="{3C40CE85-79B7-4EC9-9E53-C9F8CA2FDD86}" dt="2021-04-10T13:31:00.251" v="274" actId="20577"/>
          <ac:spMkLst>
            <pc:docMk/>
            <pc:sldMk cId="0" sldId="428"/>
            <ac:spMk id="35842" creationId="{0543E0C8-A11B-47B9-BDE6-437EE88FA6F4}"/>
          </ac:spMkLst>
        </pc:spChg>
      </pc:sldChg>
      <pc:sldChg chg="modSp add">
        <pc:chgData name="Kamila Jančeková" userId="656db89b-7df6-4c6e-85b9-991961173861" providerId="ADAL" clId="{3C40CE85-79B7-4EC9-9E53-C9F8CA2FDD86}" dt="2021-04-10T13:31:45.866" v="276" actId="207"/>
        <pc:sldMkLst>
          <pc:docMk/>
          <pc:sldMk cId="0" sldId="429"/>
        </pc:sldMkLst>
        <pc:spChg chg="mod">
          <ac:chgData name="Kamila Jančeková" userId="656db89b-7df6-4c6e-85b9-991961173861" providerId="ADAL" clId="{3C40CE85-79B7-4EC9-9E53-C9F8CA2FDD86}" dt="2021-04-10T13:31:45.866" v="276" actId="207"/>
          <ac:spMkLst>
            <pc:docMk/>
            <pc:sldMk cId="0" sldId="429"/>
            <ac:spMk id="36866" creationId="{B3BCB3C4-BEFD-47C7-A9AC-1A3EE80D7BF2}"/>
          </ac:spMkLst>
        </pc:spChg>
        <pc:spChg chg="mod">
          <ac:chgData name="Kamila Jančeková" userId="656db89b-7df6-4c6e-85b9-991961173861" providerId="ADAL" clId="{3C40CE85-79B7-4EC9-9E53-C9F8CA2FDD86}" dt="2021-04-10T13:31:30.487" v="275" actId="948"/>
          <ac:spMkLst>
            <pc:docMk/>
            <pc:sldMk cId="0" sldId="429"/>
            <ac:spMk id="36867" creationId="{C88DC6BA-01D0-4617-AD0A-F69FFD96FB1A}"/>
          </ac:spMkLst>
        </pc:spChg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32"/>
        </pc:sldMkLst>
      </pc:sldChg>
      <pc:sldChg chg="modSp add">
        <pc:chgData name="Kamila Jančeková" userId="656db89b-7df6-4c6e-85b9-991961173861" providerId="ADAL" clId="{3C40CE85-79B7-4EC9-9E53-C9F8CA2FDD86}" dt="2021-04-10T13:35:06.593" v="303" actId="207"/>
        <pc:sldMkLst>
          <pc:docMk/>
          <pc:sldMk cId="0" sldId="433"/>
        </pc:sldMkLst>
        <pc:spChg chg="mod">
          <ac:chgData name="Kamila Jančeková" userId="656db89b-7df6-4c6e-85b9-991961173861" providerId="ADAL" clId="{3C40CE85-79B7-4EC9-9E53-C9F8CA2FDD86}" dt="2021-04-10T13:35:06.593" v="303" actId="207"/>
          <ac:spMkLst>
            <pc:docMk/>
            <pc:sldMk cId="0" sldId="433"/>
            <ac:spMk id="40962" creationId="{3A072CC4-AE16-4E77-BEB3-20C45C409EFD}"/>
          </ac:spMkLst>
        </pc:spChg>
      </pc:sldChg>
      <pc:sldChg chg="modSp add">
        <pc:chgData name="Kamila Jančeková" userId="656db89b-7df6-4c6e-85b9-991961173861" providerId="ADAL" clId="{3C40CE85-79B7-4EC9-9E53-C9F8CA2FDD86}" dt="2021-04-10T13:35:39.744" v="306" actId="207"/>
        <pc:sldMkLst>
          <pc:docMk/>
          <pc:sldMk cId="0" sldId="434"/>
        </pc:sldMkLst>
        <pc:spChg chg="mod">
          <ac:chgData name="Kamila Jančeková" userId="656db89b-7df6-4c6e-85b9-991961173861" providerId="ADAL" clId="{3C40CE85-79B7-4EC9-9E53-C9F8CA2FDD86}" dt="2021-04-10T13:35:39.744" v="306" actId="207"/>
          <ac:spMkLst>
            <pc:docMk/>
            <pc:sldMk cId="0" sldId="434"/>
            <ac:spMk id="316418" creationId="{BA095A2A-0A79-48C5-97F8-7E5EB5A9BF8C}"/>
          </ac:spMkLst>
        </pc:spChg>
      </pc:sldChg>
      <pc:sldChg chg="delSp modSp add">
        <pc:chgData name="Kamila Jančeková" userId="656db89b-7df6-4c6e-85b9-991961173861" providerId="ADAL" clId="{3C40CE85-79B7-4EC9-9E53-C9F8CA2FDD86}" dt="2021-04-10T13:35:20.989" v="305" actId="478"/>
        <pc:sldMkLst>
          <pc:docMk/>
          <pc:sldMk cId="0" sldId="435"/>
        </pc:sldMkLst>
        <pc:spChg chg="mod">
          <ac:chgData name="Kamila Jančeková" userId="656db89b-7df6-4c6e-85b9-991961173861" providerId="ADAL" clId="{3C40CE85-79B7-4EC9-9E53-C9F8CA2FDD86}" dt="2021-04-10T13:35:16.725" v="304" actId="207"/>
          <ac:spMkLst>
            <pc:docMk/>
            <pc:sldMk cId="0" sldId="435"/>
            <ac:spMk id="41986" creationId="{1BEBFA82-E671-466E-A26A-42392884715E}"/>
          </ac:spMkLst>
        </pc:spChg>
        <pc:picChg chg="del">
          <ac:chgData name="Kamila Jančeková" userId="656db89b-7df6-4c6e-85b9-991961173861" providerId="ADAL" clId="{3C40CE85-79B7-4EC9-9E53-C9F8CA2FDD86}" dt="2021-04-10T13:35:20.989" v="305" actId="478"/>
          <ac:picMkLst>
            <pc:docMk/>
            <pc:sldMk cId="0" sldId="435"/>
            <ac:picMk id="42025" creationId="{3BC1C199-FB56-4716-B730-A5D23AF13F24}"/>
          </ac:picMkLst>
        </pc:picChg>
      </pc:sldChg>
      <pc:sldChg chg="delSp modSp add">
        <pc:chgData name="Kamila Jančeková" userId="656db89b-7df6-4c6e-85b9-991961173861" providerId="ADAL" clId="{3C40CE85-79B7-4EC9-9E53-C9F8CA2FDD86}" dt="2021-04-10T13:33:47.746" v="295" actId="14100"/>
        <pc:sldMkLst>
          <pc:docMk/>
          <pc:sldMk cId="0" sldId="436"/>
        </pc:sldMkLst>
        <pc:spChg chg="mod">
          <ac:chgData name="Kamila Jančeková" userId="656db89b-7df6-4c6e-85b9-991961173861" providerId="ADAL" clId="{3C40CE85-79B7-4EC9-9E53-C9F8CA2FDD86}" dt="2021-04-10T13:33:31.819" v="293" actId="1076"/>
          <ac:spMkLst>
            <pc:docMk/>
            <pc:sldMk cId="0" sldId="436"/>
            <ac:spMk id="6" creationId="{63D49E0F-D567-4D47-AAF8-6B73B972659D}"/>
          </ac:spMkLst>
        </pc:spChg>
        <pc:spChg chg="mod">
          <ac:chgData name="Kamila Jančeková" userId="656db89b-7df6-4c6e-85b9-991961173861" providerId="ADAL" clId="{3C40CE85-79B7-4EC9-9E53-C9F8CA2FDD86}" dt="2021-04-10T13:33:28.491" v="292" actId="1076"/>
          <ac:spMkLst>
            <pc:docMk/>
            <pc:sldMk cId="0" sldId="436"/>
            <ac:spMk id="7" creationId="{DDE0E6BF-B3C4-458A-92FB-17C5B1595D47}"/>
          </ac:spMkLst>
        </pc:spChg>
        <pc:spChg chg="mod">
          <ac:chgData name="Kamila Jančeková" userId="656db89b-7df6-4c6e-85b9-991961173861" providerId="ADAL" clId="{3C40CE85-79B7-4EC9-9E53-C9F8CA2FDD86}" dt="2021-04-10T13:33:21.971" v="290" actId="1076"/>
          <ac:spMkLst>
            <pc:docMk/>
            <pc:sldMk cId="0" sldId="436"/>
            <ac:spMk id="8" creationId="{49C38624-70E6-406F-B76E-33EB004F4C19}"/>
          </ac:spMkLst>
        </pc:spChg>
        <pc:spChg chg="mod">
          <ac:chgData name="Kamila Jančeková" userId="656db89b-7df6-4c6e-85b9-991961173861" providerId="ADAL" clId="{3C40CE85-79B7-4EC9-9E53-C9F8CA2FDD86}" dt="2021-04-10T13:33:47.746" v="295" actId="14100"/>
          <ac:spMkLst>
            <pc:docMk/>
            <pc:sldMk cId="0" sldId="436"/>
            <ac:spMk id="9" creationId="{00CD4C90-5BA5-4ACD-847C-B18455461A04}"/>
          </ac:spMkLst>
        </pc:spChg>
        <pc:spChg chg="mod">
          <ac:chgData name="Kamila Jančeková" userId="656db89b-7df6-4c6e-85b9-991961173861" providerId="ADAL" clId="{3C40CE85-79B7-4EC9-9E53-C9F8CA2FDD86}" dt="2021-04-10T13:33:37.918" v="294" actId="1076"/>
          <ac:spMkLst>
            <pc:docMk/>
            <pc:sldMk cId="0" sldId="436"/>
            <ac:spMk id="10" creationId="{A872361D-069D-42E7-B8F4-DE30EF73B0D6}"/>
          </ac:spMkLst>
        </pc:spChg>
        <pc:spChg chg="del mod">
          <ac:chgData name="Kamila Jančeková" userId="656db89b-7df6-4c6e-85b9-991961173861" providerId="ADAL" clId="{3C40CE85-79B7-4EC9-9E53-C9F8CA2FDD86}" dt="2021-04-10T13:31:58.867" v="278" actId="478"/>
          <ac:spMkLst>
            <pc:docMk/>
            <pc:sldMk cId="0" sldId="436"/>
            <ac:spMk id="37897" creationId="{8A801E37-424C-4BFC-8541-718B8639E0DF}"/>
          </ac:spMkLst>
        </pc:spChg>
      </pc:sldChg>
      <pc:sldChg chg="delSp modSp add">
        <pc:chgData name="Kamila Jančeková" userId="656db89b-7df6-4c6e-85b9-991961173861" providerId="ADAL" clId="{3C40CE85-79B7-4EC9-9E53-C9F8CA2FDD86}" dt="2021-04-10T13:34:21.987" v="299" actId="27636"/>
        <pc:sldMkLst>
          <pc:docMk/>
          <pc:sldMk cId="0" sldId="437"/>
        </pc:sldMkLst>
        <pc:spChg chg="del mod">
          <ac:chgData name="Kamila Jančeková" userId="656db89b-7df6-4c6e-85b9-991961173861" providerId="ADAL" clId="{3C40CE85-79B7-4EC9-9E53-C9F8CA2FDD86}" dt="2021-04-10T13:34:02.831" v="297" actId="478"/>
          <ac:spMkLst>
            <pc:docMk/>
            <pc:sldMk cId="0" sldId="437"/>
            <ac:spMk id="38916" creationId="{4FFA8BF9-4785-4FA1-A7E7-84DDAA373F72}"/>
          </ac:spMkLst>
        </pc:spChg>
        <pc:spChg chg="mod">
          <ac:chgData name="Kamila Jančeková" userId="656db89b-7df6-4c6e-85b9-991961173861" providerId="ADAL" clId="{3C40CE85-79B7-4EC9-9E53-C9F8CA2FDD86}" dt="2021-04-10T13:34:21.987" v="299" actId="27636"/>
          <ac:spMkLst>
            <pc:docMk/>
            <pc:sldMk cId="0" sldId="437"/>
            <ac:spMk id="44035" creationId="{4EFB2D30-8BC6-4BFF-AD6E-75118C468A4C}"/>
          </ac:spMkLst>
        </pc:spChg>
      </pc:sldChg>
      <pc:sldChg chg="delSp modSp add">
        <pc:chgData name="Kamila Jančeková" userId="656db89b-7df6-4c6e-85b9-991961173861" providerId="ADAL" clId="{3C40CE85-79B7-4EC9-9E53-C9F8CA2FDD86}" dt="2021-04-10T13:34:45.682" v="302" actId="27636"/>
        <pc:sldMkLst>
          <pc:docMk/>
          <pc:sldMk cId="0" sldId="438"/>
        </pc:sldMkLst>
        <pc:spChg chg="del">
          <ac:chgData name="Kamila Jančeková" userId="656db89b-7df6-4c6e-85b9-991961173861" providerId="ADAL" clId="{3C40CE85-79B7-4EC9-9E53-C9F8CA2FDD86}" dt="2021-04-10T13:34:29.205" v="300" actId="478"/>
          <ac:spMkLst>
            <pc:docMk/>
            <pc:sldMk cId="0" sldId="438"/>
            <ac:spMk id="39940" creationId="{A6D23941-5C54-4F1D-B40C-50A9B5E68E9A}"/>
          </ac:spMkLst>
        </pc:spChg>
        <pc:spChg chg="mod">
          <ac:chgData name="Kamila Jančeková" userId="656db89b-7df6-4c6e-85b9-991961173861" providerId="ADAL" clId="{3C40CE85-79B7-4EC9-9E53-C9F8CA2FDD86}" dt="2021-04-10T13:34:45.682" v="302" actId="27636"/>
          <ac:spMkLst>
            <pc:docMk/>
            <pc:sldMk cId="0" sldId="438"/>
            <ac:spMk id="45059" creationId="{8E7EB8F0-39E5-4718-9960-BCEDCE6BEA09}"/>
          </ac:spMkLst>
        </pc:spChg>
      </pc:sldChg>
      <pc:sldChg chg="modSp add">
        <pc:chgData name="Kamila Jančeková" userId="656db89b-7df6-4c6e-85b9-991961173861" providerId="ADAL" clId="{3C40CE85-79B7-4EC9-9E53-C9F8CA2FDD86}" dt="2021-04-10T13:07:51.953" v="19" actId="27636"/>
        <pc:sldMkLst>
          <pc:docMk/>
          <pc:sldMk cId="0" sldId="440"/>
        </pc:sldMkLst>
        <pc:spChg chg="mod">
          <ac:chgData name="Kamila Jančeková" userId="656db89b-7df6-4c6e-85b9-991961173861" providerId="ADAL" clId="{3C40CE85-79B7-4EC9-9E53-C9F8CA2FDD86}" dt="2021-04-10T13:07:51.953" v="19" actId="27636"/>
          <ac:spMkLst>
            <pc:docMk/>
            <pc:sldMk cId="0" sldId="440"/>
            <ac:spMk id="95234" creationId="{4D1CC686-A310-40AB-9107-BF4BD46C2C7D}"/>
          </ac:spMkLst>
        </pc:spChg>
      </pc:sldChg>
      <pc:sldChg chg="modSp add">
        <pc:chgData name="Kamila Jančeková" userId="656db89b-7df6-4c6e-85b9-991961173861" providerId="ADAL" clId="{3C40CE85-79B7-4EC9-9E53-C9F8CA2FDD86}" dt="2021-04-10T13:07:51.968" v="20" actId="27636"/>
        <pc:sldMkLst>
          <pc:docMk/>
          <pc:sldMk cId="0" sldId="442"/>
        </pc:sldMkLst>
        <pc:spChg chg="mod">
          <ac:chgData name="Kamila Jančeková" userId="656db89b-7df6-4c6e-85b9-991961173861" providerId="ADAL" clId="{3C40CE85-79B7-4EC9-9E53-C9F8CA2FDD86}" dt="2021-04-10T13:07:51.968" v="20" actId="27636"/>
          <ac:spMkLst>
            <pc:docMk/>
            <pc:sldMk cId="0" sldId="442"/>
            <ac:spMk id="97282" creationId="{E5E9D0BD-3EC6-4A72-80B5-DEFDBA70F3A7}"/>
          </ac:spMkLst>
        </pc:spChg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43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44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45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46"/>
        </pc:sldMkLst>
      </pc:sldChg>
      <pc:sldChg chg="modSp add">
        <pc:chgData name="Kamila Jančeková" userId="656db89b-7df6-4c6e-85b9-991961173861" providerId="ADAL" clId="{3C40CE85-79B7-4EC9-9E53-C9F8CA2FDD86}" dt="2021-04-10T16:49:05.822" v="448" actId="1076"/>
        <pc:sldMkLst>
          <pc:docMk/>
          <pc:sldMk cId="0" sldId="447"/>
        </pc:sldMkLst>
        <pc:picChg chg="mod">
          <ac:chgData name="Kamila Jančeková" userId="656db89b-7df6-4c6e-85b9-991961173861" providerId="ADAL" clId="{3C40CE85-79B7-4EC9-9E53-C9F8CA2FDD86}" dt="2021-04-10T16:49:02.953" v="447" actId="1076"/>
          <ac:picMkLst>
            <pc:docMk/>
            <pc:sldMk cId="0" sldId="447"/>
            <ac:picMk id="83972" creationId="{30D0C743-1E5A-46EA-90F5-D227AEA0CBA0}"/>
          </ac:picMkLst>
        </pc:picChg>
        <pc:picChg chg="mod">
          <ac:chgData name="Kamila Jančeková" userId="656db89b-7df6-4c6e-85b9-991961173861" providerId="ADAL" clId="{3C40CE85-79B7-4EC9-9E53-C9F8CA2FDD86}" dt="2021-04-10T16:49:05.822" v="448" actId="1076"/>
          <ac:picMkLst>
            <pc:docMk/>
            <pc:sldMk cId="0" sldId="447"/>
            <ac:picMk id="83973" creationId="{570A7A79-DE4D-4340-BE38-B4739A0ED501}"/>
          </ac:picMkLst>
        </pc:picChg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48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50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51"/>
        </pc:sldMkLst>
      </pc:sldChg>
      <pc:sldChg chg="add del">
        <pc:chgData name="Kamila Jančeková" userId="656db89b-7df6-4c6e-85b9-991961173861" providerId="ADAL" clId="{3C40CE85-79B7-4EC9-9E53-C9F8CA2FDD86}" dt="2021-04-10T16:51:54.697" v="494" actId="2696"/>
        <pc:sldMkLst>
          <pc:docMk/>
          <pc:sldMk cId="0" sldId="455"/>
        </pc:sldMkLst>
      </pc:sldChg>
      <pc:sldChg chg="modSp add">
        <pc:chgData name="Kamila Jančeková" userId="656db89b-7df6-4c6e-85b9-991961173861" providerId="ADAL" clId="{3C40CE85-79B7-4EC9-9E53-C9F8CA2FDD86}" dt="2021-04-10T16:53:34.328" v="515" actId="113"/>
        <pc:sldMkLst>
          <pc:docMk/>
          <pc:sldMk cId="0" sldId="456"/>
        </pc:sldMkLst>
        <pc:spChg chg="mod">
          <ac:chgData name="Kamila Jančeková" userId="656db89b-7df6-4c6e-85b9-991961173861" providerId="ADAL" clId="{3C40CE85-79B7-4EC9-9E53-C9F8CA2FDD86}" dt="2021-04-10T16:53:34.328" v="515" actId="113"/>
          <ac:spMkLst>
            <pc:docMk/>
            <pc:sldMk cId="0" sldId="456"/>
            <ac:spMk id="89089" creationId="{EDC79304-B4B4-4C7B-B5F4-7B07CD2BF0E7}"/>
          </ac:spMkLst>
        </pc:spChg>
        <pc:spChg chg="mod">
          <ac:chgData name="Kamila Jančeková" userId="656db89b-7df6-4c6e-85b9-991961173861" providerId="ADAL" clId="{3C40CE85-79B7-4EC9-9E53-C9F8CA2FDD86}" dt="2021-04-10T16:52:02.089" v="496" actId="5793"/>
          <ac:spMkLst>
            <pc:docMk/>
            <pc:sldMk cId="0" sldId="456"/>
            <ac:spMk id="89090" creationId="{8539CEA3-19F0-46CC-9DBE-5F3A37691037}"/>
          </ac:spMkLst>
        </pc:spChg>
      </pc:sldChg>
      <pc:sldChg chg="modSp add">
        <pc:chgData name="Kamila Jančeková" userId="656db89b-7df6-4c6e-85b9-991961173861" providerId="ADAL" clId="{3C40CE85-79B7-4EC9-9E53-C9F8CA2FDD86}" dt="2021-04-10T16:53:27.416" v="513" actId="113"/>
        <pc:sldMkLst>
          <pc:docMk/>
          <pc:sldMk cId="0" sldId="457"/>
        </pc:sldMkLst>
        <pc:spChg chg="mod">
          <ac:chgData name="Kamila Jančeková" userId="656db89b-7df6-4c6e-85b9-991961173861" providerId="ADAL" clId="{3C40CE85-79B7-4EC9-9E53-C9F8CA2FDD86}" dt="2021-04-10T16:53:27.416" v="513" actId="113"/>
          <ac:spMkLst>
            <pc:docMk/>
            <pc:sldMk cId="0" sldId="457"/>
            <ac:spMk id="90113" creationId="{DD5EA37F-1D81-4A55-AE52-622993A408AA}"/>
          </ac:spMkLst>
        </pc:spChg>
        <pc:spChg chg="mod">
          <ac:chgData name="Kamila Jančeková" userId="656db89b-7df6-4c6e-85b9-991961173861" providerId="ADAL" clId="{3C40CE85-79B7-4EC9-9E53-C9F8CA2FDD86}" dt="2021-04-10T16:52:11.305" v="498" actId="5793"/>
          <ac:spMkLst>
            <pc:docMk/>
            <pc:sldMk cId="0" sldId="457"/>
            <ac:spMk id="90114" creationId="{487C158E-5E24-4F4C-A303-B79CD36C8825}"/>
          </ac:spMkLst>
        </pc:spChg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58"/>
        </pc:sldMkLst>
      </pc:sldChg>
      <pc:sldChg chg="modSp add">
        <pc:chgData name="Kamila Jančeková" userId="656db89b-7df6-4c6e-85b9-991961173861" providerId="ADAL" clId="{3C40CE85-79B7-4EC9-9E53-C9F8CA2FDD86}" dt="2021-04-10T16:52:29.054" v="501" actId="1076"/>
        <pc:sldMkLst>
          <pc:docMk/>
          <pc:sldMk cId="0" sldId="459"/>
        </pc:sldMkLst>
        <pc:spChg chg="mod">
          <ac:chgData name="Kamila Jančeková" userId="656db89b-7df6-4c6e-85b9-991961173861" providerId="ADAL" clId="{3C40CE85-79B7-4EC9-9E53-C9F8CA2FDD86}" dt="2021-04-10T16:52:25.763" v="500" actId="5793"/>
          <ac:spMkLst>
            <pc:docMk/>
            <pc:sldMk cId="0" sldId="459"/>
            <ac:spMk id="92161" creationId="{D3EE312F-B2F8-4DD1-B78A-400023E25837}"/>
          </ac:spMkLst>
        </pc:spChg>
        <pc:graphicFrameChg chg="mod">
          <ac:chgData name="Kamila Jančeková" userId="656db89b-7df6-4c6e-85b9-991961173861" providerId="ADAL" clId="{3C40CE85-79B7-4EC9-9E53-C9F8CA2FDD86}" dt="2021-04-10T16:52:29.054" v="501" actId="1076"/>
          <ac:graphicFrameMkLst>
            <pc:docMk/>
            <pc:sldMk cId="0" sldId="459"/>
            <ac:graphicFrameMk id="9218" creationId="{299EDF25-376B-48E8-8CD3-1373792FEDA2}"/>
          </ac:graphicFrameMkLst>
        </pc:graphicFrameChg>
      </pc:sldChg>
      <pc:sldChg chg="modSp add">
        <pc:chgData name="Kamila Jančeková" userId="656db89b-7df6-4c6e-85b9-991961173861" providerId="ADAL" clId="{3C40CE85-79B7-4EC9-9E53-C9F8CA2FDD86}" dt="2021-04-10T16:53:17.049" v="511" actId="113"/>
        <pc:sldMkLst>
          <pc:docMk/>
          <pc:sldMk cId="0" sldId="460"/>
        </pc:sldMkLst>
        <pc:spChg chg="mod">
          <ac:chgData name="Kamila Jančeková" userId="656db89b-7df6-4c6e-85b9-991961173861" providerId="ADAL" clId="{3C40CE85-79B7-4EC9-9E53-C9F8CA2FDD86}" dt="2021-04-10T16:53:17.049" v="511" actId="113"/>
          <ac:spMkLst>
            <pc:docMk/>
            <pc:sldMk cId="0" sldId="460"/>
            <ac:spMk id="93185" creationId="{802939D9-1F36-4AC3-81A6-133A7E6CFCB3}"/>
          </ac:spMkLst>
        </pc:spChg>
        <pc:spChg chg="mod">
          <ac:chgData name="Kamila Jančeková" userId="656db89b-7df6-4c6e-85b9-991961173861" providerId="ADAL" clId="{3C40CE85-79B7-4EC9-9E53-C9F8CA2FDD86}" dt="2021-04-10T16:52:39.401" v="504" actId="5793"/>
          <ac:spMkLst>
            <pc:docMk/>
            <pc:sldMk cId="0" sldId="460"/>
            <ac:spMk id="93187" creationId="{F5029611-AE71-4CE3-BB7D-04F66EB2574F}"/>
          </ac:spMkLst>
        </pc:spChg>
      </pc:sldChg>
      <pc:sldChg chg="modSp add">
        <pc:chgData name="Kamila Jančeková" userId="656db89b-7df6-4c6e-85b9-991961173861" providerId="ADAL" clId="{3C40CE85-79B7-4EC9-9E53-C9F8CA2FDD86}" dt="2021-04-10T16:54:05.219" v="520" actId="5793"/>
        <pc:sldMkLst>
          <pc:docMk/>
          <pc:sldMk cId="0" sldId="461"/>
        </pc:sldMkLst>
        <pc:spChg chg="mod">
          <ac:chgData name="Kamila Jančeková" userId="656db89b-7df6-4c6e-85b9-991961173861" providerId="ADAL" clId="{3C40CE85-79B7-4EC9-9E53-C9F8CA2FDD86}" dt="2021-04-10T16:53:08.670" v="509" actId="113"/>
          <ac:spMkLst>
            <pc:docMk/>
            <pc:sldMk cId="0" sldId="461"/>
            <ac:spMk id="95233" creationId="{EFD4E4A7-07D8-4275-807E-1D614B5D9EE7}"/>
          </ac:spMkLst>
        </pc:spChg>
        <pc:spChg chg="mod">
          <ac:chgData name="Kamila Jančeková" userId="656db89b-7df6-4c6e-85b9-991961173861" providerId="ADAL" clId="{3C40CE85-79B7-4EC9-9E53-C9F8CA2FDD86}" dt="2021-04-10T16:54:05.219" v="520" actId="5793"/>
          <ac:spMkLst>
            <pc:docMk/>
            <pc:sldMk cId="0" sldId="461"/>
            <ac:spMk id="95234" creationId="{DCDEFFB3-B750-4900-BB6A-F80136D55848}"/>
          </ac:spMkLst>
        </pc:spChg>
      </pc:sldChg>
      <pc:sldChg chg="modSp add">
        <pc:chgData name="Kamila Jančeková" userId="656db89b-7df6-4c6e-85b9-991961173861" providerId="ADAL" clId="{3C40CE85-79B7-4EC9-9E53-C9F8CA2FDD86}" dt="2021-04-10T16:54:14.313" v="522" actId="113"/>
        <pc:sldMkLst>
          <pc:docMk/>
          <pc:sldMk cId="0" sldId="462"/>
        </pc:sldMkLst>
        <pc:spChg chg="mod">
          <ac:chgData name="Kamila Jančeková" userId="656db89b-7df6-4c6e-85b9-991961173861" providerId="ADAL" clId="{3C40CE85-79B7-4EC9-9E53-C9F8CA2FDD86}" dt="2021-04-10T16:54:14.313" v="522" actId="113"/>
          <ac:spMkLst>
            <pc:docMk/>
            <pc:sldMk cId="0" sldId="462"/>
            <ac:spMk id="96257" creationId="{A5A9AAAF-DCDB-49A0-A68F-0C7769CC01DB}"/>
          </ac:spMkLst>
        </pc:spChg>
      </pc:sldChg>
      <pc:sldChg chg="modSp add">
        <pc:chgData name="Kamila Jančeková" userId="656db89b-7df6-4c6e-85b9-991961173861" providerId="ADAL" clId="{3C40CE85-79B7-4EC9-9E53-C9F8CA2FDD86}" dt="2021-04-10T16:54:37.625" v="525" actId="113"/>
        <pc:sldMkLst>
          <pc:docMk/>
          <pc:sldMk cId="0" sldId="463"/>
        </pc:sldMkLst>
        <pc:spChg chg="mod">
          <ac:chgData name="Kamila Jančeková" userId="656db89b-7df6-4c6e-85b9-991961173861" providerId="ADAL" clId="{3C40CE85-79B7-4EC9-9E53-C9F8CA2FDD86}" dt="2021-04-10T16:54:37.625" v="525" actId="113"/>
          <ac:spMkLst>
            <pc:docMk/>
            <pc:sldMk cId="0" sldId="463"/>
            <ac:spMk id="97281" creationId="{136C895F-CD08-4CFD-999B-BADCC049F84F}"/>
          </ac:spMkLst>
        </pc:spChg>
      </pc:sldChg>
      <pc:sldChg chg="modSp add">
        <pc:chgData name="Kamila Jančeková" userId="656db89b-7df6-4c6e-85b9-991961173861" providerId="ADAL" clId="{3C40CE85-79B7-4EC9-9E53-C9F8CA2FDD86}" dt="2021-04-10T16:54:58.808" v="529" actId="27636"/>
        <pc:sldMkLst>
          <pc:docMk/>
          <pc:sldMk cId="0" sldId="465"/>
        </pc:sldMkLst>
        <pc:spChg chg="mod">
          <ac:chgData name="Kamila Jančeková" userId="656db89b-7df6-4c6e-85b9-991961173861" providerId="ADAL" clId="{3C40CE85-79B7-4EC9-9E53-C9F8CA2FDD86}" dt="2021-04-10T16:54:58.808" v="529" actId="27636"/>
          <ac:spMkLst>
            <pc:docMk/>
            <pc:sldMk cId="0" sldId="465"/>
            <ac:spMk id="132099" creationId="{B4D3ECD3-401B-4FD5-BA50-B1B3CF8637A1}"/>
          </ac:spMkLst>
        </pc:spChg>
      </pc:sldChg>
      <pc:sldChg chg="modSp add">
        <pc:chgData name="Kamila Jančeková" userId="656db89b-7df6-4c6e-85b9-991961173861" providerId="ADAL" clId="{3C40CE85-79B7-4EC9-9E53-C9F8CA2FDD86}" dt="2021-04-10T16:55:21.108" v="531" actId="27636"/>
        <pc:sldMkLst>
          <pc:docMk/>
          <pc:sldMk cId="0" sldId="466"/>
        </pc:sldMkLst>
        <pc:spChg chg="mod">
          <ac:chgData name="Kamila Jančeková" userId="656db89b-7df6-4c6e-85b9-991961173861" providerId="ADAL" clId="{3C40CE85-79B7-4EC9-9E53-C9F8CA2FDD86}" dt="2021-04-10T16:55:21.108" v="531" actId="27636"/>
          <ac:spMkLst>
            <pc:docMk/>
            <pc:sldMk cId="0" sldId="466"/>
            <ac:spMk id="133122" creationId="{067F75BF-2279-4E5F-A6CA-78F91EF500B3}"/>
          </ac:spMkLst>
        </pc:spChg>
      </pc:sldChg>
      <pc:sldChg chg="add del">
        <pc:chgData name="Kamila Jančeková" userId="656db89b-7df6-4c6e-85b9-991961173861" providerId="ADAL" clId="{3C40CE85-79B7-4EC9-9E53-C9F8CA2FDD86}" dt="2021-04-10T16:55:25.086" v="532" actId="2696"/>
        <pc:sldMkLst>
          <pc:docMk/>
          <pc:sldMk cId="0" sldId="467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69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73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74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75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76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77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79"/>
        </pc:sldMkLst>
      </pc:sldChg>
      <pc:sldChg chg="modSp add del">
        <pc:chgData name="Kamila Jančeková" userId="656db89b-7df6-4c6e-85b9-991961173861" providerId="ADAL" clId="{3C40CE85-79B7-4EC9-9E53-C9F8CA2FDD86}" dt="2021-04-10T16:56:07.656" v="539" actId="2696"/>
        <pc:sldMkLst>
          <pc:docMk/>
          <pc:sldMk cId="0" sldId="480"/>
        </pc:sldMkLst>
        <pc:spChg chg="mod">
          <ac:chgData name="Kamila Jančeková" userId="656db89b-7df6-4c6e-85b9-991961173861" providerId="ADAL" clId="{3C40CE85-79B7-4EC9-9E53-C9F8CA2FDD86}" dt="2021-04-10T13:07:52.091" v="24" actId="27636"/>
          <ac:spMkLst>
            <pc:docMk/>
            <pc:sldMk cId="0" sldId="480"/>
            <ac:spMk id="2" creationId="{E74203AE-8369-449E-81ED-6F25EDE082F5}"/>
          </ac:spMkLst>
        </pc:spChg>
        <pc:picChg chg="mod">
          <ac:chgData name="Kamila Jančeková" userId="656db89b-7df6-4c6e-85b9-991961173861" providerId="ADAL" clId="{3C40CE85-79B7-4EC9-9E53-C9F8CA2FDD86}" dt="2021-04-10T16:55:58.835" v="538" actId="1076"/>
          <ac:picMkLst>
            <pc:docMk/>
            <pc:sldMk cId="0" sldId="480"/>
            <ac:picMk id="102403" creationId="{5E5C8C04-F669-4E63-BF05-1AFA79FB79A6}"/>
          </ac:picMkLst>
        </pc:picChg>
      </pc:sldChg>
      <pc:sldChg chg="modSp add del">
        <pc:chgData name="Kamila Jančeková" userId="656db89b-7df6-4c6e-85b9-991961173861" providerId="ADAL" clId="{3C40CE85-79B7-4EC9-9E53-C9F8CA2FDD86}" dt="2021-04-10T16:55:34.319" v="534" actId="2696"/>
        <pc:sldMkLst>
          <pc:docMk/>
          <pc:sldMk cId="0" sldId="481"/>
        </pc:sldMkLst>
        <pc:spChg chg="mod">
          <ac:chgData name="Kamila Jančeková" userId="656db89b-7df6-4c6e-85b9-991961173861" providerId="ADAL" clId="{3C40CE85-79B7-4EC9-9E53-C9F8CA2FDD86}" dt="2021-04-10T13:07:52.075" v="23" actId="27636"/>
          <ac:spMkLst>
            <pc:docMk/>
            <pc:sldMk cId="0" sldId="481"/>
            <ac:spMk id="28686" creationId="{AD56F6DB-F82E-4569-9AE8-8C7D15931568}"/>
          </ac:spMkLst>
        </pc:spChg>
      </pc:sldChg>
      <pc:sldChg chg="add del">
        <pc:chgData name="Kamila Jančeková" userId="656db89b-7df6-4c6e-85b9-991961173861" providerId="ADAL" clId="{3C40CE85-79B7-4EC9-9E53-C9F8CA2FDD86}" dt="2021-04-10T16:55:35.384" v="535" actId="2696"/>
        <pc:sldMkLst>
          <pc:docMk/>
          <pc:sldMk cId="0" sldId="482"/>
        </pc:sldMkLst>
      </pc:sldChg>
      <pc:sldChg chg="delSp add">
        <pc:chgData name="Kamila Jančeková" userId="656db89b-7df6-4c6e-85b9-991961173861" providerId="ADAL" clId="{3C40CE85-79B7-4EC9-9E53-C9F8CA2FDD86}" dt="2021-04-10T16:55:43.625" v="536" actId="478"/>
        <pc:sldMkLst>
          <pc:docMk/>
          <pc:sldMk cId="0" sldId="483"/>
        </pc:sldMkLst>
        <pc:spChg chg="del">
          <ac:chgData name="Kamila Jančeková" userId="656db89b-7df6-4c6e-85b9-991961173861" providerId="ADAL" clId="{3C40CE85-79B7-4EC9-9E53-C9F8CA2FDD86}" dt="2021-04-10T16:55:43.625" v="536" actId="478"/>
          <ac:spMkLst>
            <pc:docMk/>
            <pc:sldMk cId="0" sldId="483"/>
            <ac:spMk id="101378" creationId="{6E2C4797-E711-491E-B731-4AF9A9ACEF4F}"/>
          </ac:spMkLst>
        </pc:spChg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86"/>
        </pc:sldMkLst>
      </pc:sldChg>
      <pc:sldChg chg="modSp add">
        <pc:chgData name="Kamila Jančeková" userId="656db89b-7df6-4c6e-85b9-991961173861" providerId="ADAL" clId="{3C40CE85-79B7-4EC9-9E53-C9F8CA2FDD86}" dt="2021-04-10T16:46:16.116" v="417" actId="113"/>
        <pc:sldMkLst>
          <pc:docMk/>
          <pc:sldMk cId="0" sldId="487"/>
        </pc:sldMkLst>
        <pc:spChg chg="mod">
          <ac:chgData name="Kamila Jančeková" userId="656db89b-7df6-4c6e-85b9-991961173861" providerId="ADAL" clId="{3C40CE85-79B7-4EC9-9E53-C9F8CA2FDD86}" dt="2021-04-10T15:34:39.332" v="371" actId="207"/>
          <ac:spMkLst>
            <pc:docMk/>
            <pc:sldMk cId="0" sldId="487"/>
            <ac:spMk id="2" creationId="{66F22981-6AE5-4019-B9DD-2A743EA58E74}"/>
          </ac:spMkLst>
        </pc:spChg>
        <pc:spChg chg="mod">
          <ac:chgData name="Kamila Jančeková" userId="656db89b-7df6-4c6e-85b9-991961173861" providerId="ADAL" clId="{3C40CE85-79B7-4EC9-9E53-C9F8CA2FDD86}" dt="2021-04-10T16:46:16.116" v="417" actId="113"/>
          <ac:spMkLst>
            <pc:docMk/>
            <pc:sldMk cId="0" sldId="487"/>
            <ac:spMk id="62467" creationId="{58BC8DE6-7D60-441A-8826-2C38CDE5FD08}"/>
          </ac:spMkLst>
        </pc:spChg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88"/>
        </pc:sldMkLst>
      </pc:sldChg>
      <pc:sldChg chg="add">
        <pc:chgData name="Kamila Jančeková" userId="656db89b-7df6-4c6e-85b9-991961173861" providerId="ADAL" clId="{3C40CE85-79B7-4EC9-9E53-C9F8CA2FDD86}" dt="2021-04-10T13:07:50.836" v="0"/>
        <pc:sldMkLst>
          <pc:docMk/>
          <pc:sldMk cId="0" sldId="489"/>
        </pc:sldMkLst>
      </pc:sldChg>
      <pc:sldChg chg="add del">
        <pc:chgData name="Kamila Jančeková" userId="656db89b-7df6-4c6e-85b9-991961173861" providerId="ADAL" clId="{3C40CE85-79B7-4EC9-9E53-C9F8CA2FDD86}" dt="2021-04-10T13:27:12.342" v="218" actId="2696"/>
        <pc:sldMkLst>
          <pc:docMk/>
          <pc:sldMk cId="0" sldId="490"/>
        </pc:sldMkLst>
      </pc:sldChg>
      <pc:sldChg chg="addSp delSp modSp add delAnim">
        <pc:chgData name="Kamila Jančeková" userId="656db89b-7df6-4c6e-85b9-991961173861" providerId="ADAL" clId="{3C40CE85-79B7-4EC9-9E53-C9F8CA2FDD86}" dt="2021-04-10T13:27:59.171" v="225"/>
        <pc:sldMkLst>
          <pc:docMk/>
          <pc:sldMk cId="0" sldId="491"/>
        </pc:sldMkLst>
        <pc:spChg chg="del mod">
          <ac:chgData name="Kamila Jančeková" userId="656db89b-7df6-4c6e-85b9-991961173861" providerId="ADAL" clId="{3C40CE85-79B7-4EC9-9E53-C9F8CA2FDD86}" dt="2021-04-10T13:27:59.171" v="225"/>
          <ac:spMkLst>
            <pc:docMk/>
            <pc:sldMk cId="0" sldId="491"/>
            <ac:spMk id="3" creationId="{00000000-0000-0000-0000-000000000000}"/>
          </ac:spMkLst>
        </pc:spChg>
        <pc:spChg chg="add mod">
          <ac:chgData name="Kamila Jančeková" userId="656db89b-7df6-4c6e-85b9-991961173861" providerId="ADAL" clId="{3C40CE85-79B7-4EC9-9E53-C9F8CA2FDD86}" dt="2021-04-10T13:24:46.690" v="194" actId="113"/>
          <ac:spMkLst>
            <pc:docMk/>
            <pc:sldMk cId="0" sldId="491"/>
            <ac:spMk id="6" creationId="{CE8119D5-F5DF-4933-99F2-DDE94B5385D0}"/>
          </ac:spMkLst>
        </pc:spChg>
        <pc:graphicFrameChg chg="mod">
          <ac:chgData name="Kamila Jančeková" userId="656db89b-7df6-4c6e-85b9-991961173861" providerId="ADAL" clId="{3C40CE85-79B7-4EC9-9E53-C9F8CA2FDD86}" dt="2021-04-10T13:24:23.575" v="190" actId="1076"/>
          <ac:graphicFrameMkLst>
            <pc:docMk/>
            <pc:sldMk cId="0" sldId="491"/>
            <ac:graphicFrameMk id="4" creationId="{00000000-0000-0000-0000-000000000000}"/>
          </ac:graphicFrameMkLst>
        </pc:graphicFrameChg>
        <pc:picChg chg="del">
          <ac:chgData name="Kamila Jančeková" userId="656db89b-7df6-4c6e-85b9-991961173861" providerId="ADAL" clId="{3C40CE85-79B7-4EC9-9E53-C9F8CA2FDD86}" dt="2021-04-10T13:25:29.847" v="195" actId="478"/>
          <ac:picMkLst>
            <pc:docMk/>
            <pc:sldMk cId="0" sldId="491"/>
            <ac:picMk id="5" creationId="{00000000-0000-0000-0000-000000000000}"/>
          </ac:picMkLst>
        </pc:picChg>
      </pc:sldChg>
      <pc:sldChg chg="addSp modSp add">
        <pc:chgData name="Kamila Jančeková" userId="656db89b-7df6-4c6e-85b9-991961173861" providerId="ADAL" clId="{3C40CE85-79B7-4EC9-9E53-C9F8CA2FDD86}" dt="2021-04-10T16:53:40.771" v="516" actId="122"/>
        <pc:sldMkLst>
          <pc:docMk/>
          <pc:sldMk cId="4080136894" sldId="492"/>
        </pc:sldMkLst>
        <pc:spChg chg="mod">
          <ac:chgData name="Kamila Jančeková" userId="656db89b-7df6-4c6e-85b9-991961173861" providerId="ADAL" clId="{3C40CE85-79B7-4EC9-9E53-C9F8CA2FDD86}" dt="2021-04-10T16:53:40.771" v="516" actId="122"/>
          <ac:spMkLst>
            <pc:docMk/>
            <pc:sldMk cId="4080136894" sldId="492"/>
            <ac:spMk id="3" creationId="{152EA491-0AC6-4B39-825A-2ED0AA96B31E}"/>
          </ac:spMkLst>
        </pc:spChg>
        <pc:spChg chg="add mod">
          <ac:chgData name="Kamila Jančeková" userId="656db89b-7df6-4c6e-85b9-991961173861" providerId="ADAL" clId="{3C40CE85-79B7-4EC9-9E53-C9F8CA2FDD86}" dt="2021-04-10T16:51:20.340" v="489" actId="20577"/>
          <ac:spMkLst>
            <pc:docMk/>
            <pc:sldMk cId="4080136894" sldId="492"/>
            <ac:spMk id="4" creationId="{454C5CF1-8404-4F16-B45F-A8336F2E16D5}"/>
          </ac:spMkLst>
        </pc:spChg>
        <pc:graphicFrameChg chg="add mod">
          <ac:chgData name="Kamila Jančeková" userId="656db89b-7df6-4c6e-85b9-991961173861" providerId="ADAL" clId="{3C40CE85-79B7-4EC9-9E53-C9F8CA2FDD86}" dt="2021-04-10T16:51:50.878" v="493" actId="1076"/>
          <ac:graphicFrameMkLst>
            <pc:docMk/>
            <pc:sldMk cId="4080136894" sldId="492"/>
            <ac:graphicFrameMk id="5" creationId="{1B853078-7292-463F-9306-BEC48D8DC521}"/>
          </ac:graphicFrameMkLst>
        </pc:graphicFrameChg>
      </pc:sldChg>
      <pc:sldChg chg="addSp delSp modSp add">
        <pc:chgData name="Kamila Jančeková" userId="656db89b-7df6-4c6e-85b9-991961173861" providerId="ADAL" clId="{3C40CE85-79B7-4EC9-9E53-C9F8CA2FDD86}" dt="2021-04-10T16:57:33.203" v="545" actId="1076"/>
        <pc:sldMkLst>
          <pc:docMk/>
          <pc:sldMk cId="2133697563" sldId="493"/>
        </pc:sldMkLst>
        <pc:spChg chg="del">
          <ac:chgData name="Kamila Jančeková" userId="656db89b-7df6-4c6e-85b9-991961173861" providerId="ADAL" clId="{3C40CE85-79B7-4EC9-9E53-C9F8CA2FDD86}" dt="2021-04-10T16:57:24.681" v="542" actId="478"/>
          <ac:spMkLst>
            <pc:docMk/>
            <pc:sldMk cId="2133697563" sldId="493"/>
            <ac:spMk id="3" creationId="{70F6E7EA-6C30-4853-8053-2B12105679AF}"/>
          </ac:spMkLst>
        </pc:spChg>
        <pc:spChg chg="del">
          <ac:chgData name="Kamila Jančeková" userId="656db89b-7df6-4c6e-85b9-991961173861" providerId="ADAL" clId="{3C40CE85-79B7-4EC9-9E53-C9F8CA2FDD86}" dt="2021-04-10T16:57:17.886" v="541"/>
          <ac:spMkLst>
            <pc:docMk/>
            <pc:sldMk cId="2133697563" sldId="493"/>
            <ac:spMk id="4" creationId="{3628E7FB-70A5-4207-B3A7-CB21ECC4705B}"/>
          </ac:spMkLst>
        </pc:spChg>
        <pc:picChg chg="add mod">
          <ac:chgData name="Kamila Jančeková" userId="656db89b-7df6-4c6e-85b9-991961173861" providerId="ADAL" clId="{3C40CE85-79B7-4EC9-9E53-C9F8CA2FDD86}" dt="2021-04-10T16:57:33.203" v="545" actId="1076"/>
          <ac:picMkLst>
            <pc:docMk/>
            <pc:sldMk cId="2133697563" sldId="493"/>
            <ac:picMk id="5" creationId="{CC853658-2631-4666-84BC-FA219C4874C7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">
            <a:extLst>
              <a:ext uri="{FF2B5EF4-FFF2-40B4-BE49-F238E27FC236}">
                <a16:creationId xmlns:a16="http://schemas.microsoft.com/office/drawing/2014/main" id="{9807C72A-76E0-4701-8AAB-9C4A154319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8AF545-A8E4-4430-BC7F-CC6CE818AB08}" type="slidenum">
              <a:rPr lang="en-GB" altLang="cs-CZ"/>
              <a:pPr/>
              <a:t>13</a:t>
            </a:fld>
            <a:endParaRPr lang="en-GB" altLang="cs-CZ"/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42DA1EF8-C21F-4CAE-9D23-CD0C0399C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695325"/>
            <a:ext cx="48498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cs-CZ"/>
          </a:p>
        </p:txBody>
      </p:sp>
      <p:sp>
        <p:nvSpPr>
          <p:cNvPr id="104452" name="Text Box 2">
            <a:extLst>
              <a:ext uri="{FF2B5EF4-FFF2-40B4-BE49-F238E27FC236}">
                <a16:creationId xmlns:a16="http://schemas.microsoft.com/office/drawing/2014/main" id="{D5F976AF-0559-4C4E-A1F2-0620BF4C5421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5">
            <a:extLst>
              <a:ext uri="{FF2B5EF4-FFF2-40B4-BE49-F238E27FC236}">
                <a16:creationId xmlns:a16="http://schemas.microsoft.com/office/drawing/2014/main" id="{1F91DE7B-8A2A-4DBA-A8F0-1D44FE476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282193F9-37A3-4FC5-88D2-E6F1D2377685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buFont typeface="Wingdings" panose="05000000000000000000" pitchFamily="2" charset="2"/>
                <a:buNone/>
              </a:pPr>
              <a:t>63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13667" name="Text Box 1">
            <a:extLst>
              <a:ext uri="{FF2B5EF4-FFF2-40B4-BE49-F238E27FC236}">
                <a16:creationId xmlns:a16="http://schemas.microsoft.com/office/drawing/2014/main" id="{B54A9699-B13F-45A6-ADAB-274ED303F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5000"/>
              </a:lnSpc>
            </a:pPr>
            <a:fld id="{69F141B6-E658-4E44-92E1-A98D357B85DA}" type="slidenum">
              <a:rPr lang="en-GB" altLang="cs-CZ" sz="13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algn="r">
                <a:lnSpc>
                  <a:spcPct val="95000"/>
                </a:lnSpc>
              </a:pPr>
              <a:t>63</a:t>
            </a:fld>
            <a:endParaRPr lang="en-GB" altLang="cs-CZ" sz="13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13668" name="Text Box 2">
            <a:extLst>
              <a:ext uri="{FF2B5EF4-FFF2-40B4-BE49-F238E27FC236}">
                <a16:creationId xmlns:a16="http://schemas.microsoft.com/office/drawing/2014/main" id="{C5136EDC-BC75-4D67-851B-B5C76405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754063"/>
            <a:ext cx="4805362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13669" name="Text Box 3">
            <a:extLst>
              <a:ext uri="{FF2B5EF4-FFF2-40B4-BE49-F238E27FC236}">
                <a16:creationId xmlns:a16="http://schemas.microsoft.com/office/drawing/2014/main" id="{2C72E28D-4F4F-4AB5-B84D-CD9E12BC871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26075" cy="4456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5">
            <a:extLst>
              <a:ext uri="{FF2B5EF4-FFF2-40B4-BE49-F238E27FC236}">
                <a16:creationId xmlns:a16="http://schemas.microsoft.com/office/drawing/2014/main" id="{874D2C24-5185-4C5A-8036-973E60D28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2D9633ED-4BBF-4C43-8292-1379F7953EE0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buFont typeface="Wingdings" panose="05000000000000000000" pitchFamily="2" charset="2"/>
                <a:buNone/>
              </a:pPr>
              <a:t>77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15715" name="Text Box 1">
            <a:extLst>
              <a:ext uri="{FF2B5EF4-FFF2-40B4-BE49-F238E27FC236}">
                <a16:creationId xmlns:a16="http://schemas.microsoft.com/office/drawing/2014/main" id="{63E9D110-0433-4580-AD3C-2468C6CB5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5000"/>
              </a:lnSpc>
            </a:pPr>
            <a:fld id="{C6481F4A-6040-46AB-89BE-EBBDD361A76C}" type="slidenum">
              <a:rPr lang="en-GB" altLang="cs-CZ" sz="13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algn="r">
                <a:lnSpc>
                  <a:spcPct val="95000"/>
                </a:lnSpc>
              </a:pPr>
              <a:t>77</a:t>
            </a:fld>
            <a:endParaRPr lang="en-GB" altLang="cs-CZ" sz="13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15716" name="Text Box 2">
            <a:extLst>
              <a:ext uri="{FF2B5EF4-FFF2-40B4-BE49-F238E27FC236}">
                <a16:creationId xmlns:a16="http://schemas.microsoft.com/office/drawing/2014/main" id="{2ADC002A-E3C0-4A6A-91BE-6172D5C6E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15717" name="Text Box 3">
            <a:extLst>
              <a:ext uri="{FF2B5EF4-FFF2-40B4-BE49-F238E27FC236}">
                <a16:creationId xmlns:a16="http://schemas.microsoft.com/office/drawing/2014/main" id="{01FB2F28-92DC-4A1B-AD3C-9EF36345325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26075" cy="4456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5">
            <a:extLst>
              <a:ext uri="{FF2B5EF4-FFF2-40B4-BE49-F238E27FC236}">
                <a16:creationId xmlns:a16="http://schemas.microsoft.com/office/drawing/2014/main" id="{0824DBC5-7CF3-4A6D-B533-96AD1578C9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5C38BF9B-63BC-4B8F-8A56-F3353C7C6A4B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buFont typeface="Wingdings" panose="05000000000000000000" pitchFamily="2" charset="2"/>
                <a:buNone/>
              </a:pPr>
              <a:t>78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16739" name="Text Box 1">
            <a:extLst>
              <a:ext uri="{FF2B5EF4-FFF2-40B4-BE49-F238E27FC236}">
                <a16:creationId xmlns:a16="http://schemas.microsoft.com/office/drawing/2014/main" id="{6D3B03D8-17CC-4E8C-8712-02CD97097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5000"/>
              </a:lnSpc>
            </a:pPr>
            <a:fld id="{DC31CEB0-796E-4381-BD66-177BC145D3F4}" type="slidenum">
              <a:rPr lang="en-GB" altLang="cs-CZ" sz="13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algn="r">
                <a:lnSpc>
                  <a:spcPct val="95000"/>
                </a:lnSpc>
              </a:pPr>
              <a:t>78</a:t>
            </a:fld>
            <a:endParaRPr lang="en-GB" altLang="cs-CZ" sz="13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16740" name="Text Box 2">
            <a:extLst>
              <a:ext uri="{FF2B5EF4-FFF2-40B4-BE49-F238E27FC236}">
                <a16:creationId xmlns:a16="http://schemas.microsoft.com/office/drawing/2014/main" id="{BCFDDF33-B746-4063-8C1A-9A5B7F5CD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16741" name="Text Box 3">
            <a:extLst>
              <a:ext uri="{FF2B5EF4-FFF2-40B4-BE49-F238E27FC236}">
                <a16:creationId xmlns:a16="http://schemas.microsoft.com/office/drawing/2014/main" id="{73296354-B3A8-4970-975C-EDA1833D097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26075" cy="4456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5">
            <a:extLst>
              <a:ext uri="{FF2B5EF4-FFF2-40B4-BE49-F238E27FC236}">
                <a16:creationId xmlns:a16="http://schemas.microsoft.com/office/drawing/2014/main" id="{A83B6DBA-0A51-472A-87ED-C845A4576D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7E2A23ED-D489-47BA-AE26-470B0DD056AC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buFont typeface="Wingdings" panose="05000000000000000000" pitchFamily="2" charset="2"/>
                <a:buNone/>
              </a:pPr>
              <a:t>79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17763" name="Text Box 1">
            <a:extLst>
              <a:ext uri="{FF2B5EF4-FFF2-40B4-BE49-F238E27FC236}">
                <a16:creationId xmlns:a16="http://schemas.microsoft.com/office/drawing/2014/main" id="{6DAE2537-D9D0-4180-876A-1F8F5A1F4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5000"/>
              </a:lnSpc>
            </a:pPr>
            <a:fld id="{F76C1471-216E-4353-9168-A6327B40C2DF}" type="slidenum">
              <a:rPr lang="en-GB" altLang="cs-CZ" sz="13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algn="r">
                <a:lnSpc>
                  <a:spcPct val="95000"/>
                </a:lnSpc>
              </a:pPr>
              <a:t>79</a:t>
            </a:fld>
            <a:endParaRPr lang="en-GB" altLang="cs-CZ" sz="13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17764" name="Text Box 2">
            <a:extLst>
              <a:ext uri="{FF2B5EF4-FFF2-40B4-BE49-F238E27FC236}">
                <a16:creationId xmlns:a16="http://schemas.microsoft.com/office/drawing/2014/main" id="{910D8FED-2696-4CEC-B23A-3F11A2BD5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17765" name="Text Box 3">
            <a:extLst>
              <a:ext uri="{FF2B5EF4-FFF2-40B4-BE49-F238E27FC236}">
                <a16:creationId xmlns:a16="http://schemas.microsoft.com/office/drawing/2014/main" id="{BA0F272C-4E05-4C91-BD83-CA6A41961C6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26075" cy="4456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5">
            <a:extLst>
              <a:ext uri="{FF2B5EF4-FFF2-40B4-BE49-F238E27FC236}">
                <a16:creationId xmlns:a16="http://schemas.microsoft.com/office/drawing/2014/main" id="{DBA56355-F1F8-49B3-99AE-0F13B8711F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1520D969-176E-45C0-A44A-5410E140938B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buFont typeface="Wingdings" panose="05000000000000000000" pitchFamily="2" charset="2"/>
                <a:buNone/>
              </a:pPr>
              <a:t>80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18787" name="Text Box 1">
            <a:extLst>
              <a:ext uri="{FF2B5EF4-FFF2-40B4-BE49-F238E27FC236}">
                <a16:creationId xmlns:a16="http://schemas.microsoft.com/office/drawing/2014/main" id="{751AB7DF-6F58-4DA5-AFAB-195C142F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5000"/>
              </a:lnSpc>
            </a:pPr>
            <a:fld id="{2379FA62-39AD-4C77-89A1-3D75E87824FF}" type="slidenum">
              <a:rPr lang="en-GB" altLang="cs-CZ" sz="13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algn="r">
                <a:lnSpc>
                  <a:spcPct val="95000"/>
                </a:lnSpc>
              </a:pPr>
              <a:t>80</a:t>
            </a:fld>
            <a:endParaRPr lang="en-GB" altLang="cs-CZ" sz="13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18788" name="Text Box 2">
            <a:extLst>
              <a:ext uri="{FF2B5EF4-FFF2-40B4-BE49-F238E27FC236}">
                <a16:creationId xmlns:a16="http://schemas.microsoft.com/office/drawing/2014/main" id="{39AEA4B1-DABC-4D5F-A981-CC111BC46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18789" name="Text Box 3">
            <a:extLst>
              <a:ext uri="{FF2B5EF4-FFF2-40B4-BE49-F238E27FC236}">
                <a16:creationId xmlns:a16="http://schemas.microsoft.com/office/drawing/2014/main" id="{1AD9F07E-6587-41F5-817C-88681283F12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26075" cy="4456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5">
            <a:extLst>
              <a:ext uri="{FF2B5EF4-FFF2-40B4-BE49-F238E27FC236}">
                <a16:creationId xmlns:a16="http://schemas.microsoft.com/office/drawing/2014/main" id="{6434CA82-C937-4015-8E66-F1892A8027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A130845F-B3CE-4389-BF80-37EE1CDCFE7E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buFont typeface="Wingdings" panose="05000000000000000000" pitchFamily="2" charset="2"/>
                <a:buNone/>
              </a:pPr>
              <a:t>81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19811" name="Text Box 1">
            <a:extLst>
              <a:ext uri="{FF2B5EF4-FFF2-40B4-BE49-F238E27FC236}">
                <a16:creationId xmlns:a16="http://schemas.microsoft.com/office/drawing/2014/main" id="{73E68433-1084-4089-AAD8-FFC70677F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5000"/>
              </a:lnSpc>
            </a:pPr>
            <a:fld id="{7F6FD4DD-8BC6-46E9-A1A2-9A0DC1AE5321}" type="slidenum">
              <a:rPr lang="en-GB" altLang="cs-CZ" sz="13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algn="r">
                <a:lnSpc>
                  <a:spcPct val="95000"/>
                </a:lnSpc>
              </a:pPr>
              <a:t>81</a:t>
            </a:fld>
            <a:endParaRPr lang="en-GB" altLang="cs-CZ" sz="13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19812" name="Text Box 2">
            <a:extLst>
              <a:ext uri="{FF2B5EF4-FFF2-40B4-BE49-F238E27FC236}">
                <a16:creationId xmlns:a16="http://schemas.microsoft.com/office/drawing/2014/main" id="{FFB86577-2E96-4750-9018-699DD58A4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19813" name="Text Box 3">
            <a:extLst>
              <a:ext uri="{FF2B5EF4-FFF2-40B4-BE49-F238E27FC236}">
                <a16:creationId xmlns:a16="http://schemas.microsoft.com/office/drawing/2014/main" id="{7DD5FE47-AB17-4A5E-BD8F-B0B43AFF3F4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26075" cy="4456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5">
            <a:extLst>
              <a:ext uri="{FF2B5EF4-FFF2-40B4-BE49-F238E27FC236}">
                <a16:creationId xmlns:a16="http://schemas.microsoft.com/office/drawing/2014/main" id="{76D0A525-4425-41DF-BD47-E130DA086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D3E1D092-5636-4224-991A-DF7805DBC2D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buFont typeface="Wingdings" panose="05000000000000000000" pitchFamily="2" charset="2"/>
                <a:buNone/>
              </a:pPr>
              <a:t>82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20835" name="Text Box 1">
            <a:extLst>
              <a:ext uri="{FF2B5EF4-FFF2-40B4-BE49-F238E27FC236}">
                <a16:creationId xmlns:a16="http://schemas.microsoft.com/office/drawing/2014/main" id="{B308C174-C958-468C-877E-C1AD3DFD9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5000"/>
              </a:lnSpc>
            </a:pPr>
            <a:fld id="{A19A5720-C1C1-41EC-866C-1BA7633C1AD0}" type="slidenum">
              <a:rPr lang="en-GB" altLang="cs-CZ" sz="13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algn="r">
                <a:lnSpc>
                  <a:spcPct val="95000"/>
                </a:lnSpc>
              </a:pPr>
              <a:t>82</a:t>
            </a:fld>
            <a:endParaRPr lang="en-GB" altLang="cs-CZ" sz="13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20836" name="Text Box 2">
            <a:extLst>
              <a:ext uri="{FF2B5EF4-FFF2-40B4-BE49-F238E27FC236}">
                <a16:creationId xmlns:a16="http://schemas.microsoft.com/office/drawing/2014/main" id="{510B8744-A4BC-4CBC-AE58-6DF503834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20837" name="Text Box 3">
            <a:extLst>
              <a:ext uri="{FF2B5EF4-FFF2-40B4-BE49-F238E27FC236}">
                <a16:creationId xmlns:a16="http://schemas.microsoft.com/office/drawing/2014/main" id="{16726AF0-87DF-4EE2-9D45-BA2A97BE3AF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26075" cy="4456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5">
            <a:extLst>
              <a:ext uri="{FF2B5EF4-FFF2-40B4-BE49-F238E27FC236}">
                <a16:creationId xmlns:a16="http://schemas.microsoft.com/office/drawing/2014/main" id="{AD7D7CE9-0D10-4740-9261-AB3FF63BC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F5A93CFC-C644-4F64-8189-83DEBD1A0C3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buFont typeface="Wingdings" panose="05000000000000000000" pitchFamily="2" charset="2"/>
                <a:buNone/>
              </a:pPr>
              <a:t>83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21859" name="Text Box 1">
            <a:extLst>
              <a:ext uri="{FF2B5EF4-FFF2-40B4-BE49-F238E27FC236}">
                <a16:creationId xmlns:a16="http://schemas.microsoft.com/office/drawing/2014/main" id="{13CF5B60-66DE-4BAF-BF6E-C2557259F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5000"/>
              </a:lnSpc>
            </a:pPr>
            <a:fld id="{BC8FBF49-3E04-4738-8607-E5DA46B2BA74}" type="slidenum">
              <a:rPr lang="en-GB" altLang="cs-CZ" sz="13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algn="r">
                <a:lnSpc>
                  <a:spcPct val="95000"/>
                </a:lnSpc>
              </a:pPr>
              <a:t>83</a:t>
            </a:fld>
            <a:endParaRPr lang="en-GB" altLang="cs-CZ" sz="13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21860" name="Text Box 2">
            <a:extLst>
              <a:ext uri="{FF2B5EF4-FFF2-40B4-BE49-F238E27FC236}">
                <a16:creationId xmlns:a16="http://schemas.microsoft.com/office/drawing/2014/main" id="{191EFAC1-040F-4F31-82CA-A64A75C90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21861" name="Text Box 3">
            <a:extLst>
              <a:ext uri="{FF2B5EF4-FFF2-40B4-BE49-F238E27FC236}">
                <a16:creationId xmlns:a16="http://schemas.microsoft.com/office/drawing/2014/main" id="{E1D7B840-D528-469E-8EA4-DB67953A1C9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26075" cy="4456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5">
            <a:extLst>
              <a:ext uri="{FF2B5EF4-FFF2-40B4-BE49-F238E27FC236}">
                <a16:creationId xmlns:a16="http://schemas.microsoft.com/office/drawing/2014/main" id="{087D7B64-B1FF-4DC2-A010-8604322822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EFB42C8D-18D9-4548-A139-B2AC0672DC5C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buFont typeface="Wingdings" panose="05000000000000000000" pitchFamily="2" charset="2"/>
                <a:buNone/>
              </a:pPr>
              <a:t>84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22883" name="Text Box 1">
            <a:extLst>
              <a:ext uri="{FF2B5EF4-FFF2-40B4-BE49-F238E27FC236}">
                <a16:creationId xmlns:a16="http://schemas.microsoft.com/office/drawing/2014/main" id="{53684265-3BDF-477E-BE35-3ED51ED52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5000"/>
              </a:lnSpc>
            </a:pPr>
            <a:fld id="{29AFC894-9928-4802-B3DF-65410EE1035B}" type="slidenum">
              <a:rPr lang="en-GB" altLang="cs-CZ" sz="13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algn="r">
                <a:lnSpc>
                  <a:spcPct val="95000"/>
                </a:lnSpc>
              </a:pPr>
              <a:t>84</a:t>
            </a:fld>
            <a:endParaRPr lang="en-GB" altLang="cs-CZ" sz="13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22884" name="Text Box 2">
            <a:extLst>
              <a:ext uri="{FF2B5EF4-FFF2-40B4-BE49-F238E27FC236}">
                <a16:creationId xmlns:a16="http://schemas.microsoft.com/office/drawing/2014/main" id="{17B0008B-2F33-41E1-A517-BFFA6AFD1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754063"/>
            <a:ext cx="480060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22885" name="Text Box 3">
            <a:extLst>
              <a:ext uri="{FF2B5EF4-FFF2-40B4-BE49-F238E27FC236}">
                <a16:creationId xmlns:a16="http://schemas.microsoft.com/office/drawing/2014/main" id="{D3FAF3A4-F744-45D5-ACB8-8C01FAF25AB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26075" cy="4456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">
            <a:extLst>
              <a:ext uri="{FF2B5EF4-FFF2-40B4-BE49-F238E27FC236}">
                <a16:creationId xmlns:a16="http://schemas.microsoft.com/office/drawing/2014/main" id="{F19D7DA6-07DA-4B06-9DC2-0042AD906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75EF87-36AA-4BF1-8871-7C1193EE5FD9}" type="slidenum">
              <a:rPr lang="en-GB" altLang="cs-CZ"/>
              <a:pPr/>
              <a:t>14</a:t>
            </a:fld>
            <a:endParaRPr lang="en-GB" altLang="cs-CZ"/>
          </a:p>
        </p:txBody>
      </p:sp>
      <p:sp>
        <p:nvSpPr>
          <p:cNvPr id="105475" name="Text Box 1">
            <a:extLst>
              <a:ext uri="{FF2B5EF4-FFF2-40B4-BE49-F238E27FC236}">
                <a16:creationId xmlns:a16="http://schemas.microsoft.com/office/drawing/2014/main" id="{FE67E77F-D940-43E6-A2D5-713ACBA97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695325"/>
            <a:ext cx="48498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cs-CZ"/>
          </a:p>
        </p:txBody>
      </p:sp>
      <p:sp>
        <p:nvSpPr>
          <p:cNvPr id="105476" name="Text Box 2">
            <a:extLst>
              <a:ext uri="{FF2B5EF4-FFF2-40B4-BE49-F238E27FC236}">
                <a16:creationId xmlns:a16="http://schemas.microsoft.com/office/drawing/2014/main" id="{DB056EA2-10F9-4CC9-BAF4-D61429486E3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">
            <a:extLst>
              <a:ext uri="{FF2B5EF4-FFF2-40B4-BE49-F238E27FC236}">
                <a16:creationId xmlns:a16="http://schemas.microsoft.com/office/drawing/2014/main" id="{D99C311B-F338-415B-9A9C-0CF5F7C122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A874336-3C87-438F-83B9-950B11850B70}" type="slidenum">
              <a:rPr lang="en-GB" altLang="cs-CZ"/>
              <a:pPr/>
              <a:t>15</a:t>
            </a:fld>
            <a:endParaRPr lang="en-GB" altLang="cs-CZ"/>
          </a:p>
        </p:txBody>
      </p:sp>
      <p:sp>
        <p:nvSpPr>
          <p:cNvPr id="106499" name="Text Box 1">
            <a:extLst>
              <a:ext uri="{FF2B5EF4-FFF2-40B4-BE49-F238E27FC236}">
                <a16:creationId xmlns:a16="http://schemas.microsoft.com/office/drawing/2014/main" id="{5A2C9F3D-F041-41B7-A689-31523C409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695325"/>
            <a:ext cx="48498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cs-CZ"/>
          </a:p>
        </p:txBody>
      </p:sp>
      <p:sp>
        <p:nvSpPr>
          <p:cNvPr id="106500" name="Text Box 2">
            <a:extLst>
              <a:ext uri="{FF2B5EF4-FFF2-40B4-BE49-F238E27FC236}">
                <a16:creationId xmlns:a16="http://schemas.microsoft.com/office/drawing/2014/main" id="{F22D4DC0-0AC5-4F27-9170-C35493F9576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5">
            <a:extLst>
              <a:ext uri="{FF2B5EF4-FFF2-40B4-BE49-F238E27FC236}">
                <a16:creationId xmlns:a16="http://schemas.microsoft.com/office/drawing/2014/main" id="{0E65AF11-0E25-4AFB-86E6-0A9DFA9E49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B2E1D24-E775-43B9-B35E-83D9257F35B1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21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07523" name="Text Box 1">
            <a:extLst>
              <a:ext uri="{FF2B5EF4-FFF2-40B4-BE49-F238E27FC236}">
                <a16:creationId xmlns:a16="http://schemas.microsoft.com/office/drawing/2014/main" id="{68071A4B-F069-4FB1-A697-240033B40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695325"/>
            <a:ext cx="48498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s-CZ" altLang="cs-CZ" sz="16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D49EFB74-0951-4B6B-8A1F-4B31E630968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E6871002-CB2A-4B26-874C-BF8405A98C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78D808-9C65-4EBA-88BE-D13EF5F2C0FD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245DC2B2-D8DF-4F3E-A44E-28C2C4EF7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07A1C7F2-151F-40FB-BF83-591426597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5">
            <a:extLst>
              <a:ext uri="{FF2B5EF4-FFF2-40B4-BE49-F238E27FC236}">
                <a16:creationId xmlns:a16="http://schemas.microsoft.com/office/drawing/2014/main" id="{57388668-6C86-47B4-91C6-96DF9CC92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DE31575A-C9CC-46E2-8FD2-3BE90F5FB72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>
                <a:buFont typeface="Wingdings" panose="05000000000000000000" pitchFamily="2" charset="2"/>
                <a:buNone/>
              </a:pPr>
              <a:t>27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09571" name="Text Box 1">
            <a:extLst>
              <a:ext uri="{FF2B5EF4-FFF2-40B4-BE49-F238E27FC236}">
                <a16:creationId xmlns:a16="http://schemas.microsoft.com/office/drawing/2014/main" id="{3E6DA2A0-674D-4552-8413-8F1551C5C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942975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15B8DFA3-5785-4AEA-961C-726AD97700DA}" type="slidenum">
              <a:rPr lang="en-GB" altLang="cs-CZ" sz="13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 algn="r">
                <a:lnSpc>
                  <a:spcPct val="95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27</a:t>
            </a:fld>
            <a:endParaRPr lang="en-GB" altLang="cs-CZ" sz="13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09572" name="Text Box 2">
            <a:extLst>
              <a:ext uri="{FF2B5EF4-FFF2-40B4-BE49-F238E27FC236}">
                <a16:creationId xmlns:a16="http://schemas.microsoft.com/office/drawing/2014/main" id="{799CC530-16A2-4D2D-B97C-47A33FEC8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754063"/>
            <a:ext cx="480377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786" tIns="41893" rIns="83786" bIns="4189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cs-CZ" altLang="cs-CZ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8B6B83CB-B74F-40BB-BEA7-62D6FF2E9B6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26075" cy="4456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5">
            <a:extLst>
              <a:ext uri="{FF2B5EF4-FFF2-40B4-BE49-F238E27FC236}">
                <a16:creationId xmlns:a16="http://schemas.microsoft.com/office/drawing/2014/main" id="{2895AB80-B3C1-4B18-B8E4-6104F2E7C4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424C6A7-4207-4518-95D5-9B2827532A46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Lucida Sans Unicode" panose="020B0602030504020204" pitchFamily="34" charset="0"/>
              </a:rPr>
              <a:pPr/>
              <a:t>38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110595" name="Text Box 1">
            <a:extLst>
              <a:ext uri="{FF2B5EF4-FFF2-40B4-BE49-F238E27FC236}">
                <a16:creationId xmlns:a16="http://schemas.microsoft.com/office/drawing/2014/main" id="{850B9EFE-EADA-41E9-8785-EF554506C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8" y="8686800"/>
            <a:ext cx="29638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5000"/>
              </a:lnSpc>
            </a:pPr>
            <a:fld id="{95EED571-F84B-4734-9EDE-57CDAB179095}" type="slidenum">
              <a:rPr lang="en-GB" altLang="cs-CZ"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Lucida Sans Unicode" panose="020B0602030504020204" pitchFamily="34" charset="0"/>
              </a:rPr>
              <a:pPr algn="r">
                <a:lnSpc>
                  <a:spcPct val="95000"/>
                </a:lnSpc>
              </a:pPr>
              <a:t>38</a:t>
            </a:fld>
            <a:endParaRPr lang="en-GB" altLang="cs-CZ" sz="12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110596" name="Text Box 2">
            <a:extLst>
              <a:ext uri="{FF2B5EF4-FFF2-40B4-BE49-F238E27FC236}">
                <a16:creationId xmlns:a16="http://schemas.microsoft.com/office/drawing/2014/main" id="{E2533492-A2F2-400F-ABDA-12A2D8CB7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695325"/>
            <a:ext cx="48498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s-CZ" altLang="cs-CZ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30085D06-7170-4DBC-B6F9-100DFDD09E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5">
            <a:extLst>
              <a:ext uri="{FF2B5EF4-FFF2-40B4-BE49-F238E27FC236}">
                <a16:creationId xmlns:a16="http://schemas.microsoft.com/office/drawing/2014/main" id="{FEE71105-E32A-4C56-A5DA-C746DE7434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EB1C0E-6F1A-4CC6-B32A-20D2BA3B7E41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Lucida Sans Unicode" panose="020B0602030504020204" pitchFamily="34" charset="0"/>
              </a:rPr>
              <a:pPr/>
              <a:t>46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111619" name="Text Box 1">
            <a:extLst>
              <a:ext uri="{FF2B5EF4-FFF2-40B4-BE49-F238E27FC236}">
                <a16:creationId xmlns:a16="http://schemas.microsoft.com/office/drawing/2014/main" id="{332A98DB-BFA9-4B6B-A6E1-F584C0FA2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8" y="8686800"/>
            <a:ext cx="29638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5000"/>
              </a:lnSpc>
            </a:pPr>
            <a:fld id="{79534B12-6779-4100-8BB4-DA983A9608AA}" type="slidenum">
              <a:rPr lang="en-GB" altLang="cs-CZ"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Lucida Sans Unicode" panose="020B0602030504020204" pitchFamily="34" charset="0"/>
              </a:rPr>
              <a:pPr algn="r">
                <a:lnSpc>
                  <a:spcPct val="95000"/>
                </a:lnSpc>
              </a:pPr>
              <a:t>46</a:t>
            </a:fld>
            <a:endParaRPr lang="en-GB" altLang="cs-CZ" sz="120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111620" name="Text Box 2">
            <a:extLst>
              <a:ext uri="{FF2B5EF4-FFF2-40B4-BE49-F238E27FC236}">
                <a16:creationId xmlns:a16="http://schemas.microsoft.com/office/drawing/2014/main" id="{D7950822-297E-445F-B470-B0B546B4C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695325"/>
            <a:ext cx="4843463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cs-CZ" altLang="cs-CZ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111621" name="Rectangle 3">
            <a:extLst>
              <a:ext uri="{FF2B5EF4-FFF2-40B4-BE49-F238E27FC236}">
                <a16:creationId xmlns:a16="http://schemas.microsoft.com/office/drawing/2014/main" id="{4334D205-84AE-49ED-85A3-4621CF591F2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5">
            <a:extLst>
              <a:ext uri="{FF2B5EF4-FFF2-40B4-BE49-F238E27FC236}">
                <a16:creationId xmlns:a16="http://schemas.microsoft.com/office/drawing/2014/main" id="{B8FE01F7-AE00-4B45-9AF6-4E14E98CD3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0A2A3F-3EAE-422E-9505-8581AF57AD4D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Lucida Sans Unicode" panose="020B0602030504020204" pitchFamily="34" charset="0"/>
              </a:rPr>
              <a:pPr/>
              <a:t>54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112643" name="Rectangle 1">
            <a:extLst>
              <a:ext uri="{FF2B5EF4-FFF2-40B4-BE49-F238E27FC236}">
                <a16:creationId xmlns:a16="http://schemas.microsoft.com/office/drawing/2014/main" id="{7576AE2B-DFB3-4F99-9011-F07923FC53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95325"/>
            <a:ext cx="6088063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9C0B8ACB-F4F0-419E-93C7-A56045C1E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3700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Ochrana a podpora zdraví II – cvičení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Ochrana a podpora zdraví II –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Ochrana a podpora zdraví II –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Ochrana a podpora zdraví II – cvičení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Ochrana a podpora zdraví II – cvičení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Ochrana a podpora zdraví II – cvičení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/>
              <a:t>Ochrana a podpora zdraví II – cvičení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l-PL"/>
              <a:t>Ochrana a podpora zdraví II – cvičení</a:t>
            </a:r>
            <a:endParaRPr lang="cs-CZ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678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l-PL"/>
              <a:t>Ochrana a podpora zdraví II – cvičení</a:t>
            </a:r>
            <a:endParaRPr lang="cs-CZ"/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5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Ochrana a podpora zdraví II – cvičení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C1E7AE-CB81-4629-80ED-F7F5F2D2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7A30F6-01F7-4FED-BA43-9E7B816B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Ochrana a podpora zdraví II – cvičení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C09743-607B-4D1C-800A-AC50DAFB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F9202-93C3-45B6-9ABB-B94C061A31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1989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Ochrana a podpora zdraví II – cvičení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107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Ochrana a podpora zdraví II – cvičení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Ochrana a podpora zdraví II –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Ochrana a podpora zdraví II –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Ochrana a podpora zdraví II – cvičení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Ochrana a podpora zdraví II –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Ochrana a podpora zdraví II –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Ochrana a podpora zdraví II –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Ochrana a podpora zdraví II – cvičení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1" r:id="rId18"/>
    <p:sldLayoutId id="2147483702" r:id="rId19"/>
    <p:sldLayoutId id="2147483703" r:id="rId20"/>
    <p:sldLayoutId id="2147483704" r:id="rId21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sa.europa.eu/sites/default/files/scientific_output/files/main_documents/1462.pdf" TargetMode="External"/><Relationship Id="rId2" Type="http://schemas.openxmlformats.org/officeDocument/2006/relationships/hyperlink" Target="http://www.efsa.europa.eu/en/efsajournal/pub/100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cr.cz/verejne/dokumenty/zprava-o-zdravi-obyvatel-ceske-republiky2014-_9420_3016_5.html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2.jpeg"/><Relationship Id="rId4" Type="http://schemas.openxmlformats.org/officeDocument/2006/relationships/image" Target="../media/image4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pi.gov.cz/clanek/vyzivova-a-zdravotni-tvrzeni.aspx?q=Y2hudW09NA==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4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6.png"/><Relationship Id="rId5" Type="http://schemas.openxmlformats.org/officeDocument/2006/relationships/image" Target="../media/image68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9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10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11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12.bin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dospělých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Kamila Jančeková, Ph.D.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3AF2BBAD-9F24-4EF0-AE36-15565AB4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ea typeface="MS PGothic" panose="020B0600070205080204" pitchFamily="34" charset="-128"/>
              </a:rPr>
              <a:t>Sacharidy – co si zopakovat? </a:t>
            </a:r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88AD7991-E0C7-4F6D-BBB5-98B833535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dirty="0">
                <a:ea typeface="MS PGothic" charset="-128"/>
              </a:rPr>
              <a:t>Rozdělení sacharidů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- jednoduché sacharidy/cukry (mono- a di-)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- polysacharidy (škrob, vláknina)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dirty="0">
                <a:ea typeface="MS PGothic" charset="-128"/>
              </a:rPr>
              <a:t>Doporučená potřeba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- celkové sacharidy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- cukry – přirozené versus přidané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dirty="0">
                <a:ea typeface="MS PGothic" charset="-128"/>
              </a:rPr>
              <a:t>Vláknina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- funkce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- potřeba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- zdroje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dirty="0">
                <a:ea typeface="MS PGothic" charset="-128"/>
              </a:rPr>
              <a:t>Glykemický index a nálož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7B7EC2E-4D1D-4767-AE2A-17485D177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58189" y="1121155"/>
            <a:ext cx="34632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SACHAR</a:t>
            </a:r>
            <a:r>
              <a:rPr sz="4800" dirty="0"/>
              <a:t>IDY</a:t>
            </a:r>
            <a:endParaRPr sz="48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502785"/>
              </p:ext>
            </p:extLst>
          </p:nvPr>
        </p:nvGraphicFramePr>
        <p:xfrm>
          <a:off x="864456" y="1252294"/>
          <a:ext cx="5312410" cy="5084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6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cs-CZ" sz="1200" b="1" dirty="0">
                          <a:latin typeface="Century Gothic" panose="020B0502020202020204" pitchFamily="34" charset="0"/>
                          <a:cs typeface="Times New Roman"/>
                        </a:rPr>
                        <a:t>Rozdělení dle EFSA 2010</a:t>
                      </a:r>
                      <a:endParaRPr sz="1200" b="1" dirty="0">
                        <a:latin typeface="Century Gothic" panose="020B0502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700" b="1" spc="-5" dirty="0">
                          <a:latin typeface="Century Gothic"/>
                          <a:cs typeface="Century Gothic"/>
                        </a:rPr>
                        <a:t>Příklad</a:t>
                      </a:r>
                      <a:endParaRPr sz="1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723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84">
                <a:tc rowSpan="6">
                  <a:txBody>
                    <a:bodyPr/>
                    <a:lstStyle/>
                    <a:p>
                      <a:pPr marL="140335" marR="229235">
                        <a:lnSpc>
                          <a:spcPts val="1989"/>
                        </a:lnSpc>
                        <a:spcBef>
                          <a:spcPts val="680"/>
                        </a:spcBef>
                      </a:pPr>
                      <a:r>
                        <a:rPr lang="cs-CZ" sz="1700" b="1" spc="-5" dirty="0">
                          <a:latin typeface="Century Gothic"/>
                          <a:cs typeface="Century Gothic"/>
                        </a:rPr>
                        <a:t>Cukry</a:t>
                      </a:r>
                      <a:r>
                        <a:rPr sz="1700" b="1" dirty="0">
                          <a:latin typeface="Century Gothic"/>
                          <a:cs typeface="Century Gothic"/>
                        </a:rPr>
                        <a:t>  (1</a:t>
                      </a:r>
                      <a:r>
                        <a:rPr lang="cs-CZ" sz="1700" b="1" dirty="0">
                          <a:latin typeface="Century Gothic"/>
                          <a:cs typeface="Century Gothic"/>
                        </a:rPr>
                        <a:t>-2</a:t>
                      </a:r>
                      <a:r>
                        <a:rPr sz="1700" b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700" b="1" spc="-5" dirty="0">
                          <a:latin typeface="Century Gothic"/>
                          <a:cs typeface="Century Gothic"/>
                        </a:rPr>
                        <a:t>CJ)</a:t>
                      </a:r>
                      <a:endParaRPr sz="1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700" spc="-5" dirty="0">
                          <a:latin typeface="Century Gothic"/>
                          <a:cs typeface="Century Gothic"/>
                        </a:rPr>
                        <a:t>Glukóza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603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3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700" spc="-5" dirty="0">
                          <a:latin typeface="Century Gothic"/>
                          <a:cs typeface="Century Gothic"/>
                        </a:rPr>
                        <a:t>Fruktóza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6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3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700" spc="-5" dirty="0">
                          <a:latin typeface="Century Gothic"/>
                          <a:cs typeface="Century Gothic"/>
                        </a:rPr>
                        <a:t>Galaktóza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603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684">
                <a:tc vMerge="1">
                  <a:txBody>
                    <a:bodyPr/>
                    <a:lstStyle/>
                    <a:p>
                      <a:pPr marL="140335" marR="262890">
                        <a:lnSpc>
                          <a:spcPts val="1989"/>
                        </a:lnSpc>
                        <a:spcBef>
                          <a:spcPts val="690"/>
                        </a:spcBef>
                      </a:pPr>
                      <a:endParaRPr sz="1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700" spc="-5" dirty="0">
                          <a:latin typeface="Century Gothic"/>
                          <a:cs typeface="Century Gothic"/>
                        </a:rPr>
                        <a:t>Sacharóza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615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684">
                <a:tc vMerge="1">
                  <a:txBody>
                    <a:bodyPr/>
                    <a:lstStyle/>
                    <a:p>
                      <a:pPr marL="140335" marR="262890">
                        <a:lnSpc>
                          <a:spcPts val="1989"/>
                        </a:lnSpc>
                        <a:spcBef>
                          <a:spcPts val="690"/>
                        </a:spcBef>
                      </a:pPr>
                      <a:endParaRPr sz="1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763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700" spc="-5" dirty="0">
                          <a:latin typeface="Century Gothic"/>
                          <a:cs typeface="Century Gothic"/>
                        </a:rPr>
                        <a:t>Maltóza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5969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684">
                <a:tc vMerge="1">
                  <a:txBody>
                    <a:bodyPr/>
                    <a:lstStyle/>
                    <a:p>
                      <a:pPr marL="140335" marR="262890">
                        <a:lnSpc>
                          <a:spcPts val="1989"/>
                        </a:lnSpc>
                        <a:spcBef>
                          <a:spcPts val="690"/>
                        </a:spcBef>
                      </a:pPr>
                      <a:endParaRPr sz="1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763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700" spc="-5" dirty="0">
                          <a:latin typeface="Century Gothic"/>
                          <a:cs typeface="Century Gothic"/>
                        </a:rPr>
                        <a:t>Laktóza</a:t>
                      </a:r>
                      <a:endParaRPr sz="1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684">
                <a:tc>
                  <a:txBody>
                    <a:bodyPr/>
                    <a:lstStyle/>
                    <a:p>
                      <a:pPr marL="140335" marR="262890" lvl="0" indent="0" defTabSz="914400" eaLnBrk="1" fontAlgn="auto" latinLnBrk="0" hangingPunct="1">
                        <a:lnSpc>
                          <a:spcPts val="1989"/>
                        </a:lnSpc>
                        <a:spcBef>
                          <a:spcPts val="6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1" spc="-5" dirty="0">
                          <a:latin typeface="Century Gothic"/>
                          <a:cs typeface="Century Gothic"/>
                        </a:rPr>
                        <a:t>O</a:t>
                      </a:r>
                      <a:r>
                        <a:rPr lang="cs-CZ" sz="1700" b="1" dirty="0">
                          <a:latin typeface="Century Gothic"/>
                          <a:cs typeface="Century Gothic"/>
                        </a:rPr>
                        <a:t>ligosac</a:t>
                      </a:r>
                      <a:r>
                        <a:rPr lang="cs-CZ" sz="1700" b="1" spc="5" dirty="0">
                          <a:latin typeface="Century Gothic"/>
                          <a:cs typeface="Century Gothic"/>
                        </a:rPr>
                        <a:t>h</a:t>
                      </a:r>
                      <a:r>
                        <a:rPr lang="cs-CZ" sz="1700" b="1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lang="cs-CZ" sz="1700" b="1" spc="-10" dirty="0"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lang="cs-CZ" sz="1700" b="1" dirty="0">
                          <a:latin typeface="Century Gothic"/>
                          <a:cs typeface="Century Gothic"/>
                        </a:rPr>
                        <a:t>idy  </a:t>
                      </a:r>
                      <a:r>
                        <a:rPr lang="cs-CZ" sz="1700" b="1" spc="-5" dirty="0">
                          <a:latin typeface="Century Gothic"/>
                          <a:cs typeface="Century Gothic"/>
                        </a:rPr>
                        <a:t>(3-9</a:t>
                      </a:r>
                      <a:r>
                        <a:rPr lang="cs-CZ" sz="1700" b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cs-CZ" sz="1700" b="1" spc="-5" dirty="0">
                          <a:latin typeface="Century Gothic"/>
                          <a:cs typeface="Century Gothic"/>
                        </a:rPr>
                        <a:t>CJ)</a:t>
                      </a:r>
                      <a:endParaRPr lang="cs-CZ" sz="1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763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700" spc="-5" dirty="0">
                          <a:latin typeface="Century Gothic"/>
                          <a:cs typeface="Century Gothic"/>
                        </a:rPr>
                        <a:t>Rafinóza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5969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684">
                <a:tc rowSpan="3">
                  <a:txBody>
                    <a:bodyPr/>
                    <a:lstStyle/>
                    <a:p>
                      <a:pPr marL="140335" marR="393065">
                        <a:lnSpc>
                          <a:spcPts val="1989"/>
                        </a:lnSpc>
                        <a:spcBef>
                          <a:spcPts val="685"/>
                        </a:spcBef>
                      </a:pPr>
                      <a:r>
                        <a:rPr sz="1700" b="1" spc="-5" dirty="0" err="1">
                          <a:latin typeface="Century Gothic"/>
                          <a:cs typeface="Century Gothic"/>
                        </a:rPr>
                        <a:t>Po</a:t>
                      </a:r>
                      <a:r>
                        <a:rPr sz="1700" b="1" spc="5" dirty="0" err="1">
                          <a:latin typeface="Century Gothic"/>
                          <a:cs typeface="Century Gothic"/>
                        </a:rPr>
                        <a:t>l</a:t>
                      </a:r>
                      <a:r>
                        <a:rPr sz="1700" b="1" dirty="0" err="1">
                          <a:latin typeface="Century Gothic"/>
                          <a:cs typeface="Century Gothic"/>
                        </a:rPr>
                        <a:t>ysa</a:t>
                      </a:r>
                      <a:r>
                        <a:rPr sz="1700" b="1" spc="-5" dirty="0" err="1">
                          <a:latin typeface="Century Gothic"/>
                          <a:cs typeface="Century Gothic"/>
                        </a:rPr>
                        <a:t>c</a:t>
                      </a:r>
                      <a:r>
                        <a:rPr sz="1700" b="1" dirty="0" err="1">
                          <a:latin typeface="Century Gothic"/>
                          <a:cs typeface="Century Gothic"/>
                        </a:rPr>
                        <a:t>ha</a:t>
                      </a:r>
                      <a:r>
                        <a:rPr sz="1700" b="1" spc="-10" dirty="0" err="1">
                          <a:latin typeface="Century Gothic"/>
                          <a:cs typeface="Century Gothic"/>
                        </a:rPr>
                        <a:t>r</a:t>
                      </a:r>
                      <a:r>
                        <a:rPr sz="1700" b="1" spc="5" dirty="0" err="1">
                          <a:latin typeface="Century Gothic"/>
                          <a:cs typeface="Century Gothic"/>
                        </a:rPr>
                        <a:t>i</a:t>
                      </a:r>
                      <a:r>
                        <a:rPr sz="1700" b="1" dirty="0" err="1">
                          <a:latin typeface="Century Gothic"/>
                          <a:cs typeface="Century Gothic"/>
                        </a:rPr>
                        <a:t>dy</a:t>
                      </a:r>
                      <a:r>
                        <a:rPr sz="1700" b="1" dirty="0">
                          <a:latin typeface="Century Gothic"/>
                          <a:cs typeface="Century Gothic"/>
                        </a:rPr>
                        <a:t>  (&gt;</a:t>
                      </a:r>
                      <a:r>
                        <a:rPr lang="cs-CZ" sz="1700" b="1" dirty="0">
                          <a:latin typeface="Century Gothic"/>
                          <a:cs typeface="Century Gothic"/>
                        </a:rPr>
                        <a:t>9</a:t>
                      </a:r>
                      <a:r>
                        <a:rPr sz="1700" b="1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700" b="1" spc="-5" dirty="0">
                          <a:latin typeface="Century Gothic"/>
                          <a:cs typeface="Century Gothic"/>
                        </a:rPr>
                        <a:t>CJ)</a:t>
                      </a:r>
                      <a:endParaRPr sz="1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700" spc="-5" dirty="0">
                          <a:latin typeface="Century Gothic"/>
                          <a:cs typeface="Century Gothic"/>
                        </a:rPr>
                        <a:t>Škrob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6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700" spc="-5" dirty="0">
                          <a:latin typeface="Century Gothic"/>
                          <a:cs typeface="Century Gothic"/>
                        </a:rPr>
                        <a:t>Glykogen</a:t>
                      </a:r>
                      <a:endParaRPr sz="1700">
                        <a:latin typeface="Century Gothic"/>
                        <a:cs typeface="Century Gothic"/>
                      </a:endParaRPr>
                    </a:p>
                  </a:txBody>
                  <a:tcPr marL="0" marR="0" marT="590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DD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6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69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700" spc="-5" dirty="0">
                          <a:latin typeface="Century Gothic"/>
                          <a:cs typeface="Century Gothic"/>
                        </a:rPr>
                        <a:t>Nestravitelné</a:t>
                      </a:r>
                      <a:r>
                        <a:rPr sz="17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700" spc="-5" dirty="0">
                          <a:latin typeface="Century Gothic"/>
                          <a:cs typeface="Century Gothic"/>
                        </a:rPr>
                        <a:t>polysacharidy</a:t>
                      </a:r>
                      <a:endParaRPr sz="17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03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CE8119D5-F5DF-4933-99F2-DDE94B5385D0}"/>
              </a:ext>
            </a:extLst>
          </p:cNvPr>
          <p:cNvSpPr txBox="1"/>
          <p:nvPr/>
        </p:nvSpPr>
        <p:spPr>
          <a:xfrm>
            <a:off x="771149" y="531845"/>
            <a:ext cx="9063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>
                <a:solidFill>
                  <a:schemeClr val="tx2"/>
                </a:solidFill>
                <a:latin typeface="+mj-lt"/>
                <a:ea typeface="MS PGothic" panose="020B0600070205080204" pitchFamily="34" charset="-128"/>
              </a:rPr>
              <a:t>Rozdělení sacharidů</a:t>
            </a:r>
            <a:endParaRPr lang="cs-CZ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64E418-C237-4E17-B5AD-7858CE558FC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79"/>
    </mc:Choice>
    <mc:Fallback xmlns="">
      <p:transition spd="slow" advTm="5367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B6D5FD8E-D3B7-4F9E-9827-4CF14707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SACHARIDY a PŘIDANÉ CUKRY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791805D8-2361-4576-91FA-CB7DFA4EC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/>
              <a:t>DACH doporučení: plnohodnotná smíšená strava  by měla obsahovat omezené množství tuků a hojně sacharidů (především škrob), které by měly tvořit více než 50 % celkového energetického příjmu (CEP)</a:t>
            </a:r>
          </a:p>
          <a:p>
            <a:r>
              <a:rPr lang="cs-CZ" altLang="cs-CZ" sz="1800" dirty="0"/>
              <a:t>EFSA doporučení: </a:t>
            </a:r>
            <a:br>
              <a:rPr lang="cs-CZ" altLang="cs-CZ" sz="1800" dirty="0"/>
            </a:br>
            <a:r>
              <a:rPr lang="cs-CZ" altLang="cs-CZ" sz="1800" dirty="0"/>
              <a:t>- sacharidy: 50-55 % CEP, cca 260 g/den (z toho cukry: 18 % CEP)</a:t>
            </a:r>
            <a:br>
              <a:rPr lang="cs-CZ" altLang="cs-CZ" sz="1800" dirty="0"/>
            </a:br>
            <a:r>
              <a:rPr lang="cs-CZ" altLang="cs-CZ" sz="1800" dirty="0"/>
              <a:t>- přidané cukry: ˂ 9-10 % CEP (45 g/den, 9 % CEP, 2000 kcal)</a:t>
            </a:r>
            <a:br>
              <a:rPr lang="cs-CZ" altLang="cs-CZ" sz="1800" dirty="0"/>
            </a:br>
            <a:r>
              <a:rPr lang="cs-CZ" altLang="cs-CZ" sz="1800" dirty="0"/>
              <a:t>- přirozené cukry: 45 g/den, 9 % CEP, 2000 kcal</a:t>
            </a:r>
            <a:br>
              <a:rPr lang="cs-CZ" altLang="cs-CZ" sz="1800" dirty="0"/>
            </a:br>
            <a:r>
              <a:rPr lang="cs-CZ" altLang="cs-CZ" sz="1800" dirty="0"/>
              <a:t>- odkaz: </a:t>
            </a:r>
            <a:r>
              <a:rPr lang="cs-CZ" altLang="cs-CZ" sz="1800" dirty="0">
                <a:hlinkClick r:id="rId2"/>
              </a:rPr>
              <a:t>http://www.efsa.europa.eu/en/efsajournal/pub/1008</a:t>
            </a:r>
            <a:br>
              <a:rPr lang="cs-CZ" altLang="cs-CZ" sz="1800" dirty="0"/>
            </a:br>
            <a:r>
              <a:rPr lang="cs-CZ" altLang="cs-CZ" sz="1800" dirty="0"/>
              <a:t>- odkaz: </a:t>
            </a:r>
            <a:r>
              <a:rPr lang="cs-CZ" altLang="cs-CZ" sz="1800" dirty="0">
                <a:hlinkClick r:id="rId3"/>
              </a:rPr>
              <a:t>http://www.efsa.europa.eu/sites/default/files/scientific_output/files/main_documents/1462.pdf</a:t>
            </a:r>
            <a:endParaRPr lang="cs-CZ" altLang="cs-CZ" sz="1800" dirty="0"/>
          </a:p>
          <a:p>
            <a:r>
              <a:rPr lang="cs-CZ" altLang="cs-CZ" sz="1800" dirty="0"/>
              <a:t>SPV doporučení:</a:t>
            </a:r>
            <a:br>
              <a:rPr lang="cs-CZ" altLang="cs-CZ" sz="1800" dirty="0"/>
            </a:br>
            <a:r>
              <a:rPr lang="cs-CZ" altLang="cs-CZ" sz="1800" dirty="0"/>
              <a:t>- „jednoduché cukry“: ˂10 % CEP (60 g/den)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C640EF8-7732-4BFF-89F2-42CFE54A90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D4FCEBBF-D896-4447-B6DC-A788C21E3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314325"/>
            <a:ext cx="10972800" cy="106838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dirty="0"/>
              <a:t>Vláknina - definice</a:t>
            </a:r>
            <a:endParaRPr lang="en-GB" altLang="cs-CZ" dirty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04535BD-CC7B-43A5-890A-D4CD39843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8013" y="1604963"/>
            <a:ext cx="10972800" cy="4445000"/>
          </a:xfrm>
        </p:spPr>
        <p:txBody>
          <a:bodyPr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1953 (poprvé) – „nestravitelná složka potravy, která tvoří stěnu rostlinných buněk (celulosa, hemicelulosy, lignin</a:t>
            </a:r>
            <a:r>
              <a:rPr lang="cs-CZ" altLang="cs-CZ"/>
              <a:t>)</a:t>
            </a:r>
            <a:r>
              <a:rPr lang="en-GB" altLang="en-GB"/>
              <a:t>“</a:t>
            </a:r>
            <a:endParaRPr lang="en-GB" altLang="cs-CZ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1972 - „...zbytky rostlinných buněčných stěn, které nejsou štěpeny trávícími enzymy člověka</a:t>
            </a:r>
            <a:r>
              <a:rPr lang="en-GB" altLang="en-GB"/>
              <a:t>“</a:t>
            </a:r>
            <a:endParaRPr lang="en-GB" altLang="cs-CZ"/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1976 - „i jiné nestravitelné polysacharidy, nejenom ze stěn rostlinných buněk</a:t>
            </a:r>
            <a:r>
              <a:rPr lang="en-GB" altLang="en-GB"/>
              <a:t>“</a:t>
            </a:r>
            <a:endParaRPr lang="en-GB" altLang="cs-CZ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9449365-A048-4384-8A2A-B8D2A0260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41DCEBAE-C7DF-4201-874B-C436444B6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314325"/>
            <a:ext cx="10972800" cy="82867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dirty="0" err="1"/>
              <a:t>rozpustnost</a:t>
            </a:r>
            <a:r>
              <a:rPr lang="en-GB" altLang="cs-CZ" dirty="0"/>
              <a:t> X </a:t>
            </a:r>
            <a:r>
              <a:rPr lang="en-GB" altLang="cs-CZ" dirty="0" err="1"/>
              <a:t>nerozpustnost</a:t>
            </a:r>
            <a:endParaRPr lang="en-GB" altLang="cs-CZ" dirty="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726DEC7-6223-4949-A963-9B728AEB3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6738" y="1409700"/>
            <a:ext cx="10972800" cy="4471988"/>
          </a:xfrm>
        </p:spPr>
        <p:txBody>
          <a:bodyPr/>
          <a:lstStyle/>
          <a:p>
            <a:pPr>
              <a:lnSpc>
                <a:spcPct val="93000"/>
              </a:lnSpc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sz="2600" dirty="0"/>
              <a:t>1980 – </a:t>
            </a:r>
            <a:r>
              <a:rPr lang="en-GB" altLang="cs-CZ" sz="2600" dirty="0" err="1"/>
              <a:t>rozdělení</a:t>
            </a:r>
            <a:r>
              <a:rPr lang="en-GB" altLang="cs-CZ" sz="2600" dirty="0"/>
              <a:t> </a:t>
            </a:r>
            <a:r>
              <a:rPr lang="en-GB" altLang="cs-CZ" sz="2600" dirty="0" err="1"/>
              <a:t>vlákniny</a:t>
            </a:r>
            <a:r>
              <a:rPr lang="en-GB" altLang="cs-CZ" sz="2600" dirty="0"/>
              <a:t> </a:t>
            </a:r>
            <a:r>
              <a:rPr lang="en-GB" altLang="cs-CZ" sz="2600" dirty="0" err="1"/>
              <a:t>na</a:t>
            </a:r>
            <a:r>
              <a:rPr lang="en-GB" altLang="cs-CZ" sz="2600" dirty="0"/>
              <a:t> </a:t>
            </a:r>
            <a:r>
              <a:rPr lang="en-GB" altLang="cs-CZ" sz="2600" dirty="0" err="1"/>
              <a:t>nerozpustnou</a:t>
            </a:r>
            <a:r>
              <a:rPr lang="en-GB" altLang="cs-CZ" sz="2600" dirty="0"/>
              <a:t> (</a:t>
            </a:r>
            <a:r>
              <a:rPr lang="en-GB" altLang="cs-CZ" sz="2600" dirty="0" err="1"/>
              <a:t>odolná</a:t>
            </a:r>
            <a:r>
              <a:rPr lang="en-GB" altLang="cs-CZ" sz="2600" dirty="0"/>
              <a:t> </a:t>
            </a:r>
            <a:r>
              <a:rPr lang="en-GB" altLang="cs-CZ" sz="2600" dirty="0" err="1"/>
              <a:t>fermentaci</a:t>
            </a:r>
            <a:r>
              <a:rPr lang="en-GB" altLang="cs-CZ" sz="2600" dirty="0"/>
              <a:t> v </a:t>
            </a:r>
            <a:r>
              <a:rPr lang="en-GB" altLang="cs-CZ" sz="2600" dirty="0" err="1"/>
              <a:t>tlustém</a:t>
            </a:r>
            <a:r>
              <a:rPr lang="en-GB" altLang="cs-CZ" sz="2600" dirty="0"/>
              <a:t> </a:t>
            </a:r>
            <a:r>
              <a:rPr lang="en-GB" altLang="cs-CZ" sz="2600" dirty="0" err="1"/>
              <a:t>střevě</a:t>
            </a:r>
            <a:r>
              <a:rPr lang="en-GB" altLang="cs-CZ" sz="2600" dirty="0"/>
              <a:t>) a </a:t>
            </a:r>
            <a:r>
              <a:rPr lang="en-GB" altLang="cs-CZ" sz="2600" dirty="0" err="1"/>
              <a:t>rozpustnou</a:t>
            </a:r>
            <a:br>
              <a:rPr lang="en-GB" altLang="cs-CZ" sz="2600" dirty="0"/>
            </a:br>
            <a:r>
              <a:rPr lang="en-GB" altLang="cs-CZ" dirty="0"/>
              <a:t>	</a:t>
            </a:r>
            <a:r>
              <a:rPr lang="en-GB" altLang="cs-CZ" sz="2000" dirty="0"/>
              <a:t>NEROZPUTNÁ (</a:t>
            </a:r>
            <a:r>
              <a:rPr lang="en-GB" altLang="cs-CZ" sz="2000" dirty="0" err="1"/>
              <a:t>celulosa</a:t>
            </a:r>
            <a:r>
              <a:rPr lang="en-GB" altLang="cs-CZ" sz="2000" dirty="0"/>
              <a:t>, lignin)</a:t>
            </a:r>
            <a:br>
              <a:rPr lang="en-GB" altLang="cs-CZ" sz="2000" dirty="0"/>
            </a:br>
            <a:r>
              <a:rPr lang="en-GB" altLang="cs-CZ" sz="2000" dirty="0"/>
              <a:t>	- </a:t>
            </a:r>
            <a:r>
              <a:rPr lang="en-GB" altLang="cs-CZ" sz="2000" dirty="0" err="1"/>
              <a:t>porporují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peristaltiku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střev</a:t>
            </a:r>
            <a:r>
              <a:rPr lang="en-GB" altLang="cs-CZ" sz="2000" dirty="0"/>
              <a:t>, </a:t>
            </a:r>
            <a:r>
              <a:rPr lang="en-GB" altLang="cs-CZ" sz="2000" dirty="0" err="1"/>
              <a:t>urychlují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tak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průchod</a:t>
            </a:r>
            <a:r>
              <a:rPr lang="en-GB" altLang="cs-CZ" sz="2000" dirty="0"/>
              <a:t> tr</a:t>
            </a:r>
            <a:r>
              <a:rPr lang="cs-CZ" altLang="cs-CZ" sz="2000" dirty="0"/>
              <a:t>á</a:t>
            </a:r>
            <a:r>
              <a:rPr lang="en-GB" altLang="cs-CZ" sz="2000" dirty="0" err="1"/>
              <a:t>veniny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střevem</a:t>
            </a:r>
            <a:r>
              <a:rPr lang="en-GB" altLang="cs-CZ" sz="2000" dirty="0"/>
              <a:t> a </a:t>
            </a:r>
            <a:r>
              <a:rPr lang="en-GB" altLang="cs-CZ" sz="2000" dirty="0" err="1"/>
              <a:t>zvětšují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obje</a:t>
            </a:r>
            <a:r>
              <a:rPr lang="cs-CZ" altLang="cs-CZ" sz="2000" dirty="0"/>
              <a:t>m </a:t>
            </a:r>
            <a:r>
              <a:rPr lang="en-GB" altLang="cs-CZ" sz="2000" dirty="0" err="1"/>
              <a:t>stolice</a:t>
            </a:r>
            <a:br>
              <a:rPr lang="en-GB" altLang="cs-CZ" sz="2000" dirty="0"/>
            </a:br>
            <a:br>
              <a:rPr lang="en-GB" altLang="cs-CZ" sz="2000" dirty="0"/>
            </a:br>
            <a:r>
              <a:rPr lang="en-GB" altLang="cs-CZ" sz="2000" dirty="0"/>
              <a:t>	ROZPUSTNÁ  (</a:t>
            </a:r>
            <a:r>
              <a:rPr lang="en-GB" altLang="cs-CZ" sz="2000" dirty="0" err="1"/>
              <a:t>pektiny</a:t>
            </a:r>
            <a:r>
              <a:rPr lang="en-GB" altLang="cs-CZ" sz="2000" dirty="0"/>
              <a:t>, beta-</a:t>
            </a:r>
            <a:r>
              <a:rPr lang="en-GB" altLang="cs-CZ" sz="2000" dirty="0" err="1"/>
              <a:t>glukany</a:t>
            </a:r>
            <a:r>
              <a:rPr lang="en-GB" altLang="cs-CZ" sz="2000" dirty="0"/>
              <a:t>)</a:t>
            </a:r>
            <a:br>
              <a:rPr lang="en-GB" altLang="cs-CZ" sz="2000" dirty="0"/>
            </a:br>
            <a:r>
              <a:rPr lang="en-GB" altLang="cs-CZ" sz="2000" dirty="0"/>
              <a:t>	- </a:t>
            </a:r>
            <a:r>
              <a:rPr lang="en-GB" altLang="cs-CZ" sz="2000" dirty="0" err="1"/>
              <a:t>vytváří</a:t>
            </a:r>
            <a:r>
              <a:rPr lang="en-GB" altLang="cs-CZ" sz="2000" dirty="0"/>
              <a:t> v </a:t>
            </a:r>
            <a:r>
              <a:rPr lang="en-GB" altLang="cs-CZ" sz="2000" dirty="0" err="1"/>
              <a:t>tenkém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střevě</a:t>
            </a:r>
            <a:r>
              <a:rPr lang="en-GB" altLang="cs-CZ" sz="2000" dirty="0"/>
              <a:t> </a:t>
            </a:r>
            <a:r>
              <a:rPr lang="en-GB" altLang="cs-CZ" sz="2000" dirty="0" err="1"/>
              <a:t>gelovité</a:t>
            </a:r>
            <a:r>
              <a:rPr lang="en-GB" altLang="cs-CZ" sz="2000" dirty="0"/>
              <a:t> (</a:t>
            </a:r>
            <a:r>
              <a:rPr lang="en-GB" altLang="cs-CZ" sz="2000" dirty="0" err="1"/>
              <a:t>rosolovité</a:t>
            </a:r>
            <a:r>
              <a:rPr lang="en-GB" altLang="cs-CZ" sz="2000" dirty="0"/>
              <a:t>) </a:t>
            </a:r>
            <a:r>
              <a:rPr lang="en-GB" altLang="cs-CZ" sz="2000" dirty="0" err="1"/>
              <a:t>prostředí</a:t>
            </a:r>
            <a:r>
              <a:rPr lang="en-GB" altLang="cs-CZ" sz="2000" dirty="0"/>
              <a:t> a </a:t>
            </a:r>
            <a:r>
              <a:rPr lang="en-GB" altLang="cs-CZ" sz="2000" dirty="0" err="1"/>
              <a:t>snižují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tak</a:t>
            </a:r>
            <a:r>
              <a:rPr lang="en-GB" altLang="cs-CZ" sz="2000" dirty="0"/>
              <a:t> </a:t>
            </a:r>
            <a:r>
              <a:rPr lang="en-GB" altLang="cs-CZ" sz="2000" dirty="0" err="1"/>
              <a:t>vstřebávání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glukosy</a:t>
            </a:r>
            <a:r>
              <a:rPr lang="en-GB" altLang="cs-CZ" sz="2000" dirty="0"/>
              <a:t> a 	</a:t>
            </a:r>
            <a:r>
              <a:rPr lang="en-GB" altLang="cs-CZ" sz="2000" dirty="0" err="1"/>
              <a:t>mastných</a:t>
            </a:r>
            <a:r>
              <a:rPr lang="en-GB" altLang="cs-CZ" sz="2000" dirty="0"/>
              <a:t> </a:t>
            </a:r>
            <a:r>
              <a:rPr lang="en-GB" altLang="cs-CZ" sz="2000" dirty="0" err="1"/>
              <a:t>kyselin</a:t>
            </a:r>
            <a:r>
              <a:rPr lang="en-GB" altLang="cs-CZ" sz="2000" dirty="0"/>
              <a:t> </a:t>
            </a:r>
            <a:r>
              <a:rPr lang="en-GB" altLang="cs-CZ" sz="2000" dirty="0" err="1"/>
              <a:t>přes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střevní</a:t>
            </a:r>
            <a:r>
              <a:rPr lang="en-GB" altLang="cs-CZ" sz="2000" dirty="0"/>
              <a:t> </a:t>
            </a:r>
            <a:r>
              <a:rPr lang="en-GB" altLang="cs-CZ" sz="2000" dirty="0" err="1"/>
              <a:t>stěnu</a:t>
            </a:r>
            <a:endParaRPr lang="cs-CZ" altLang="cs-CZ" sz="2000" dirty="0"/>
          </a:p>
          <a:p>
            <a:pPr>
              <a:lnSpc>
                <a:spcPct val="93000"/>
              </a:lnSpc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en-GB" altLang="cs-CZ" sz="2000" dirty="0"/>
          </a:p>
          <a:p>
            <a:pPr>
              <a:lnSpc>
                <a:spcPct val="93000"/>
              </a:lnSpc>
              <a:tabLst>
                <a:tab pos="711200" algn="l"/>
                <a:tab pos="1435100" algn="l"/>
                <a:tab pos="2159000" algn="l"/>
                <a:tab pos="2882900" algn="l"/>
                <a:tab pos="3606800" algn="l"/>
                <a:tab pos="4330700" algn="l"/>
                <a:tab pos="5054600" algn="l"/>
                <a:tab pos="5778500" algn="l"/>
                <a:tab pos="6502400" algn="l"/>
                <a:tab pos="7226300" algn="l"/>
                <a:tab pos="7950200" algn="l"/>
                <a:tab pos="8674100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sz="2600" dirty="0"/>
              <a:t>1998 – WHO </a:t>
            </a:r>
            <a:r>
              <a:rPr lang="en-GB" altLang="cs-CZ" sz="2600" dirty="0" err="1"/>
              <a:t>doporučila</a:t>
            </a:r>
            <a:r>
              <a:rPr lang="en-GB" altLang="cs-CZ" sz="2600" dirty="0"/>
              <a:t> </a:t>
            </a:r>
            <a:r>
              <a:rPr lang="en-GB" altLang="cs-CZ" sz="2600" dirty="0" err="1"/>
              <a:t>nečlenit</a:t>
            </a:r>
            <a:r>
              <a:rPr lang="en-GB" altLang="cs-CZ" sz="2600" dirty="0"/>
              <a:t> </a:t>
            </a:r>
            <a:r>
              <a:rPr lang="en-GB" altLang="cs-CZ" sz="2600" dirty="0" err="1"/>
              <a:t>vlákninu</a:t>
            </a:r>
            <a:r>
              <a:rPr lang="en-GB" altLang="cs-CZ" sz="2600" dirty="0"/>
              <a:t> </a:t>
            </a:r>
            <a:r>
              <a:rPr lang="en-GB" altLang="cs-CZ" sz="2600" dirty="0" err="1"/>
              <a:t>na</a:t>
            </a:r>
            <a:r>
              <a:rPr lang="en-GB" altLang="cs-CZ" sz="2600" dirty="0"/>
              <a:t> </a:t>
            </a:r>
            <a:r>
              <a:rPr lang="en-GB" altLang="cs-CZ" sz="2600" dirty="0" err="1"/>
              <a:t>rozpustnou</a:t>
            </a:r>
            <a:r>
              <a:rPr lang="en-GB" altLang="cs-CZ" sz="2600" dirty="0"/>
              <a:t> a </a:t>
            </a:r>
            <a:r>
              <a:rPr lang="en-GB" altLang="cs-CZ" sz="2600" dirty="0" err="1"/>
              <a:t>nerozpustnou</a:t>
            </a:r>
            <a:r>
              <a:rPr lang="en-GB" altLang="cs-CZ" sz="2600" dirty="0"/>
              <a:t>, </a:t>
            </a:r>
            <a:r>
              <a:rPr lang="en-GB" altLang="cs-CZ" sz="2600" dirty="0" err="1"/>
              <a:t>protože</a:t>
            </a:r>
            <a:r>
              <a:rPr lang="en-GB" altLang="cs-CZ" sz="2600" dirty="0"/>
              <a:t> </a:t>
            </a:r>
            <a:r>
              <a:rPr lang="en-GB" altLang="cs-CZ" sz="2600" dirty="0" err="1"/>
              <a:t>rozdělení</a:t>
            </a:r>
            <a:r>
              <a:rPr lang="en-GB" altLang="cs-CZ" sz="2600" dirty="0"/>
              <a:t> </a:t>
            </a:r>
            <a:r>
              <a:rPr lang="en-GB" altLang="cs-CZ" sz="2600" dirty="0" err="1"/>
              <a:t>platí</a:t>
            </a:r>
            <a:r>
              <a:rPr lang="en-GB" altLang="cs-CZ" sz="2600" dirty="0"/>
              <a:t> </a:t>
            </a:r>
            <a:r>
              <a:rPr lang="en-GB" altLang="cs-CZ" sz="2600" dirty="0" err="1"/>
              <a:t>jen</a:t>
            </a:r>
            <a:r>
              <a:rPr lang="en-GB" altLang="cs-CZ" sz="2600" dirty="0"/>
              <a:t> pro </a:t>
            </a:r>
            <a:r>
              <a:rPr lang="en-GB" altLang="cs-CZ" sz="2600" dirty="0" err="1"/>
              <a:t>některé</a:t>
            </a:r>
            <a:r>
              <a:rPr lang="en-GB" altLang="cs-CZ" sz="2600" dirty="0"/>
              <a:t> ze </a:t>
            </a:r>
            <a:r>
              <a:rPr lang="en-GB" altLang="cs-CZ" sz="2600" dirty="0" err="1"/>
              <a:t>složek</a:t>
            </a:r>
            <a:r>
              <a:rPr lang="en-GB" altLang="cs-CZ" sz="2600" dirty="0"/>
              <a:t> </a:t>
            </a:r>
            <a:r>
              <a:rPr lang="en-GB" altLang="cs-CZ" sz="2600" dirty="0" err="1"/>
              <a:t>obou</a:t>
            </a:r>
            <a:r>
              <a:rPr lang="en-GB" altLang="cs-CZ" sz="2600" dirty="0"/>
              <a:t> </a:t>
            </a:r>
            <a:r>
              <a:rPr lang="en-GB" altLang="cs-CZ" sz="2600" dirty="0" err="1"/>
              <a:t>skupin</a:t>
            </a:r>
            <a:r>
              <a:rPr lang="en-GB" altLang="cs-CZ" sz="2600" dirty="0"/>
              <a:t> (</a:t>
            </a:r>
            <a:r>
              <a:rPr lang="en-GB" altLang="cs-CZ" sz="2600" dirty="0" err="1"/>
              <a:t>některé</a:t>
            </a:r>
            <a:r>
              <a:rPr lang="en-GB" altLang="cs-CZ" sz="2600" dirty="0"/>
              <a:t> „</a:t>
            </a:r>
            <a:r>
              <a:rPr lang="en-GB" altLang="cs-CZ" sz="2600" dirty="0" err="1"/>
              <a:t>nerozpustné</a:t>
            </a:r>
            <a:r>
              <a:rPr lang="en-GB" altLang="en-GB" sz="2600" dirty="0"/>
              <a:t>“</a:t>
            </a:r>
            <a:r>
              <a:rPr lang="en-GB" altLang="cs-CZ" sz="2600" dirty="0"/>
              <a:t> </a:t>
            </a:r>
            <a:r>
              <a:rPr lang="en-GB" altLang="cs-CZ" sz="2600" dirty="0" err="1"/>
              <a:t>jsou</a:t>
            </a:r>
            <a:r>
              <a:rPr lang="en-GB" altLang="cs-CZ" sz="2600" dirty="0"/>
              <a:t> v </a:t>
            </a:r>
            <a:r>
              <a:rPr lang="en-GB" altLang="cs-CZ" sz="2600" dirty="0" err="1"/>
              <a:t>tlustém</a:t>
            </a:r>
            <a:r>
              <a:rPr lang="en-GB" altLang="cs-CZ" sz="2600" dirty="0"/>
              <a:t> </a:t>
            </a:r>
            <a:r>
              <a:rPr lang="en-GB" altLang="cs-CZ" sz="2600" dirty="0" err="1"/>
              <a:t>střevě</a:t>
            </a:r>
            <a:r>
              <a:rPr lang="en-GB" altLang="cs-CZ" sz="2600" dirty="0"/>
              <a:t> </a:t>
            </a:r>
            <a:r>
              <a:rPr lang="en-GB" altLang="cs-CZ" sz="2600" dirty="0" err="1"/>
              <a:t>fermentovány</a:t>
            </a:r>
            <a:r>
              <a:rPr lang="en-GB" altLang="cs-CZ" sz="2600" dirty="0"/>
              <a:t>)</a:t>
            </a:r>
            <a:br>
              <a:rPr lang="en-GB" altLang="cs-CZ" sz="2600" dirty="0"/>
            </a:br>
            <a:endParaRPr lang="en-GB" altLang="cs-CZ" sz="26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B5743CC-2DEE-4569-A1F6-5854FE40A6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4CA6F70C-A009-4BB9-BC0D-3AD3C3E27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013" y="314325"/>
            <a:ext cx="10972800" cy="106838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definice...???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46DE69C-DB58-44D3-AB2E-C1B0143A1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8013" y="1604963"/>
            <a:ext cx="10972800" cy="4445000"/>
          </a:xfrm>
        </p:spPr>
        <p:txBody>
          <a:bodyPr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600"/>
              <a:t>Navíc:</a:t>
            </a:r>
            <a:br>
              <a:rPr lang="en-GB" altLang="cs-CZ" sz="2600"/>
            </a:br>
            <a:r>
              <a:rPr lang="en-GB" altLang="cs-CZ" sz="2600"/>
              <a:t>= rozpustnost ve vodě předem neurčuje fyziologický efekt</a:t>
            </a:r>
          </a:p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600"/>
              <a:t>Odborná shoda posledních let </a:t>
            </a:r>
            <a:br>
              <a:rPr lang="en-GB" altLang="cs-CZ" sz="2600"/>
            </a:br>
            <a:r>
              <a:rPr lang="en-GB" altLang="cs-CZ" sz="2600">
                <a:cs typeface="Arial" panose="020B0604020202020204" pitchFamily="34" charset="0"/>
              </a:rPr>
              <a:t>→ pojem musí být vymezen na fyziologickém základě, nikoliv podle metody stanovení (jak tomu doposud bylo)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F2411FC-B242-49CC-BBB4-9775257B44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0543E0C8-A11B-47B9-BDE6-437EE88F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 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37DFD6EE-7F97-439D-AC50-663E9F9E4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b="1" dirty="0"/>
              <a:t>2001 AACC</a:t>
            </a:r>
            <a:r>
              <a:rPr lang="cs-CZ" altLang="cs-CZ" dirty="0"/>
              <a:t> - (</a:t>
            </a:r>
            <a:r>
              <a:rPr lang="cs-CZ" altLang="cs-CZ" dirty="0" err="1"/>
              <a:t>Am</a:t>
            </a:r>
            <a:r>
              <a:rPr lang="cs-CZ" altLang="cs-CZ" dirty="0"/>
              <a:t>. </a:t>
            </a:r>
            <a:r>
              <a:rPr lang="cs-CZ" altLang="cs-CZ" dirty="0" err="1"/>
              <a:t>Asoc</a:t>
            </a:r>
            <a:r>
              <a:rPr lang="cs-CZ" altLang="cs-CZ" dirty="0"/>
              <a:t>. </a:t>
            </a:r>
            <a:r>
              <a:rPr lang="cs-CZ" altLang="cs-CZ" dirty="0" err="1"/>
              <a:t>Cereal</a:t>
            </a:r>
            <a:r>
              <a:rPr lang="cs-CZ" altLang="cs-CZ" dirty="0"/>
              <a:t> </a:t>
            </a:r>
            <a:r>
              <a:rPr lang="cs-CZ" altLang="cs-CZ" dirty="0" err="1"/>
              <a:t>Chemist</a:t>
            </a:r>
            <a:r>
              <a:rPr lang="cs-CZ" altLang="cs-CZ" dirty="0"/>
              <a:t>) Vlákninu potravy tvoří jedlé části rostlin nebo analogické sacharidy, které jsou odolné vůči trávení a absorpci v lidském tenkém střevě a jsou zcela nebo částečně fermentovány v tlustém střevě. Vláknina potravy zahrnuje polysacharidy, oligosacharidy, lignin a přidružené rostlinné složky.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F4A18A1-F4BB-4E6A-B04D-24E05FF3D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B3BCB3C4-BEFD-47C7-A9AC-1A3EE80D7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975"/>
          </a:xfrm>
          <a:solidFill>
            <a:schemeClr val="bg1"/>
          </a:solidFill>
        </p:spPr>
        <p:txBody>
          <a:bodyPr/>
          <a:lstStyle/>
          <a:p>
            <a:r>
              <a:rPr lang="cs-CZ" altLang="cs-CZ" dirty="0"/>
              <a:t>FUNKCE VLÁKNINY</a:t>
            </a:r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C88DC6BA-01D0-4617-AD0A-F69FFD96FB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8013" y="1600200"/>
            <a:ext cx="9958387" cy="4873625"/>
          </a:xfrm>
        </p:spPr>
        <p:txBody>
          <a:bodyPr/>
          <a:lstStyle/>
          <a:p>
            <a:pPr marL="400050" indent="-280988">
              <a:lnSpc>
                <a:spcPct val="100000"/>
              </a:lnSpc>
              <a:spcBef>
                <a:spcPts val="325"/>
              </a:spcBef>
              <a:buFont typeface="Courier New" panose="02070309020205020404" pitchFamily="49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prevence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zubního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kazu</a:t>
            </a:r>
            <a:endParaRPr lang="en-GB" altLang="cs-CZ" sz="2000" dirty="0">
              <a:solidFill>
                <a:srgbClr val="000000"/>
              </a:solidFill>
            </a:endParaRPr>
          </a:p>
          <a:p>
            <a:pPr marL="400050" indent="-280988">
              <a:lnSpc>
                <a:spcPct val="100000"/>
              </a:lnSpc>
              <a:spcBef>
                <a:spcPts val="325"/>
              </a:spcBef>
              <a:buFont typeface="Courier New" panose="02070309020205020404" pitchFamily="49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altLang="cs-CZ" sz="2000" dirty="0">
                <a:solidFill>
                  <a:srgbClr val="000000"/>
                </a:solidFill>
              </a:rPr>
              <a:t>v </a:t>
            </a:r>
            <a:r>
              <a:rPr lang="en-GB" altLang="cs-CZ" sz="2000" dirty="0" err="1">
                <a:solidFill>
                  <a:srgbClr val="000000"/>
                </a:solidFill>
              </a:rPr>
              <a:t>žaludku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vyvolává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pocit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sytosti</a:t>
            </a:r>
            <a:endParaRPr lang="en-GB" altLang="cs-CZ" sz="2000" dirty="0">
              <a:solidFill>
                <a:srgbClr val="000000"/>
              </a:solidFill>
            </a:endParaRPr>
          </a:p>
          <a:p>
            <a:pPr marL="400050" indent="-280988">
              <a:lnSpc>
                <a:spcPct val="100000"/>
              </a:lnSpc>
              <a:spcBef>
                <a:spcPts val="325"/>
              </a:spcBef>
              <a:buFont typeface="Courier New" panose="02070309020205020404" pitchFamily="49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ve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střevě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působí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proti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zácpě</a:t>
            </a:r>
            <a:r>
              <a:rPr lang="en-GB" altLang="cs-CZ" sz="2000" dirty="0">
                <a:solidFill>
                  <a:srgbClr val="000000"/>
                </a:solidFill>
              </a:rPr>
              <a:t> a </a:t>
            </a:r>
            <a:r>
              <a:rPr lang="en-GB" altLang="cs-CZ" sz="2000" dirty="0" err="1">
                <a:solidFill>
                  <a:srgbClr val="000000"/>
                </a:solidFill>
              </a:rPr>
              <a:t>jejím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komplikacím</a:t>
            </a:r>
            <a:r>
              <a:rPr lang="en-GB" altLang="cs-CZ" sz="2000" dirty="0">
                <a:solidFill>
                  <a:srgbClr val="000000"/>
                </a:solidFill>
              </a:rPr>
              <a:t> (</a:t>
            </a:r>
            <a:r>
              <a:rPr lang="en-GB" altLang="cs-CZ" sz="2000" dirty="0" err="1">
                <a:solidFill>
                  <a:srgbClr val="000000"/>
                </a:solidFill>
              </a:rPr>
              <a:t>např</a:t>
            </a:r>
            <a:r>
              <a:rPr lang="en-GB" altLang="cs-CZ" sz="2000" dirty="0">
                <a:solidFill>
                  <a:srgbClr val="000000"/>
                </a:solidFill>
              </a:rPr>
              <a:t>. </a:t>
            </a:r>
            <a:r>
              <a:rPr lang="en-GB" altLang="cs-CZ" sz="2000" dirty="0" err="1">
                <a:solidFill>
                  <a:srgbClr val="000000"/>
                </a:solidFill>
              </a:rPr>
              <a:t>divertikulóza</a:t>
            </a:r>
            <a:r>
              <a:rPr lang="en-GB" altLang="cs-CZ" sz="2000" dirty="0">
                <a:solidFill>
                  <a:srgbClr val="000000"/>
                </a:solidFill>
              </a:rPr>
              <a:t>)</a:t>
            </a:r>
          </a:p>
          <a:p>
            <a:pPr marL="400050" indent="-280988">
              <a:lnSpc>
                <a:spcPct val="100000"/>
              </a:lnSpc>
              <a:spcBef>
                <a:spcPts val="325"/>
              </a:spcBef>
              <a:buFont typeface="Courier New" panose="02070309020205020404" pitchFamily="49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regulace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digesce</a:t>
            </a:r>
            <a:r>
              <a:rPr lang="en-GB" altLang="cs-CZ" sz="2000" dirty="0">
                <a:solidFill>
                  <a:srgbClr val="000000"/>
                </a:solidFill>
              </a:rPr>
              <a:t> a </a:t>
            </a:r>
            <a:r>
              <a:rPr lang="en-GB" altLang="cs-CZ" sz="2000" dirty="0" err="1">
                <a:solidFill>
                  <a:srgbClr val="000000"/>
                </a:solidFill>
              </a:rPr>
              <a:t>absorpce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sacharidů</a:t>
            </a:r>
            <a:r>
              <a:rPr lang="en-GB" altLang="cs-CZ" sz="2000" dirty="0">
                <a:solidFill>
                  <a:srgbClr val="000000"/>
                </a:solidFill>
              </a:rPr>
              <a:t> v </a:t>
            </a:r>
            <a:r>
              <a:rPr lang="en-GB" altLang="cs-CZ" sz="2000" dirty="0" err="1">
                <a:solidFill>
                  <a:srgbClr val="000000"/>
                </a:solidFill>
              </a:rPr>
              <a:t>tenkém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střevě</a:t>
            </a:r>
            <a:endParaRPr lang="en-GB" altLang="cs-CZ" sz="2000" dirty="0">
              <a:solidFill>
                <a:srgbClr val="000000"/>
              </a:solidFill>
            </a:endParaRPr>
          </a:p>
          <a:p>
            <a:pPr marL="400050" indent="-280988">
              <a:lnSpc>
                <a:spcPct val="100000"/>
              </a:lnSpc>
              <a:spcBef>
                <a:spcPts val="325"/>
              </a:spcBef>
              <a:buFont typeface="Courier New" panose="02070309020205020404" pitchFamily="49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regulace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absorpce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tuků</a:t>
            </a:r>
            <a:r>
              <a:rPr lang="en-GB" altLang="cs-CZ" sz="2000" dirty="0">
                <a:solidFill>
                  <a:srgbClr val="000000"/>
                </a:solidFill>
              </a:rPr>
              <a:t>, </a:t>
            </a:r>
            <a:r>
              <a:rPr lang="en-GB" altLang="cs-CZ" sz="2000" dirty="0" err="1">
                <a:solidFill>
                  <a:srgbClr val="000000"/>
                </a:solidFill>
              </a:rPr>
              <a:t>snížené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vstřebávání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minerálních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látek</a:t>
            </a:r>
            <a:r>
              <a:rPr lang="en-GB" altLang="cs-CZ" sz="2000" dirty="0">
                <a:solidFill>
                  <a:srgbClr val="000000"/>
                </a:solidFill>
              </a:rPr>
              <a:t> a </a:t>
            </a:r>
            <a:r>
              <a:rPr lang="en-GB" altLang="cs-CZ" sz="2000" dirty="0" err="1">
                <a:solidFill>
                  <a:srgbClr val="000000"/>
                </a:solidFill>
              </a:rPr>
              <a:t>žlučových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kyselin</a:t>
            </a:r>
            <a:r>
              <a:rPr lang="en-GB" altLang="cs-CZ" sz="2000" dirty="0">
                <a:solidFill>
                  <a:srgbClr val="000000"/>
                </a:solidFill>
              </a:rPr>
              <a:t> (</a:t>
            </a:r>
            <a:r>
              <a:rPr lang="en-GB" altLang="cs-CZ" sz="2000" dirty="0" err="1">
                <a:solidFill>
                  <a:srgbClr val="000000"/>
                </a:solidFill>
              </a:rPr>
              <a:t>hypocholesterolemický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účinek</a:t>
            </a:r>
            <a:r>
              <a:rPr lang="en-GB" altLang="cs-CZ" sz="2000" dirty="0">
                <a:solidFill>
                  <a:srgbClr val="000000"/>
                </a:solidFill>
              </a:rPr>
              <a:t>), </a:t>
            </a:r>
            <a:r>
              <a:rPr lang="en-GB" altLang="cs-CZ" sz="2000" dirty="0" err="1">
                <a:solidFill>
                  <a:srgbClr val="000000"/>
                </a:solidFill>
              </a:rPr>
              <a:t>zpomalení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rychlosti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resorpce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glukózy</a:t>
            </a:r>
            <a:r>
              <a:rPr lang="en-GB" altLang="cs-CZ" sz="2000" dirty="0">
                <a:solidFill>
                  <a:srgbClr val="000000"/>
                </a:solidFill>
              </a:rPr>
              <a:t> (</a:t>
            </a:r>
            <a:r>
              <a:rPr lang="en-GB" altLang="cs-CZ" sz="2000" dirty="0" err="1">
                <a:solidFill>
                  <a:srgbClr val="000000"/>
                </a:solidFill>
              </a:rPr>
              <a:t>snížení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strmosti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vzestupu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glykémie</a:t>
            </a:r>
            <a:r>
              <a:rPr lang="en-GB" altLang="cs-CZ" sz="2000" dirty="0">
                <a:solidFill>
                  <a:srgbClr val="000000"/>
                </a:solidFill>
              </a:rPr>
              <a:t>)</a:t>
            </a:r>
          </a:p>
          <a:p>
            <a:pPr marL="400050" indent="-280988">
              <a:lnSpc>
                <a:spcPct val="100000"/>
              </a:lnSpc>
              <a:spcBef>
                <a:spcPts val="325"/>
              </a:spcBef>
              <a:buFont typeface="Courier New" panose="02070309020205020404" pitchFamily="49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vazba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vody</a:t>
            </a:r>
            <a:r>
              <a:rPr lang="en-GB" altLang="cs-CZ" sz="2000" dirty="0">
                <a:solidFill>
                  <a:srgbClr val="000000"/>
                </a:solidFill>
              </a:rPr>
              <a:t> a </a:t>
            </a:r>
            <a:r>
              <a:rPr lang="en-GB" altLang="cs-CZ" sz="2000" dirty="0" err="1">
                <a:solidFill>
                  <a:srgbClr val="000000"/>
                </a:solidFill>
              </a:rPr>
              <a:t>tím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zvětšení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střevního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obsahu</a:t>
            </a:r>
            <a:endParaRPr lang="en-GB" altLang="cs-CZ" sz="2000" dirty="0">
              <a:solidFill>
                <a:srgbClr val="000000"/>
              </a:solidFill>
            </a:endParaRPr>
          </a:p>
          <a:p>
            <a:pPr marL="400050" indent="-280988">
              <a:lnSpc>
                <a:spcPct val="100000"/>
              </a:lnSpc>
              <a:spcBef>
                <a:spcPts val="325"/>
              </a:spcBef>
              <a:buFont typeface="Courier New" panose="02070309020205020404" pitchFamily="49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altLang="cs-CZ" sz="2000" dirty="0">
                <a:solidFill>
                  <a:srgbClr val="000000"/>
                </a:solidFill>
              </a:rPr>
              <a:t>je </a:t>
            </a:r>
            <a:r>
              <a:rPr lang="en-GB" altLang="cs-CZ" sz="2000" dirty="0" err="1">
                <a:solidFill>
                  <a:srgbClr val="000000"/>
                </a:solidFill>
              </a:rPr>
              <a:t>potravou</a:t>
            </a:r>
            <a:r>
              <a:rPr lang="en-GB" altLang="cs-CZ" sz="2000" dirty="0">
                <a:solidFill>
                  <a:srgbClr val="000000"/>
                </a:solidFill>
              </a:rPr>
              <a:t> pro </a:t>
            </a:r>
            <a:r>
              <a:rPr lang="en-GB" altLang="cs-CZ" sz="2000" dirty="0" err="1">
                <a:solidFill>
                  <a:srgbClr val="000000"/>
                </a:solidFill>
              </a:rPr>
              <a:t>bakterie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tlustého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střeva</a:t>
            </a:r>
            <a:r>
              <a:rPr lang="en-GB" altLang="cs-CZ" sz="2000" dirty="0">
                <a:solidFill>
                  <a:srgbClr val="000000"/>
                </a:solidFill>
              </a:rPr>
              <a:t> (</a:t>
            </a:r>
            <a:r>
              <a:rPr lang="en-GB" altLang="cs-CZ" sz="2000" dirty="0" err="1">
                <a:solidFill>
                  <a:srgbClr val="000000"/>
                </a:solidFill>
              </a:rPr>
              <a:t>vláknina</a:t>
            </a:r>
            <a:r>
              <a:rPr lang="en-GB" altLang="cs-CZ" sz="2000" dirty="0">
                <a:solidFill>
                  <a:srgbClr val="000000"/>
                </a:solidFill>
              </a:rPr>
              <a:t> je </a:t>
            </a:r>
            <a:r>
              <a:rPr lang="en-GB" altLang="cs-CZ" sz="2000" dirty="0" err="1">
                <a:solidFill>
                  <a:srgbClr val="000000"/>
                </a:solidFill>
              </a:rPr>
              <a:t>prebiotikum</a:t>
            </a:r>
            <a:r>
              <a:rPr lang="en-GB" altLang="cs-CZ" sz="2000" dirty="0">
                <a:solidFill>
                  <a:srgbClr val="000000"/>
                </a:solidFill>
              </a:rPr>
              <a:t> – </a:t>
            </a:r>
            <a:r>
              <a:rPr lang="en-GB" altLang="cs-CZ" sz="2000" dirty="0" err="1">
                <a:solidFill>
                  <a:srgbClr val="000000"/>
                </a:solidFill>
              </a:rPr>
              <a:t>potrava</a:t>
            </a:r>
            <a:r>
              <a:rPr lang="en-GB" altLang="cs-CZ" sz="2000" dirty="0">
                <a:solidFill>
                  <a:srgbClr val="000000"/>
                </a:solidFill>
              </a:rPr>
              <a:t> pro </a:t>
            </a:r>
            <a:r>
              <a:rPr lang="en-GB" altLang="cs-CZ" sz="2000" dirty="0" err="1">
                <a:solidFill>
                  <a:srgbClr val="000000"/>
                </a:solidFill>
              </a:rPr>
              <a:t>probiotické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baktérie</a:t>
            </a:r>
            <a:r>
              <a:rPr lang="en-GB" altLang="cs-CZ" sz="2000" dirty="0">
                <a:solidFill>
                  <a:srgbClr val="000000"/>
                </a:solidFill>
              </a:rPr>
              <a:t>), </a:t>
            </a:r>
            <a:r>
              <a:rPr lang="en-GB" altLang="cs-CZ" sz="2000" dirty="0" err="1">
                <a:solidFill>
                  <a:srgbClr val="000000"/>
                </a:solidFill>
              </a:rPr>
              <a:t>které</a:t>
            </a:r>
            <a:r>
              <a:rPr lang="en-GB" altLang="cs-CZ" sz="2000" dirty="0">
                <a:solidFill>
                  <a:srgbClr val="000000"/>
                </a:solidFill>
              </a:rPr>
              <a:t> ji </a:t>
            </a:r>
            <a:r>
              <a:rPr lang="en-GB" altLang="cs-CZ" sz="2000" dirty="0" err="1">
                <a:solidFill>
                  <a:srgbClr val="000000"/>
                </a:solidFill>
              </a:rPr>
              <a:t>fermentují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na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mastné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kyseliny</a:t>
            </a:r>
            <a:r>
              <a:rPr lang="en-GB" altLang="cs-CZ" sz="2000" dirty="0">
                <a:solidFill>
                  <a:srgbClr val="000000"/>
                </a:solidFill>
              </a:rPr>
              <a:t> s </a:t>
            </a:r>
            <a:r>
              <a:rPr lang="en-GB" altLang="cs-CZ" sz="2000" dirty="0" err="1">
                <a:solidFill>
                  <a:srgbClr val="000000"/>
                </a:solidFill>
              </a:rPr>
              <a:t>krátkým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řetězcem</a:t>
            </a:r>
            <a:r>
              <a:rPr lang="en-GB" altLang="cs-CZ" sz="2000" dirty="0">
                <a:solidFill>
                  <a:srgbClr val="000000"/>
                </a:solidFill>
              </a:rPr>
              <a:t> (</a:t>
            </a:r>
            <a:r>
              <a:rPr lang="en-GB" altLang="cs-CZ" sz="2000" dirty="0" err="1">
                <a:solidFill>
                  <a:srgbClr val="000000"/>
                </a:solidFill>
              </a:rPr>
              <a:t>acetát</a:t>
            </a:r>
            <a:r>
              <a:rPr lang="en-GB" altLang="cs-CZ" sz="2000" dirty="0">
                <a:solidFill>
                  <a:srgbClr val="000000"/>
                </a:solidFill>
              </a:rPr>
              <a:t>, </a:t>
            </a:r>
            <a:r>
              <a:rPr lang="en-GB" altLang="cs-CZ" sz="2000" dirty="0" err="1">
                <a:solidFill>
                  <a:srgbClr val="000000"/>
                </a:solidFill>
              </a:rPr>
              <a:t>propionát</a:t>
            </a:r>
            <a:r>
              <a:rPr lang="en-GB" altLang="cs-CZ" sz="2000" dirty="0">
                <a:solidFill>
                  <a:srgbClr val="000000"/>
                </a:solidFill>
              </a:rPr>
              <a:t>, </a:t>
            </a:r>
            <a:r>
              <a:rPr lang="en-GB" altLang="cs-CZ" sz="2000" dirty="0" err="1">
                <a:solidFill>
                  <a:srgbClr val="000000"/>
                </a:solidFill>
              </a:rPr>
              <a:t>butyrát</a:t>
            </a:r>
            <a:r>
              <a:rPr lang="en-GB" altLang="cs-CZ" sz="2000" dirty="0">
                <a:solidFill>
                  <a:srgbClr val="000000"/>
                </a:solidFill>
              </a:rPr>
              <a:t>), </a:t>
            </a:r>
            <a:r>
              <a:rPr lang="en-GB" altLang="cs-CZ" sz="2000" dirty="0" err="1">
                <a:solidFill>
                  <a:srgbClr val="000000"/>
                </a:solidFill>
              </a:rPr>
              <a:t>jež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jsou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energetickým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substrátem</a:t>
            </a:r>
            <a:r>
              <a:rPr lang="en-GB" altLang="cs-CZ" sz="2000" dirty="0">
                <a:solidFill>
                  <a:srgbClr val="000000"/>
                </a:solidFill>
              </a:rPr>
              <a:t> pro </a:t>
            </a:r>
            <a:r>
              <a:rPr lang="en-GB" altLang="cs-CZ" sz="2000" dirty="0" err="1">
                <a:solidFill>
                  <a:srgbClr val="000000"/>
                </a:solidFill>
              </a:rPr>
              <a:t>enterocyty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tlustého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střeva</a:t>
            </a:r>
            <a:r>
              <a:rPr lang="en-GB" altLang="cs-CZ" sz="2000" dirty="0">
                <a:solidFill>
                  <a:srgbClr val="000000"/>
                </a:solidFill>
              </a:rPr>
              <a:t> (1gram </a:t>
            </a:r>
            <a:r>
              <a:rPr lang="en-GB" altLang="cs-CZ" sz="2000" dirty="0" err="1">
                <a:solidFill>
                  <a:srgbClr val="000000"/>
                </a:solidFill>
              </a:rPr>
              <a:t>vlákniny</a:t>
            </a:r>
            <a:r>
              <a:rPr lang="en-GB" altLang="cs-CZ" sz="2000" dirty="0">
                <a:solidFill>
                  <a:srgbClr val="000000"/>
                </a:solidFill>
              </a:rPr>
              <a:t> = 8,4 kJ)</a:t>
            </a:r>
          </a:p>
          <a:p>
            <a:pPr marL="400050" indent="-280988">
              <a:lnSpc>
                <a:spcPct val="100000"/>
              </a:lnSpc>
              <a:spcBef>
                <a:spcPts val="325"/>
              </a:spcBef>
              <a:buFont typeface="Courier New" panose="02070309020205020404" pitchFamily="49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současně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zvětšuje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obsah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tlustého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střeva</a:t>
            </a:r>
            <a:r>
              <a:rPr lang="en-GB" altLang="cs-CZ" sz="2000" dirty="0">
                <a:solidFill>
                  <a:srgbClr val="000000"/>
                </a:solidFill>
              </a:rPr>
              <a:t> a </a:t>
            </a:r>
            <a:r>
              <a:rPr lang="en-GB" altLang="cs-CZ" sz="2000" dirty="0" err="1">
                <a:solidFill>
                  <a:srgbClr val="000000"/>
                </a:solidFill>
              </a:rPr>
              <a:t>tím</a:t>
            </a:r>
            <a:r>
              <a:rPr lang="en-GB" altLang="cs-CZ" sz="2000" dirty="0">
                <a:solidFill>
                  <a:srgbClr val="000000"/>
                </a:solidFill>
              </a:rPr>
              <a:t> se </a:t>
            </a:r>
            <a:r>
              <a:rPr lang="en-GB" altLang="cs-CZ" sz="2000" dirty="0" err="1">
                <a:solidFill>
                  <a:srgbClr val="000000"/>
                </a:solidFill>
              </a:rPr>
              <a:t>naředí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toxické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látky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obsažené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ve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střevě</a:t>
            </a:r>
            <a:endParaRPr lang="en-GB" altLang="cs-CZ" sz="2000" dirty="0">
              <a:solidFill>
                <a:srgbClr val="000000"/>
              </a:solidFill>
            </a:endParaRPr>
          </a:p>
          <a:p>
            <a:pPr marL="400050" indent="-280988">
              <a:lnSpc>
                <a:spcPct val="100000"/>
              </a:lnSpc>
              <a:spcBef>
                <a:spcPts val="325"/>
              </a:spcBef>
              <a:buFont typeface="Courier New" panose="02070309020205020404" pitchFamily="49" charset="0"/>
              <a:buChar char="o"/>
              <a:tabLst>
                <a:tab pos="1003300" algn="l"/>
                <a:tab pos="2011363" algn="l"/>
                <a:tab pos="3019425" algn="l"/>
                <a:tab pos="4027488" algn="l"/>
                <a:tab pos="5035550" algn="l"/>
                <a:tab pos="6043613" algn="l"/>
                <a:tab pos="7051675" algn="l"/>
                <a:tab pos="8059738" algn="l"/>
                <a:tab pos="9067800" algn="l"/>
                <a:tab pos="10075863" algn="l"/>
                <a:tab pos="11082338" algn="l"/>
              </a:tabLst>
            </a:pPr>
            <a:r>
              <a:rPr lang="en-GB" altLang="cs-CZ" sz="2000" dirty="0" err="1">
                <a:solidFill>
                  <a:srgbClr val="000000"/>
                </a:solidFill>
              </a:rPr>
              <a:t>úprava</a:t>
            </a:r>
            <a:r>
              <a:rPr lang="en-GB" altLang="cs-CZ" sz="2000" dirty="0">
                <a:solidFill>
                  <a:srgbClr val="000000"/>
                </a:solidFill>
              </a:rPr>
              <a:t> transit time (</a:t>
            </a:r>
            <a:r>
              <a:rPr lang="en-GB" altLang="cs-CZ" sz="2000" dirty="0" err="1">
                <a:solidFill>
                  <a:srgbClr val="000000"/>
                </a:solidFill>
              </a:rPr>
              <a:t>snižuje</a:t>
            </a:r>
            <a:r>
              <a:rPr lang="en-GB" altLang="cs-CZ" sz="2000" dirty="0">
                <a:solidFill>
                  <a:srgbClr val="000000"/>
                </a:solidFill>
              </a:rPr>
              <a:t> transit time v </a:t>
            </a:r>
            <a:r>
              <a:rPr lang="en-GB" altLang="cs-CZ" sz="2000" dirty="0" err="1">
                <a:solidFill>
                  <a:srgbClr val="000000"/>
                </a:solidFill>
              </a:rPr>
              <a:t>tenkém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střevě</a:t>
            </a:r>
            <a:r>
              <a:rPr lang="en-GB" altLang="cs-CZ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F689C09-9A2C-4AF2-86AD-3CEEF640F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1B97448E-12B5-4250-BA10-129609AD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VLÁKNINA A ZDRAVOTNÍ TVRZENÍ</a:t>
            </a:r>
          </a:p>
        </p:txBody>
      </p:sp>
      <p:sp>
        <p:nvSpPr>
          <p:cNvPr id="43011" name="Zástupný symbol pro obsah 2">
            <a:extLst>
              <a:ext uri="{FF2B5EF4-FFF2-40B4-BE49-F238E27FC236}">
                <a16:creationId xmlns:a16="http://schemas.microsoft.com/office/drawing/2014/main" id="{0DDEE8EA-5A28-4391-BF17-4142CA7E1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540" dirty="0">
                <a:ea typeface="MS PGothic" charset="-128"/>
              </a:rPr>
              <a:t>přispívá ke zvýšení objemu stolice</a:t>
            </a:r>
            <a:br>
              <a:rPr lang="cs-CZ" altLang="cs-CZ" sz="2540" dirty="0">
                <a:ea typeface="MS PGothic" charset="-128"/>
              </a:rPr>
            </a:br>
            <a:endParaRPr lang="cs-CZ" altLang="cs-CZ" sz="2540" dirty="0">
              <a:ea typeface="MS PGothic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altLang="cs-CZ" sz="2540" dirty="0">
                <a:ea typeface="MS PGothic" charset="-128"/>
              </a:rPr>
              <a:t>přispívá k normální činnosti střev</a:t>
            </a:r>
            <a:br>
              <a:rPr lang="cs-CZ" altLang="cs-CZ" sz="2540" dirty="0">
                <a:ea typeface="MS PGothic" charset="-128"/>
              </a:rPr>
            </a:br>
            <a:endParaRPr lang="cs-CZ" altLang="cs-CZ" sz="2540" dirty="0">
              <a:ea typeface="MS PGothic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altLang="cs-CZ" sz="2540" dirty="0">
                <a:ea typeface="MS PGothic" charset="-128"/>
              </a:rPr>
              <a:t>přispívá k udržení normální hladiny cholesterolu v krvi</a:t>
            </a:r>
            <a:br>
              <a:rPr lang="cs-CZ" altLang="cs-CZ" sz="2540" dirty="0">
                <a:ea typeface="MS PGothic" charset="-128"/>
              </a:rPr>
            </a:br>
            <a:endParaRPr lang="cs-CZ" altLang="cs-CZ" sz="2540" dirty="0">
              <a:ea typeface="MS PGothic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altLang="cs-CZ" sz="2540" dirty="0">
                <a:ea typeface="MS PGothic" charset="-128"/>
              </a:rPr>
              <a:t>přispívá k omezení nárůstu hladiny glukózy v krvi po jídle</a:t>
            </a:r>
            <a:br>
              <a:rPr lang="cs-CZ" altLang="cs-CZ" sz="2540" dirty="0">
                <a:ea typeface="MS PGothic" charset="-128"/>
              </a:rPr>
            </a:br>
            <a:endParaRPr lang="cs-CZ" altLang="cs-CZ" sz="2540" dirty="0">
              <a:ea typeface="MS PGothic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altLang="cs-CZ" sz="2540" dirty="0">
                <a:ea typeface="MS PGothic" charset="-128"/>
              </a:rPr>
              <a:t>přispívá k urychlení střevního tranzitu</a:t>
            </a:r>
            <a:endParaRPr lang="cs-CZ" altLang="cs-CZ" dirty="0">
              <a:ea typeface="MS PGothic" charset="-128"/>
            </a:endParaRPr>
          </a:p>
        </p:txBody>
      </p:sp>
      <p:sp>
        <p:nvSpPr>
          <p:cNvPr id="6" name="Bublinový popisek ve tvaru obláčku 5">
            <a:extLst>
              <a:ext uri="{FF2B5EF4-FFF2-40B4-BE49-F238E27FC236}">
                <a16:creationId xmlns:a16="http://schemas.microsoft.com/office/drawing/2014/main" id="{63D49E0F-D567-4D47-AAF8-6B73B972659D}"/>
              </a:ext>
            </a:extLst>
          </p:cNvPr>
          <p:cNvSpPr/>
          <p:nvPr/>
        </p:nvSpPr>
        <p:spPr>
          <a:xfrm>
            <a:off x="7994060" y="1249030"/>
            <a:ext cx="2809875" cy="1012825"/>
          </a:xfrm>
          <a:prstGeom prst="cloudCallout">
            <a:avLst>
              <a:gd name="adj1" fmla="val -115882"/>
              <a:gd name="adj2" fmla="val 1795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33" dirty="0">
                <a:solidFill>
                  <a:schemeClr val="tx1"/>
                </a:solidFill>
              </a:rPr>
              <a:t>Zrna ječmene a ovsa, pšeničné otruby</a:t>
            </a:r>
          </a:p>
        </p:txBody>
      </p:sp>
      <p:sp>
        <p:nvSpPr>
          <p:cNvPr id="7" name="Bublinový popisek ve tvaru obláčku 6">
            <a:extLst>
              <a:ext uri="{FF2B5EF4-FFF2-40B4-BE49-F238E27FC236}">
                <a16:creationId xmlns:a16="http://schemas.microsoft.com/office/drawing/2014/main" id="{DDE0E6BF-B3C4-458A-92FB-17C5B1595D47}"/>
              </a:ext>
            </a:extLst>
          </p:cNvPr>
          <p:cNvSpPr/>
          <p:nvPr/>
        </p:nvSpPr>
        <p:spPr>
          <a:xfrm>
            <a:off x="6818516" y="2416175"/>
            <a:ext cx="2351088" cy="1012825"/>
          </a:xfrm>
          <a:prstGeom prst="cloudCallout">
            <a:avLst>
              <a:gd name="adj1" fmla="val -87191"/>
              <a:gd name="adj2" fmla="val -187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33" dirty="0">
                <a:solidFill>
                  <a:schemeClr val="tx1"/>
                </a:solidFill>
              </a:rPr>
              <a:t>Žitná vláknina</a:t>
            </a:r>
          </a:p>
        </p:txBody>
      </p:sp>
      <p:sp>
        <p:nvSpPr>
          <p:cNvPr id="8" name="Bublinový popisek ve tvaru obláčku 7">
            <a:extLst>
              <a:ext uri="{FF2B5EF4-FFF2-40B4-BE49-F238E27FC236}">
                <a16:creationId xmlns:a16="http://schemas.microsoft.com/office/drawing/2014/main" id="{49C38624-70E6-406F-B76E-33EB004F4C19}"/>
              </a:ext>
            </a:extLst>
          </p:cNvPr>
          <p:cNvSpPr/>
          <p:nvPr/>
        </p:nvSpPr>
        <p:spPr>
          <a:xfrm>
            <a:off x="9378131" y="3297962"/>
            <a:ext cx="3073400" cy="1280396"/>
          </a:xfrm>
          <a:prstGeom prst="cloudCallout">
            <a:avLst>
              <a:gd name="adj1" fmla="val -71250"/>
              <a:gd name="adj2" fmla="val -2275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33" dirty="0" err="1">
                <a:solidFill>
                  <a:schemeClr val="tx1"/>
                </a:solidFill>
              </a:rPr>
              <a:t>Guarová</a:t>
            </a:r>
            <a:r>
              <a:rPr lang="cs-CZ" sz="1633" dirty="0">
                <a:solidFill>
                  <a:schemeClr val="tx1"/>
                </a:solidFill>
              </a:rPr>
              <a:t> guma, </a:t>
            </a:r>
            <a:r>
              <a:rPr lang="cs-CZ" sz="1633" dirty="0" err="1">
                <a:solidFill>
                  <a:schemeClr val="tx1"/>
                </a:solidFill>
              </a:rPr>
              <a:t>glukomannan</a:t>
            </a:r>
            <a:r>
              <a:rPr lang="cs-CZ" sz="1633" dirty="0">
                <a:solidFill>
                  <a:schemeClr val="tx1"/>
                </a:solidFill>
              </a:rPr>
              <a:t>, beta-</a:t>
            </a:r>
            <a:r>
              <a:rPr lang="cs-CZ" sz="1633" dirty="0" err="1">
                <a:solidFill>
                  <a:schemeClr val="tx1"/>
                </a:solidFill>
              </a:rPr>
              <a:t>glukany</a:t>
            </a:r>
            <a:r>
              <a:rPr lang="cs-CZ" sz="1633" dirty="0">
                <a:solidFill>
                  <a:schemeClr val="tx1"/>
                </a:solidFill>
              </a:rPr>
              <a:t>, pektiny </a:t>
            </a:r>
          </a:p>
        </p:txBody>
      </p:sp>
      <p:sp>
        <p:nvSpPr>
          <p:cNvPr id="9" name="Bublinový popisek ve tvaru obláčku 8">
            <a:extLst>
              <a:ext uri="{FF2B5EF4-FFF2-40B4-BE49-F238E27FC236}">
                <a16:creationId xmlns:a16="http://schemas.microsoft.com/office/drawing/2014/main" id="{00CD4C90-5BA5-4ACD-847C-B18455461A04}"/>
              </a:ext>
            </a:extLst>
          </p:cNvPr>
          <p:cNvSpPr/>
          <p:nvPr/>
        </p:nvSpPr>
        <p:spPr>
          <a:xfrm>
            <a:off x="8455741" y="4750465"/>
            <a:ext cx="3862388" cy="914400"/>
          </a:xfrm>
          <a:prstGeom prst="cloudCallout">
            <a:avLst>
              <a:gd name="adj1" fmla="val -65759"/>
              <a:gd name="adj2" fmla="val -2763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33" dirty="0" err="1">
                <a:solidFill>
                  <a:schemeClr val="tx1"/>
                </a:solidFill>
              </a:rPr>
              <a:t>Arabinoxylan</a:t>
            </a:r>
            <a:r>
              <a:rPr lang="cs-CZ" sz="1633" dirty="0">
                <a:solidFill>
                  <a:schemeClr val="tx1"/>
                </a:solidFill>
              </a:rPr>
              <a:t>, beta-</a:t>
            </a:r>
            <a:r>
              <a:rPr lang="cs-CZ" sz="1633" dirty="0" err="1">
                <a:solidFill>
                  <a:schemeClr val="tx1"/>
                </a:solidFill>
              </a:rPr>
              <a:t>glukany</a:t>
            </a:r>
            <a:r>
              <a:rPr lang="cs-CZ" sz="1633" dirty="0">
                <a:solidFill>
                  <a:schemeClr val="tx1"/>
                </a:solidFill>
              </a:rPr>
              <a:t>, pektiny, rezistentní škrob </a:t>
            </a:r>
          </a:p>
        </p:txBody>
      </p:sp>
      <p:sp>
        <p:nvSpPr>
          <p:cNvPr id="10" name="Bublinový popisek ve tvaru obláčku 9">
            <a:extLst>
              <a:ext uri="{FF2B5EF4-FFF2-40B4-BE49-F238E27FC236}">
                <a16:creationId xmlns:a16="http://schemas.microsoft.com/office/drawing/2014/main" id="{A872361D-069D-42E7-B8F4-DE30EF73B0D6}"/>
              </a:ext>
            </a:extLst>
          </p:cNvPr>
          <p:cNvSpPr/>
          <p:nvPr/>
        </p:nvSpPr>
        <p:spPr>
          <a:xfrm>
            <a:off x="7080095" y="5916201"/>
            <a:ext cx="1827929" cy="844550"/>
          </a:xfrm>
          <a:prstGeom prst="cloudCallout">
            <a:avLst>
              <a:gd name="adj1" fmla="val -82303"/>
              <a:gd name="adj2" fmla="val -9212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33" dirty="0">
                <a:solidFill>
                  <a:schemeClr val="tx1"/>
                </a:solidFill>
              </a:rPr>
              <a:t>Pšeničné otruby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07C6206-20D4-4D33-9103-524A71BF86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E0BA0D18-FB21-4A11-91E6-A1098031A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VLÁKNINA A ZDRAVOTNÍ TVRZENÍ</a:t>
            </a:r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4EFB2D30-8BC6-4BFF-AD6E-75118C468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VLÁKNINA ZE ZRN JEČMENE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ke zvýšení objemu stolice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VLÁKNINA ZE ZRN OVSA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ke zvýšení objemu stolice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ŽITNÁ VLÁKNINA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normální činnosti střev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ARABINOXYLAN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Konzumace </a:t>
            </a:r>
            <a:r>
              <a:rPr lang="cs-CZ" altLang="cs-CZ" sz="1814" dirty="0" err="1">
                <a:ea typeface="MS PGothic" charset="-128"/>
              </a:rPr>
              <a:t>arabinoxylanu</a:t>
            </a:r>
            <a:r>
              <a:rPr lang="cs-CZ" altLang="cs-CZ" sz="1814" dirty="0">
                <a:ea typeface="MS PGothic" charset="-128"/>
              </a:rPr>
              <a:t> jakožto součásti jídla přispívá k omezení nárůstu hladiny glukózy v krvi po tomto jídle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GUAROVÁ GUMA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udržení normální hladiny cholesterolu v krvi (konzumace 10 g/den)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GLUKOMANNAN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udržení normální hladiny cholesterolu v krvi (4 g/den)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v rámci nízkoenergetické diety přispívá ke snížení hmotnosti  (3 g/den)</a:t>
            </a:r>
          </a:p>
          <a:p>
            <a:pPr fontAlgn="auto">
              <a:spcAft>
                <a:spcPts val="0"/>
              </a:spcAft>
              <a:defRPr/>
            </a:pPr>
            <a:endParaRPr lang="cs-CZ" altLang="cs-CZ" sz="1814" dirty="0">
              <a:ea typeface="MS PGothic" charset="-128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2E2C1DD-F03B-43A2-9195-2A571B64B4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BB09AE9C-0AEF-4419-95CD-E0B0DA1C0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15363" name="Podnadpis 2">
            <a:extLst>
              <a:ext uri="{FF2B5EF4-FFF2-40B4-BE49-F238E27FC236}">
                <a16:creationId xmlns:a16="http://schemas.microsoft.com/office/drawing/2014/main" id="{28F89DB0-A991-4FFE-AB34-AFBC479074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dirty="0"/>
              <a:t>ZPRÁVA O ZDRAVÍ OBYVATEL ČESKÉ REPUBLIKY 2014: </a:t>
            </a:r>
            <a:r>
              <a:rPr lang="cs-CZ" altLang="cs-CZ" dirty="0">
                <a:hlinkClick r:id="rId2"/>
              </a:rPr>
              <a:t>http://www.mzcr.cz/verejne/dokumenty/zprava-o-zdravi-obyvatel-ceske-republiky2014-_9420_3016_5.html</a:t>
            </a:r>
            <a:endParaRPr lang="cs-CZ" altLang="cs-CZ" dirty="0"/>
          </a:p>
          <a:p>
            <a:endParaRPr lang="cs-CZ" alt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3982E6E-0B89-4D7F-91D3-570B9C6D4F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</a:t>
            </a:fld>
            <a:endParaRPr lang="cs-CZ" altLang="cs-CZ" noProof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27164FC3-76C3-4A60-B23F-52759233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VLÁKNINA A ZDRAVOTNÍ TVRZENÍ</a:t>
            </a:r>
          </a:p>
        </p:txBody>
      </p:sp>
      <p:sp>
        <p:nvSpPr>
          <p:cNvPr id="45059" name="Zástupný symbol pro obsah 2">
            <a:extLst>
              <a:ext uri="{FF2B5EF4-FFF2-40B4-BE49-F238E27FC236}">
                <a16:creationId xmlns:a16="http://schemas.microsoft.com/office/drawing/2014/main" id="{8E7EB8F0-39E5-4718-9960-BCEDCE6BE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BETA-GLUKANY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udržení normální hladiny cholesterolu v krvi  (konzumace 3 g/den)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omezení nárůstu hladiny glukózy v krvi po tomto jídle (4 g/30 g sacharidů v porci)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PEKTINY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udržení normální hladiny cholesterolu v krvi (konzumace 6 g/den)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Konzumace pektinů s jídlem přispívá k omezení nárůstu hladiny glukózy v krvi po tomto jídle (konzumace 10 g/den)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REZISTENTNÍ ŠKROB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Nahrazení stravitelných škrobů rezistentním škrobem v jídle přispívá k omezení nárůstu hladiny glukózy v krvi po tomto jídle (nejméně 14 % celkového obsahu)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VLÁKNINA Z PŠENIČNÝCH OTRUB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urychlení střevního tranzitu (konzumace 10 g/den)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ke zvýšení objemu stolice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6CA904-10D7-4ADC-A113-4A6F2966CE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7">
            <a:extLst>
              <a:ext uri="{FF2B5EF4-FFF2-40B4-BE49-F238E27FC236}">
                <a16:creationId xmlns:a16="http://schemas.microsoft.com/office/drawing/2014/main" id="{805BF455-6A67-4C40-ABB4-8042CFD665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6488" y="207963"/>
          <a:ext cx="10426700" cy="649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9529200" imgH="7351560" progId="">
                  <p:embed/>
                </p:oleObj>
              </mc:Choice>
              <mc:Fallback>
                <p:oleObj r:id="rId4" imgW="9529200" imgH="7351560" progId="">
                  <p:embed/>
                  <p:pic>
                    <p:nvPicPr>
                      <p:cNvPr id="1026" name="Object 17">
                        <a:extLst>
                          <a:ext uri="{FF2B5EF4-FFF2-40B4-BE49-F238E27FC236}">
                            <a16:creationId xmlns:a16="http://schemas.microsoft.com/office/drawing/2014/main" id="{805BF455-6A67-4C40-ABB4-8042CFD665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07963"/>
                        <a:ext cx="10426700" cy="649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321DE94-8507-4993-831A-741533FD6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3A072CC4-AE16-4E77-BEB3-20C45C40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  <a:solidFill>
            <a:schemeClr val="bg1"/>
          </a:solidFill>
        </p:spPr>
        <p:txBody>
          <a:bodyPr/>
          <a:lstStyle/>
          <a:p>
            <a:r>
              <a:rPr lang="en-US" altLang="cs-CZ"/>
              <a:t>DOPORUČENÍ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E23A8501-6DA2-4415-B9F8-F2041AC48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>
                <a:solidFill>
                  <a:srgbClr val="000000"/>
                </a:solidFill>
              </a:rPr>
              <a:t>SPV: </a:t>
            </a:r>
            <a:br>
              <a:rPr lang="en-GB" altLang="cs-CZ">
                <a:solidFill>
                  <a:srgbClr val="000000"/>
                </a:solidFill>
              </a:rPr>
            </a:br>
            <a:r>
              <a:rPr lang="en-GB" altLang="cs-CZ">
                <a:solidFill>
                  <a:srgbClr val="000000"/>
                </a:solidFill>
              </a:rPr>
              <a:t>děti do 2</a:t>
            </a:r>
            <a:r>
              <a:rPr lang="cs-CZ" altLang="cs-CZ">
                <a:solidFill>
                  <a:srgbClr val="000000"/>
                </a:solidFill>
              </a:rPr>
              <a:t> </a:t>
            </a:r>
            <a:r>
              <a:rPr lang="en-GB" altLang="cs-CZ">
                <a:solidFill>
                  <a:srgbClr val="000000"/>
                </a:solidFill>
              </a:rPr>
              <a:t>let 5</a:t>
            </a:r>
            <a:r>
              <a:rPr lang="cs-CZ" altLang="cs-CZ">
                <a:solidFill>
                  <a:srgbClr val="000000"/>
                </a:solidFill>
              </a:rPr>
              <a:t> </a:t>
            </a:r>
            <a:r>
              <a:rPr lang="en-GB" altLang="cs-CZ">
                <a:solidFill>
                  <a:srgbClr val="000000"/>
                </a:solidFill>
              </a:rPr>
              <a:t>g</a:t>
            </a:r>
            <a:br>
              <a:rPr lang="en-GB" altLang="cs-CZ">
                <a:solidFill>
                  <a:srgbClr val="000000"/>
                </a:solidFill>
              </a:rPr>
            </a:br>
            <a:r>
              <a:rPr lang="en-GB" altLang="cs-CZ">
                <a:solidFill>
                  <a:srgbClr val="000000"/>
                </a:solidFill>
              </a:rPr>
              <a:t>starší děti DDD = 5</a:t>
            </a:r>
            <a:r>
              <a:rPr lang="cs-CZ" altLang="cs-CZ">
                <a:solidFill>
                  <a:srgbClr val="000000"/>
                </a:solidFill>
              </a:rPr>
              <a:t> </a:t>
            </a:r>
            <a:r>
              <a:rPr lang="en-GB" altLang="cs-CZ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  <a:r>
              <a:rPr lang="en-GB" altLang="cs-CZ">
                <a:solidFill>
                  <a:srgbClr val="000000"/>
                </a:solidFill>
              </a:rPr>
              <a:t>+ věk v letech</a:t>
            </a:r>
            <a:br>
              <a:rPr lang="en-GB" altLang="cs-CZ">
                <a:solidFill>
                  <a:srgbClr val="000000"/>
                </a:solidFill>
              </a:rPr>
            </a:br>
            <a:r>
              <a:rPr lang="en-GB" altLang="cs-CZ">
                <a:solidFill>
                  <a:srgbClr val="000000"/>
                </a:solidFill>
              </a:rPr>
              <a:t>dospělí 30</a:t>
            </a:r>
            <a:r>
              <a:rPr lang="cs-CZ" altLang="cs-CZ">
                <a:solidFill>
                  <a:srgbClr val="000000"/>
                </a:solidFill>
              </a:rPr>
              <a:t> </a:t>
            </a:r>
            <a:r>
              <a:rPr lang="en-GB" altLang="cs-CZ">
                <a:solidFill>
                  <a:srgbClr val="000000"/>
                </a:solidFill>
              </a:rPr>
              <a:t>g  </a:t>
            </a:r>
          </a:p>
          <a:p>
            <a:r>
              <a:rPr lang="en-GB" altLang="cs-CZ">
                <a:solidFill>
                  <a:srgbClr val="000000"/>
                </a:solidFill>
              </a:rPr>
              <a:t>EFSA:</a:t>
            </a:r>
            <a:br>
              <a:rPr lang="en-GB" altLang="cs-CZ">
                <a:solidFill>
                  <a:srgbClr val="000000"/>
                </a:solidFill>
              </a:rPr>
            </a:br>
            <a:r>
              <a:rPr lang="en-GB" altLang="cs-CZ">
                <a:solidFill>
                  <a:srgbClr val="000000"/>
                </a:solidFill>
              </a:rPr>
              <a:t>dospělí: 25 g/den</a:t>
            </a:r>
            <a:br>
              <a:rPr lang="en-GB" altLang="cs-CZ">
                <a:solidFill>
                  <a:srgbClr val="000000"/>
                </a:solidFill>
              </a:rPr>
            </a:br>
            <a:r>
              <a:rPr lang="en-GB" altLang="cs-CZ">
                <a:solidFill>
                  <a:srgbClr val="000000"/>
                </a:solidFill>
              </a:rPr>
              <a:t>děti od 1 roku: 2 g/1 MJ</a:t>
            </a:r>
          </a:p>
          <a:p>
            <a:endParaRPr lang="en-US" altLang="cs-CZ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09A9CDA-5094-414A-BFCE-6966D5BDDC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1BEBFA82-E671-466E-A26A-42392884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903" b="1" dirty="0">
                <a:ea typeface="MS PGothic" charset="-128"/>
              </a:rPr>
              <a:t>VLÁKNINA </a:t>
            </a:r>
            <a:r>
              <a:rPr lang="cs-CZ" altLang="cs-CZ" sz="1814" b="1" dirty="0">
                <a:solidFill>
                  <a:srgbClr val="0070C0"/>
                </a:solidFill>
                <a:ea typeface="MS PGothic" charset="-128"/>
              </a:rPr>
              <a:t>- </a:t>
            </a:r>
            <a:r>
              <a:rPr lang="cs-CZ" altLang="cs-CZ" sz="1814" dirty="0">
                <a:ea typeface="MS PGothic" charset="-128"/>
              </a:rPr>
              <a:t>doporučená denní dávka pro dospělé: 30 g</a:t>
            </a:r>
            <a:endParaRPr lang="cs-CZ" altLang="cs-CZ" sz="1814" b="1" dirty="0">
              <a:solidFill>
                <a:srgbClr val="0070C0"/>
              </a:solidFill>
              <a:ea typeface="MS PGothic" charset="-128"/>
            </a:endParaRP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D2B9EA51-0487-4D6E-8A9E-36E579DFD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6463"/>
            <a:ext cx="184150" cy="358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>
            <a:lvl1pPr>
              <a:spcBef>
                <a:spcPts val="663"/>
              </a:spcBef>
              <a:buClr>
                <a:schemeClr val="accent1"/>
              </a:buClr>
              <a:buSzPct val="70000"/>
              <a:buFont typeface="Wingdings" charset="2"/>
              <a:buChar char=""/>
              <a:defRPr sz="26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23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4471A6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B2C1DB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cs-CZ" sz="1724">
              <a:latin typeface="Calibri" charset="0"/>
              <a:cs typeface="+mn-cs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466FE07F-E287-4569-AE48-A512C2F87C1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63713"/>
          <a:ext cx="7994650" cy="3370262"/>
        </p:xfrm>
        <a:graphic>
          <a:graphicData uri="http://schemas.openxmlformats.org/drawingml/2006/table">
            <a:tbl>
              <a:tblPr/>
              <a:tblGrid>
                <a:gridCol w="2464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47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Zdroj (typická porce)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Množství vlákniny (g)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Zdroj (typická porce)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Množství vlákniny (g)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47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Vařená čočka (100 g porce)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Maliny (100 g porce)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7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Ovesné vločky (50 g porce)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Hruška (100 g porce)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7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Celozrnný chléb (50 g krajíc)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Banán, jablko (100 g porce)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47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Chléb (50 g krajíc)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Brokolice, fazolky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(100 g porce)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867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Vlašské ořechy (30 g porce)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Mrkev (100 g porce)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Brambory (200 g porce)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1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91455" marR="91455"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A5A943F-FF5E-4449-8C9D-43A083B927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BA095A2A-0A79-48C5-97F8-7E5EB5A9B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/>
              <a:t>VÝBĚR OBILNÝCH VÝROBKŮ</a:t>
            </a:r>
            <a:br>
              <a:rPr lang="cs-CZ" altLang="cs-CZ" sz="3200" dirty="0"/>
            </a:br>
            <a:r>
              <a:rPr lang="cs-CZ" altLang="cs-CZ" sz="3200" dirty="0"/>
              <a:t> podle nutričního tvrzení</a:t>
            </a:r>
          </a:p>
        </p:txBody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0A969979-2B5A-45B1-B96D-6A48B2F91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400" dirty="0"/>
              <a:t>Vhodné vybírat ty, které obsahují nejméně 3 g vlákniny/100 g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sz="2400" dirty="0"/>
              <a:t>Výrobky s obsahem vlákniny vyšší než 6 g/100 g lze podle legislativy považovat za výrobky s vysokým obsahem vlákniny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altLang="cs-CZ" sz="24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DC902A1-F326-4B52-8BCC-6D8FEC8221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C0C61A2D-C7EE-4D41-9C19-4E6442EF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ea typeface="MS PGothic" panose="020B0600070205080204" pitchFamily="34" charset="-128"/>
              </a:rPr>
              <a:t>Tuky – co si zopakovat?</a:t>
            </a:r>
          </a:p>
        </p:txBody>
      </p:sp>
      <p:sp>
        <p:nvSpPr>
          <p:cNvPr id="45059" name="Zástupný symbol pro obsah 2">
            <a:extLst>
              <a:ext uri="{FF2B5EF4-FFF2-40B4-BE49-F238E27FC236}">
                <a16:creationId xmlns:a16="http://schemas.microsoft.com/office/drawing/2014/main" id="{EEBEF80E-7953-41F3-BED3-42045CA6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Tuky a oleje versus cholesterol</a:t>
            </a:r>
          </a:p>
          <a:p>
            <a:r>
              <a:rPr lang="cs-CZ" altLang="cs-CZ">
                <a:ea typeface="MS PGothic" panose="020B0600070205080204" pitchFamily="34" charset="-128"/>
              </a:rPr>
              <a:t>Mastné kyseliny</a:t>
            </a:r>
          </a:p>
          <a:p>
            <a:r>
              <a:rPr lang="cs-CZ" altLang="cs-CZ">
                <a:ea typeface="MS PGothic" panose="020B0600070205080204" pitchFamily="34" charset="-128"/>
              </a:rPr>
              <a:t>Esenciální mastné kyseliny a jejich zdroje</a:t>
            </a:r>
          </a:p>
          <a:p>
            <a:r>
              <a:rPr lang="cs-CZ" altLang="cs-CZ">
                <a:ea typeface="MS PGothic" panose="020B0600070205080204" pitchFamily="34" charset="-128"/>
              </a:rPr>
              <a:t>Zdravotní tvrzení</a:t>
            </a:r>
            <a:br>
              <a:rPr lang="cs-CZ" altLang="cs-CZ">
                <a:ea typeface="MS PGothic" panose="020B0600070205080204" pitchFamily="34" charset="-128"/>
              </a:rPr>
            </a:br>
            <a:endParaRPr lang="cs-CZ" altLang="cs-CZ">
              <a:ea typeface="MS PGothic" panose="020B0600070205080204" pitchFamily="34" charset="-128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2BBBD4-B492-4359-9544-BD5B935C3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0">
            <a:extLst>
              <a:ext uri="{FF2B5EF4-FFF2-40B4-BE49-F238E27FC236}">
                <a16:creationId xmlns:a16="http://schemas.microsoft.com/office/drawing/2014/main" id="{7C9E31E0-56CA-4837-8C56-24D7D75DC02B}"/>
              </a:ext>
            </a:extLst>
          </p:cNvPr>
          <p:cNvGraphicFramePr>
            <a:graphicFrameLocks noGrp="1"/>
          </p:cNvGraphicFramePr>
          <p:nvPr/>
        </p:nvGraphicFramePr>
        <p:xfrm>
          <a:off x="2111375" y="488950"/>
          <a:ext cx="7250113" cy="6083301"/>
        </p:xfrm>
        <a:graphic>
          <a:graphicData uri="http://schemas.openxmlformats.org/drawingml/2006/table">
            <a:tbl>
              <a:tblPr/>
              <a:tblGrid>
                <a:gridCol w="725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37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ZDROJE TUKU</a:t>
                      </a:r>
                    </a:p>
                  </a:txBody>
                  <a:tcPr marL="82943" marR="82943" marT="41477" marB="4147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164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MASO, LUŠTĚNINY, VEJCE, OŘECHY A SEMENA: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kachna domácí, maso s kůží: 39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 vepřové, krkovice bez kosti: 16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losos syrový: 13 g/100g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sója: 20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čočka: 1 g/100 g</a:t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arašídy: 49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vejce: 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semena sezamová: 59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kokos: 66 g/100 g</a:t>
                      </a:r>
                    </a:p>
                  </a:txBody>
                  <a:tcPr marL="82943" marR="82943" marT="41477" marB="4147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40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 A MLÉČNÉ VÝROBKY:</a:t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sýr Eidam (30 % t.v s.): 16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jogurt bílý (3,5 % tuku): 3,5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 polotučné: 1,5 g/100 g</a:t>
                      </a:r>
                    </a:p>
                  </a:txBody>
                  <a:tcPr marL="82943" marR="82943" marT="41477" marB="4147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7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OVOCE A ZELENINA: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avokádo: 17 g/100 g</a:t>
                      </a:r>
                    </a:p>
                  </a:txBody>
                  <a:tcPr marL="82943" marR="82943" marT="41477" marB="4147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7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OBILOVINY, PEKAŘSKÉ VÝROBKY, TĚSTOVINY atd.:</a:t>
                      </a:r>
                      <a:b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vločky ovesné: 6 g/100 g</a:t>
                      </a:r>
                    </a:p>
                  </a:txBody>
                  <a:tcPr marL="82943" marR="82943" marT="41477" marB="4147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D3303E-59BC-4566-9B2C-A0B88F8E58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>
            <a:extLst>
              <a:ext uri="{FF2B5EF4-FFF2-40B4-BE49-F238E27FC236}">
                <a16:creationId xmlns:a16="http://schemas.microsoft.com/office/drawing/2014/main" id="{EB4DD6CD-AA81-4BF7-AD56-CEFB6008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815975"/>
            <a:ext cx="10636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>
            <a:extLst>
              <a:ext uri="{FF2B5EF4-FFF2-40B4-BE49-F238E27FC236}">
                <a16:creationId xmlns:a16="http://schemas.microsoft.com/office/drawing/2014/main" id="{12AA525E-AFB1-4234-BBEC-F30599957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992188"/>
            <a:ext cx="6572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>
            <a:extLst>
              <a:ext uri="{FF2B5EF4-FFF2-40B4-BE49-F238E27FC236}">
                <a16:creationId xmlns:a16="http://schemas.microsoft.com/office/drawing/2014/main" id="{E5A2C4CC-D3E7-4E99-859B-45B4ED1D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588963"/>
            <a:ext cx="8985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>
            <a:extLst>
              <a:ext uri="{FF2B5EF4-FFF2-40B4-BE49-F238E27FC236}">
                <a16:creationId xmlns:a16="http://schemas.microsoft.com/office/drawing/2014/main" id="{2FCB6D6C-9F2C-4624-A57E-4F9D6DC10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3167063"/>
            <a:ext cx="10017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>
            <a:extLst>
              <a:ext uri="{FF2B5EF4-FFF2-40B4-BE49-F238E27FC236}">
                <a16:creationId xmlns:a16="http://schemas.microsoft.com/office/drawing/2014/main" id="{202CACB2-44AD-429F-833C-D26EA8A2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863600"/>
            <a:ext cx="1019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6">
            <a:extLst>
              <a:ext uri="{FF2B5EF4-FFF2-40B4-BE49-F238E27FC236}">
                <a16:creationId xmlns:a16="http://schemas.microsoft.com/office/drawing/2014/main" id="{2A216496-1D7A-48CE-8AF0-2302BAE1B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0" y="2420938"/>
            <a:ext cx="958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7">
            <a:extLst>
              <a:ext uri="{FF2B5EF4-FFF2-40B4-BE49-F238E27FC236}">
                <a16:creationId xmlns:a16="http://schemas.microsoft.com/office/drawing/2014/main" id="{6DD9F34E-CA91-4ACF-8F8B-37DF451C0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5" y="3592513"/>
            <a:ext cx="8985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8">
            <a:extLst>
              <a:ext uri="{FF2B5EF4-FFF2-40B4-BE49-F238E27FC236}">
                <a16:creationId xmlns:a16="http://schemas.microsoft.com/office/drawing/2014/main" id="{CA9F5901-9AB4-40C0-A11F-9EC632CB5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4633913"/>
            <a:ext cx="1036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9">
            <a:extLst>
              <a:ext uri="{FF2B5EF4-FFF2-40B4-BE49-F238E27FC236}">
                <a16:creationId xmlns:a16="http://schemas.microsoft.com/office/drawing/2014/main" id="{3576BB3D-68C3-4641-9846-CCDE9E4C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5224463"/>
            <a:ext cx="9509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0">
            <a:extLst>
              <a:ext uri="{FF2B5EF4-FFF2-40B4-BE49-F238E27FC236}">
                <a16:creationId xmlns:a16="http://schemas.microsoft.com/office/drawing/2014/main" id="{B9447574-2974-417B-8DF0-0901B7444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4637088"/>
            <a:ext cx="10017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11">
            <a:extLst>
              <a:ext uri="{FF2B5EF4-FFF2-40B4-BE49-F238E27FC236}">
                <a16:creationId xmlns:a16="http://schemas.microsoft.com/office/drawing/2014/main" id="{585D1868-1A3C-47FF-93DD-8F7D3C01C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5" y="979488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12">
            <a:extLst>
              <a:ext uri="{FF2B5EF4-FFF2-40B4-BE49-F238E27FC236}">
                <a16:creationId xmlns:a16="http://schemas.microsoft.com/office/drawing/2014/main" id="{A056E89D-BDAA-4D7E-8786-8B8FFFF8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1795463"/>
            <a:ext cx="8985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3">
            <a:extLst>
              <a:ext uri="{FF2B5EF4-FFF2-40B4-BE49-F238E27FC236}">
                <a16:creationId xmlns:a16="http://schemas.microsoft.com/office/drawing/2014/main" id="{A49744CE-D923-4A9B-A192-C81470D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122488"/>
            <a:ext cx="11414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14">
            <a:extLst>
              <a:ext uri="{FF2B5EF4-FFF2-40B4-BE49-F238E27FC236}">
                <a16:creationId xmlns:a16="http://schemas.microsoft.com/office/drawing/2014/main" id="{0B5AD956-5AFB-41A6-AEA7-D405F876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4911725"/>
            <a:ext cx="107156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15">
            <a:extLst>
              <a:ext uri="{FF2B5EF4-FFF2-40B4-BE49-F238E27FC236}">
                <a16:creationId xmlns:a16="http://schemas.microsoft.com/office/drawing/2014/main" id="{4B6150BA-E29B-4D18-965E-821F2FB6F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3429000"/>
            <a:ext cx="10191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16">
            <a:extLst>
              <a:ext uri="{FF2B5EF4-FFF2-40B4-BE49-F238E27FC236}">
                <a16:creationId xmlns:a16="http://schemas.microsoft.com/office/drawing/2014/main" id="{4DCE69C6-E77A-436F-B50C-A536A3F9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1989138"/>
            <a:ext cx="103663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17">
            <a:extLst>
              <a:ext uri="{FF2B5EF4-FFF2-40B4-BE49-F238E27FC236}">
                <a16:creationId xmlns:a16="http://schemas.microsoft.com/office/drawing/2014/main" id="{8AB871C3-607B-4CF5-B091-BA048DB6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5389563"/>
            <a:ext cx="6746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18">
            <a:extLst>
              <a:ext uri="{FF2B5EF4-FFF2-40B4-BE49-F238E27FC236}">
                <a16:creationId xmlns:a16="http://schemas.microsoft.com/office/drawing/2014/main" id="{3E489659-8005-4E35-B258-5FC110D11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3756025"/>
            <a:ext cx="1166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19">
            <a:extLst>
              <a:ext uri="{FF2B5EF4-FFF2-40B4-BE49-F238E27FC236}">
                <a16:creationId xmlns:a16="http://schemas.microsoft.com/office/drawing/2014/main" id="{C64781AA-66E1-46E0-962A-65CE812F0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4560888"/>
            <a:ext cx="12096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20">
            <a:extLst>
              <a:ext uri="{FF2B5EF4-FFF2-40B4-BE49-F238E27FC236}">
                <a16:creationId xmlns:a16="http://schemas.microsoft.com/office/drawing/2014/main" id="{4CA040F2-9607-4B05-844C-F71D4DD7D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2206625"/>
            <a:ext cx="10969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21">
            <a:extLst>
              <a:ext uri="{FF2B5EF4-FFF2-40B4-BE49-F238E27FC236}">
                <a16:creationId xmlns:a16="http://schemas.microsoft.com/office/drawing/2014/main" id="{DD1D4B1C-C7F5-473B-B225-5A6B6FF2D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4498975"/>
            <a:ext cx="10096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22">
            <a:extLst>
              <a:ext uri="{FF2B5EF4-FFF2-40B4-BE49-F238E27FC236}">
                <a16:creationId xmlns:a16="http://schemas.microsoft.com/office/drawing/2014/main" id="{7A2E63FB-EBED-4339-87C1-33A195A20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470525"/>
            <a:ext cx="73501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23">
            <a:extLst>
              <a:ext uri="{FF2B5EF4-FFF2-40B4-BE49-F238E27FC236}">
                <a16:creationId xmlns:a16="http://schemas.microsoft.com/office/drawing/2014/main" id="{CD172741-B646-41A7-A82A-7F1CDDB01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3265488"/>
            <a:ext cx="75088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2EBA3C1-0B87-4BC0-9DA3-934D926B74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D31A1597-842C-4324-BF6C-96DD7306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777977"/>
          </a:xfrm>
          <a:solidFill>
            <a:schemeClr val="bg1"/>
          </a:solidFill>
        </p:spPr>
        <p:txBody>
          <a:bodyPr/>
          <a:lstStyle/>
          <a:p>
            <a:r>
              <a:rPr lang="cs-CZ" altLang="cs-CZ"/>
              <a:t>FUNKCE TUKŮ</a:t>
            </a:r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907D24EF-7EA9-4EAF-B0DC-89F82D5B66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8013" y="1600200"/>
            <a:ext cx="9958387" cy="4873625"/>
          </a:xfrm>
        </p:spPr>
        <p:txBody>
          <a:bodyPr/>
          <a:lstStyle/>
          <a:p>
            <a:pPr marL="412750" indent="-307975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altLang="cs-CZ" sz="2400">
                <a:solidFill>
                  <a:srgbClr val="000000"/>
                </a:solidFill>
              </a:rPr>
              <a:t>Nejvydatnější zdroj energie</a:t>
            </a:r>
          </a:p>
          <a:p>
            <a:pPr marL="412750" indent="-307975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altLang="cs-CZ" sz="2400">
                <a:solidFill>
                  <a:srgbClr val="000000"/>
                </a:solidFill>
              </a:rPr>
              <a:t>Nositelé nezbytných látek pro lidský organismus (esenc. MK, vitaminy rozpustné v tucích, steroly, …)</a:t>
            </a:r>
          </a:p>
          <a:p>
            <a:pPr marL="412750" indent="-307975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altLang="cs-CZ" sz="2400">
                <a:solidFill>
                  <a:srgbClr val="000000"/>
                </a:solidFill>
              </a:rPr>
              <a:t>Dávají stravě jemnost chuti a příjemnost při žvýkání a polykání</a:t>
            </a:r>
          </a:p>
          <a:p>
            <a:pPr marL="412750" indent="-307975">
              <a:lnSpc>
                <a:spcPct val="93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</a:pPr>
            <a:r>
              <a:rPr lang="en-GB" altLang="cs-CZ" sz="2400">
                <a:solidFill>
                  <a:srgbClr val="000000"/>
                </a:solidFill>
              </a:rPr>
              <a:t>Vyvolávají po určité době po požití pocit sytosti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32373F7-709B-4A96-8D8F-B5D35F6606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655B2F48-3D8B-4FED-9A39-F0CA0689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6563" name="Zástupný symbol pro obsah 2">
            <a:extLst>
              <a:ext uri="{FF2B5EF4-FFF2-40B4-BE49-F238E27FC236}">
                <a16:creationId xmlns:a16="http://schemas.microsoft.com/office/drawing/2014/main" id="{F231FB35-27E7-4C10-9E45-B072FE0D1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78768" indent="-283716" fontAlgn="auto">
              <a:lnSpc>
                <a:spcPct val="120000"/>
              </a:lnSpc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  <a:defRPr/>
            </a:pP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Vydatný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zdroj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energie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(MK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jsou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utilizované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přímo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hepatocyty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myocyty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kardiomyocyty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8768" indent="-283716" fontAlgn="auto">
              <a:lnSpc>
                <a:spcPct val="120000"/>
              </a:lnSpc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  <a:defRPr/>
            </a:pP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Funkce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strukturální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=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součást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fosfolipidů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buněčných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membrán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vliv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jejich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fluiditu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permeabilitu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funkci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membránových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receptorů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signální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transdukci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8768" indent="-283716" fontAlgn="auto">
              <a:lnSpc>
                <a:spcPct val="120000"/>
              </a:lnSpc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  <a:defRPr/>
            </a:pP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Funkce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regulační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=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ovlivňují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aktivitu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transkripčních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faktorů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regulující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genovou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expresi</a:t>
            </a:r>
            <a:endParaRPr lang="en-GB" altLang="cs-CZ" sz="1633" dirty="0">
              <a:solidFill>
                <a:srgbClr val="000000"/>
              </a:solidFill>
              <a:ea typeface="MS PGothic" charset="-128"/>
            </a:endParaRPr>
          </a:p>
          <a:p>
            <a:pPr marL="378768" indent="-283716" fontAlgn="auto">
              <a:lnSpc>
                <a:spcPct val="120000"/>
              </a:lnSpc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  <a:defRPr/>
            </a:pP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PUFA (n-3 a n-6) =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syntéza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tkáňových</a:t>
            </a:r>
            <a:r>
              <a:rPr lang="en-GB" altLang="cs-CZ" sz="1814" b="1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b="1" u="sng" dirty="0" err="1">
                <a:solidFill>
                  <a:srgbClr val="000000"/>
                </a:solidFill>
                <a:ea typeface="MS PGothic" charset="-128"/>
              </a:rPr>
              <a:t>mediátorů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prostaglandinů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prostacyklinů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tromboxanů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leukotrienů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),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uplatňujících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se v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procesu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srážení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krve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regulaci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ton</a:t>
            </a:r>
            <a:r>
              <a:rPr lang="cs-CZ" altLang="cs-CZ" sz="1633" dirty="0">
                <a:solidFill>
                  <a:srgbClr val="000000"/>
                </a:solidFill>
                <a:ea typeface="MS PGothic" charset="-128"/>
              </a:rPr>
              <a:t>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cévní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stěny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či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zánětlivé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reakci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jako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obraně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organismu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poškození</a:t>
            </a:r>
            <a:r>
              <a:rPr lang="en-GB" altLang="cs-CZ" sz="1633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dirty="0" err="1">
                <a:solidFill>
                  <a:srgbClr val="000000"/>
                </a:solidFill>
                <a:ea typeface="MS PGothic" charset="-128"/>
              </a:rPr>
              <a:t>tkání</a:t>
            </a:r>
            <a:endParaRPr lang="cs-CZ" altLang="cs-CZ" sz="1633" dirty="0">
              <a:solidFill>
                <a:srgbClr val="000000"/>
              </a:solidFill>
              <a:ea typeface="MS PGothic" charset="-128"/>
            </a:endParaRPr>
          </a:p>
          <a:p>
            <a:pPr marL="378768" indent="-283716" fontAlgn="auto">
              <a:lnSpc>
                <a:spcPct val="120000"/>
              </a:lnSpc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  <a:defRPr/>
            </a:pPr>
            <a:br>
              <a:rPr lang="en-GB" altLang="cs-CZ" sz="1633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Pozn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.: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Přísun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vysoce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nenasycených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PUFA (EPA a DHA) je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důležitý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průběhu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těhotenství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laktace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ve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výživě</a:t>
            </a:r>
            <a:r>
              <a:rPr lang="en-GB" altLang="cs-CZ" sz="1452" b="1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b="1" i="1" dirty="0" err="1">
                <a:solidFill>
                  <a:srgbClr val="000000"/>
                </a:solidFill>
                <a:ea typeface="MS PGothic" charset="-128"/>
              </a:rPr>
              <a:t>kojenců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jsou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přítomny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ve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vysoké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koncentraci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ve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fosfolipidech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buněčných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membrán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neuronů</a:t>
            </a:r>
            <a:r>
              <a:rPr lang="cs-CZ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v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mozku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a v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retině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především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DHA) a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hrají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významnou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roli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neuropsychickém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vývoji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vývoji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452" i="1" dirty="0" err="1">
                <a:solidFill>
                  <a:srgbClr val="000000"/>
                </a:solidFill>
                <a:ea typeface="MS PGothic" charset="-128"/>
              </a:rPr>
              <a:t>zraku</a:t>
            </a:r>
            <a:r>
              <a:rPr lang="en-GB" altLang="cs-CZ" sz="1452" i="1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8768" indent="-283716" fontAlgn="auto">
              <a:lnSpc>
                <a:spcPct val="80000"/>
              </a:lnSpc>
              <a:spcAft>
                <a:spcPts val="0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  <a:defRPr/>
            </a:pPr>
            <a:endParaRPr lang="cs-CZ" altLang="cs-CZ" sz="1452" dirty="0">
              <a:ea typeface="MS PGothic" charset="-128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66ABB93-6EE0-47A7-9F97-63ECEA8FF5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4B2E51E2-870C-440F-B5FA-BA5BB18E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ENERGETICKÁ BILANCE</a:t>
            </a:r>
            <a:endParaRPr lang="cs-CZ" altLang="cs-CZ"/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7BF0C74A-CA79-4470-BCF1-767D07F7F2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8013" y="1600200"/>
            <a:ext cx="9958387" cy="4873625"/>
          </a:xfrm>
        </p:spPr>
        <p:txBody>
          <a:bodyPr/>
          <a:lstStyle/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sz="2400" b="1"/>
              <a:t>Komponenty energetick</a:t>
            </a:r>
            <a:r>
              <a:rPr lang="cs-CZ" altLang="cs-CZ" sz="2400" b="1"/>
              <a:t>é potřeby</a:t>
            </a:r>
            <a:br>
              <a:rPr lang="en-GB" altLang="cs-CZ" sz="2400">
                <a:solidFill>
                  <a:srgbClr val="008000"/>
                </a:solidFill>
              </a:rPr>
            </a:br>
            <a:r>
              <a:rPr lang="en-GB" altLang="cs-CZ" sz="2400">
                <a:solidFill>
                  <a:srgbClr val="008000"/>
                </a:solidFill>
              </a:rPr>
              <a:t>	</a:t>
            </a:r>
            <a:r>
              <a:rPr lang="en-GB" altLang="cs-CZ" sz="2400">
                <a:solidFill>
                  <a:srgbClr val="000000"/>
                </a:solidFill>
              </a:rPr>
              <a:t>- </a:t>
            </a:r>
            <a:r>
              <a:rPr lang="cs-CZ" altLang="cs-CZ" sz="2400">
                <a:solidFill>
                  <a:srgbClr val="000000"/>
                </a:solidFill>
              </a:rPr>
              <a:t>bazální metabolismus, výdej energie na svalovou práci, postprandiální termogeneze, potřeby pro růst, těhotenství a laktaci</a:t>
            </a:r>
            <a:endParaRPr lang="en-GB" altLang="cs-CZ" sz="2400">
              <a:solidFill>
                <a:srgbClr val="000000"/>
              </a:solidFill>
            </a:endParaRP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sz="2400" b="1"/>
              <a:t>Bazální</a:t>
            </a:r>
            <a:r>
              <a:rPr lang="cs-CZ" altLang="cs-CZ" sz="2400" b="1"/>
              <a:t> metabolismus</a:t>
            </a:r>
            <a:r>
              <a:rPr lang="en-GB" altLang="cs-CZ" sz="2400" b="1"/>
              <a:t> (BM)</a:t>
            </a:r>
            <a:br>
              <a:rPr lang="en-GB" altLang="cs-CZ" sz="2400">
                <a:solidFill>
                  <a:srgbClr val="008000"/>
                </a:solidFill>
              </a:rPr>
            </a:br>
            <a:r>
              <a:rPr lang="en-GB" altLang="cs-CZ" sz="2400">
                <a:solidFill>
                  <a:srgbClr val="000000"/>
                </a:solidFill>
              </a:rPr>
              <a:t>	- tvorba tepla: 60</a:t>
            </a:r>
            <a:r>
              <a:rPr lang="cs-CZ" altLang="cs-CZ" sz="2400">
                <a:solidFill>
                  <a:srgbClr val="000000"/>
                </a:solidFill>
              </a:rPr>
              <a:t> </a:t>
            </a:r>
            <a:r>
              <a:rPr lang="en-GB" altLang="cs-CZ" sz="2400">
                <a:solidFill>
                  <a:srgbClr val="000000"/>
                </a:solidFill>
              </a:rPr>
              <a:t>% BM</a:t>
            </a:r>
            <a:br>
              <a:rPr lang="en-GB" altLang="cs-CZ" sz="2400">
                <a:solidFill>
                  <a:srgbClr val="000000"/>
                </a:solidFill>
              </a:rPr>
            </a:br>
            <a:r>
              <a:rPr lang="en-GB" altLang="cs-CZ" sz="2400">
                <a:solidFill>
                  <a:srgbClr val="000000"/>
                </a:solidFill>
              </a:rPr>
              <a:t>	- udržování základních životních funkcí: 40</a:t>
            </a:r>
            <a:r>
              <a:rPr lang="cs-CZ" altLang="cs-CZ" sz="2400">
                <a:solidFill>
                  <a:srgbClr val="000000"/>
                </a:solidFill>
              </a:rPr>
              <a:t> </a:t>
            </a:r>
            <a:r>
              <a:rPr lang="en-GB" altLang="cs-CZ" sz="2400">
                <a:solidFill>
                  <a:srgbClr val="000000"/>
                </a:solidFill>
              </a:rPr>
              <a:t>%</a:t>
            </a:r>
            <a:br>
              <a:rPr lang="en-GB" altLang="cs-CZ" sz="2400">
                <a:solidFill>
                  <a:srgbClr val="000000"/>
                </a:solidFill>
              </a:rPr>
            </a:br>
            <a:r>
              <a:rPr lang="en-GB" altLang="cs-CZ" sz="2400">
                <a:solidFill>
                  <a:srgbClr val="000000"/>
                </a:solidFill>
              </a:rPr>
              <a:t>	- normální populace: BM = 60-70</a:t>
            </a:r>
            <a:r>
              <a:rPr lang="cs-CZ" altLang="cs-CZ" sz="2400">
                <a:solidFill>
                  <a:srgbClr val="000000"/>
                </a:solidFill>
              </a:rPr>
              <a:t> </a:t>
            </a:r>
            <a:r>
              <a:rPr lang="en-GB" altLang="cs-CZ" sz="2400">
                <a:solidFill>
                  <a:srgbClr val="000000"/>
                </a:solidFill>
              </a:rPr>
              <a:t>% CEP</a:t>
            </a: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sz="2400" b="1"/>
              <a:t>Faktory ovlivňující BM</a:t>
            </a:r>
            <a:br>
              <a:rPr lang="en-GB" altLang="cs-CZ" sz="2400">
                <a:solidFill>
                  <a:srgbClr val="008000"/>
                </a:solidFill>
              </a:rPr>
            </a:br>
            <a:r>
              <a:rPr lang="en-GB" altLang="cs-CZ" sz="2400">
                <a:solidFill>
                  <a:srgbClr val="000000"/>
                </a:solidFill>
              </a:rPr>
              <a:t>	- věk, pohlaví, výška, růst, fyzická aktivita, stavba těla, teplota, stres, teplota okolí, hladovění, malnutrice, hormon</a:t>
            </a:r>
            <a:r>
              <a:rPr lang="cs-CZ" altLang="cs-CZ" sz="2400">
                <a:solidFill>
                  <a:srgbClr val="000000"/>
                </a:solidFill>
              </a:rPr>
              <a:t>y</a:t>
            </a:r>
            <a:endParaRPr lang="en-GB" altLang="cs-CZ" sz="240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3035B87-7EB5-4CAC-AF90-D67232E034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>
            <a:extLst>
              <a:ext uri="{FF2B5EF4-FFF2-40B4-BE49-F238E27FC236}">
                <a16:creationId xmlns:a16="http://schemas.microsoft.com/office/drawing/2014/main" id="{8889A5E6-3524-4E51-A834-5F2276EE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>
                <a:ea typeface="MS PGothic" charset="-128"/>
              </a:rPr>
              <a:t>ROZDĚLENÍ TUKŮ</a:t>
            </a:r>
            <a:br>
              <a:rPr lang="cs-CZ" altLang="cs-CZ">
                <a:ea typeface="MS PGothic" charset="-128"/>
              </a:rPr>
            </a:br>
            <a:r>
              <a:rPr lang="cs-CZ" altLang="cs-CZ" sz="1996">
                <a:ea typeface="MS PGothic" charset="-128"/>
              </a:rPr>
              <a:t>(ESTERY GLYCEROLU A TŘÍ MASTNÝCH KYSELIN)</a:t>
            </a:r>
          </a:p>
        </p:txBody>
      </p:sp>
      <p:sp>
        <p:nvSpPr>
          <p:cNvPr id="67587" name="Zástupný symbol pro obsah 2">
            <a:extLst>
              <a:ext uri="{FF2B5EF4-FFF2-40B4-BE49-F238E27FC236}">
                <a16:creationId xmlns:a16="http://schemas.microsoft.com/office/drawing/2014/main" id="{4B8211C0-CFF4-4A4E-8A4D-4A68DFDA1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78768" indent="-283716" fontAlgn="auto">
              <a:lnSpc>
                <a:spcPct val="120000"/>
              </a:lnSpc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  <a:defRPr/>
            </a:pPr>
            <a:r>
              <a:rPr lang="en-GB" altLang="cs-CZ" sz="2540" u="sng" dirty="0" err="1">
                <a:solidFill>
                  <a:srgbClr val="000000"/>
                </a:solidFill>
                <a:ea typeface="MS PGothic" charset="-128"/>
              </a:rPr>
              <a:t>Nasycené</a:t>
            </a:r>
            <a:r>
              <a:rPr lang="cs-CZ" altLang="cs-CZ" sz="2540" u="sng" dirty="0">
                <a:solidFill>
                  <a:srgbClr val="000000"/>
                </a:solidFill>
                <a:ea typeface="MS PGothic" charset="-128"/>
              </a:rPr>
              <a:t> mastné kyseliny</a:t>
            </a:r>
            <a:br>
              <a:rPr lang="en-GB" altLang="cs-CZ" sz="2540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krátký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řetezec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(do C4)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středně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dlouhý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řetězec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(C6-10,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částečně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i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C12)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dlouhý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řetězec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(C14-26)</a:t>
            </a:r>
          </a:p>
          <a:p>
            <a:pPr marL="378768" indent="-283716" fontAlgn="auto">
              <a:lnSpc>
                <a:spcPct val="120000"/>
              </a:lnSpc>
              <a:spcAft>
                <a:spcPts val="1293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  <a:defRPr/>
            </a:pPr>
            <a:r>
              <a:rPr lang="en-GB" altLang="cs-CZ" sz="2540" u="sng" dirty="0" err="1">
                <a:solidFill>
                  <a:srgbClr val="000000"/>
                </a:solidFill>
                <a:ea typeface="MS PGothic" charset="-128"/>
              </a:rPr>
              <a:t>Nenasycené</a:t>
            </a:r>
            <a:r>
              <a:rPr lang="en-GB" altLang="cs-CZ" sz="2540" u="sng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cs-CZ" altLang="cs-CZ" sz="2540" u="sng" dirty="0">
                <a:solidFill>
                  <a:srgbClr val="000000"/>
                </a:solidFill>
                <a:ea typeface="MS PGothic" charset="-128"/>
              </a:rPr>
              <a:t>mastné kyseliny</a:t>
            </a:r>
            <a:br>
              <a:rPr lang="cs-CZ" altLang="cs-CZ" sz="2540" b="1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cs-CZ" altLang="cs-CZ" sz="2540" dirty="0">
                <a:solidFill>
                  <a:srgbClr val="000000"/>
                </a:solidFill>
                <a:ea typeface="MS PGothic" charset="-128"/>
              </a:rPr>
              <a:t>MUFA 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monoenové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jedna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dvojná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vazba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cs-CZ" altLang="cs-CZ" sz="2540" dirty="0">
                <a:solidFill>
                  <a:srgbClr val="000000"/>
                </a:solidFill>
                <a:ea typeface="MS PGothic" charset="-128"/>
              </a:rPr>
              <a:t>PUFA -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polyenové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více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dvojných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vazeb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		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dle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polohy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dvojné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vazby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methylovému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konci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řetězce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: n-3/n-6</a:t>
            </a:r>
            <a:br>
              <a:rPr lang="en-GB" altLang="cs-CZ" sz="172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		-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konfigurace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dvojné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vazby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: cis/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tran</a:t>
            </a:r>
            <a:r>
              <a:rPr lang="cs-CZ" altLang="cs-CZ" sz="1724" dirty="0">
                <a:solidFill>
                  <a:srgbClr val="000000"/>
                </a:solidFill>
                <a:ea typeface="MS PGothic" charset="-128"/>
              </a:rPr>
              <a:t>s</a:t>
            </a:r>
            <a:br>
              <a:rPr lang="en-GB" altLang="cs-CZ" sz="2540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Pozn.:100násobně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vyšší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schopnost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oxidace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než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mají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MUFA (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vznik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cytotoxických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633" i="1" dirty="0" err="1">
                <a:solidFill>
                  <a:srgbClr val="000000"/>
                </a:solidFill>
                <a:ea typeface="MS PGothic" charset="-128"/>
              </a:rPr>
              <a:t>látek</a:t>
            </a:r>
            <a:r>
              <a:rPr lang="en-GB" altLang="cs-CZ" sz="1633" i="1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8768" indent="-283716" fontAlgn="auto">
              <a:spcAft>
                <a:spcPts val="0"/>
              </a:spcAft>
              <a:tabLst>
                <a:tab pos="404691" algn="l"/>
                <a:tab pos="812262" algn="l"/>
                <a:tab pos="121983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7266" algn="l"/>
                <a:tab pos="7333397" algn="l"/>
                <a:tab pos="7740968" algn="l"/>
                <a:tab pos="8148538" algn="l"/>
              </a:tabLst>
              <a:defRPr/>
            </a:pPr>
            <a:endParaRPr lang="cs-CZ" altLang="cs-CZ" dirty="0">
              <a:ea typeface="MS PGothic" charset="-128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5981F9B-26ED-4773-A95E-C3538EEF4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DD514FD0-E96A-40D7-AB97-E49F5F08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988"/>
          </a:xfrm>
          <a:solidFill>
            <a:schemeClr val="bg1"/>
          </a:solidFill>
        </p:spPr>
        <p:txBody>
          <a:bodyPr/>
          <a:lstStyle/>
          <a:p>
            <a:r>
              <a:rPr lang="cs-CZ" altLang="cs-CZ"/>
              <a:t>MK NASYCENÉ</a:t>
            </a:r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67CBDFA9-6F7F-42FB-BA55-407F916BE2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8013" y="1600200"/>
            <a:ext cx="9958387" cy="4873625"/>
          </a:xfrm>
        </p:spPr>
        <p:txBody>
          <a:bodyPr/>
          <a:lstStyle/>
          <a:p>
            <a:pPr marL="417513" indent="-312738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altLang="cs-CZ" u="sng" dirty="0">
                <a:solidFill>
                  <a:srgbClr val="000000"/>
                </a:solidFill>
              </a:rPr>
              <a:t>MK s </a:t>
            </a:r>
            <a:r>
              <a:rPr lang="en-GB" altLang="cs-CZ" u="sng" dirty="0" err="1">
                <a:solidFill>
                  <a:srgbClr val="000000"/>
                </a:solidFill>
              </a:rPr>
              <a:t>krátkým</a:t>
            </a:r>
            <a:r>
              <a:rPr lang="en-GB" altLang="cs-CZ" u="sng" dirty="0">
                <a:solidFill>
                  <a:srgbClr val="000000"/>
                </a:solidFill>
              </a:rPr>
              <a:t> a </a:t>
            </a:r>
            <a:r>
              <a:rPr lang="en-GB" altLang="cs-CZ" u="sng" dirty="0" err="1">
                <a:solidFill>
                  <a:srgbClr val="000000"/>
                </a:solidFill>
              </a:rPr>
              <a:t>středně</a:t>
            </a:r>
            <a:r>
              <a:rPr lang="en-GB" altLang="cs-CZ" u="sng" dirty="0">
                <a:solidFill>
                  <a:srgbClr val="000000"/>
                </a:solidFill>
              </a:rPr>
              <a:t> </a:t>
            </a:r>
            <a:r>
              <a:rPr lang="en-GB" altLang="cs-CZ" u="sng" dirty="0" err="1">
                <a:solidFill>
                  <a:srgbClr val="000000"/>
                </a:solidFill>
              </a:rPr>
              <a:t>dlouhým</a:t>
            </a:r>
            <a:r>
              <a:rPr lang="en-GB" altLang="cs-CZ" u="sng" dirty="0">
                <a:solidFill>
                  <a:srgbClr val="000000"/>
                </a:solidFill>
              </a:rPr>
              <a:t> </a:t>
            </a:r>
            <a:r>
              <a:rPr lang="en-GB" altLang="cs-CZ" u="sng" dirty="0" err="1">
                <a:solidFill>
                  <a:srgbClr val="000000"/>
                </a:solidFill>
              </a:rPr>
              <a:t>řetězcem</a:t>
            </a:r>
            <a:br>
              <a:rPr lang="en-GB" altLang="cs-CZ" u="sng" dirty="0">
                <a:solidFill>
                  <a:srgbClr val="000000"/>
                </a:solidFill>
              </a:rPr>
            </a:br>
            <a:endParaRPr lang="en-GB" altLang="cs-CZ" u="sng" dirty="0">
              <a:solidFill>
                <a:srgbClr val="000000"/>
              </a:solidFill>
            </a:endParaRPr>
          </a:p>
          <a:p>
            <a:pPr marL="417513" indent="-312738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altLang="cs-CZ" u="sng" dirty="0">
                <a:solidFill>
                  <a:srgbClr val="000000"/>
                </a:solidFill>
              </a:rPr>
              <a:t>MK s </a:t>
            </a:r>
            <a:r>
              <a:rPr lang="en-GB" altLang="cs-CZ" u="sng" dirty="0" err="1">
                <a:solidFill>
                  <a:srgbClr val="000000"/>
                </a:solidFill>
              </a:rPr>
              <a:t>dlouhým</a:t>
            </a:r>
            <a:r>
              <a:rPr lang="en-GB" altLang="cs-CZ" u="sng" dirty="0">
                <a:solidFill>
                  <a:srgbClr val="000000"/>
                </a:solidFill>
              </a:rPr>
              <a:t> </a:t>
            </a:r>
            <a:r>
              <a:rPr lang="en-GB" altLang="cs-CZ" u="sng" dirty="0" err="1">
                <a:solidFill>
                  <a:srgbClr val="000000"/>
                </a:solidFill>
              </a:rPr>
              <a:t>řetězcem</a:t>
            </a:r>
            <a:r>
              <a:rPr lang="en-GB" altLang="cs-CZ" dirty="0">
                <a:solidFill>
                  <a:srgbClr val="000000"/>
                </a:solidFill>
              </a:rPr>
              <a:t> (ale </a:t>
            </a:r>
            <a:r>
              <a:rPr lang="en-GB" altLang="cs-CZ" dirty="0" err="1">
                <a:solidFill>
                  <a:srgbClr val="000000"/>
                </a:solidFill>
              </a:rPr>
              <a:t>i</a:t>
            </a:r>
            <a:r>
              <a:rPr lang="en-GB" altLang="cs-CZ" dirty="0">
                <a:solidFill>
                  <a:srgbClr val="000000"/>
                </a:solidFill>
              </a:rPr>
              <a:t> C12 – </a:t>
            </a:r>
            <a:r>
              <a:rPr lang="en-GB" altLang="cs-CZ" dirty="0" err="1">
                <a:solidFill>
                  <a:srgbClr val="000000"/>
                </a:solidFill>
              </a:rPr>
              <a:t>kyselina</a:t>
            </a:r>
            <a:r>
              <a:rPr lang="en-GB" altLang="cs-CZ" dirty="0">
                <a:solidFill>
                  <a:srgbClr val="000000"/>
                </a:solidFill>
              </a:rPr>
              <a:t> </a:t>
            </a:r>
            <a:r>
              <a:rPr lang="en-GB" altLang="cs-CZ" dirty="0" err="1">
                <a:solidFill>
                  <a:srgbClr val="000000"/>
                </a:solidFill>
              </a:rPr>
              <a:t>laurová</a:t>
            </a:r>
            <a:r>
              <a:rPr lang="en-GB" altLang="cs-CZ" dirty="0">
                <a:solidFill>
                  <a:srgbClr val="000000"/>
                </a:solidFill>
              </a:rPr>
              <a:t>)</a:t>
            </a:r>
            <a:br>
              <a:rPr lang="en-GB" altLang="cs-CZ" dirty="0">
                <a:solidFill>
                  <a:srgbClr val="000000"/>
                </a:solidFill>
              </a:rPr>
            </a:br>
            <a:r>
              <a:rPr lang="en-GB" altLang="cs-CZ" sz="2000" dirty="0">
                <a:solidFill>
                  <a:srgbClr val="000000"/>
                </a:solidFill>
              </a:rPr>
              <a:t>- </a:t>
            </a:r>
            <a:r>
              <a:rPr lang="en-GB" altLang="cs-CZ" sz="2000" dirty="0" err="1">
                <a:solidFill>
                  <a:srgbClr val="000000"/>
                </a:solidFill>
              </a:rPr>
              <a:t>mají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negativní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vliv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na</a:t>
            </a:r>
            <a:r>
              <a:rPr lang="en-GB" altLang="cs-CZ" sz="2000" dirty="0">
                <a:solidFill>
                  <a:srgbClr val="000000"/>
                </a:solidFill>
              </a:rPr>
              <a:t> „</a:t>
            </a:r>
            <a:r>
              <a:rPr lang="en-GB" altLang="cs-CZ" sz="2000" dirty="0" err="1">
                <a:solidFill>
                  <a:srgbClr val="000000"/>
                </a:solidFill>
              </a:rPr>
              <a:t>krevní</a:t>
            </a:r>
            <a:r>
              <a:rPr lang="en-GB" altLang="cs-CZ" sz="2000" dirty="0">
                <a:solidFill>
                  <a:srgbClr val="000000"/>
                </a:solidFill>
              </a:rPr>
              <a:t> cholesterol</a:t>
            </a:r>
            <a:r>
              <a:rPr lang="ja-JP" altLang="en-GB" sz="2000" dirty="0">
                <a:solidFill>
                  <a:srgbClr val="000000"/>
                </a:solidFill>
              </a:rPr>
              <a:t>“</a:t>
            </a:r>
            <a:br>
              <a:rPr lang="en-GB" altLang="cs-CZ" sz="2000" dirty="0">
                <a:solidFill>
                  <a:srgbClr val="000000"/>
                </a:solidFill>
              </a:rPr>
            </a:br>
            <a:r>
              <a:rPr lang="en-GB" altLang="cs-CZ" sz="2000" dirty="0">
                <a:solidFill>
                  <a:srgbClr val="000000"/>
                </a:solidFill>
              </a:rPr>
              <a:t>- C14 k.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myristová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br>
              <a:rPr lang="en-GB" altLang="cs-CZ" sz="2000" dirty="0">
                <a:solidFill>
                  <a:srgbClr val="000000"/>
                </a:solidFill>
              </a:rPr>
            </a:br>
            <a:r>
              <a:rPr lang="en-GB" altLang="cs-CZ" sz="2000" dirty="0">
                <a:solidFill>
                  <a:srgbClr val="000000"/>
                </a:solidFill>
              </a:rPr>
              <a:t>- C16 k.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palmitová</a:t>
            </a:r>
            <a:r>
              <a:rPr lang="en-GB" altLang="cs-CZ" sz="2000" dirty="0">
                <a:solidFill>
                  <a:srgbClr val="000000"/>
                </a:solidFill>
              </a:rPr>
              <a:t> (</a:t>
            </a:r>
            <a:r>
              <a:rPr lang="en-GB" altLang="cs-CZ" sz="2000" dirty="0" err="1">
                <a:solidFill>
                  <a:srgbClr val="000000"/>
                </a:solidFill>
              </a:rPr>
              <a:t>nejhojněji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zastoupená</a:t>
            </a:r>
            <a:r>
              <a:rPr lang="en-GB" altLang="cs-CZ" sz="2000" dirty="0">
                <a:solidFill>
                  <a:srgbClr val="000000"/>
                </a:solidFill>
              </a:rPr>
              <a:t>)</a:t>
            </a:r>
            <a:br>
              <a:rPr lang="en-GB" altLang="cs-CZ" sz="2000" dirty="0">
                <a:solidFill>
                  <a:srgbClr val="000000"/>
                </a:solidFill>
              </a:rPr>
            </a:br>
            <a:r>
              <a:rPr lang="en-GB" altLang="cs-CZ" sz="2000" dirty="0">
                <a:solidFill>
                  <a:srgbClr val="000000"/>
                </a:solidFill>
              </a:rPr>
              <a:t>- C18 k.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stearová</a:t>
            </a:r>
            <a:r>
              <a:rPr lang="en-GB" altLang="cs-CZ" sz="2000" dirty="0">
                <a:solidFill>
                  <a:srgbClr val="000000"/>
                </a:solidFill>
              </a:rPr>
              <a:t> (</a:t>
            </a:r>
            <a:r>
              <a:rPr lang="en-GB" altLang="cs-CZ" sz="2000" dirty="0" err="1">
                <a:solidFill>
                  <a:srgbClr val="000000"/>
                </a:solidFill>
              </a:rPr>
              <a:t>působí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sice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neutrálně</a:t>
            </a:r>
            <a:r>
              <a:rPr lang="en-GB" altLang="cs-CZ" sz="2000" dirty="0">
                <a:solidFill>
                  <a:srgbClr val="000000"/>
                </a:solidFill>
              </a:rPr>
              <a:t>, ale je </a:t>
            </a:r>
            <a:r>
              <a:rPr lang="en-GB" altLang="cs-CZ" sz="2000" dirty="0" err="1">
                <a:solidFill>
                  <a:srgbClr val="000000"/>
                </a:solidFill>
              </a:rPr>
              <a:t>trombogenní</a:t>
            </a:r>
            <a:r>
              <a:rPr lang="en-GB" altLang="cs-CZ" sz="2000" dirty="0">
                <a:solidFill>
                  <a:srgbClr val="000000"/>
                </a:solidFill>
              </a:rPr>
              <a:t>) </a:t>
            </a:r>
            <a:br>
              <a:rPr lang="en-GB" altLang="cs-CZ" sz="2000" dirty="0">
                <a:solidFill>
                  <a:srgbClr val="000000"/>
                </a:solidFill>
              </a:rPr>
            </a:br>
            <a:endParaRPr lang="en-GB" altLang="cs-CZ" sz="1800" dirty="0">
              <a:solidFill>
                <a:srgbClr val="000000"/>
              </a:solidFill>
            </a:endParaRPr>
          </a:p>
          <a:p>
            <a:pPr marL="417513" indent="-312738">
              <a:lnSpc>
                <a:spcPct val="93000"/>
              </a:lnSpc>
              <a:spcAft>
                <a:spcPts val="142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>
                <a:solidFill>
                  <a:srgbClr val="000000"/>
                </a:solidFill>
              </a:rPr>
              <a:t>Výskyt</a:t>
            </a:r>
            <a:r>
              <a:rPr lang="en-GB" altLang="cs-CZ" dirty="0">
                <a:solidFill>
                  <a:srgbClr val="000000"/>
                </a:solidFill>
              </a:rPr>
              <a:t>:</a:t>
            </a:r>
            <a:br>
              <a:rPr lang="en-GB" altLang="cs-CZ" sz="2000" dirty="0">
                <a:solidFill>
                  <a:srgbClr val="000000"/>
                </a:solidFill>
              </a:rPr>
            </a:br>
            <a:r>
              <a:rPr lang="en-GB" altLang="cs-CZ" sz="2000" dirty="0">
                <a:solidFill>
                  <a:srgbClr val="000000"/>
                </a:solidFill>
              </a:rPr>
              <a:t>- </a:t>
            </a:r>
            <a:r>
              <a:rPr lang="en-GB" altLang="cs-CZ" sz="2000" dirty="0" err="1">
                <a:solidFill>
                  <a:srgbClr val="000000"/>
                </a:solidFill>
              </a:rPr>
              <a:t>živočišné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tuky</a:t>
            </a:r>
            <a:r>
              <a:rPr lang="en-GB" altLang="cs-CZ" sz="2000" dirty="0">
                <a:solidFill>
                  <a:srgbClr val="000000"/>
                </a:solidFill>
              </a:rPr>
              <a:t>, </a:t>
            </a:r>
            <a:r>
              <a:rPr lang="en-GB" altLang="cs-CZ" sz="2000" dirty="0" err="1">
                <a:solidFill>
                  <a:srgbClr val="000000"/>
                </a:solidFill>
              </a:rPr>
              <a:t>rostlinné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tuky</a:t>
            </a:r>
            <a:r>
              <a:rPr lang="en-GB" altLang="cs-CZ" sz="2000" dirty="0">
                <a:solidFill>
                  <a:srgbClr val="000000"/>
                </a:solidFill>
              </a:rPr>
              <a:t> (</a:t>
            </a:r>
            <a:r>
              <a:rPr lang="en-GB" altLang="cs-CZ" sz="2000" dirty="0" err="1">
                <a:solidFill>
                  <a:srgbClr val="000000"/>
                </a:solidFill>
              </a:rPr>
              <a:t>kokosový</a:t>
            </a:r>
            <a:r>
              <a:rPr lang="en-GB" altLang="cs-CZ" sz="2000" dirty="0">
                <a:solidFill>
                  <a:srgbClr val="000000"/>
                </a:solidFill>
              </a:rPr>
              <a:t>, </a:t>
            </a:r>
            <a:r>
              <a:rPr lang="en-GB" altLang="cs-CZ" sz="2000" dirty="0" err="1">
                <a:solidFill>
                  <a:srgbClr val="000000"/>
                </a:solidFill>
              </a:rPr>
              <a:t>palmojádrový</a:t>
            </a:r>
            <a:r>
              <a:rPr lang="en-GB" altLang="cs-CZ" sz="2000" dirty="0">
                <a:solidFill>
                  <a:srgbClr val="000000"/>
                </a:solidFill>
              </a:rPr>
              <a:t>)</a:t>
            </a:r>
            <a:br>
              <a:rPr lang="en-GB" altLang="cs-CZ" sz="2000" dirty="0">
                <a:solidFill>
                  <a:srgbClr val="000000"/>
                </a:solidFill>
              </a:rPr>
            </a:br>
            <a:r>
              <a:rPr lang="en-GB" altLang="cs-CZ" sz="2000" dirty="0">
                <a:solidFill>
                  <a:srgbClr val="000000"/>
                </a:solidFill>
              </a:rPr>
              <a:t>- k. </a:t>
            </a:r>
            <a:r>
              <a:rPr lang="en-GB" altLang="cs-CZ" sz="2000" dirty="0" err="1">
                <a:solidFill>
                  <a:srgbClr val="000000"/>
                </a:solidFill>
              </a:rPr>
              <a:t>stearová</a:t>
            </a:r>
            <a:r>
              <a:rPr lang="en-GB" altLang="cs-CZ" sz="2000" dirty="0">
                <a:solidFill>
                  <a:srgbClr val="000000"/>
                </a:solidFill>
              </a:rPr>
              <a:t> je </a:t>
            </a:r>
            <a:r>
              <a:rPr lang="en-GB" altLang="cs-CZ" sz="2000" dirty="0" err="1">
                <a:solidFill>
                  <a:srgbClr val="000000"/>
                </a:solidFill>
              </a:rPr>
              <a:t>ve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větším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množství</a:t>
            </a:r>
            <a:r>
              <a:rPr lang="en-GB" altLang="cs-CZ" sz="2000" dirty="0">
                <a:solidFill>
                  <a:srgbClr val="000000"/>
                </a:solidFill>
              </a:rPr>
              <a:t> v </a:t>
            </a:r>
            <a:r>
              <a:rPr lang="en-GB" altLang="cs-CZ" sz="2000" dirty="0" err="1">
                <a:solidFill>
                  <a:srgbClr val="000000"/>
                </a:solidFill>
              </a:rPr>
              <a:t>kakaovém</a:t>
            </a:r>
            <a:r>
              <a:rPr lang="en-GB" altLang="cs-CZ" sz="2000" dirty="0">
                <a:solidFill>
                  <a:srgbClr val="000000"/>
                </a:solidFill>
              </a:rPr>
              <a:t> </a:t>
            </a:r>
            <a:r>
              <a:rPr lang="en-GB" altLang="cs-CZ" sz="2000" dirty="0" err="1">
                <a:solidFill>
                  <a:srgbClr val="000000"/>
                </a:solidFill>
              </a:rPr>
              <a:t>tuku</a:t>
            </a:r>
            <a:endParaRPr lang="en-GB" altLang="cs-CZ" sz="2000" dirty="0">
              <a:solidFill>
                <a:srgbClr val="000000"/>
              </a:solidFill>
            </a:endParaRPr>
          </a:p>
          <a:p>
            <a:pPr marL="417513" indent="-312738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</a:pPr>
            <a:endParaRPr lang="cs-CZ" alt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66A7959-C9D6-41E4-AA45-CF18F60A02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>
            <a:extLst>
              <a:ext uri="{FF2B5EF4-FFF2-40B4-BE49-F238E27FC236}">
                <a16:creationId xmlns:a16="http://schemas.microsoft.com/office/drawing/2014/main" id="{2AC16D55-DF9A-4C3E-ACC3-27A32B08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100"/>
          </a:xfrm>
          <a:solidFill>
            <a:schemeClr val="bg1"/>
          </a:solidFill>
        </p:spPr>
        <p:txBody>
          <a:bodyPr/>
          <a:lstStyle/>
          <a:p>
            <a:r>
              <a:rPr lang="cs-CZ" altLang="cs-CZ"/>
              <a:t>MK NENASYCENÉ</a:t>
            </a:r>
          </a:p>
        </p:txBody>
      </p:sp>
      <p:sp>
        <p:nvSpPr>
          <p:cNvPr id="52227" name="Zástupný symbol pro obsah 2">
            <a:extLst>
              <a:ext uri="{FF2B5EF4-FFF2-40B4-BE49-F238E27FC236}">
                <a16:creationId xmlns:a16="http://schemas.microsoft.com/office/drawing/2014/main" id="{0E2DF16B-8452-4539-BE46-4A8C14F69D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8013" y="1600200"/>
            <a:ext cx="9958387" cy="4873625"/>
          </a:xfrm>
        </p:spPr>
        <p:txBody>
          <a:bodyPr/>
          <a:lstStyle/>
          <a:p>
            <a:pPr marL="419100" indent="-314325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altLang="cs-CZ" sz="2400" u="sng" dirty="0">
                <a:solidFill>
                  <a:srgbClr val="000000"/>
                </a:solidFill>
              </a:rPr>
              <a:t>MUFA</a:t>
            </a:r>
            <a:r>
              <a:rPr lang="en-GB" altLang="cs-CZ" sz="2400" dirty="0">
                <a:solidFill>
                  <a:srgbClr val="000000"/>
                </a:solidFill>
              </a:rPr>
              <a:t> – </a:t>
            </a:r>
            <a:r>
              <a:rPr lang="en-GB" altLang="cs-CZ" sz="2400" dirty="0" err="1">
                <a:solidFill>
                  <a:schemeClr val="tx2"/>
                </a:solidFill>
              </a:rPr>
              <a:t>k.olejová</a:t>
            </a:r>
            <a:r>
              <a:rPr lang="en-GB" altLang="cs-CZ" sz="2400" dirty="0">
                <a:solidFill>
                  <a:schemeClr val="tx2"/>
                </a:solidFill>
              </a:rPr>
              <a:t> </a:t>
            </a:r>
            <a:r>
              <a:rPr lang="en-GB" altLang="cs-CZ" sz="2400" dirty="0">
                <a:solidFill>
                  <a:srgbClr val="000000"/>
                </a:solidFill>
              </a:rPr>
              <a:t>(</a:t>
            </a:r>
            <a:r>
              <a:rPr lang="en-GB" altLang="cs-CZ" sz="2400" dirty="0" err="1">
                <a:solidFill>
                  <a:srgbClr val="000000"/>
                </a:solidFill>
              </a:rPr>
              <a:t>olivový</a:t>
            </a:r>
            <a:r>
              <a:rPr lang="en-GB" altLang="cs-CZ" sz="2400" dirty="0">
                <a:solidFill>
                  <a:srgbClr val="000000"/>
                </a:solidFill>
              </a:rPr>
              <a:t> </a:t>
            </a:r>
            <a:r>
              <a:rPr lang="en-GB" altLang="cs-CZ" sz="2400" dirty="0" err="1">
                <a:solidFill>
                  <a:srgbClr val="000000"/>
                </a:solidFill>
              </a:rPr>
              <a:t>olej</a:t>
            </a:r>
            <a:r>
              <a:rPr lang="en-GB" altLang="cs-CZ" sz="2400" dirty="0">
                <a:solidFill>
                  <a:srgbClr val="000000"/>
                </a:solidFill>
              </a:rPr>
              <a:t>, </a:t>
            </a:r>
            <a:r>
              <a:rPr lang="en-GB" altLang="cs-CZ" sz="2400" dirty="0" err="1">
                <a:solidFill>
                  <a:srgbClr val="000000"/>
                </a:solidFill>
              </a:rPr>
              <a:t>řepkový</a:t>
            </a:r>
            <a:r>
              <a:rPr lang="en-GB" altLang="cs-CZ" sz="2400" dirty="0">
                <a:solidFill>
                  <a:srgbClr val="000000"/>
                </a:solidFill>
              </a:rPr>
              <a:t> </a:t>
            </a:r>
            <a:r>
              <a:rPr lang="en-GB" altLang="cs-CZ" sz="2400" dirty="0" err="1">
                <a:solidFill>
                  <a:srgbClr val="000000"/>
                </a:solidFill>
              </a:rPr>
              <a:t>olej</a:t>
            </a:r>
            <a:r>
              <a:rPr lang="en-GB" altLang="cs-CZ" sz="2400" dirty="0">
                <a:solidFill>
                  <a:srgbClr val="000000"/>
                </a:solidFill>
              </a:rPr>
              <a:t>, </a:t>
            </a:r>
            <a:r>
              <a:rPr lang="en-GB" altLang="cs-CZ" sz="2400" dirty="0" err="1">
                <a:solidFill>
                  <a:srgbClr val="000000"/>
                </a:solidFill>
              </a:rPr>
              <a:t>avokádo</a:t>
            </a:r>
            <a:r>
              <a:rPr lang="en-GB" altLang="cs-CZ" sz="2400" dirty="0">
                <a:solidFill>
                  <a:srgbClr val="000000"/>
                </a:solidFill>
              </a:rPr>
              <a:t>, </a:t>
            </a:r>
            <a:r>
              <a:rPr lang="en-GB" altLang="cs-CZ" sz="2400" dirty="0" err="1">
                <a:solidFill>
                  <a:srgbClr val="000000"/>
                </a:solidFill>
              </a:rPr>
              <a:t>ořechy</a:t>
            </a:r>
            <a:r>
              <a:rPr lang="en-GB" altLang="cs-CZ" sz="2400" dirty="0">
                <a:solidFill>
                  <a:srgbClr val="000000"/>
                </a:solidFill>
              </a:rPr>
              <a:t>) </a:t>
            </a:r>
            <a:r>
              <a:rPr lang="en-GB" altLang="cs-CZ" sz="2400" dirty="0" err="1">
                <a:solidFill>
                  <a:srgbClr val="000000"/>
                </a:solidFill>
              </a:rPr>
              <a:t>zřejmě</a:t>
            </a:r>
            <a:r>
              <a:rPr lang="en-GB" altLang="cs-CZ" sz="2400" dirty="0">
                <a:solidFill>
                  <a:srgbClr val="000000"/>
                </a:solidFill>
              </a:rPr>
              <a:t> </a:t>
            </a:r>
            <a:r>
              <a:rPr lang="en-GB" altLang="cs-CZ" sz="2400" dirty="0" err="1">
                <a:solidFill>
                  <a:srgbClr val="000000"/>
                </a:solidFill>
              </a:rPr>
              <a:t>snižuje</a:t>
            </a:r>
            <a:r>
              <a:rPr lang="en-GB" altLang="cs-CZ" sz="2400" dirty="0">
                <a:solidFill>
                  <a:srgbClr val="000000"/>
                </a:solidFill>
              </a:rPr>
              <a:t> LDL</a:t>
            </a:r>
          </a:p>
          <a:p>
            <a:pPr marL="419100" indent="-314325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endParaRPr lang="en-GB" altLang="cs-CZ" sz="2400" u="sng" dirty="0">
              <a:solidFill>
                <a:srgbClr val="000000"/>
              </a:solidFill>
            </a:endParaRPr>
          </a:p>
          <a:p>
            <a:pPr marL="419100" indent="-314325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altLang="cs-CZ" sz="2400" u="sng" dirty="0">
                <a:solidFill>
                  <a:srgbClr val="000000"/>
                </a:solidFill>
              </a:rPr>
              <a:t>n-3 PUFA</a:t>
            </a:r>
            <a:r>
              <a:rPr lang="en-GB" altLang="cs-CZ" sz="2400" dirty="0">
                <a:solidFill>
                  <a:srgbClr val="000000"/>
                </a:solidFill>
              </a:rPr>
              <a:t> – </a:t>
            </a:r>
            <a:r>
              <a:rPr lang="en-GB" altLang="cs-CZ" sz="2400" dirty="0" err="1">
                <a:solidFill>
                  <a:schemeClr val="tx2"/>
                </a:solidFill>
              </a:rPr>
              <a:t>k.alfa</a:t>
            </a:r>
            <a:r>
              <a:rPr lang="en-GB" altLang="cs-CZ" sz="2400" dirty="0">
                <a:solidFill>
                  <a:schemeClr val="tx2"/>
                </a:solidFill>
              </a:rPr>
              <a:t> </a:t>
            </a:r>
            <a:r>
              <a:rPr lang="en-GB" altLang="cs-CZ" sz="2400" dirty="0" err="1">
                <a:solidFill>
                  <a:schemeClr val="tx2"/>
                </a:solidFill>
              </a:rPr>
              <a:t>linolenová</a:t>
            </a:r>
            <a:r>
              <a:rPr lang="en-GB" altLang="cs-CZ" sz="2400" dirty="0">
                <a:solidFill>
                  <a:schemeClr val="tx2"/>
                </a:solidFill>
              </a:rPr>
              <a:t>, EPA, DHA: </a:t>
            </a:r>
            <a:r>
              <a:rPr lang="en-GB" altLang="cs-CZ" sz="2400" dirty="0" err="1">
                <a:solidFill>
                  <a:srgbClr val="000000"/>
                </a:solidFill>
              </a:rPr>
              <a:t>vasodilatační</a:t>
            </a:r>
            <a:r>
              <a:rPr lang="en-GB" altLang="cs-CZ" sz="2400" dirty="0">
                <a:solidFill>
                  <a:srgbClr val="000000"/>
                </a:solidFill>
              </a:rPr>
              <a:t> a </a:t>
            </a:r>
            <a:r>
              <a:rPr lang="en-GB" altLang="cs-CZ" sz="2400" dirty="0" err="1">
                <a:solidFill>
                  <a:srgbClr val="000000"/>
                </a:solidFill>
              </a:rPr>
              <a:t>antiagregační</a:t>
            </a:r>
            <a:r>
              <a:rPr lang="en-GB" altLang="cs-CZ" sz="2400" dirty="0">
                <a:solidFill>
                  <a:srgbClr val="000000"/>
                </a:solidFill>
              </a:rPr>
              <a:t> </a:t>
            </a:r>
            <a:r>
              <a:rPr lang="en-GB" altLang="cs-CZ" sz="2400" dirty="0" err="1">
                <a:solidFill>
                  <a:srgbClr val="000000"/>
                </a:solidFill>
              </a:rPr>
              <a:t>účinky</a:t>
            </a:r>
            <a:r>
              <a:rPr lang="en-GB" altLang="cs-CZ" sz="2400" dirty="0">
                <a:solidFill>
                  <a:srgbClr val="000000"/>
                </a:solidFill>
              </a:rPr>
              <a:t> a </a:t>
            </a:r>
            <a:r>
              <a:rPr lang="en-GB" altLang="cs-CZ" sz="2400" dirty="0" err="1">
                <a:solidFill>
                  <a:srgbClr val="000000"/>
                </a:solidFill>
              </a:rPr>
              <a:t>sn</a:t>
            </a:r>
            <a:r>
              <a:rPr lang="cs-CZ" altLang="cs-CZ" sz="2400" dirty="0" err="1">
                <a:solidFill>
                  <a:srgbClr val="000000"/>
                </a:solidFill>
              </a:rPr>
              <a:t>ížení</a:t>
            </a:r>
            <a:r>
              <a:rPr lang="en-GB" altLang="cs-CZ" sz="2400" dirty="0">
                <a:solidFill>
                  <a:srgbClr val="000000"/>
                </a:solidFill>
              </a:rPr>
              <a:t> LDL</a:t>
            </a:r>
            <a:r>
              <a:rPr lang="cs-CZ" altLang="cs-CZ" sz="2400" dirty="0">
                <a:solidFill>
                  <a:srgbClr val="000000"/>
                </a:solidFill>
              </a:rPr>
              <a:t> cholesterolu</a:t>
            </a:r>
            <a:r>
              <a:rPr lang="en-GB" altLang="cs-CZ" sz="2400" dirty="0">
                <a:solidFill>
                  <a:srgbClr val="000000"/>
                </a:solidFill>
              </a:rPr>
              <a:t>.</a:t>
            </a:r>
          </a:p>
          <a:p>
            <a:pPr marL="419100" indent="-314325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altLang="cs-CZ" sz="2400" u="sng" dirty="0">
                <a:solidFill>
                  <a:srgbClr val="000000"/>
                </a:solidFill>
              </a:rPr>
              <a:t>n-6 PUFA</a:t>
            </a:r>
            <a:r>
              <a:rPr lang="en-GB" altLang="cs-CZ" sz="2400" dirty="0">
                <a:solidFill>
                  <a:srgbClr val="000000"/>
                </a:solidFill>
              </a:rPr>
              <a:t> – </a:t>
            </a:r>
            <a:r>
              <a:rPr lang="en-GB" altLang="cs-CZ" sz="2400" dirty="0" err="1">
                <a:solidFill>
                  <a:schemeClr val="tx2"/>
                </a:solidFill>
              </a:rPr>
              <a:t>k.linolová</a:t>
            </a:r>
            <a:r>
              <a:rPr lang="en-GB" altLang="cs-CZ" sz="2400" dirty="0">
                <a:solidFill>
                  <a:schemeClr val="tx2"/>
                </a:solidFill>
              </a:rPr>
              <a:t>: </a:t>
            </a:r>
            <a:r>
              <a:rPr lang="en-GB" altLang="cs-CZ" sz="2400" dirty="0" err="1">
                <a:solidFill>
                  <a:srgbClr val="000000"/>
                </a:solidFill>
              </a:rPr>
              <a:t>proagregační</a:t>
            </a:r>
            <a:r>
              <a:rPr lang="en-GB" altLang="cs-CZ" sz="2400" dirty="0">
                <a:solidFill>
                  <a:srgbClr val="000000"/>
                </a:solidFill>
              </a:rPr>
              <a:t> a </a:t>
            </a:r>
            <a:r>
              <a:rPr lang="en-GB" altLang="cs-CZ" sz="2400" dirty="0" err="1">
                <a:solidFill>
                  <a:srgbClr val="000000"/>
                </a:solidFill>
              </a:rPr>
              <a:t>vasokonstrikční</a:t>
            </a:r>
            <a:r>
              <a:rPr lang="en-GB" altLang="cs-CZ" sz="2400" dirty="0">
                <a:solidFill>
                  <a:srgbClr val="000000"/>
                </a:solidFill>
              </a:rPr>
              <a:t> </a:t>
            </a:r>
            <a:r>
              <a:rPr lang="en-GB" altLang="cs-CZ" sz="2400" dirty="0" err="1">
                <a:solidFill>
                  <a:srgbClr val="000000"/>
                </a:solidFill>
              </a:rPr>
              <a:t>účinek</a:t>
            </a:r>
            <a:r>
              <a:rPr lang="en-GB" altLang="cs-CZ" sz="2400" dirty="0">
                <a:solidFill>
                  <a:srgbClr val="000000"/>
                </a:solidFill>
              </a:rPr>
              <a:t> </a:t>
            </a:r>
          </a:p>
          <a:p>
            <a:pPr marL="419100" indent="-314325">
              <a:lnSpc>
                <a:spcPct val="87000"/>
              </a:lnSpc>
              <a:spcAft>
                <a:spcPts val="1425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r>
              <a:rPr lang="en-GB" altLang="cs-CZ" sz="2400" dirty="0" err="1">
                <a:solidFill>
                  <a:srgbClr val="000000"/>
                </a:solidFill>
              </a:rPr>
              <a:t>Při</a:t>
            </a:r>
            <a:r>
              <a:rPr lang="en-GB" altLang="cs-CZ" sz="2400" dirty="0">
                <a:solidFill>
                  <a:srgbClr val="000000"/>
                </a:solidFill>
              </a:rPr>
              <a:t> </a:t>
            </a:r>
            <a:r>
              <a:rPr lang="en-GB" altLang="cs-CZ" sz="2400" dirty="0" err="1">
                <a:solidFill>
                  <a:srgbClr val="000000"/>
                </a:solidFill>
              </a:rPr>
              <a:t>vysokém</a:t>
            </a:r>
            <a:r>
              <a:rPr lang="en-GB" altLang="cs-CZ" sz="2400" dirty="0">
                <a:solidFill>
                  <a:srgbClr val="000000"/>
                </a:solidFill>
              </a:rPr>
              <a:t> </a:t>
            </a:r>
            <a:r>
              <a:rPr lang="en-GB" altLang="cs-CZ" sz="2400" dirty="0" err="1">
                <a:solidFill>
                  <a:srgbClr val="000000"/>
                </a:solidFill>
              </a:rPr>
              <a:t>příjmu</a:t>
            </a:r>
            <a:r>
              <a:rPr lang="en-GB" altLang="cs-CZ" sz="2400" dirty="0">
                <a:solidFill>
                  <a:srgbClr val="000000"/>
                </a:solidFill>
              </a:rPr>
              <a:t> PUFA </a:t>
            </a:r>
            <a:r>
              <a:rPr lang="en-GB" altLang="cs-CZ" sz="2400" dirty="0" err="1">
                <a:solidFill>
                  <a:srgbClr val="000000"/>
                </a:solidFill>
              </a:rPr>
              <a:t>hrozí</a:t>
            </a:r>
            <a:r>
              <a:rPr lang="en-GB" altLang="cs-CZ" sz="2400" dirty="0">
                <a:solidFill>
                  <a:srgbClr val="000000"/>
                </a:solidFill>
              </a:rPr>
              <a:t> </a:t>
            </a:r>
            <a:r>
              <a:rPr lang="en-GB" altLang="cs-CZ" sz="2400" dirty="0" err="1">
                <a:solidFill>
                  <a:srgbClr val="000000"/>
                </a:solidFill>
              </a:rPr>
              <a:t>nebezpečí</a:t>
            </a:r>
            <a:r>
              <a:rPr lang="en-GB" altLang="cs-CZ" sz="2400" dirty="0">
                <a:solidFill>
                  <a:srgbClr val="000000"/>
                </a:solidFill>
              </a:rPr>
              <a:t> </a:t>
            </a:r>
            <a:r>
              <a:rPr lang="en-GB" altLang="cs-CZ" sz="2400" dirty="0" err="1">
                <a:solidFill>
                  <a:srgbClr val="000000"/>
                </a:solidFill>
              </a:rPr>
              <a:t>endogenní</a:t>
            </a:r>
            <a:r>
              <a:rPr lang="en-GB" altLang="cs-CZ" sz="2400" dirty="0">
                <a:solidFill>
                  <a:srgbClr val="000000"/>
                </a:solidFill>
              </a:rPr>
              <a:t> </a:t>
            </a:r>
            <a:r>
              <a:rPr lang="en-GB" altLang="cs-CZ" sz="2400" dirty="0" err="1">
                <a:solidFill>
                  <a:srgbClr val="000000"/>
                </a:solidFill>
              </a:rPr>
              <a:t>lipoperoxidace</a:t>
            </a:r>
            <a:r>
              <a:rPr lang="en-GB" altLang="cs-CZ" sz="2400" dirty="0">
                <a:solidFill>
                  <a:srgbClr val="000000"/>
                </a:solidFill>
              </a:rPr>
              <a:t> ↔ </a:t>
            </a:r>
            <a:r>
              <a:rPr lang="en-GB" altLang="cs-CZ" sz="2400" dirty="0" err="1">
                <a:solidFill>
                  <a:srgbClr val="000000"/>
                </a:solidFill>
              </a:rPr>
              <a:t>antioxidanty</a:t>
            </a:r>
            <a:r>
              <a:rPr lang="en-GB" altLang="cs-CZ" sz="2400" dirty="0">
                <a:solidFill>
                  <a:srgbClr val="000000"/>
                </a:solidFill>
              </a:rPr>
              <a:t> (Vitamin C, E, </a:t>
            </a:r>
            <a:r>
              <a:rPr lang="en-GB" altLang="cs-CZ" sz="2400" dirty="0" err="1">
                <a:solidFill>
                  <a:srgbClr val="000000"/>
                </a:solidFill>
              </a:rPr>
              <a:t>karotenoidy</a:t>
            </a:r>
            <a:r>
              <a:rPr lang="en-GB" altLang="cs-CZ" sz="2400" dirty="0">
                <a:solidFill>
                  <a:srgbClr val="000000"/>
                </a:solidFill>
              </a:rPr>
              <a:t>)</a:t>
            </a:r>
          </a:p>
          <a:p>
            <a:pPr marL="419100" indent="-314325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7463" algn="l"/>
                <a:tab pos="8085138" algn="l"/>
                <a:tab pos="8534400" algn="l"/>
                <a:tab pos="8983663" algn="l"/>
              </a:tabLst>
            </a:pPr>
            <a:endParaRPr lang="cs-CZ" alt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2FB1BC3-126B-4722-BA87-9407628C5F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3">
            <a:extLst>
              <a:ext uri="{FF2B5EF4-FFF2-40B4-BE49-F238E27FC236}">
                <a16:creationId xmlns:a16="http://schemas.microsoft.com/office/drawing/2014/main" id="{3A9C8C74-100A-4BE6-BB84-9BB152C4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Century Schoolbook" panose="02040604050505020304" pitchFamily="18" charset="0"/>
              </a:rPr>
              <a:t>OTÁZKY:</a:t>
            </a:r>
          </a:p>
        </p:txBody>
      </p:sp>
      <p:sp>
        <p:nvSpPr>
          <p:cNvPr id="39939" name="Podnadpis 4">
            <a:extLst>
              <a:ext uri="{FF2B5EF4-FFF2-40B4-BE49-F238E27FC236}">
                <a16:creationId xmlns:a16="http://schemas.microsoft.com/office/drawing/2014/main" id="{595CE8A1-F564-42DD-9F95-E241A330E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6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>
                <a:latin typeface="Century Schoolbook" charset="0"/>
              </a:rPr>
              <a:t>Které mastné kyseliny jsou pro tělo nepostradatelné?</a:t>
            </a:r>
          </a:p>
          <a:p>
            <a:pPr fontAlgn="auto">
              <a:lnSpc>
                <a:spcPct val="6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dirty="0">
              <a:latin typeface="Century Schoolbook" charset="0"/>
            </a:endParaRPr>
          </a:p>
          <a:p>
            <a:pPr fontAlgn="auto">
              <a:lnSpc>
                <a:spcPct val="62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>
                <a:latin typeface="Century Schoolbook" charset="0"/>
              </a:rPr>
              <a:t>Kde se vyskytuji?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43225EB-53E8-4389-994E-DC4CE5C3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9202-93C3-45B6-9ABB-B94C061A3167}" type="slidenum">
              <a:rPr lang="cs-CZ" altLang="cs-CZ" smtClean="0"/>
              <a:pPr/>
              <a:t>33</a:t>
            </a:fld>
            <a:endParaRPr lang="cs-CZ" alt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sah 2">
            <a:extLst>
              <a:ext uri="{FF2B5EF4-FFF2-40B4-BE49-F238E27FC236}">
                <a16:creationId xmlns:a16="http://schemas.microsoft.com/office/drawing/2014/main" id="{776D3CAA-D230-467D-A7A0-E72574609D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8013" y="1600200"/>
            <a:ext cx="9958387" cy="4873625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>
                <a:solidFill>
                  <a:srgbClr val="FF0000"/>
                </a:solidFill>
              </a:rPr>
              <a:t>Které mastné kyseliny jsou pro naše tělo nepostradatelné?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solidFill>
                  <a:srgbClr val="000000"/>
                </a:solidFill>
              </a:rPr>
              <a:t>		</a:t>
            </a:r>
            <a:r>
              <a:rPr lang="en-GB" altLang="cs-CZ">
                <a:solidFill>
                  <a:srgbClr val="000000"/>
                </a:solidFill>
              </a:rPr>
              <a:t>k. alfa linolenová (n-3), k.linolová(n-6)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>
              <a:solidFill>
                <a:srgbClr val="008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>
                <a:solidFill>
                  <a:srgbClr val="008000"/>
                </a:solidFill>
              </a:rPr>
              <a:t>Kde se vyskytují?</a:t>
            </a:r>
            <a:endParaRPr lang="cs-CZ" altLang="cs-CZ">
              <a:solidFill>
                <a:srgbClr val="008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solidFill>
                  <a:srgbClr val="008000"/>
                </a:solidFill>
              </a:rPr>
              <a:t>		</a:t>
            </a:r>
            <a:r>
              <a:rPr lang="en-GB" altLang="cs-CZ">
                <a:solidFill>
                  <a:srgbClr val="000000"/>
                </a:solidFill>
              </a:rPr>
              <a:t>k. alfa linolenová - řepkový, lněný, sójový olej, vlašské ořechy</a:t>
            </a:r>
            <a:br>
              <a:rPr lang="en-GB" altLang="cs-CZ">
                <a:solidFill>
                  <a:srgbClr val="000000"/>
                </a:solidFill>
              </a:rPr>
            </a:br>
            <a:r>
              <a:rPr lang="en-GB" altLang="cs-CZ">
                <a:solidFill>
                  <a:srgbClr val="000000"/>
                </a:solidFill>
              </a:rPr>
              <a:t>k.</a:t>
            </a:r>
            <a:r>
              <a:rPr lang="cs-CZ" altLang="cs-CZ">
                <a:solidFill>
                  <a:srgbClr val="000000"/>
                </a:solidFill>
              </a:rPr>
              <a:t> </a:t>
            </a:r>
            <a:r>
              <a:rPr lang="en-GB" altLang="cs-CZ">
                <a:solidFill>
                  <a:srgbClr val="000000"/>
                </a:solidFill>
              </a:rPr>
              <a:t>linolová – slunečnicový, sójový olej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77D85C4-AFC7-4F63-871F-F6E2DB4831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6850E731-5FFB-4EB0-A414-8C90AAAA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ESENCIÁLNÍ MASTNÉ KYSELINY</a:t>
            </a:r>
            <a:br>
              <a:rPr lang="cs-CZ" altLang="cs-CZ">
                <a:ea typeface="MS PGothic" panose="020B0600070205080204" pitchFamily="34" charset="-128"/>
              </a:rPr>
            </a:br>
            <a:r>
              <a:rPr lang="cs-CZ" altLang="cs-CZ">
                <a:ea typeface="MS PGothic" panose="020B0600070205080204" pitchFamily="34" charset="-128"/>
              </a:rPr>
              <a:t>= pro naše tělo nepostradatelné!</a:t>
            </a:r>
          </a:p>
        </p:txBody>
      </p:sp>
      <p:sp>
        <p:nvSpPr>
          <p:cNvPr id="58371" name="Zástupný symbol pro obsah 2">
            <a:extLst>
              <a:ext uri="{FF2B5EF4-FFF2-40B4-BE49-F238E27FC236}">
                <a16:creationId xmlns:a16="http://schemas.microsoft.com/office/drawing/2014/main" id="{06D631DC-5EC8-4B9A-82AB-A1F683EF9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2000" indent="0">
              <a:lnSpc>
                <a:spcPct val="120000"/>
              </a:lnSpc>
              <a:buNone/>
            </a:pPr>
            <a:r>
              <a:rPr lang="en-GB" altLang="cs-CZ" sz="1600" b="1" dirty="0">
                <a:solidFill>
                  <a:srgbClr val="2E75B6"/>
                </a:solidFill>
                <a:ea typeface="MS PGothic" panose="020B0600070205080204" pitchFamily="34" charset="-128"/>
              </a:rPr>
              <a:t>n-3</a:t>
            </a:r>
            <a:r>
              <a:rPr lang="cs-CZ" altLang="cs-CZ" sz="1600" b="1" dirty="0">
                <a:solidFill>
                  <a:srgbClr val="2E75B6"/>
                </a:solidFill>
                <a:ea typeface="MS PGothic" panose="020B0600070205080204" pitchFamily="34" charset="-128"/>
              </a:rPr>
              <a:t> </a:t>
            </a:r>
            <a:r>
              <a:rPr lang="el-GR" altLang="cs-CZ" sz="1600" b="1" dirty="0">
                <a:solidFill>
                  <a:srgbClr val="2E75B6"/>
                </a:solidFill>
                <a:ea typeface="MS PGothic" panose="020B0600070205080204" pitchFamily="34" charset="-128"/>
              </a:rPr>
              <a:t>α</a:t>
            </a:r>
            <a:r>
              <a:rPr lang="cs-CZ" altLang="cs-CZ" sz="1600" b="1" dirty="0">
                <a:solidFill>
                  <a:srgbClr val="2E75B6"/>
                </a:solidFill>
                <a:ea typeface="MS PGothic" panose="020B0600070205080204" pitchFamily="34" charset="-128"/>
              </a:rPr>
              <a:t>-</a:t>
            </a:r>
            <a:r>
              <a:rPr lang="cs-CZ" altLang="cs-CZ" sz="1600" b="1" dirty="0" err="1">
                <a:solidFill>
                  <a:srgbClr val="2E75B6"/>
                </a:solidFill>
                <a:ea typeface="MS PGothic" panose="020B0600070205080204" pitchFamily="34" charset="-128"/>
              </a:rPr>
              <a:t>linolenová</a:t>
            </a:r>
            <a:r>
              <a:rPr lang="cs-CZ" altLang="cs-CZ" sz="1600" b="1" dirty="0">
                <a:solidFill>
                  <a:srgbClr val="2E75B6"/>
                </a:solidFill>
                <a:ea typeface="MS PGothic" panose="020B0600070205080204" pitchFamily="34" charset="-128"/>
              </a:rPr>
              <a:t> kyselina (ALA)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→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další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desaturace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a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elongace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→ k.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eikosapentaenová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(EPA), k.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dokosahexaenová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(DHA) </a:t>
            </a:r>
            <a:br>
              <a:rPr lang="cs-CZ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br>
              <a:rPr lang="cs-CZ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ikosanoidy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PGI1, TXA3, LTB5 (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odvozené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z n-3):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vazodilatační</a:t>
            </a:r>
            <a:r>
              <a:rPr lang="en-GB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,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antiagregační</a:t>
            </a:r>
            <a:r>
              <a:rPr lang="en-GB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,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snižují</a:t>
            </a:r>
            <a:r>
              <a:rPr lang="en-GB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produkci</a:t>
            </a:r>
            <a:r>
              <a:rPr lang="en-GB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zánětlivých</a:t>
            </a:r>
            <a:r>
              <a:rPr lang="en-GB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cytokinů</a:t>
            </a:r>
            <a:r>
              <a:rPr lang="en-GB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,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solubilních</a:t>
            </a:r>
            <a:r>
              <a:rPr lang="en-GB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adhezivních</a:t>
            </a:r>
            <a:r>
              <a:rPr lang="en-GB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molekul</a:t>
            </a:r>
            <a:r>
              <a:rPr lang="en-GB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 a PDGF (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růstový</a:t>
            </a:r>
            <a:r>
              <a:rPr lang="en-GB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faktor</a:t>
            </a:r>
            <a:r>
              <a:rPr lang="en-GB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 z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destiček</a:t>
            </a:r>
            <a:r>
              <a:rPr lang="en-GB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) →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brzdí</a:t>
            </a:r>
            <a:r>
              <a:rPr lang="en-GB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tak</a:t>
            </a:r>
            <a:r>
              <a:rPr lang="en-GB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formaci</a:t>
            </a:r>
            <a:r>
              <a:rPr lang="en-GB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 a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destabilizaci</a:t>
            </a:r>
            <a:r>
              <a:rPr lang="cs-CZ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ateromového</a:t>
            </a:r>
            <a:r>
              <a:rPr lang="en-GB" altLang="cs-CZ" sz="1600" dirty="0">
                <a:solidFill>
                  <a:srgbClr val="2E75B6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 err="1">
                <a:solidFill>
                  <a:srgbClr val="2E75B6"/>
                </a:solidFill>
                <a:ea typeface="MS PGothic" panose="020B0600070205080204" pitchFamily="34" charset="-128"/>
              </a:rPr>
              <a:t>plátu</a:t>
            </a:r>
            <a:endParaRPr lang="cs-CZ" altLang="cs-CZ" sz="1600" dirty="0">
              <a:solidFill>
                <a:srgbClr val="2E75B6"/>
              </a:solidFill>
              <a:ea typeface="MS PGothic" panose="020B0600070205080204" pitchFamily="34" charset="-128"/>
            </a:endParaRPr>
          </a:p>
          <a:p>
            <a:pPr marL="72000" indent="0">
              <a:lnSpc>
                <a:spcPct val="120000"/>
              </a:lnSpc>
              <a:buNone/>
            </a:pPr>
            <a:r>
              <a:rPr lang="en-GB" altLang="cs-CZ" sz="1600" b="1" dirty="0">
                <a:solidFill>
                  <a:srgbClr val="008000"/>
                </a:solidFill>
                <a:ea typeface="MS PGothic" panose="020B0600070205080204" pitchFamily="34" charset="-128"/>
              </a:rPr>
              <a:t>n-6</a:t>
            </a:r>
            <a:r>
              <a:rPr lang="cs-CZ" altLang="cs-CZ" sz="1600" b="1" dirty="0">
                <a:solidFill>
                  <a:srgbClr val="008000"/>
                </a:solidFill>
                <a:ea typeface="MS PGothic" panose="020B0600070205080204" pitchFamily="34" charset="-128"/>
              </a:rPr>
              <a:t> linolová kyselina (LA)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→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k.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arachidonová</a:t>
            </a:r>
            <a:br>
              <a:rPr lang="cs-CZ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ikosanoidy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PGE2, TXA2, LTB4  (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odvozený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z n-6): </a:t>
            </a:r>
            <a:r>
              <a:rPr lang="en-GB" altLang="cs-CZ" sz="1600" dirty="0" err="1">
                <a:solidFill>
                  <a:srgbClr val="008000"/>
                </a:solidFill>
                <a:ea typeface="MS PGothic" panose="020B0600070205080204" pitchFamily="34" charset="-128"/>
              </a:rPr>
              <a:t>proagregační</a:t>
            </a:r>
            <a:r>
              <a:rPr lang="en-GB" altLang="cs-CZ" sz="1600" dirty="0">
                <a:solidFill>
                  <a:srgbClr val="008000"/>
                </a:solidFill>
                <a:ea typeface="MS PGothic" panose="020B0600070205080204" pitchFamily="34" charset="-128"/>
              </a:rPr>
              <a:t>, </a:t>
            </a:r>
            <a:r>
              <a:rPr lang="en-GB" altLang="cs-CZ" sz="1600" dirty="0" err="1">
                <a:solidFill>
                  <a:srgbClr val="008000"/>
                </a:solidFill>
                <a:ea typeface="MS PGothic" panose="020B0600070205080204" pitchFamily="34" charset="-128"/>
              </a:rPr>
              <a:t>vazokonstrikční</a:t>
            </a:r>
            <a:r>
              <a:rPr lang="en-GB" altLang="cs-CZ" sz="1600" dirty="0">
                <a:solidFill>
                  <a:srgbClr val="008000"/>
                </a:solidFill>
                <a:ea typeface="MS PGothic" panose="020B0600070205080204" pitchFamily="34" charset="-128"/>
              </a:rPr>
              <a:t> a </a:t>
            </a:r>
            <a:r>
              <a:rPr lang="en-GB" altLang="cs-CZ" sz="1600" dirty="0" err="1">
                <a:solidFill>
                  <a:srgbClr val="008000"/>
                </a:solidFill>
                <a:ea typeface="MS PGothic" panose="020B0600070205080204" pitchFamily="34" charset="-128"/>
              </a:rPr>
              <a:t>prozánětlivé</a:t>
            </a:r>
            <a:r>
              <a:rPr lang="en-GB" altLang="cs-CZ" sz="1600" dirty="0">
                <a:solidFill>
                  <a:srgbClr val="008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 err="1">
                <a:solidFill>
                  <a:srgbClr val="008000"/>
                </a:solidFill>
                <a:ea typeface="MS PGothic" panose="020B0600070205080204" pitchFamily="34" charset="-128"/>
              </a:rPr>
              <a:t>účinky</a:t>
            </a:r>
            <a:b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b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lang="cs-CZ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ZDROJE ESENCIÁLNÍCH MASTNÝCH KYSELIN: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k. alfa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linolenová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-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řepkový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,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lněný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,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sójový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olej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,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vlašské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ořechy</a:t>
            </a:r>
            <a:endParaRPr lang="cs-CZ" altLang="cs-CZ" sz="16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72000" indent="0">
              <a:lnSpc>
                <a:spcPct val="120000"/>
              </a:lnSpc>
              <a:buNone/>
            </a:pP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k.</a:t>
            </a:r>
            <a:r>
              <a:rPr lang="cs-CZ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linolová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–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slunečnicový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,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sójový</a:t>
            </a:r>
            <a:r>
              <a:rPr lang="en-GB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600" dirty="0" err="1">
                <a:solidFill>
                  <a:srgbClr val="000000"/>
                </a:solidFill>
                <a:ea typeface="MS PGothic" panose="020B0600070205080204" pitchFamily="34" charset="-128"/>
              </a:rPr>
              <a:t>olej</a:t>
            </a:r>
            <a:br>
              <a:rPr lang="cs-CZ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br>
              <a:rPr lang="cs-CZ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lang="cs-CZ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ZDROJE EPA A DHA: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altLang="cs-CZ" sz="1600" dirty="0">
                <a:solidFill>
                  <a:srgbClr val="000000"/>
                </a:solidFill>
                <a:ea typeface="MS PGothic" panose="020B0600070205080204" pitchFamily="34" charset="-128"/>
              </a:rPr>
              <a:t>Ryby, mateřské mléko</a:t>
            </a:r>
            <a:endParaRPr lang="en-GB" altLang="cs-CZ" sz="160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55301" name="Picture 6" descr="https://www.metaponik850.com/images/omega3.jpg">
            <a:extLst>
              <a:ext uri="{FF2B5EF4-FFF2-40B4-BE49-F238E27FC236}">
                <a16:creationId xmlns:a16="http://schemas.microsoft.com/office/drawing/2014/main" id="{CD752333-2FF3-4F60-880F-B1013895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651375"/>
            <a:ext cx="234473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424C896-17BA-4CA7-9B09-6231C5D6D9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2C968C-E7AF-47E8-B376-DA67DC3BD00D}"/>
              </a:ext>
            </a:extLst>
          </p:cNvPr>
          <p:cNvSpPr txBox="1"/>
          <p:nvPr/>
        </p:nvSpPr>
        <p:spPr>
          <a:xfrm>
            <a:off x="9537290" y="4651375"/>
            <a:ext cx="22407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+mj-lt"/>
              </a:rPr>
              <a:t>Přeměna ALA na EPA a DHA – účinnost 10 %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E424F05D-A47A-4C52-AC7C-3493399D3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213"/>
          </a:xfrm>
          <a:solidFill>
            <a:schemeClr val="bg1"/>
          </a:solidFill>
        </p:spPr>
        <p:txBody>
          <a:bodyPr/>
          <a:lstStyle/>
          <a:p>
            <a:r>
              <a:rPr lang="cs-CZ" altLang="cs-CZ"/>
              <a:t>Trans MK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6A145C-D00E-4DE7-9B18-E5A4ED31B2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8013" y="1600200"/>
            <a:ext cx="9958387" cy="4873625"/>
          </a:xfrm>
        </p:spPr>
        <p:txBody>
          <a:bodyPr rtlCol="0">
            <a:normAutofit fontScale="92500" lnSpcReduction="20000"/>
          </a:bodyPr>
          <a:lstStyle/>
          <a:p>
            <a:pPr marL="412750" indent="-307975" fontAlgn="auto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  <a:defRPr/>
            </a:pPr>
            <a:r>
              <a:rPr lang="en-GB" sz="2000" u="sng" dirty="0" err="1">
                <a:solidFill>
                  <a:srgbClr val="000000"/>
                </a:solidFill>
                <a:latin typeface="+mj-lt"/>
              </a:rPr>
              <a:t>Zdroj</a:t>
            </a:r>
            <a:r>
              <a:rPr lang="en-GB" sz="2000" u="sng" dirty="0">
                <a:solidFill>
                  <a:srgbClr val="000000"/>
                </a:solidFill>
                <a:latin typeface="+mj-lt"/>
              </a:rPr>
              <a:t>:</a:t>
            </a:r>
            <a:br>
              <a:rPr lang="en-GB" sz="2000" u="sng" dirty="0">
                <a:solidFill>
                  <a:srgbClr val="000000"/>
                </a:solidFill>
                <a:latin typeface="+mj-lt"/>
              </a:rPr>
            </a:br>
            <a:r>
              <a:rPr lang="en-GB" sz="2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mléčný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zásobní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tuk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přežvýkavců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vznikají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činností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mikro</a:t>
            </a:r>
            <a:r>
              <a:rPr lang="cs-CZ" sz="2000" dirty="0">
                <a:solidFill>
                  <a:srgbClr val="000000"/>
                </a:solidFill>
                <a:latin typeface="+mj-lt"/>
              </a:rPr>
              <a:t>bioty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trávícího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traktu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přežvýkavců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z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nenasycených</a:t>
            </a:r>
            <a:r>
              <a:rPr lang="cs-CZ" sz="2000" dirty="0">
                <a:solidFill>
                  <a:srgbClr val="000000"/>
                </a:solidFill>
                <a:latin typeface="+mj-lt"/>
              </a:rPr>
              <a:t> mastných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kyselin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v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krmivu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)</a:t>
            </a:r>
            <a:br>
              <a:rPr lang="en-GB" sz="2000" dirty="0">
                <a:solidFill>
                  <a:srgbClr val="000000"/>
                </a:solidFill>
                <a:latin typeface="+mj-lt"/>
              </a:rPr>
            </a:br>
            <a:r>
              <a:rPr lang="en-GB" sz="2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ztužené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tuky</a:t>
            </a:r>
            <a:r>
              <a:rPr lang="cs-CZ" sz="2000" dirty="0">
                <a:solidFill>
                  <a:srgbClr val="000000"/>
                </a:solidFill>
                <a:latin typeface="+mj-lt"/>
              </a:rPr>
              <a:t>: částečná hydrogenace</a:t>
            </a:r>
            <a:br>
              <a:rPr lang="en-GB" sz="2000" dirty="0">
                <a:solidFill>
                  <a:srgbClr val="000000"/>
                </a:solidFill>
                <a:latin typeface="+mj-lt"/>
              </a:rPr>
            </a:br>
            <a:r>
              <a:rPr lang="en-GB" sz="2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potraviny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do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kterých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se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přidává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ztužený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tuk</a:t>
            </a:r>
            <a:br>
              <a:rPr lang="en-GB" sz="2000" dirty="0">
                <a:solidFill>
                  <a:srgbClr val="000000"/>
                </a:solidFill>
                <a:latin typeface="+mj-lt"/>
              </a:rPr>
            </a:br>
            <a:endParaRPr lang="en-GB" sz="2000" dirty="0">
              <a:solidFill>
                <a:srgbClr val="000000"/>
              </a:solidFill>
              <a:latin typeface="+mj-lt"/>
            </a:endParaRPr>
          </a:p>
          <a:p>
            <a:pPr marL="412750" indent="-307975" fontAlgn="auto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  <a:defRPr/>
            </a:pPr>
            <a:r>
              <a:rPr lang="en-GB" sz="2000" u="sng" dirty="0" err="1">
                <a:solidFill>
                  <a:srgbClr val="000000"/>
                </a:solidFill>
                <a:latin typeface="+mj-lt"/>
              </a:rPr>
              <a:t>Vznik</a:t>
            </a:r>
            <a:r>
              <a:rPr lang="en-GB" sz="2000" u="sng" dirty="0">
                <a:solidFill>
                  <a:srgbClr val="000000"/>
                </a:solidFill>
                <a:latin typeface="+mj-lt"/>
              </a:rPr>
              <a:t>:</a:t>
            </a:r>
            <a:br>
              <a:rPr lang="en-GB" sz="2000" u="sng" dirty="0">
                <a:solidFill>
                  <a:srgbClr val="000000"/>
                </a:solidFill>
                <a:latin typeface="+mj-lt"/>
              </a:rPr>
            </a:br>
            <a:r>
              <a:rPr lang="en-GB" sz="2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dříve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ve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větším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množství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při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parciální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katalytické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hydrogenaci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z UFA (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nyní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-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modernější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technologie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–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pouze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stopy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)</a:t>
            </a:r>
            <a:br>
              <a:rPr lang="en-GB" sz="2000" dirty="0">
                <a:solidFill>
                  <a:srgbClr val="000000"/>
                </a:solidFill>
                <a:latin typeface="+mj-lt"/>
              </a:rPr>
            </a:br>
            <a:r>
              <a:rPr lang="en-GB" sz="2000" dirty="0">
                <a:solidFill>
                  <a:srgbClr val="000000"/>
                </a:solidFill>
                <a:latin typeface="+mj-lt"/>
              </a:rPr>
              <a:t>- v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menším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množství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při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záhřevu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olejů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na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vysoké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teploty</a:t>
            </a:r>
            <a:endParaRPr lang="en-GB" sz="2000" dirty="0">
              <a:solidFill>
                <a:srgbClr val="000000"/>
              </a:solidFill>
              <a:latin typeface="+mj-lt"/>
            </a:endParaRPr>
          </a:p>
          <a:p>
            <a:pPr marL="412750" indent="-307975" fontAlgn="auto">
              <a:lnSpc>
                <a:spcPct val="100000"/>
              </a:lnSpc>
              <a:spcAft>
                <a:spcPts val="1425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  <a:defRPr/>
            </a:pPr>
            <a:r>
              <a:rPr lang="en-GB" sz="2000" dirty="0" err="1">
                <a:solidFill>
                  <a:srgbClr val="000000"/>
                </a:solidFill>
                <a:latin typeface="+mj-lt"/>
              </a:rPr>
              <a:t>Rizikový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faktor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KVO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DM 2.</a:t>
            </a:r>
            <a:r>
              <a:rPr lang="cs-CZ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typu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:</a:t>
            </a:r>
            <a:br>
              <a:rPr lang="en-GB" sz="2000" dirty="0">
                <a:solidFill>
                  <a:srgbClr val="000000"/>
                </a:solidFill>
                <a:latin typeface="+mj-lt"/>
              </a:rPr>
            </a:br>
            <a:r>
              <a:rPr lang="en-GB" sz="2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výrazně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zhoršují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lipoproteinový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profil</a:t>
            </a:r>
            <a:br>
              <a:rPr lang="en-GB" sz="2000" dirty="0">
                <a:solidFill>
                  <a:srgbClr val="000000"/>
                </a:solidFill>
                <a:latin typeface="+mj-lt"/>
              </a:rPr>
            </a:br>
            <a:r>
              <a:rPr lang="en-GB" sz="2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zvyšují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hladinu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LDL-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cholesterolu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snižují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hladinu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HDL-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cholesterolu</a:t>
            </a:r>
            <a:br>
              <a:rPr lang="en-GB" sz="2000" dirty="0">
                <a:solidFill>
                  <a:srgbClr val="000000"/>
                </a:solidFill>
                <a:latin typeface="+mj-lt"/>
              </a:rPr>
            </a:br>
            <a:r>
              <a:rPr lang="en-GB" sz="2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zvyšují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více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než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SFA)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poměr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„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celkový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cholesterol/HDL-cholesterol</a:t>
            </a:r>
            <a:r>
              <a:rPr lang="ja-JP" altLang="en-GB" sz="2000" dirty="0">
                <a:solidFill>
                  <a:srgbClr val="000000"/>
                </a:solidFill>
                <a:latin typeface="+mj-lt"/>
              </a:rPr>
              <a:t>“</a:t>
            </a:r>
            <a:br>
              <a:rPr lang="en-GB" sz="2000" dirty="0">
                <a:solidFill>
                  <a:srgbClr val="000000"/>
                </a:solidFill>
                <a:latin typeface="+mj-lt"/>
              </a:rPr>
            </a:br>
            <a:r>
              <a:rPr lang="en-GB" sz="2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nepříznivý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účinek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na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citlivost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tkání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na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inzulin</a:t>
            </a:r>
            <a:br>
              <a:rPr lang="en-GB" sz="2000" dirty="0">
                <a:solidFill>
                  <a:srgbClr val="000000"/>
                </a:solidFill>
                <a:latin typeface="+mj-lt"/>
              </a:rPr>
            </a:br>
            <a:r>
              <a:rPr lang="en-GB" sz="2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dysfunkce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endotelu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prozánětlivý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efekt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+mj-lt"/>
                <a:cs typeface="Arial" charset="0"/>
              </a:rPr>
              <a:t>→ </a:t>
            </a:r>
            <a:r>
              <a:rPr lang="en-GB" sz="2000" dirty="0" err="1">
                <a:solidFill>
                  <a:srgbClr val="000000"/>
                </a:solidFill>
                <a:latin typeface="+mj-lt"/>
                <a:cs typeface="Arial" charset="0"/>
              </a:rPr>
              <a:t>aterogeneze</a:t>
            </a:r>
            <a:r>
              <a:rPr lang="en-GB" sz="2000" dirty="0">
                <a:solidFill>
                  <a:srgbClr val="000000"/>
                </a:solidFill>
                <a:latin typeface="+mj-lt"/>
                <a:cs typeface="Arial" charset="0"/>
              </a:rPr>
              <a:t>, KVO...</a:t>
            </a:r>
            <a:br>
              <a:rPr lang="en-GB" sz="2000" dirty="0">
                <a:solidFill>
                  <a:srgbClr val="000000"/>
                </a:solidFill>
                <a:cs typeface="Arial" charset="0"/>
              </a:rPr>
            </a:br>
            <a:endParaRPr lang="en-GB" sz="2000" dirty="0">
              <a:solidFill>
                <a:srgbClr val="000000"/>
              </a:solidFill>
              <a:cs typeface="Arial" charset="0"/>
            </a:endParaRPr>
          </a:p>
          <a:p>
            <a:pPr marL="412750" indent="-307975" fontAlgn="auto">
              <a:lnSpc>
                <a:spcPct val="100000"/>
              </a:lnSpc>
              <a:spcAft>
                <a:spcPts val="0"/>
              </a:spcAft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31113" algn="l"/>
                <a:tab pos="8078788" algn="l"/>
                <a:tab pos="8528050" algn="l"/>
                <a:tab pos="8977313" algn="l"/>
              </a:tabLst>
              <a:defRPr/>
            </a:pP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72C4276-ABCE-40C3-AB32-64613425CF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Nadpis 3">
            <a:extLst>
              <a:ext uri="{FF2B5EF4-FFF2-40B4-BE49-F238E27FC236}">
                <a16:creationId xmlns:a16="http://schemas.microsoft.com/office/drawing/2014/main" id="{6FE8437A-5628-4084-A5CA-16E53C87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2650"/>
          </a:xfrm>
          <a:solidFill>
            <a:schemeClr val="bg1"/>
          </a:solidFill>
        </p:spPr>
        <p:txBody>
          <a:bodyPr/>
          <a:lstStyle/>
          <a:p>
            <a:r>
              <a:rPr lang="cs-CZ" altLang="cs-CZ"/>
              <a:t>Zdroje MK</a:t>
            </a:r>
          </a:p>
        </p:txBody>
      </p:sp>
      <p:graphicFrame>
        <p:nvGraphicFramePr>
          <p:cNvPr id="2050" name="Object 16">
            <a:extLst>
              <a:ext uri="{FF2B5EF4-FFF2-40B4-BE49-F238E27FC236}">
                <a16:creationId xmlns:a16="http://schemas.microsoft.com/office/drawing/2014/main" id="{F069427D-2C17-4F0E-A874-918B1F8007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8538" y="1484313"/>
          <a:ext cx="9601200" cy="498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8441280" imgH="5846040" progId="">
                  <p:embed/>
                </p:oleObj>
              </mc:Choice>
              <mc:Fallback>
                <p:oleObj r:id="rId3" imgW="8441280" imgH="5846040" progId="">
                  <p:embed/>
                  <p:pic>
                    <p:nvPicPr>
                      <p:cNvPr id="2050" name="Object 16">
                        <a:extLst>
                          <a:ext uri="{FF2B5EF4-FFF2-40B4-BE49-F238E27FC236}">
                            <a16:creationId xmlns:a16="http://schemas.microsoft.com/office/drawing/2014/main" id="{F069427D-2C17-4F0E-A874-918B1F8007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1484313"/>
                        <a:ext cx="9601200" cy="498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C1C711-E407-49EF-B49D-BB145E64D4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>
            <a:extLst>
              <a:ext uri="{FF2B5EF4-FFF2-40B4-BE49-F238E27FC236}">
                <a16:creationId xmlns:a16="http://schemas.microsoft.com/office/drawing/2014/main" id="{BCF1CE9D-61E1-4598-9E06-B2496BCD3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03625"/>
            <a:ext cx="4608513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2">
            <a:extLst>
              <a:ext uri="{FF2B5EF4-FFF2-40B4-BE49-F238E27FC236}">
                <a16:creationId xmlns:a16="http://schemas.microsoft.com/office/drawing/2014/main" id="{153686B4-4603-415A-8E0B-131A87EC9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501650"/>
            <a:ext cx="4608513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>
            <a:extLst>
              <a:ext uri="{FF2B5EF4-FFF2-40B4-BE49-F238E27FC236}">
                <a16:creationId xmlns:a16="http://schemas.microsoft.com/office/drawing/2014/main" id="{46B5F8DA-341B-4DC0-B4B2-F23A827DB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336550"/>
            <a:ext cx="460851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>
            <a:extLst>
              <a:ext uri="{FF2B5EF4-FFF2-40B4-BE49-F238E27FC236}">
                <a16:creationId xmlns:a16="http://schemas.microsoft.com/office/drawing/2014/main" id="{7A9A80BE-F4D9-47D8-8EB0-8429B5093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3440113"/>
            <a:ext cx="460692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3A4F414-1FF6-476A-AA52-F0A8171C9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CACFB4D9-121A-411F-947E-2242EE65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000"/>
          </a:xfrm>
          <a:solidFill>
            <a:schemeClr val="bg1"/>
          </a:solidFill>
        </p:spPr>
        <p:txBody>
          <a:bodyPr/>
          <a:lstStyle/>
          <a:p>
            <a:r>
              <a:rPr lang="cs-CZ" altLang="cs-CZ" dirty="0"/>
              <a:t>MASTNÉ KYSELINY A ZDRAVOTNÍ TVRZENÍ</a:t>
            </a: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2D60557D-F26A-48C8-8810-F54FC404BB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8013" y="1600200"/>
            <a:ext cx="9958387" cy="4873625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2000" dirty="0"/>
              <a:t>DHA (příznivý účinek…)</a:t>
            </a:r>
            <a:br>
              <a:rPr lang="cs-CZ" sz="2000" dirty="0"/>
            </a:br>
            <a:r>
              <a:rPr lang="cs-CZ" sz="2000" dirty="0"/>
              <a:t>- přispívá k udržení normální činnosti mozku (při 250 mg/den)</a:t>
            </a:r>
            <a:br>
              <a:rPr lang="cs-CZ" sz="2000" dirty="0"/>
            </a:br>
            <a:r>
              <a:rPr lang="cs-CZ" sz="2000" dirty="0"/>
              <a:t>- přispívá k udržení normálního stavu zraku (při 250 mg/den)</a:t>
            </a:r>
            <a:br>
              <a:rPr lang="cs-CZ" sz="2000" dirty="0"/>
            </a:br>
            <a:r>
              <a:rPr lang="cs-CZ" sz="2000" dirty="0"/>
              <a:t>- přispívá k udržení normální hladiny </a:t>
            </a:r>
            <a:r>
              <a:rPr lang="cs-CZ" sz="2000" dirty="0" err="1"/>
              <a:t>triacylglycerolů</a:t>
            </a:r>
            <a:r>
              <a:rPr lang="cs-CZ" sz="2000" dirty="0"/>
              <a:t> (při 2 g/den)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2000" dirty="0"/>
              <a:t>EPA a DHA (příznivý účinek při…) </a:t>
            </a:r>
            <a:br>
              <a:rPr lang="cs-CZ" sz="2000" dirty="0"/>
            </a:br>
            <a:r>
              <a:rPr lang="cs-CZ" sz="2000" dirty="0"/>
              <a:t>- přispívají k normální činnosti srdce (250 mg/den)</a:t>
            </a:r>
            <a:br>
              <a:rPr lang="cs-CZ" sz="2000" dirty="0"/>
            </a:br>
            <a:r>
              <a:rPr lang="cs-CZ" sz="2000" dirty="0"/>
              <a:t>- přispívají k udržení normálního krevního tlaku (při 3 g/den)</a:t>
            </a:r>
            <a:br>
              <a:rPr lang="cs-CZ" sz="2000" dirty="0"/>
            </a:br>
            <a:r>
              <a:rPr lang="cs-CZ" sz="2000" dirty="0"/>
              <a:t>- přispívají k udržení normální hladiny </a:t>
            </a:r>
            <a:r>
              <a:rPr lang="cs-CZ" sz="2000" dirty="0" err="1"/>
              <a:t>triacylglycerolů</a:t>
            </a:r>
            <a:r>
              <a:rPr lang="cs-CZ" sz="2000" dirty="0"/>
              <a:t> (při 2 g/den)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2000" dirty="0"/>
              <a:t>KYSELINA LINOLOVÁ (příznivý účinek při 10 g/den) </a:t>
            </a:r>
            <a:br>
              <a:rPr lang="cs-CZ" sz="2000" dirty="0"/>
            </a:br>
            <a:r>
              <a:rPr lang="cs-CZ" sz="2000" dirty="0"/>
              <a:t>- přispívá k udržení normální hladiny cholesterolu v krvi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2000" dirty="0"/>
              <a:t>KYSELINA OLEJOVÁ</a:t>
            </a:r>
            <a:br>
              <a:rPr lang="cs-CZ" sz="2000" dirty="0"/>
            </a:br>
            <a:r>
              <a:rPr lang="cs-CZ" sz="2000" dirty="0"/>
              <a:t>- Nahrazení nasycených tuků nenasycenými tuky ve stravě přispívá k udržení normální hladiny cholesterolu v krvi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2000" dirty="0"/>
              <a:t>ALA (příznivý účinek při 2 g/den) </a:t>
            </a:r>
            <a:br>
              <a:rPr lang="cs-CZ" sz="2000" dirty="0"/>
            </a:br>
            <a:r>
              <a:rPr lang="cs-CZ" sz="2000" dirty="0"/>
              <a:t>- přispívá k udržení normální hladiny cholesterolu v krvi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2000" dirty="0"/>
              <a:t>MUFA nebo PUFA</a:t>
            </a:r>
            <a:br>
              <a:rPr lang="cs-CZ" sz="2000" dirty="0"/>
            </a:br>
            <a:r>
              <a:rPr lang="cs-CZ" sz="2000" dirty="0"/>
              <a:t>-  Nahrazení nasycených tuků nenasycenými tuky ve stravě přispívá k udržení normální hladiny cholesterolu v krvi 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7EE898E-947D-467B-8436-932477389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F259EED0-3910-46BB-BDCE-7BF4F96E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VÝPOČET BM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23A20DCE-002E-46C2-B5AF-63E9597858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8013" y="1600200"/>
            <a:ext cx="9958387" cy="4873625"/>
          </a:xfrm>
        </p:spPr>
        <p:txBody>
          <a:bodyPr/>
          <a:lstStyle/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b="1" dirty="0"/>
              <a:t>Harris-</a:t>
            </a:r>
            <a:r>
              <a:rPr lang="en-GB" altLang="cs-CZ" b="1" dirty="0" err="1"/>
              <a:t>Benedictova</a:t>
            </a:r>
            <a:r>
              <a:rPr lang="en-GB" altLang="cs-CZ" b="1" dirty="0"/>
              <a:t> </a:t>
            </a:r>
            <a:r>
              <a:rPr lang="en-GB" altLang="cs-CZ" b="1" dirty="0" err="1"/>
              <a:t>rovnice</a:t>
            </a:r>
            <a:br>
              <a:rPr lang="en-GB" altLang="cs-CZ" dirty="0">
                <a:solidFill>
                  <a:srgbClr val="008000"/>
                </a:solidFill>
              </a:rPr>
            </a:br>
            <a:r>
              <a:rPr lang="en-GB" altLang="cs-CZ" dirty="0">
                <a:solidFill>
                  <a:srgbClr val="000000"/>
                </a:solidFill>
              </a:rPr>
              <a:t>	</a:t>
            </a:r>
            <a:r>
              <a:rPr lang="en-GB" altLang="cs-CZ" dirty="0" err="1">
                <a:solidFill>
                  <a:srgbClr val="000000"/>
                </a:solidFill>
              </a:rPr>
              <a:t>muži</a:t>
            </a:r>
            <a:r>
              <a:rPr lang="en-GB" altLang="cs-CZ" dirty="0">
                <a:solidFill>
                  <a:srgbClr val="000000"/>
                </a:solidFill>
              </a:rPr>
              <a:t>: BM (kcal) = 66,5 + 13,8H + 5,0V - 6,8R</a:t>
            </a:r>
            <a:br>
              <a:rPr lang="en-GB" altLang="cs-CZ" dirty="0">
                <a:solidFill>
                  <a:srgbClr val="000000"/>
                </a:solidFill>
              </a:rPr>
            </a:br>
            <a:r>
              <a:rPr lang="en-GB" altLang="cs-CZ" dirty="0">
                <a:solidFill>
                  <a:srgbClr val="000000"/>
                </a:solidFill>
              </a:rPr>
              <a:t>	</a:t>
            </a:r>
            <a:r>
              <a:rPr lang="en-GB" altLang="cs-CZ" dirty="0" err="1">
                <a:solidFill>
                  <a:srgbClr val="000000"/>
                </a:solidFill>
              </a:rPr>
              <a:t>ženy</a:t>
            </a:r>
            <a:r>
              <a:rPr lang="en-GB" altLang="cs-CZ" dirty="0">
                <a:solidFill>
                  <a:srgbClr val="000000"/>
                </a:solidFill>
              </a:rPr>
              <a:t>: BM (kcal) = 655 + 9,6H + 1,8 V – 4,7R</a:t>
            </a: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b="1" dirty="0" err="1"/>
              <a:t>Faustův</a:t>
            </a:r>
            <a:r>
              <a:rPr lang="en-GB" altLang="cs-CZ" b="1" dirty="0"/>
              <a:t> </a:t>
            </a:r>
            <a:r>
              <a:rPr lang="en-GB" altLang="cs-CZ" b="1" dirty="0" err="1"/>
              <a:t>vzorec</a:t>
            </a:r>
            <a:br>
              <a:rPr lang="en-GB" altLang="cs-CZ" dirty="0">
                <a:solidFill>
                  <a:srgbClr val="008000"/>
                </a:solidFill>
              </a:rPr>
            </a:br>
            <a:r>
              <a:rPr lang="en-GB" altLang="cs-CZ" dirty="0">
                <a:solidFill>
                  <a:srgbClr val="000000"/>
                </a:solidFill>
              </a:rPr>
              <a:t>	</a:t>
            </a:r>
            <a:r>
              <a:rPr lang="en-GB" altLang="cs-CZ" dirty="0" err="1">
                <a:solidFill>
                  <a:srgbClr val="000000"/>
                </a:solidFill>
              </a:rPr>
              <a:t>muži</a:t>
            </a:r>
            <a:r>
              <a:rPr lang="en-GB" altLang="cs-CZ" dirty="0">
                <a:solidFill>
                  <a:srgbClr val="000000"/>
                </a:solidFill>
              </a:rPr>
              <a:t>: BM (kcal) = 24H</a:t>
            </a:r>
            <a:br>
              <a:rPr lang="en-GB" altLang="cs-CZ" dirty="0">
                <a:solidFill>
                  <a:srgbClr val="000000"/>
                </a:solidFill>
              </a:rPr>
            </a:br>
            <a:r>
              <a:rPr lang="en-GB" altLang="cs-CZ" dirty="0">
                <a:solidFill>
                  <a:srgbClr val="000000"/>
                </a:solidFill>
              </a:rPr>
              <a:t>	</a:t>
            </a:r>
            <a:r>
              <a:rPr lang="en-GB" altLang="cs-CZ" dirty="0" err="1">
                <a:solidFill>
                  <a:srgbClr val="000000"/>
                </a:solidFill>
              </a:rPr>
              <a:t>ženy</a:t>
            </a:r>
            <a:r>
              <a:rPr lang="en-GB" altLang="cs-CZ" dirty="0">
                <a:solidFill>
                  <a:srgbClr val="000000"/>
                </a:solidFill>
              </a:rPr>
              <a:t>: BM (kcal) = 23H</a:t>
            </a: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b="1" dirty="0" err="1"/>
              <a:t>Hrubý</a:t>
            </a:r>
            <a:r>
              <a:rPr lang="en-GB" altLang="cs-CZ" b="1" dirty="0"/>
              <a:t> </a:t>
            </a:r>
            <a:r>
              <a:rPr lang="en-GB" altLang="cs-CZ" b="1" dirty="0" err="1"/>
              <a:t>odhad</a:t>
            </a:r>
            <a:br>
              <a:rPr lang="en-GB" altLang="cs-CZ" dirty="0">
                <a:solidFill>
                  <a:srgbClr val="008000"/>
                </a:solidFill>
              </a:rPr>
            </a:br>
            <a:r>
              <a:rPr lang="en-GB" altLang="cs-CZ" dirty="0">
                <a:solidFill>
                  <a:srgbClr val="000000"/>
                </a:solidFill>
              </a:rPr>
              <a:t>	BM (MJ) = 0,1H</a:t>
            </a:r>
            <a:endParaRPr lang="cs-CZ" altLang="cs-CZ" dirty="0">
              <a:solidFill>
                <a:srgbClr val="000000"/>
              </a:solidFill>
            </a:endParaRPr>
          </a:p>
          <a:p>
            <a:pPr marL="422275" indent="-317500">
              <a:lnSpc>
                <a:spcPct val="93000"/>
              </a:lnSpc>
              <a:spcAft>
                <a:spcPts val="1425"/>
              </a:spcAft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altLang="cs-CZ" dirty="0">
                <a:solidFill>
                  <a:srgbClr val="FF0000"/>
                </a:solidFill>
              </a:rPr>
              <a:t>Plus další rovnice – opakování z předmětu Základy výživy člověka</a:t>
            </a:r>
            <a:endParaRPr lang="en-GB" altLang="cs-CZ" dirty="0">
              <a:solidFill>
                <a:srgbClr val="FF0000"/>
              </a:solidFill>
            </a:endParaRPr>
          </a:p>
          <a:p>
            <a:pPr marL="422275" indent="-317500">
              <a:tabLst>
                <a:tab pos="704850" algn="l"/>
                <a:tab pos="1428750" algn="l"/>
                <a:tab pos="2152650" algn="l"/>
                <a:tab pos="2876550" algn="l"/>
                <a:tab pos="3600450" algn="l"/>
                <a:tab pos="4324350" algn="l"/>
                <a:tab pos="5048250" algn="l"/>
                <a:tab pos="5772150" algn="l"/>
                <a:tab pos="6497638" algn="l"/>
                <a:tab pos="7219950" algn="l"/>
                <a:tab pos="7943850" algn="l"/>
                <a:tab pos="8667750" algn="l"/>
                <a:tab pos="8966200" algn="l"/>
                <a:tab pos="9415463" algn="l"/>
                <a:tab pos="9864725" algn="l"/>
                <a:tab pos="10313988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cs-CZ" alt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6A3B527-D068-440E-BCC7-6D3A46BD2F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>
            <a:extLst>
              <a:ext uri="{FF2B5EF4-FFF2-40B4-BE49-F238E27FC236}">
                <a16:creationId xmlns:a16="http://schemas.microsoft.com/office/drawing/2014/main" id="{3603B22E-1969-4CDC-96F2-83A993C67EFB}"/>
              </a:ext>
            </a:extLst>
          </p:cNvPr>
          <p:cNvSpPr txBox="1">
            <a:spLocks/>
          </p:cNvSpPr>
          <p:nvPr/>
        </p:nvSpPr>
        <p:spPr bwMode="auto">
          <a:xfrm>
            <a:off x="400050" y="1300163"/>
            <a:ext cx="7467600" cy="1141412"/>
          </a:xfrm>
          <a:prstGeom prst="rect">
            <a:avLst/>
          </a:prstGeom>
          <a:noFill/>
          <a:ln>
            <a:noFill/>
          </a:ln>
          <a:extLst/>
        </p:spPr>
        <p:txBody>
          <a:bodyPr lIns="91438" tIns="45719" rIns="91438" bIns="45719" anchor="b"/>
          <a:lstStyle>
            <a:lvl1pPr>
              <a:spcBef>
                <a:spcPts val="663"/>
              </a:spcBef>
              <a:buClr>
                <a:schemeClr val="accent1"/>
              </a:buClr>
              <a:buSzPct val="70000"/>
              <a:buFont typeface="Wingdings" charset="2"/>
              <a:buChar char=""/>
              <a:defRPr sz="26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1pPr>
            <a:lvl2pPr marL="704850" indent="-301625"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23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2pPr>
            <a:lvl3pPr marL="1006475" indent="-200025">
              <a:spcBef>
                <a:spcPct val="20000"/>
              </a:spcBef>
              <a:buClr>
                <a:srgbClr val="4471A6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3pPr>
            <a:lvl4pPr marL="1309688" indent="-200025">
              <a:spcBef>
                <a:spcPct val="20000"/>
              </a:spcBef>
              <a:buClr>
                <a:srgbClr val="B2C1DB"/>
              </a:buClr>
              <a:buSzPct val="60000"/>
              <a:buFont typeface="Wingdings" charset="2"/>
              <a:buChar char="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4pPr>
            <a:lvl5pPr marL="1611313" indent="-200025">
              <a:spcBef>
                <a:spcPct val="20000"/>
              </a:spcBef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5pPr>
            <a:lvl6pPr marL="2068513" indent="-200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6pPr>
            <a:lvl7pPr marL="2525713" indent="-200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7pPr>
            <a:lvl8pPr marL="2982913" indent="-200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8pPr>
            <a:lvl9pPr marL="3440113" indent="-2000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charset="2"/>
              <a:buChar char=""/>
              <a:defRPr sz="2000">
                <a:solidFill>
                  <a:schemeClr val="tx1"/>
                </a:solidFill>
                <a:latin typeface="Century Schoolbook" charset="0"/>
                <a:ea typeface="MS PGothic" charset="-128"/>
              </a:defRPr>
            </a:lvl9pPr>
          </a:lstStyle>
          <a:p>
            <a:pPr defTabSz="829544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None/>
              <a:defRPr/>
            </a:pPr>
            <a:endParaRPr lang="cs-CZ" altLang="cs-CZ" sz="2994">
              <a:solidFill>
                <a:schemeClr val="tx2"/>
              </a:solidFill>
              <a:cs typeface="+mn-cs"/>
            </a:endParaRPr>
          </a:p>
        </p:txBody>
      </p:sp>
      <p:graphicFrame>
        <p:nvGraphicFramePr>
          <p:cNvPr id="3074" name="Object 17">
            <a:extLst>
              <a:ext uri="{FF2B5EF4-FFF2-40B4-BE49-F238E27FC236}">
                <a16:creationId xmlns:a16="http://schemas.microsoft.com/office/drawing/2014/main" id="{2EAC606E-18C8-42B9-8114-325A28E49A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238" y="1606550"/>
          <a:ext cx="7389812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8135280" imgH="4290840" progId="">
                  <p:embed/>
                </p:oleObj>
              </mc:Choice>
              <mc:Fallback>
                <p:oleObj r:id="rId3" imgW="8135280" imgH="4290840" progId="">
                  <p:embed/>
                  <p:pic>
                    <p:nvPicPr>
                      <p:cNvPr id="3074" name="Object 17">
                        <a:extLst>
                          <a:ext uri="{FF2B5EF4-FFF2-40B4-BE49-F238E27FC236}">
                            <a16:creationId xmlns:a16="http://schemas.microsoft.com/office/drawing/2014/main" id="{2EAC606E-18C8-42B9-8114-325A28E49A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1606550"/>
                        <a:ext cx="7389812" cy="386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32F0AA3-1477-46C0-8CD6-1A9FD9A17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3206B000-82AF-4F60-8529-204A8268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Cholesterol</a:t>
            </a:r>
          </a:p>
        </p:txBody>
      </p:sp>
      <p:sp>
        <p:nvSpPr>
          <p:cNvPr id="77827" name="Zástupný symbol pro obsah 2">
            <a:extLst>
              <a:ext uri="{FF2B5EF4-FFF2-40B4-BE49-F238E27FC236}">
                <a16:creationId xmlns:a16="http://schemas.microsoft.com/office/drawing/2014/main" id="{9980136B-845B-489C-A6EA-348D7F7E2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73007" indent="-277955" fontAlgn="auto">
              <a:lnSpc>
                <a:spcPct val="120000"/>
              </a:lnSpc>
              <a:spcAft>
                <a:spcPts val="1293"/>
              </a:spcAft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  <a:defRPr/>
            </a:pPr>
            <a:r>
              <a:rPr lang="en-GB" altLang="cs-CZ" sz="2722" u="sng" dirty="0" err="1">
                <a:solidFill>
                  <a:srgbClr val="000000"/>
                </a:solidFill>
                <a:ea typeface="MS PGothic" charset="-128"/>
              </a:rPr>
              <a:t>Výskyt</a:t>
            </a:r>
            <a:r>
              <a:rPr lang="en-GB" altLang="cs-CZ" sz="2722" u="sng" dirty="0">
                <a:solidFill>
                  <a:srgbClr val="000000"/>
                </a:solidFill>
                <a:ea typeface="MS PGothic" charset="-128"/>
              </a:rPr>
              <a:t>:</a:t>
            </a:r>
            <a:r>
              <a:rPr lang="en-GB" altLang="cs-CZ" sz="2722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ve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všech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buňkách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b="1" dirty="0" err="1">
                <a:solidFill>
                  <a:srgbClr val="000000"/>
                </a:solidFill>
                <a:ea typeface="MS PGothic" charset="-128"/>
              </a:rPr>
              <a:t>živočišného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původu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vnitřnosti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vepřová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játra</a:t>
            </a:r>
            <a:r>
              <a:rPr lang="cs-CZ" altLang="cs-CZ" sz="2177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vaječný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žloutek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máslo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mléčné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výrobky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s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vysokým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množstvím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tuku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Pozn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.: FYTOSTEROLY v </a:t>
            </a:r>
            <a:r>
              <a:rPr lang="en-GB" altLang="cs-CZ" sz="1724" b="1" dirty="0" err="1">
                <a:solidFill>
                  <a:srgbClr val="000000"/>
                </a:solidFill>
                <a:ea typeface="MS PGothic" charset="-128"/>
              </a:rPr>
              <a:t>rostlinách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jsou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cholesterolu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podobné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nemají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však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jeho</a:t>
            </a:r>
            <a:r>
              <a:rPr lang="en-GB" altLang="cs-CZ" sz="172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724" dirty="0" err="1">
                <a:solidFill>
                  <a:srgbClr val="000000"/>
                </a:solidFill>
                <a:ea typeface="MS PGothic" charset="-128"/>
              </a:rPr>
              <a:t>účinek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179" dirty="0">
                <a:solidFill>
                  <a:srgbClr val="000000"/>
                </a:solidFill>
                <a:ea typeface="MS PGothic" charset="-128"/>
              </a:rPr>
              <a:t> </a:t>
            </a:r>
          </a:p>
          <a:p>
            <a:pPr marL="373007" indent="-277955" fontAlgn="auto">
              <a:lnSpc>
                <a:spcPct val="120000"/>
              </a:lnSpc>
              <a:spcAft>
                <a:spcPts val="1293"/>
              </a:spcAft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  <a:defRPr/>
            </a:pPr>
            <a:r>
              <a:rPr lang="en-GB" altLang="cs-CZ" sz="2722" u="sng" dirty="0" err="1">
                <a:solidFill>
                  <a:srgbClr val="000000"/>
                </a:solidFill>
                <a:ea typeface="MS PGothic" charset="-128"/>
              </a:rPr>
              <a:t>Význam</a:t>
            </a:r>
            <a:r>
              <a:rPr lang="en-GB" altLang="cs-CZ" sz="2722" u="sng" dirty="0">
                <a:solidFill>
                  <a:srgbClr val="000000"/>
                </a:solidFill>
                <a:ea typeface="MS PGothic" charset="-128"/>
              </a:rPr>
              <a:t>:</a:t>
            </a:r>
            <a:br>
              <a:rPr lang="en-GB" altLang="cs-CZ" sz="2177" u="sng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součást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buněčných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membrán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membrán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uvnitř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buněk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výchozí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materiál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pro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tvorbu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žlučových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kyselin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steroidních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hormonů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vitaminu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D</a:t>
            </a:r>
            <a:br>
              <a:rPr lang="en-GB" altLang="cs-CZ" sz="2177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podstatná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součást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žluče</a:t>
            </a:r>
            <a:endParaRPr lang="en-GB" altLang="cs-CZ" sz="2177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0E5F2D7-D119-42B7-B41D-3C2EEE9A0F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6">
            <a:extLst>
              <a:ext uri="{FF2B5EF4-FFF2-40B4-BE49-F238E27FC236}">
                <a16:creationId xmlns:a16="http://schemas.microsoft.com/office/drawing/2014/main" id="{77D9893B-71C6-4932-B76A-55E15E697C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8963" y="1812925"/>
          <a:ext cx="7010400" cy="37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7734600" imgH="4077000" progId="">
                  <p:embed/>
                </p:oleObj>
              </mc:Choice>
              <mc:Fallback>
                <p:oleObj r:id="rId3" imgW="7734600" imgH="4077000" progId="">
                  <p:embed/>
                  <p:pic>
                    <p:nvPicPr>
                      <p:cNvPr id="4098" name="Object 16">
                        <a:extLst>
                          <a:ext uri="{FF2B5EF4-FFF2-40B4-BE49-F238E27FC236}">
                            <a16:creationId xmlns:a16="http://schemas.microsoft.com/office/drawing/2014/main" id="{77D9893B-71C6-4932-B76A-55E15E697C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1812925"/>
                        <a:ext cx="7010400" cy="370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F632949-D4DF-4E13-BE1A-6773F8326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>
            <a:extLst>
              <a:ext uri="{FF2B5EF4-FFF2-40B4-BE49-F238E27FC236}">
                <a16:creationId xmlns:a16="http://schemas.microsoft.com/office/drawing/2014/main" id="{7CC7AA91-68DC-4C72-A485-3613CD0B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fakta</a:t>
            </a:r>
          </a:p>
        </p:txBody>
      </p:sp>
      <p:sp>
        <p:nvSpPr>
          <p:cNvPr id="79875" name="Zástupný symbol pro obsah 2">
            <a:extLst>
              <a:ext uri="{FF2B5EF4-FFF2-40B4-BE49-F238E27FC236}">
                <a16:creationId xmlns:a16="http://schemas.microsoft.com/office/drawing/2014/main" id="{BBABD06E-1C47-4365-92FF-87451B875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77327" indent="-282275" fontAlgn="auto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  <a:defRPr/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Obsah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potravě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má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poměrně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malý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vliv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hladinu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krvi</a:t>
            </a:r>
            <a:endParaRPr lang="en-GB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 fontAlgn="auto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  <a:defRPr/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Jestliže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se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sníží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příjem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potravou</a:t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stoupá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jeho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tvorba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organizmu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naopak</a:t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zvyšuje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se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přestup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LDL-CH do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buněk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kde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dochází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k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jeho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přeměně</a:t>
            </a:r>
            <a:endParaRPr lang="en-GB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 fontAlgn="auto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  <a:defRPr/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Podstatné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snížení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příjmu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=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snížení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krvi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o 5</a:t>
            </a:r>
            <a:r>
              <a:rPr lang="cs-CZ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% (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výjimkou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je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dědičná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hypercholesterolémie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)</a:t>
            </a:r>
            <a:endParaRPr lang="cs-CZ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 fontAlgn="auto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  <a:defRPr/>
            </a:pP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Pro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posouzení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rizika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aterosklerózy</a:t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poměr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celkového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CH/HDL-CH &lt; 5</a:t>
            </a:r>
          </a:p>
          <a:p>
            <a:pPr marL="377327" indent="-282275" fontAlgn="auto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  <a:defRPr/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Ženy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produktivním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věku</a:t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mají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zvýšení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HDL-CH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podmíněno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estrogenem</a:t>
            </a:r>
            <a:br>
              <a:rPr lang="en-GB" altLang="cs-CZ" sz="1996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klimakteriu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tento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efekt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mizí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</a:p>
          <a:p>
            <a:pPr marL="377327" indent="-282275" fontAlgn="auto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  <a:defRPr/>
            </a:pP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Důležitější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pro LDL-CH (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aterogenní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) je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složení+množství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tuku</a:t>
            </a:r>
            <a:r>
              <a:rPr lang="en-GB" altLang="cs-CZ" sz="1996" dirty="0">
                <a:solidFill>
                  <a:srgbClr val="000000"/>
                </a:solidFill>
                <a:ea typeface="MS PGothic" charset="-128"/>
              </a:rPr>
              <a:t> v </a:t>
            </a:r>
            <a:r>
              <a:rPr lang="en-GB" altLang="cs-CZ" sz="1996" dirty="0" err="1">
                <a:solidFill>
                  <a:srgbClr val="000000"/>
                </a:solidFill>
                <a:ea typeface="MS PGothic" charset="-128"/>
              </a:rPr>
              <a:t>potravě</a:t>
            </a:r>
            <a:endParaRPr lang="en-GB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 fontAlgn="auto">
              <a:lnSpc>
                <a:spcPct val="73000"/>
              </a:lnSpc>
              <a:spcAft>
                <a:spcPts val="1293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  <a:defRPr/>
            </a:pPr>
            <a:endParaRPr lang="en-GB" altLang="cs-CZ" sz="1996" dirty="0">
              <a:solidFill>
                <a:srgbClr val="000000"/>
              </a:solidFill>
              <a:ea typeface="MS PGothic" charset="-128"/>
            </a:endParaRPr>
          </a:p>
          <a:p>
            <a:pPr marL="377327" indent="-282275" fontAlgn="auto">
              <a:lnSpc>
                <a:spcPct val="80000"/>
              </a:lnSpc>
              <a:spcAft>
                <a:spcPts val="0"/>
              </a:spcAft>
              <a:tabLst>
                <a:tab pos="377327" algn="l"/>
                <a:tab pos="783458" algn="l"/>
                <a:tab pos="1191029" algn="l"/>
                <a:tab pos="1598600" algn="l"/>
                <a:tab pos="2006171" algn="l"/>
                <a:tab pos="2413742" algn="l"/>
                <a:tab pos="2821313" algn="l"/>
                <a:tab pos="3228884" algn="l"/>
                <a:tab pos="3636455" algn="l"/>
                <a:tab pos="4044025" algn="l"/>
                <a:tab pos="4451597" algn="l"/>
                <a:tab pos="4859167" algn="l"/>
                <a:tab pos="5266739" algn="l"/>
                <a:tab pos="5674309" algn="l"/>
                <a:tab pos="6081881" algn="l"/>
                <a:tab pos="6489451" algn="l"/>
                <a:tab pos="6897022" algn="l"/>
                <a:tab pos="7304593" algn="l"/>
                <a:tab pos="7712164" algn="l"/>
                <a:tab pos="8119735" algn="l"/>
                <a:tab pos="8527306" algn="l"/>
              </a:tabLst>
              <a:defRPr/>
            </a:pPr>
            <a:endParaRPr lang="cs-CZ" altLang="cs-CZ" sz="1814" dirty="0">
              <a:ea typeface="MS PGothic" charset="-128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20E2227-05E8-4DB8-B730-649DE8D35E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>
            <a:extLst>
              <a:ext uri="{FF2B5EF4-FFF2-40B4-BE49-F238E27FC236}">
                <a16:creationId xmlns:a16="http://schemas.microsoft.com/office/drawing/2014/main" id="{1D16506E-73FE-4817-B0A3-797FE979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TUKY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8A59E339-BB76-472E-97BE-75D814ED4140}"/>
              </a:ext>
            </a:extLst>
          </p:cNvPr>
          <p:cNvGraphicFramePr>
            <a:graphicFrameLocks/>
          </p:cNvGraphicFramePr>
          <p:nvPr/>
        </p:nvGraphicFramePr>
        <p:xfrm>
          <a:off x="952500" y="1546225"/>
          <a:ext cx="5143500" cy="479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82">
                <a:tc>
                  <a:txBody>
                    <a:bodyPr/>
                    <a:lstStyle/>
                    <a:p>
                      <a:r>
                        <a:rPr lang="cs-CZ" sz="1800" dirty="0"/>
                        <a:t>DOPORUČENÍ (DACH)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Potřeba (%</a:t>
                      </a:r>
                      <a:r>
                        <a:rPr lang="cs-CZ" sz="1800" baseline="0" dirty="0"/>
                        <a:t> celkového energetického příjmu</a:t>
                      </a:r>
                      <a:r>
                        <a:rPr lang="cs-CZ" sz="1800" dirty="0"/>
                        <a:t>)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b="1" dirty="0"/>
                        <a:t>KOJENEC: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dirty="0"/>
                        <a:t>0-3</a:t>
                      </a:r>
                      <a:r>
                        <a:rPr lang="cs-CZ" sz="1800" baseline="0" dirty="0"/>
                        <a:t> měsíce</a:t>
                      </a:r>
                      <a:endParaRPr lang="cs-CZ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45-50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dirty="0"/>
                        <a:t>4-11 měsíců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35-45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b="1" dirty="0"/>
                        <a:t>DĚTI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dirty="0"/>
                        <a:t>1-3 roky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30-40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dirty="0"/>
                        <a:t>4-14 let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30-35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b="1" dirty="0"/>
                        <a:t>DOSPÍVAJÍCÍ A DOSPĚLÍ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dirty="0"/>
                        <a:t>≥15</a:t>
                      </a:r>
                      <a:r>
                        <a:rPr lang="cs-CZ" sz="1800" baseline="0" dirty="0"/>
                        <a:t> let</a:t>
                      </a:r>
                      <a:endParaRPr lang="cs-CZ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30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dirty="0"/>
                        <a:t>Těhotné a kojící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30-35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FB06F58-F4ED-4875-91AC-E660F57EB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2981-6AE5-4019-B9DD-2A743EA5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11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DOPORUČENÍ EFSA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58BC8DE6-7D60-441A-8826-2C38CDE5F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b="1" dirty="0"/>
              <a:t>Pro </a:t>
            </a:r>
            <a:r>
              <a:rPr lang="en-US" altLang="cs-CZ" b="1" dirty="0" err="1"/>
              <a:t>dospělé</a:t>
            </a:r>
            <a:r>
              <a:rPr lang="en-US" altLang="cs-CZ" b="1" dirty="0"/>
              <a:t>: 20–35 % CEP (LA 4 % CEP, ALA 0,5 % CEP, DHA 50-100 mg/den, EPA+DHA 250 mg/den)</a:t>
            </a:r>
          </a:p>
          <a:p>
            <a:r>
              <a:rPr lang="en-US" altLang="cs-CZ" dirty="0" err="1"/>
              <a:t>Děti</a:t>
            </a:r>
            <a:r>
              <a:rPr lang="en-US" altLang="cs-CZ" dirty="0"/>
              <a:t> </a:t>
            </a:r>
            <a:r>
              <a:rPr lang="en-US" altLang="cs-CZ" dirty="0" err="1"/>
              <a:t>ve</a:t>
            </a:r>
            <a:r>
              <a:rPr lang="en-US" altLang="cs-CZ" dirty="0"/>
              <a:t> </a:t>
            </a:r>
            <a:r>
              <a:rPr lang="en-US" altLang="cs-CZ" dirty="0" err="1"/>
              <a:t>věku</a:t>
            </a:r>
            <a:r>
              <a:rPr lang="en-US" altLang="cs-CZ" dirty="0"/>
              <a:t> 6–12 </a:t>
            </a:r>
            <a:r>
              <a:rPr lang="en-US" altLang="cs-CZ" dirty="0" err="1"/>
              <a:t>měsíců</a:t>
            </a:r>
            <a:r>
              <a:rPr lang="en-US" altLang="cs-CZ" dirty="0"/>
              <a:t>: 40 % CEP (6.-24. </a:t>
            </a:r>
            <a:r>
              <a:rPr lang="en-US" altLang="cs-CZ" dirty="0" err="1"/>
              <a:t>měsíc</a:t>
            </a:r>
            <a:r>
              <a:rPr lang="en-US" altLang="cs-CZ" dirty="0"/>
              <a:t>: 100 mg DHA/den)</a:t>
            </a:r>
          </a:p>
          <a:p>
            <a:r>
              <a:rPr lang="en-US" altLang="cs-CZ" dirty="0" err="1"/>
              <a:t>Děti</a:t>
            </a:r>
            <a:r>
              <a:rPr lang="en-US" altLang="cs-CZ" dirty="0"/>
              <a:t> </a:t>
            </a:r>
            <a:r>
              <a:rPr lang="en-US" altLang="cs-CZ" dirty="0" err="1"/>
              <a:t>ve</a:t>
            </a:r>
            <a:r>
              <a:rPr lang="en-US" altLang="cs-CZ" dirty="0"/>
              <a:t> </a:t>
            </a:r>
            <a:r>
              <a:rPr lang="en-US" altLang="cs-CZ" dirty="0" err="1"/>
              <a:t>věku</a:t>
            </a:r>
            <a:r>
              <a:rPr lang="en-US" altLang="cs-CZ" dirty="0"/>
              <a:t> 1–3 </a:t>
            </a:r>
            <a:r>
              <a:rPr lang="en-US" altLang="cs-CZ" dirty="0" err="1"/>
              <a:t>roky</a:t>
            </a:r>
            <a:r>
              <a:rPr lang="en-US" altLang="cs-CZ" dirty="0"/>
              <a:t>: 35-40 % CEP (</a:t>
            </a:r>
            <a:r>
              <a:rPr lang="en-US" altLang="cs-CZ" dirty="0" err="1"/>
              <a:t>děti</a:t>
            </a:r>
            <a:r>
              <a:rPr lang="en-US" altLang="cs-CZ" dirty="0"/>
              <a:t> </a:t>
            </a:r>
            <a:r>
              <a:rPr lang="en-US" altLang="cs-CZ" dirty="0" err="1"/>
              <a:t>starší</a:t>
            </a:r>
            <a:r>
              <a:rPr lang="en-US" altLang="cs-CZ" dirty="0"/>
              <a:t> 2 let – </a:t>
            </a:r>
            <a:r>
              <a:rPr lang="en-US" altLang="cs-CZ" dirty="0" err="1"/>
              <a:t>doporučení</a:t>
            </a:r>
            <a:r>
              <a:rPr lang="en-US" altLang="cs-CZ" dirty="0"/>
              <a:t> DHA pro </a:t>
            </a:r>
            <a:r>
              <a:rPr lang="en-US" altLang="cs-CZ" dirty="0" err="1"/>
              <a:t>dospělé</a:t>
            </a:r>
            <a:r>
              <a:rPr lang="en-US" altLang="cs-CZ" dirty="0"/>
              <a:t>)</a:t>
            </a:r>
          </a:p>
          <a:p>
            <a:r>
              <a:rPr lang="en-US" altLang="cs-CZ" dirty="0" err="1"/>
              <a:t>Zdroj</a:t>
            </a:r>
            <a:r>
              <a:rPr lang="en-US" altLang="cs-CZ" dirty="0"/>
              <a:t>: http://www.efsa.europa.eu/en/efsajournal/pub/1461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BAAA8F-4410-420C-BE5E-B1555F360C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>
            <a:extLst>
              <a:ext uri="{FF2B5EF4-FFF2-40B4-BE49-F238E27FC236}">
                <a16:creationId xmlns:a16="http://schemas.microsoft.com/office/drawing/2014/main" id="{A9D59A87-0106-4E84-85E3-CAEE5E34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327025"/>
            <a:ext cx="95789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2">
            <a:extLst>
              <a:ext uri="{FF2B5EF4-FFF2-40B4-BE49-F238E27FC236}">
                <a16:creationId xmlns:a16="http://schemas.microsoft.com/office/drawing/2014/main" id="{BA185672-245D-4E9D-8431-596B2A68B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5878513"/>
            <a:ext cx="1096168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62000"/>
              </a:lnSpc>
            </a:pPr>
            <a:r>
              <a:rPr lang="en-GB" altLang="cs-CZ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rPr>
              <a:t>Zdroj: POKORNÁ, J. - BŘEZKOVÁ, V - PRUŠA, T.: </a:t>
            </a:r>
            <a:r>
              <a:rPr lang="en-GB" altLang="cs-CZ" sz="1400" i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rPr>
              <a:t>Výživa a léky v těhotenství a při kojení.</a:t>
            </a:r>
            <a:r>
              <a:rPr lang="en-GB" altLang="cs-CZ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Lucida Sans Unicode" panose="020B0602030504020204" pitchFamily="34" charset="0"/>
              </a:rPr>
              <a:t> Era, Brno, 2008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F3603D1-00F5-43AC-A133-883EB966C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7">
            <a:extLst>
              <a:ext uri="{FF2B5EF4-FFF2-40B4-BE49-F238E27FC236}">
                <a16:creationId xmlns:a16="http://schemas.microsoft.com/office/drawing/2014/main" id="{E3C24B1B-8C71-45FE-B515-AF072AA78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14288"/>
            <a:ext cx="401637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8CB87C4-CC7C-49E0-8A10-F7CEC251E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47</a:t>
            </a:fld>
            <a:endParaRPr lang="cs-CZ" altLang="cs-CZ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3">
            <a:extLst>
              <a:ext uri="{FF2B5EF4-FFF2-40B4-BE49-F238E27FC236}">
                <a16:creationId xmlns:a16="http://schemas.microsoft.com/office/drawing/2014/main" id="{AFA9A2C9-D5C0-4D63-8989-C1234479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ea typeface="MS PGothic" panose="020B0600070205080204" pitchFamily="34" charset="-128"/>
              </a:rPr>
              <a:t>Bílkoviny – co si zopakovat? </a:t>
            </a:r>
          </a:p>
        </p:txBody>
      </p:sp>
      <p:sp>
        <p:nvSpPr>
          <p:cNvPr id="65539" name="Zástupný symbol pro obsah 4">
            <a:extLst>
              <a:ext uri="{FF2B5EF4-FFF2-40B4-BE49-F238E27FC236}">
                <a16:creationId xmlns:a16="http://schemas.microsoft.com/office/drawing/2014/main" id="{59A44A9D-FD6E-4FAC-BA94-5A9CA420A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Esenciální aminokyseliny</a:t>
            </a:r>
          </a:p>
          <a:p>
            <a:r>
              <a:rPr lang="cs-CZ" altLang="cs-CZ">
                <a:ea typeface="MS PGothic" panose="020B0600070205080204" pitchFamily="34" charset="-128"/>
              </a:rPr>
              <a:t>Plnohodnotné versus neplnohodnotné zdroje aminokyselin</a:t>
            </a:r>
          </a:p>
          <a:p>
            <a:r>
              <a:rPr lang="cs-CZ" altLang="cs-CZ">
                <a:ea typeface="MS PGothic" panose="020B0600070205080204" pitchFamily="34" charset="-128"/>
              </a:rPr>
              <a:t>Funkce bílkovin</a:t>
            </a:r>
          </a:p>
          <a:p>
            <a:r>
              <a:rPr lang="cs-CZ" altLang="cs-CZ">
                <a:ea typeface="MS PGothic" panose="020B0600070205080204" pitchFamily="34" charset="-128"/>
              </a:rPr>
              <a:t>Potřeba bílkoviny pro dospělého </a:t>
            </a:r>
          </a:p>
          <a:p>
            <a:r>
              <a:rPr lang="cs-CZ" altLang="cs-CZ">
                <a:ea typeface="MS PGothic" panose="020B0600070205080204" pitchFamily="34" charset="-128"/>
              </a:rPr>
              <a:t>Zdroje</a:t>
            </a:r>
          </a:p>
          <a:p>
            <a:r>
              <a:rPr lang="cs-CZ" altLang="cs-CZ">
                <a:ea typeface="MS PGothic" panose="020B0600070205080204" pitchFamily="34" charset="-128"/>
              </a:rPr>
              <a:t>Zdravotní tvrzení</a:t>
            </a:r>
            <a:br>
              <a:rPr lang="cs-CZ" altLang="cs-CZ">
                <a:ea typeface="MS PGothic" panose="020B0600070205080204" pitchFamily="34" charset="-128"/>
              </a:rPr>
            </a:br>
            <a:endParaRPr lang="cs-CZ" altLang="cs-CZ">
              <a:ea typeface="MS PGothic" panose="020B0600070205080204" pitchFamily="34" charset="-128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CB47E9-6B05-44F6-964A-BE9C80E22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0">
            <a:extLst>
              <a:ext uri="{FF2B5EF4-FFF2-40B4-BE49-F238E27FC236}">
                <a16:creationId xmlns:a16="http://schemas.microsoft.com/office/drawing/2014/main" id="{19A89819-D441-484E-BAE4-AA52BA16F234}"/>
              </a:ext>
            </a:extLst>
          </p:cNvPr>
          <p:cNvGraphicFramePr>
            <a:graphicFrameLocks noGrp="1"/>
          </p:cNvGraphicFramePr>
          <p:nvPr/>
        </p:nvGraphicFramePr>
        <p:xfrm>
          <a:off x="2111375" y="488950"/>
          <a:ext cx="7250113" cy="6083300"/>
        </p:xfrm>
        <a:graphic>
          <a:graphicData uri="http://schemas.openxmlformats.org/drawingml/2006/table">
            <a:tbl>
              <a:tblPr/>
              <a:tblGrid>
                <a:gridCol w="725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376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ZDROJE BÍLKOVIN</a:t>
                      </a:r>
                    </a:p>
                  </a:txBody>
                  <a:tcPr marL="82943" marR="82943" marT="41477" marB="4147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301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MASO, LUŠTĚNINY, VEJCE, OŘECHY A SEMENA: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tuňák obecný: 24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 (kuřecí, vepřové, hovězí): cca 23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sója: 34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čočka: 24 g/100 g</a:t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arašídy: 26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vejce: 13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semena tykvová: 25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mandle: 20 g/100 g</a:t>
                      </a:r>
                    </a:p>
                  </a:txBody>
                  <a:tcPr marL="82943" marR="82943" marT="41477" marB="4147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403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 A MLÉČNÉ VÝROBKY:</a:t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sýr Eidam: 29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jogurt bílý: 5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mléko: 3 g/100 g</a:t>
                      </a:r>
                    </a:p>
                  </a:txBody>
                  <a:tcPr marL="82943" marR="82943" marT="41477" marB="4147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541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OVOCE A ZELENINA: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hrášek: 7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avokádo: 2 g/100 g</a:t>
                      </a:r>
                    </a:p>
                  </a:txBody>
                  <a:tcPr marL="82943" marR="82943" marT="41477" marB="4147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7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OBILOVINY, PEKAŘSKÉ VÝROBKY, TĚSTOVINY atd.:</a:t>
                      </a:r>
                      <a:b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vločky ovesné: 13 g/100 g</a:t>
                      </a:r>
                    </a:p>
                  </a:txBody>
                  <a:tcPr marL="82943" marR="82943" marT="41477" marB="4147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72DA60-43E0-493C-A732-E3451DEED4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49</a:t>
            </a:fld>
            <a:endParaRPr lang="cs-CZ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EF597CE3-2F75-48A4-A9BA-711E1A1D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OZNAČOVÁNÍ POTRAVIN </a:t>
            </a:r>
            <a:br>
              <a:rPr lang="cs-CZ" altLang="cs-CZ">
                <a:ea typeface="MS PGothic" panose="020B0600070205080204" pitchFamily="34" charset="-128"/>
              </a:rPr>
            </a:br>
            <a:r>
              <a:rPr lang="cs-CZ" altLang="cs-CZ">
                <a:ea typeface="MS PGothic" panose="020B0600070205080204" pitchFamily="34" charset="-128"/>
              </a:rPr>
              <a:t>– POVINNÉ ÚDAJE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1F015997-5A03-448A-B0BA-3ECD42F2E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Povinné od prosince 2016</a:t>
            </a:r>
          </a:p>
        </p:txBody>
      </p:sp>
      <p:pic>
        <p:nvPicPr>
          <p:cNvPr id="21508" name="Obrázek 3">
            <a:extLst>
              <a:ext uri="{FF2B5EF4-FFF2-40B4-BE49-F238E27FC236}">
                <a16:creationId xmlns:a16="http://schemas.microsoft.com/office/drawing/2014/main" id="{3A623296-059F-4F43-8637-2F71B154A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454275"/>
            <a:ext cx="8389937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DCEDEC0-7A33-4408-8FFD-F7A21E0E15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1">
            <a:extLst>
              <a:ext uri="{FF2B5EF4-FFF2-40B4-BE49-F238E27FC236}">
                <a16:creationId xmlns:a16="http://schemas.microsoft.com/office/drawing/2014/main" id="{18654B15-DF84-476F-BBAF-44E52515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540">
                <a:ea typeface="MS PGothic" charset="-128"/>
              </a:rPr>
              <a:t>BÍLKOVINY = ŘETĚZCE AMINOKYSELIN</a:t>
            </a:r>
          </a:p>
        </p:txBody>
      </p:sp>
      <p:sp>
        <p:nvSpPr>
          <p:cNvPr id="83971" name="Zástupný symbol pro obsah 2">
            <a:extLst>
              <a:ext uri="{FF2B5EF4-FFF2-40B4-BE49-F238E27FC236}">
                <a16:creationId xmlns:a16="http://schemas.microsoft.com/office/drawing/2014/main" id="{E0E37CCB-C24C-4073-B01B-1BAE2A90C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74447" indent="-279395" fontAlgn="auto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  <a:defRPr/>
            </a:pP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Zdroje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bílkovin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(</a:t>
            </a:r>
            <a:r>
              <a:rPr lang="en-GB" altLang="cs-CZ" sz="1361" u="sng" dirty="0" err="1">
                <a:solidFill>
                  <a:srgbClr val="000000"/>
                </a:solidFill>
                <a:ea typeface="MS PGothic" charset="-128"/>
              </a:rPr>
              <a:t>živočišné</a:t>
            </a:r>
            <a:r>
              <a:rPr lang="en-GB" altLang="cs-CZ" sz="1361" u="sng" dirty="0">
                <a:solidFill>
                  <a:srgbClr val="000000"/>
                </a:solidFill>
                <a:ea typeface="MS PGothic" charset="-128"/>
              </a:rPr>
              <a:t>: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maso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mléko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vejce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361" u="sng" dirty="0" err="1">
                <a:solidFill>
                  <a:srgbClr val="000000"/>
                </a:solidFill>
                <a:ea typeface="MS PGothic" charset="-128"/>
              </a:rPr>
              <a:t>rostlinné</a:t>
            </a:r>
            <a:r>
              <a:rPr lang="en-GB" altLang="cs-CZ" sz="1361" u="sng" dirty="0">
                <a:solidFill>
                  <a:srgbClr val="000000"/>
                </a:solidFill>
                <a:ea typeface="MS PGothic" charset="-128"/>
              </a:rPr>
              <a:t>: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obiloviny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luštěniny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,...)</a:t>
            </a:r>
          </a:p>
          <a:p>
            <a:pPr marL="374447" indent="-279395" fontAlgn="auto"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  <a:defRPr/>
            </a:pP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Hodnotnost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ea typeface="MS PGothic" charset="-128"/>
              </a:rPr>
              <a:t>bílkovin</a:t>
            </a:r>
            <a:r>
              <a:rPr lang="en-GB" altLang="cs-CZ" dirty="0">
                <a:solidFill>
                  <a:srgbClr val="000000"/>
                </a:solidFill>
                <a:ea typeface="MS PGothic" charset="-128"/>
              </a:rPr>
              <a:t> </a:t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plnohodnotné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: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obsahují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všechny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esenciální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AK (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mléčné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vaječné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bílkoviny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2177" dirty="0" err="1">
                <a:solidFill>
                  <a:srgbClr val="000000"/>
                </a:solidFill>
                <a:ea typeface="MS PGothic" charset="-128"/>
              </a:rPr>
              <a:t>neplnohodnotné</a:t>
            </a:r>
            <a:r>
              <a:rPr lang="en-GB" altLang="cs-CZ" sz="2177" dirty="0">
                <a:solidFill>
                  <a:srgbClr val="000000"/>
                </a:solidFill>
                <a:ea typeface="MS PGothic" charset="-128"/>
              </a:rPr>
              <a:t>: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některé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AK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nedostatkové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rostlinné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361" dirty="0" err="1">
                <a:solidFill>
                  <a:srgbClr val="000000"/>
                </a:solidFill>
                <a:ea typeface="MS PGothic" charset="-128"/>
              </a:rPr>
              <a:t>bílkoviny</a:t>
            </a:r>
            <a:r>
              <a:rPr lang="en-GB" altLang="cs-CZ" sz="1361" dirty="0">
                <a:solidFill>
                  <a:srgbClr val="000000"/>
                </a:solidFill>
                <a:ea typeface="MS PGothic" charset="-128"/>
              </a:rPr>
              <a:t>)</a:t>
            </a:r>
          </a:p>
          <a:p>
            <a:pPr marL="374447" indent="-279395" fontAlgn="auto">
              <a:spcAft>
                <a:spcPts val="0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  <a:defRPr/>
            </a:pPr>
            <a:endParaRPr lang="cs-CZ" altLang="cs-CZ" sz="1270" dirty="0">
              <a:ea typeface="MS PGothic" charset="-128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FC7FB35-F9AD-4A3D-AC4A-051B326E8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>
            <a:extLst>
              <a:ext uri="{FF2B5EF4-FFF2-40B4-BE49-F238E27FC236}">
                <a16:creationId xmlns:a16="http://schemas.microsoft.com/office/drawing/2014/main" id="{42CA0DEE-BD83-4F27-A837-9EEFD030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cs-CZ" sz="2903">
                <a:ea typeface="MS PGothic" charset="-128"/>
              </a:rPr>
              <a:t>KRITÉRIA HODNOCENÍ BÍLKOVIN</a:t>
            </a:r>
            <a:endParaRPr lang="cs-CZ" altLang="cs-CZ" sz="2903">
              <a:ea typeface="MS PGothic" charset="-128"/>
            </a:endParaRPr>
          </a:p>
        </p:txBody>
      </p:sp>
      <p:sp>
        <p:nvSpPr>
          <p:cNvPr id="68611" name="Zástupný symbol pro obsah 2">
            <a:extLst>
              <a:ext uri="{FF2B5EF4-FFF2-40B4-BE49-F238E27FC236}">
                <a16:creationId xmlns:a16="http://schemas.microsoft.com/office/drawing/2014/main" id="{9F0C30C0-1A0C-47BB-9285-1D56B22EC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3063" indent="-277813">
              <a:lnSpc>
                <a:spcPct val="100000"/>
              </a:lnSpc>
              <a:spcAft>
                <a:spcPts val="1288"/>
              </a:spcAft>
              <a:tabLst>
                <a:tab pos="400050" algn="l"/>
                <a:tab pos="806450" algn="l"/>
                <a:tab pos="1214438" algn="l"/>
                <a:tab pos="1622425" algn="l"/>
                <a:tab pos="2030413" algn="l"/>
                <a:tab pos="2436813" algn="l"/>
                <a:tab pos="2844800" algn="l"/>
                <a:tab pos="3252788" algn="l"/>
                <a:tab pos="3660775" algn="l"/>
                <a:tab pos="4067175" algn="l"/>
                <a:tab pos="4475163" algn="l"/>
                <a:tab pos="4883150" algn="l"/>
                <a:tab pos="5291138" algn="l"/>
                <a:tab pos="5697538" algn="l"/>
                <a:tab pos="6105525" algn="l"/>
                <a:tab pos="6513513" algn="l"/>
                <a:tab pos="6921500" algn="l"/>
                <a:tab pos="7327900" algn="l"/>
                <a:tab pos="7735888" algn="l"/>
                <a:tab pos="8143875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panose="020B0600070205080204" pitchFamily="34" charset="-128"/>
              </a:rPr>
              <a:t>Skutečná</a:t>
            </a:r>
            <a:r>
              <a:rPr lang="en-GB" altLang="cs-CZ" sz="1800" u="sng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panose="020B0600070205080204" pitchFamily="34" charset="-128"/>
              </a:rPr>
              <a:t>stravitelnost</a:t>
            </a:r>
            <a:br>
              <a:rPr lang="en-GB" altLang="cs-CZ" sz="1800" u="sng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relativní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množství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N (%)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absorbované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z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potravy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vzhledem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k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celkovému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N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přijaté</a:t>
            </a:r>
            <a:r>
              <a:rPr lang="cs-CZ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mu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potravou</a:t>
            </a:r>
            <a:endParaRPr lang="en-GB" altLang="cs-CZ" sz="18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373063" indent="-277813">
              <a:lnSpc>
                <a:spcPct val="100000"/>
              </a:lnSpc>
              <a:spcAft>
                <a:spcPts val="1288"/>
              </a:spcAft>
              <a:tabLst>
                <a:tab pos="400050" algn="l"/>
                <a:tab pos="806450" algn="l"/>
                <a:tab pos="1214438" algn="l"/>
                <a:tab pos="1622425" algn="l"/>
                <a:tab pos="2030413" algn="l"/>
                <a:tab pos="2436813" algn="l"/>
                <a:tab pos="2844800" algn="l"/>
                <a:tab pos="3252788" algn="l"/>
                <a:tab pos="3660775" algn="l"/>
                <a:tab pos="4067175" algn="l"/>
                <a:tab pos="4475163" algn="l"/>
                <a:tab pos="4883150" algn="l"/>
                <a:tab pos="5291138" algn="l"/>
                <a:tab pos="5697538" algn="l"/>
                <a:tab pos="6105525" algn="l"/>
                <a:tab pos="6513513" algn="l"/>
                <a:tab pos="6921500" algn="l"/>
                <a:tab pos="7327900" algn="l"/>
                <a:tab pos="7735888" algn="l"/>
                <a:tab pos="8143875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panose="020B0600070205080204" pitchFamily="34" charset="-128"/>
              </a:rPr>
              <a:t>Biologická</a:t>
            </a:r>
            <a:r>
              <a:rPr lang="en-GB" altLang="cs-CZ" sz="1800" u="sng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panose="020B0600070205080204" pitchFamily="34" charset="-128"/>
              </a:rPr>
              <a:t>hodnota</a:t>
            </a:r>
            <a:br>
              <a:rPr lang="en-GB" altLang="cs-CZ" sz="1800" u="sng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relativní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množství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N (%)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využité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k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syntéze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endogenních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proteinů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z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celkového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N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absorbovaného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do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organismu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z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potravy</a:t>
            </a:r>
            <a:endParaRPr lang="en-GB" altLang="cs-CZ" sz="18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373063" indent="-277813">
              <a:lnSpc>
                <a:spcPct val="100000"/>
              </a:lnSpc>
              <a:spcAft>
                <a:spcPts val="1288"/>
              </a:spcAft>
              <a:tabLst>
                <a:tab pos="400050" algn="l"/>
                <a:tab pos="806450" algn="l"/>
                <a:tab pos="1214438" algn="l"/>
                <a:tab pos="1622425" algn="l"/>
                <a:tab pos="2030413" algn="l"/>
                <a:tab pos="2436813" algn="l"/>
                <a:tab pos="2844800" algn="l"/>
                <a:tab pos="3252788" algn="l"/>
                <a:tab pos="3660775" algn="l"/>
                <a:tab pos="4067175" algn="l"/>
                <a:tab pos="4475163" algn="l"/>
                <a:tab pos="4883150" algn="l"/>
                <a:tab pos="5291138" algn="l"/>
                <a:tab pos="5697538" algn="l"/>
                <a:tab pos="6105525" algn="l"/>
                <a:tab pos="6513513" algn="l"/>
                <a:tab pos="6921500" algn="l"/>
                <a:tab pos="7327900" algn="l"/>
                <a:tab pos="7735888" algn="l"/>
                <a:tab pos="8143875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panose="020B0600070205080204" pitchFamily="34" charset="-128"/>
              </a:rPr>
              <a:t>Čistá</a:t>
            </a:r>
            <a:r>
              <a:rPr lang="en-GB" altLang="cs-CZ" sz="1800" u="sng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panose="020B0600070205080204" pitchFamily="34" charset="-128"/>
              </a:rPr>
              <a:t>využitelnost</a:t>
            </a:r>
            <a:r>
              <a:rPr lang="en-GB" altLang="cs-CZ" sz="1800" u="sng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panose="020B0600070205080204" pitchFamily="34" charset="-128"/>
              </a:rPr>
              <a:t>proteinů</a:t>
            </a:r>
            <a:br>
              <a:rPr lang="en-GB" altLang="cs-CZ" sz="1800" u="sng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skutečná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stravitelnost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x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biologická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hodnota</a:t>
            </a:r>
            <a:endParaRPr lang="en-GB" altLang="cs-CZ" sz="18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373063" indent="-277813">
              <a:lnSpc>
                <a:spcPct val="100000"/>
              </a:lnSpc>
              <a:spcAft>
                <a:spcPts val="1288"/>
              </a:spcAft>
              <a:tabLst>
                <a:tab pos="400050" algn="l"/>
                <a:tab pos="806450" algn="l"/>
                <a:tab pos="1214438" algn="l"/>
                <a:tab pos="1622425" algn="l"/>
                <a:tab pos="2030413" algn="l"/>
                <a:tab pos="2436813" algn="l"/>
                <a:tab pos="2844800" algn="l"/>
                <a:tab pos="3252788" algn="l"/>
                <a:tab pos="3660775" algn="l"/>
                <a:tab pos="4067175" algn="l"/>
                <a:tab pos="4475163" algn="l"/>
                <a:tab pos="4883150" algn="l"/>
                <a:tab pos="5291138" algn="l"/>
                <a:tab pos="5697538" algn="l"/>
                <a:tab pos="6105525" algn="l"/>
                <a:tab pos="6513513" algn="l"/>
                <a:tab pos="6921500" algn="l"/>
                <a:tab pos="7327900" algn="l"/>
                <a:tab pos="7735888" algn="l"/>
                <a:tab pos="8143875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panose="020B0600070205080204" pitchFamily="34" charset="-128"/>
              </a:rPr>
              <a:t>Limitní</a:t>
            </a:r>
            <a:r>
              <a:rPr lang="en-GB" altLang="cs-CZ" sz="1800" u="sng" dirty="0">
                <a:solidFill>
                  <a:srgbClr val="000000"/>
                </a:solidFill>
                <a:ea typeface="MS PGothic" panose="020B0600070205080204" pitchFamily="34" charset="-128"/>
              </a:rPr>
              <a:t>/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panose="020B0600070205080204" pitchFamily="34" charset="-128"/>
              </a:rPr>
              <a:t>limitující</a:t>
            </a:r>
            <a:r>
              <a:rPr lang="en-GB" altLang="cs-CZ" sz="1800" u="sng" dirty="0">
                <a:solidFill>
                  <a:srgbClr val="000000"/>
                </a:solidFill>
                <a:ea typeface="MS PGothic" panose="020B0600070205080204" pitchFamily="34" charset="-128"/>
              </a:rPr>
              <a:t> AK</a:t>
            </a:r>
            <a:br>
              <a:rPr lang="en-GB" altLang="cs-CZ" sz="1800" u="sng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esenciální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AK s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nejnižším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zastoupením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vzhledem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k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referenčnímu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proteinu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(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př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. u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obilovin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lysin, u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luštěnin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sirné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AK)</a:t>
            </a:r>
          </a:p>
          <a:p>
            <a:pPr marL="373063" indent="-277813">
              <a:lnSpc>
                <a:spcPct val="100000"/>
              </a:lnSpc>
              <a:spcAft>
                <a:spcPts val="1288"/>
              </a:spcAft>
              <a:tabLst>
                <a:tab pos="400050" algn="l"/>
                <a:tab pos="806450" algn="l"/>
                <a:tab pos="1214438" algn="l"/>
                <a:tab pos="1622425" algn="l"/>
                <a:tab pos="2030413" algn="l"/>
                <a:tab pos="2436813" algn="l"/>
                <a:tab pos="2844800" algn="l"/>
                <a:tab pos="3252788" algn="l"/>
                <a:tab pos="3660775" algn="l"/>
                <a:tab pos="4067175" algn="l"/>
                <a:tab pos="4475163" algn="l"/>
                <a:tab pos="4883150" algn="l"/>
                <a:tab pos="5291138" algn="l"/>
                <a:tab pos="5697538" algn="l"/>
                <a:tab pos="6105525" algn="l"/>
                <a:tab pos="6513513" algn="l"/>
                <a:tab pos="6921500" algn="l"/>
                <a:tab pos="7327900" algn="l"/>
                <a:tab pos="7735888" algn="l"/>
                <a:tab pos="8143875" algn="l"/>
              </a:tabLst>
            </a:pPr>
            <a:r>
              <a:rPr lang="en-GB" altLang="cs-CZ" sz="1800" u="sng" dirty="0" err="1">
                <a:solidFill>
                  <a:srgbClr val="000000"/>
                </a:solidFill>
                <a:ea typeface="MS PGothic" panose="020B0600070205080204" pitchFamily="34" charset="-128"/>
              </a:rPr>
              <a:t>Aminokyselinové</a:t>
            </a:r>
            <a:r>
              <a:rPr lang="en-GB" altLang="cs-CZ" sz="1800" u="sng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panose="020B0600070205080204" pitchFamily="34" charset="-128"/>
              </a:rPr>
              <a:t>skóre</a:t>
            </a:r>
            <a:r>
              <a:rPr lang="en-GB" altLang="cs-CZ" sz="1800" u="sng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panose="020B0600070205080204" pitchFamily="34" charset="-128"/>
              </a:rPr>
              <a:t>vztažené</a:t>
            </a:r>
            <a:r>
              <a:rPr lang="en-GB" altLang="cs-CZ" sz="1800" u="sng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panose="020B0600070205080204" pitchFamily="34" charset="-128"/>
              </a:rPr>
              <a:t>na</a:t>
            </a:r>
            <a:r>
              <a:rPr lang="en-GB" altLang="cs-CZ" sz="1800" u="sng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panose="020B0600070205080204" pitchFamily="34" charset="-128"/>
              </a:rPr>
              <a:t>stravitelnost</a:t>
            </a:r>
            <a:r>
              <a:rPr lang="en-GB" altLang="cs-CZ" sz="1800" u="sng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u="sng" dirty="0" err="1">
                <a:solidFill>
                  <a:srgbClr val="000000"/>
                </a:solidFill>
                <a:ea typeface="MS PGothic" panose="020B0600070205080204" pitchFamily="34" charset="-128"/>
              </a:rPr>
              <a:t>proteinů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b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</a:b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-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relativní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množství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limitující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AK v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testovaném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proteinu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vzhledem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k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množství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stejné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AK v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referenčním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proteinu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x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skutečná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ea typeface="MS PGothic" panose="020B0600070205080204" pitchFamily="34" charset="-128"/>
              </a:rPr>
              <a:t>stravitelnost</a:t>
            </a:r>
            <a:r>
              <a:rPr lang="en-GB" altLang="cs-CZ" sz="1800" dirty="0">
                <a:solidFill>
                  <a:srgbClr val="000000"/>
                </a:solidFill>
                <a:ea typeface="MS PGothic" panose="020B0600070205080204" pitchFamily="34" charset="-128"/>
              </a:rPr>
              <a:t> 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A2F4A17-1961-48DF-8970-26A3A2F2AE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6">
            <a:extLst>
              <a:ext uri="{FF2B5EF4-FFF2-40B4-BE49-F238E27FC236}">
                <a16:creationId xmlns:a16="http://schemas.microsoft.com/office/drawing/2014/main" id="{F1BFD8A9-E2D5-4BE6-9AE1-3EAFC931D7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7863" y="966788"/>
          <a:ext cx="8197850" cy="296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15973560" imgH="8753760" progId="">
                  <p:embed/>
                </p:oleObj>
              </mc:Choice>
              <mc:Fallback>
                <p:oleObj r:id="rId3" imgW="15973560" imgH="8753760" progId="">
                  <p:embed/>
                  <p:pic>
                    <p:nvPicPr>
                      <p:cNvPr id="5122" name="Object 16">
                        <a:extLst>
                          <a:ext uri="{FF2B5EF4-FFF2-40B4-BE49-F238E27FC236}">
                            <a16:creationId xmlns:a16="http://schemas.microsoft.com/office/drawing/2014/main" id="{F1BFD8A9-E2D5-4BE6-9AE1-3EAFC931D7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966788"/>
                        <a:ext cx="8197850" cy="296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1">
            <a:extLst>
              <a:ext uri="{FF2B5EF4-FFF2-40B4-BE49-F238E27FC236}">
                <a16:creationId xmlns:a16="http://schemas.microsoft.com/office/drawing/2014/main" id="{CB47A684-FBFB-4CB5-A860-5CD7E4D0F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3170238"/>
            <a:ext cx="4224337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D6A133D-99A3-4388-8264-FD17E538E9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52</a:t>
            </a:fld>
            <a:endParaRPr lang="cs-CZ" alt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>
            <a:extLst>
              <a:ext uri="{FF2B5EF4-FFF2-40B4-BE49-F238E27FC236}">
                <a16:creationId xmlns:a16="http://schemas.microsoft.com/office/drawing/2014/main" id="{147283E9-EF86-4350-BFE4-27CC69BF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KVALITA BÍLKOVIN</a:t>
            </a:r>
          </a:p>
        </p:txBody>
      </p:sp>
      <p:sp>
        <p:nvSpPr>
          <p:cNvPr id="88067" name="Zástupný symbol pro obsah 2">
            <a:extLst>
              <a:ext uri="{FF2B5EF4-FFF2-40B4-BE49-F238E27FC236}">
                <a16:creationId xmlns:a16="http://schemas.microsoft.com/office/drawing/2014/main" id="{50B5B252-C0FC-4A86-B796-1B5B46459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74447" indent="-279395" fontAlgn="auto">
              <a:lnSpc>
                <a:spcPct val="93000"/>
              </a:lnSpc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  <a:defRPr/>
            </a:pP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Neplnohodnotné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bílkoviny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nedostatek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esenc.AK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obil</a:t>
            </a:r>
            <a:r>
              <a:rPr lang="cs-CZ" altLang="cs-CZ" sz="1814" dirty="0">
                <a:solidFill>
                  <a:srgbClr val="000000"/>
                </a:solidFill>
                <a:ea typeface="MS PGothic" charset="-128"/>
              </a:rPr>
              <a:t>oviny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rýže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kukuřice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lysin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tryptofan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threonin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methionin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</a:t>
            </a:r>
            <a:br>
              <a:rPr lang="en-GB" altLang="cs-CZ" sz="1814" dirty="0">
                <a:solidFill>
                  <a:srgbClr val="000000"/>
                </a:solidFill>
                <a:ea typeface="MS PGothic" charset="-128"/>
              </a:rPr>
            </a:b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-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luštěniny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methionin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cystein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</a:t>
            </a:r>
            <a:endParaRPr lang="cs-CZ" altLang="cs-CZ" sz="1814" dirty="0">
              <a:solidFill>
                <a:srgbClr val="000000"/>
              </a:solidFill>
              <a:ea typeface="MS PGothic" charset="-128"/>
            </a:endParaRPr>
          </a:p>
          <a:p>
            <a:pPr marL="374447" indent="-279395" fontAlgn="auto">
              <a:lnSpc>
                <a:spcPct val="93000"/>
              </a:lnSpc>
              <a:spcAft>
                <a:spcPts val="1293"/>
              </a:spcAft>
              <a:tabLst>
                <a:tab pos="400370" algn="l"/>
                <a:tab pos="807941" algn="l"/>
                <a:tab pos="1215512" algn="l"/>
                <a:tab pos="1623083" algn="l"/>
                <a:tab pos="2030654" algn="l"/>
                <a:tab pos="2438225" algn="l"/>
                <a:tab pos="2845796" algn="l"/>
                <a:tab pos="3253367" algn="l"/>
                <a:tab pos="3660938" algn="l"/>
                <a:tab pos="4068509" algn="l"/>
                <a:tab pos="4476079" algn="l"/>
                <a:tab pos="4883651" algn="l"/>
                <a:tab pos="5291221" algn="l"/>
                <a:tab pos="5698793" algn="l"/>
                <a:tab pos="6106363" algn="l"/>
                <a:tab pos="6513935" algn="l"/>
                <a:tab pos="6922946" algn="l"/>
                <a:tab pos="7329076" algn="l"/>
                <a:tab pos="7736647" algn="l"/>
                <a:tab pos="8144218" algn="l"/>
              </a:tabLst>
              <a:defRPr/>
            </a:pP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Vhodnou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kombinací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rostlinných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zdrojů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v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jednom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pokrmu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luštěniny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a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obiloviny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lze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podstatně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zvýšit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biologickou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hodnotu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: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inspirace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v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tradičních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receptech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různých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kontinentech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např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.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fazole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s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rýží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těstovinami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nebo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maniokem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tapioka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–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škrob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získaný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z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manioku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),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cizrna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s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chlebem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čočka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s </a:t>
            </a:r>
            <a:r>
              <a:rPr lang="en-GB" altLang="cs-CZ" sz="1814" dirty="0" err="1">
                <a:solidFill>
                  <a:srgbClr val="000000"/>
                </a:solidFill>
                <a:ea typeface="MS PGothic" charset="-128"/>
              </a:rPr>
              <a:t>bramborami</a:t>
            </a:r>
            <a:r>
              <a:rPr lang="en-GB" altLang="cs-CZ" sz="1814" dirty="0">
                <a:solidFill>
                  <a:srgbClr val="000000"/>
                </a:solidFill>
                <a:ea typeface="MS PGothic" charset="-128"/>
              </a:rPr>
              <a:t> at</a:t>
            </a:r>
            <a:r>
              <a:rPr lang="cs-CZ" altLang="cs-CZ" sz="1814" dirty="0">
                <a:solidFill>
                  <a:srgbClr val="000000"/>
                </a:solidFill>
                <a:ea typeface="MS PGothic" charset="-128"/>
              </a:rPr>
              <a:t>d.)</a:t>
            </a:r>
            <a:br>
              <a:rPr lang="cs-CZ" altLang="cs-CZ" sz="1814" dirty="0">
                <a:solidFill>
                  <a:srgbClr val="000000"/>
                </a:solidFill>
                <a:ea typeface="MS PGothic" charset="-128"/>
              </a:rPr>
            </a:br>
            <a:endParaRPr lang="cs-CZ" altLang="cs-CZ" sz="1814" dirty="0">
              <a:ea typeface="MS PGothic" charset="-128"/>
            </a:endParaRPr>
          </a:p>
        </p:txBody>
      </p:sp>
      <p:pic>
        <p:nvPicPr>
          <p:cNvPr id="69636" name="Obrázek 1">
            <a:extLst>
              <a:ext uri="{FF2B5EF4-FFF2-40B4-BE49-F238E27FC236}">
                <a16:creationId xmlns:a16="http://schemas.microsoft.com/office/drawing/2014/main" id="{CB6ADEF5-2959-4312-9162-7344562EC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4037013"/>
            <a:ext cx="2190750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Obrázek 2">
            <a:extLst>
              <a:ext uri="{FF2B5EF4-FFF2-40B4-BE49-F238E27FC236}">
                <a16:creationId xmlns:a16="http://schemas.microsoft.com/office/drawing/2014/main" id="{8CEF5966-AF91-4DEE-A46D-49DD9BDE7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4137025"/>
            <a:ext cx="19018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Obrázek 3">
            <a:extLst>
              <a:ext uri="{FF2B5EF4-FFF2-40B4-BE49-F238E27FC236}">
                <a16:creationId xmlns:a16="http://schemas.microsoft.com/office/drawing/2014/main" id="{F6B4B23B-626B-4D0C-B068-33D99AE75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670425"/>
            <a:ext cx="20796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D04CF65-BCCB-4D6E-AC95-3C13BB8D14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1">
            <a:extLst>
              <a:ext uri="{FF2B5EF4-FFF2-40B4-BE49-F238E27FC236}">
                <a16:creationId xmlns:a16="http://schemas.microsoft.com/office/drawing/2014/main" id="{58E2BEEE-E5A5-4CB9-B46B-97B9BB36432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47675"/>
            <a:ext cx="11699875" cy="5508625"/>
            <a:chOff x="565" y="626"/>
            <a:chExt cx="5399" cy="3647"/>
          </a:xfrm>
        </p:grpSpPr>
        <p:sp>
          <p:nvSpPr>
            <p:cNvPr id="70659" name="Rectangle 2">
              <a:extLst>
                <a:ext uri="{FF2B5EF4-FFF2-40B4-BE49-F238E27FC236}">
                  <a16:creationId xmlns:a16="http://schemas.microsoft.com/office/drawing/2014/main" id="{C2F3D114-64D4-4C87-80D9-94153B5CB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FFFFFF"/>
                </a:buClr>
                <a:buFont typeface="Calibri" panose="020F0502020204030204" pitchFamily="34" charset="0"/>
                <a:buNone/>
              </a:pPr>
              <a:r>
                <a:rPr lang="en-GB" altLang="cs-CZ" sz="2000" b="1">
                  <a:solidFill>
                    <a:srgbClr val="FFFFFF"/>
                  </a:solidFill>
                </a:rPr>
                <a:t>Rostlinné potraviny</a:t>
              </a:r>
            </a:p>
          </p:txBody>
        </p:sp>
        <p:sp>
          <p:nvSpPr>
            <p:cNvPr id="70660" name="Rectangle 3">
              <a:extLst>
                <a:ext uri="{FF2B5EF4-FFF2-40B4-BE49-F238E27FC236}">
                  <a16:creationId xmlns:a16="http://schemas.microsoft.com/office/drawing/2014/main" id="{C6885E50-F915-426D-938E-DF874C09C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FFFFFF"/>
                </a:buClr>
                <a:buFont typeface="Calibri" panose="020F0502020204030204" pitchFamily="34" charset="0"/>
                <a:buNone/>
              </a:pPr>
              <a:r>
                <a:rPr lang="en-GB" altLang="cs-CZ" sz="2000" b="1">
                  <a:solidFill>
                    <a:srgbClr val="FFFFFF"/>
                  </a:solidFill>
                </a:rPr>
                <a:t>Limitující AMK</a:t>
              </a:r>
            </a:p>
          </p:txBody>
        </p:sp>
        <p:sp>
          <p:nvSpPr>
            <p:cNvPr id="70661" name="Rectangle 4">
              <a:extLst>
                <a:ext uri="{FF2B5EF4-FFF2-40B4-BE49-F238E27FC236}">
                  <a16:creationId xmlns:a16="http://schemas.microsoft.com/office/drawing/2014/main" id="{0823DAC4-64E8-4BC5-838A-58D4ECFAD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Clr>
                  <a:srgbClr val="FFFFFF"/>
                </a:buClr>
                <a:buFont typeface="Calibri" panose="020F0502020204030204" pitchFamily="34" charset="0"/>
                <a:buNone/>
              </a:pPr>
              <a:r>
                <a:rPr lang="en-GB" altLang="cs-CZ" sz="2000" b="1">
                  <a:solidFill>
                    <a:srgbClr val="FFFFFF"/>
                  </a:solidFill>
                </a:rPr>
                <a:t>Vhodné </a:t>
              </a:r>
              <a:br>
                <a:rPr lang="en-GB" altLang="cs-CZ" sz="2000" b="1">
                  <a:solidFill>
                    <a:srgbClr val="FFFFFF"/>
                  </a:solidFill>
                </a:rPr>
              </a:br>
              <a:r>
                <a:rPr lang="en-GB" altLang="cs-CZ" sz="2000" b="1">
                  <a:solidFill>
                    <a:srgbClr val="FFFFFF"/>
                  </a:solidFill>
                </a:rPr>
                <a:t>doplňující potraviny</a:t>
              </a:r>
            </a:p>
          </p:txBody>
        </p:sp>
        <p:sp>
          <p:nvSpPr>
            <p:cNvPr id="70662" name="Rectangle 5">
              <a:extLst>
                <a:ext uri="{FF2B5EF4-FFF2-40B4-BE49-F238E27FC236}">
                  <a16:creationId xmlns:a16="http://schemas.microsoft.com/office/drawing/2014/main" id="{985694C3-1029-4ADF-BC22-88FE6149E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" y="626"/>
              <a:ext cx="1350" cy="576"/>
            </a:xfrm>
            <a:prstGeom prst="rect">
              <a:avLst/>
            </a:prstGeom>
            <a:solidFill>
              <a:srgbClr val="664E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Aft>
                  <a:spcPts val="1000"/>
                </a:spcAft>
                <a:buClr>
                  <a:srgbClr val="FFFFFF"/>
                </a:buClr>
                <a:buFont typeface="Calibri" panose="020F0502020204030204" pitchFamily="34" charset="0"/>
                <a:buNone/>
              </a:pPr>
              <a:r>
                <a:rPr lang="en-GB" altLang="cs-CZ" sz="2000" b="1">
                  <a:solidFill>
                    <a:srgbClr val="FFFFFF"/>
                  </a:solidFill>
                </a:rPr>
                <a:t>Příklad  pokrmu</a:t>
              </a:r>
            </a:p>
          </p:txBody>
        </p:sp>
        <p:sp>
          <p:nvSpPr>
            <p:cNvPr id="70663" name="Rectangle 6">
              <a:extLst>
                <a:ext uri="{FF2B5EF4-FFF2-40B4-BE49-F238E27FC236}">
                  <a16:creationId xmlns:a16="http://schemas.microsoft.com/office/drawing/2014/main" id="{852739D9-DFC4-4250-B67D-79C767640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Calibri" panose="020F0502020204030204" pitchFamily="34" charset="0"/>
                <a:buNone/>
              </a:pPr>
              <a:r>
                <a:rPr lang="en-GB" altLang="cs-CZ" sz="2000" b="1" dirty="0" err="1">
                  <a:solidFill>
                    <a:srgbClr val="000000"/>
                  </a:solidFill>
                </a:rPr>
                <a:t>Obiloviny</a:t>
              </a:r>
              <a:endParaRPr lang="en-GB" altLang="cs-CZ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0664" name="Rectangle 7">
              <a:extLst>
                <a:ext uri="{FF2B5EF4-FFF2-40B4-BE49-F238E27FC236}">
                  <a16:creationId xmlns:a16="http://schemas.microsoft.com/office/drawing/2014/main" id="{F37F46E9-146A-4FC5-8786-819A81118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Calibri" panose="020F0502020204030204" pitchFamily="34" charset="0"/>
                <a:buNone/>
              </a:pPr>
              <a:r>
                <a:rPr lang="en-GB" altLang="cs-CZ" sz="2000">
                  <a:solidFill>
                    <a:srgbClr val="000000"/>
                  </a:solidFill>
                </a:rPr>
                <a:t>Lysin, treonin</a:t>
              </a:r>
            </a:p>
          </p:txBody>
        </p:sp>
        <p:sp>
          <p:nvSpPr>
            <p:cNvPr id="70665" name="Rectangle 8">
              <a:extLst>
                <a:ext uri="{FF2B5EF4-FFF2-40B4-BE49-F238E27FC236}">
                  <a16:creationId xmlns:a16="http://schemas.microsoft.com/office/drawing/2014/main" id="{3C38CAB5-28DC-4964-9367-D21AF52BD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Calibri" panose="020F0502020204030204" pitchFamily="34" charset="0"/>
                <a:buNone/>
              </a:pPr>
              <a:r>
                <a:rPr lang="en-GB" altLang="cs-CZ" sz="2000">
                  <a:solidFill>
                    <a:srgbClr val="000000"/>
                  </a:solidFill>
                </a:rPr>
                <a:t>Luštěniny</a:t>
              </a:r>
            </a:p>
          </p:txBody>
        </p:sp>
        <p:sp>
          <p:nvSpPr>
            <p:cNvPr id="70666" name="Rectangle 9">
              <a:extLst>
                <a:ext uri="{FF2B5EF4-FFF2-40B4-BE49-F238E27FC236}">
                  <a16:creationId xmlns:a16="http://schemas.microsoft.com/office/drawing/2014/main" id="{7F4C37A3-BF16-4F53-AE93-417F0C3A7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" y="1202"/>
              <a:ext cx="1350" cy="768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Aft>
                  <a:spcPts val="1000"/>
                </a:spcAft>
                <a:buFont typeface="Calibri" panose="020F0502020204030204" pitchFamily="34" charset="0"/>
                <a:buNone/>
              </a:pPr>
              <a:r>
                <a:rPr lang="en-GB" altLang="cs-CZ" sz="2000">
                  <a:solidFill>
                    <a:srgbClr val="000000"/>
                  </a:solidFill>
                </a:rPr>
                <a:t>Těstoviny s fazolemi, Toust (</a:t>
              </a:r>
              <a:r>
                <a:rPr lang="en-GB" altLang="cs-CZ" sz="1600">
                  <a:solidFill>
                    <a:srgbClr val="000000"/>
                  </a:solidFill>
                </a:rPr>
                <a:t>topinka</a:t>
              </a:r>
              <a:r>
                <a:rPr lang="en-GB" altLang="cs-CZ" sz="2000">
                  <a:solidFill>
                    <a:srgbClr val="000000"/>
                  </a:solidFill>
                </a:rPr>
                <a:t>) s fazolemi</a:t>
              </a:r>
            </a:p>
          </p:txBody>
        </p:sp>
        <p:sp>
          <p:nvSpPr>
            <p:cNvPr id="70667" name="Rectangle 10">
              <a:extLst>
                <a:ext uri="{FF2B5EF4-FFF2-40B4-BE49-F238E27FC236}">
                  <a16:creationId xmlns:a16="http://schemas.microsoft.com/office/drawing/2014/main" id="{3357529C-0ED6-4D02-9CAC-E92FDEA9D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Calibri" panose="020F0502020204030204" pitchFamily="34" charset="0"/>
                <a:buNone/>
              </a:pPr>
              <a:r>
                <a:rPr lang="en-GB" altLang="cs-CZ" sz="2000" b="1">
                  <a:solidFill>
                    <a:srgbClr val="000000"/>
                  </a:solidFill>
                </a:rPr>
                <a:t>Ořechy a semínka</a:t>
              </a:r>
            </a:p>
          </p:txBody>
        </p:sp>
        <p:sp>
          <p:nvSpPr>
            <p:cNvPr id="70668" name="Rectangle 11">
              <a:extLst>
                <a:ext uri="{FF2B5EF4-FFF2-40B4-BE49-F238E27FC236}">
                  <a16:creationId xmlns:a16="http://schemas.microsoft.com/office/drawing/2014/main" id="{3A06B4A9-8F84-403B-983D-5277BA2F6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Calibri" panose="020F0502020204030204" pitchFamily="34" charset="0"/>
                <a:buNone/>
              </a:pPr>
              <a:r>
                <a:rPr lang="en-GB" altLang="cs-CZ" sz="2000">
                  <a:solidFill>
                    <a:srgbClr val="000000"/>
                  </a:solidFill>
                </a:rPr>
                <a:t>Lysin</a:t>
              </a:r>
            </a:p>
          </p:txBody>
        </p:sp>
        <p:sp>
          <p:nvSpPr>
            <p:cNvPr id="70669" name="Rectangle 12">
              <a:extLst>
                <a:ext uri="{FF2B5EF4-FFF2-40B4-BE49-F238E27FC236}">
                  <a16:creationId xmlns:a16="http://schemas.microsoft.com/office/drawing/2014/main" id="{ADF74580-BB24-4FBC-8EB6-CFBCFEAEC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Calibri" panose="020F0502020204030204" pitchFamily="34" charset="0"/>
                <a:buNone/>
              </a:pPr>
              <a:r>
                <a:rPr lang="en-GB" altLang="cs-CZ" sz="2000">
                  <a:solidFill>
                    <a:srgbClr val="000000"/>
                  </a:solidFill>
                </a:rPr>
                <a:t>Luštěniny</a:t>
              </a:r>
            </a:p>
          </p:txBody>
        </p:sp>
        <p:sp>
          <p:nvSpPr>
            <p:cNvPr id="70670" name="Rectangle 13">
              <a:extLst>
                <a:ext uri="{FF2B5EF4-FFF2-40B4-BE49-F238E27FC236}">
                  <a16:creationId xmlns:a16="http://schemas.microsoft.com/office/drawing/2014/main" id="{2F4C984C-8372-463A-A7F9-E0B4D41AB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" y="1970"/>
              <a:ext cx="1350" cy="768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Aft>
                  <a:spcPts val="1000"/>
                </a:spcAft>
                <a:buFont typeface="Calibri" panose="020F0502020204030204" pitchFamily="34" charset="0"/>
                <a:buNone/>
              </a:pPr>
              <a:r>
                <a:rPr lang="en-GB" altLang="cs-CZ" sz="2000">
                  <a:solidFill>
                    <a:srgbClr val="000000"/>
                  </a:solidFill>
                </a:rPr>
                <a:t>Hummus (cizrna se sezamovým semínkem)</a:t>
              </a:r>
            </a:p>
          </p:txBody>
        </p:sp>
        <p:sp>
          <p:nvSpPr>
            <p:cNvPr id="70671" name="Rectangle 14">
              <a:extLst>
                <a:ext uri="{FF2B5EF4-FFF2-40B4-BE49-F238E27FC236}">
                  <a16:creationId xmlns:a16="http://schemas.microsoft.com/office/drawing/2014/main" id="{8C174A30-2BDA-4AB4-87FD-817B35B06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Calibri" panose="020F0502020204030204" pitchFamily="34" charset="0"/>
                <a:buNone/>
              </a:pPr>
              <a:r>
                <a:rPr lang="en-GB" altLang="cs-CZ" sz="2000" b="1">
                  <a:solidFill>
                    <a:srgbClr val="000000"/>
                  </a:solidFill>
                </a:rPr>
                <a:t>Sojové boby </a:t>
              </a:r>
              <a:br>
                <a:rPr lang="en-GB" altLang="cs-CZ" sz="2000" b="1">
                  <a:solidFill>
                    <a:srgbClr val="000000"/>
                  </a:solidFill>
                </a:rPr>
              </a:br>
              <a:r>
                <a:rPr lang="en-GB" altLang="cs-CZ" sz="2000" b="1">
                  <a:solidFill>
                    <a:srgbClr val="000000"/>
                  </a:solidFill>
                </a:rPr>
                <a:t>a ostatní luštěniny</a:t>
              </a:r>
            </a:p>
          </p:txBody>
        </p:sp>
        <p:sp>
          <p:nvSpPr>
            <p:cNvPr id="70672" name="Rectangle 15">
              <a:extLst>
                <a:ext uri="{FF2B5EF4-FFF2-40B4-BE49-F238E27FC236}">
                  <a16:creationId xmlns:a16="http://schemas.microsoft.com/office/drawing/2014/main" id="{C8F9C2F2-07CD-4B44-BF37-319D7F2E7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Calibri" panose="020F0502020204030204" pitchFamily="34" charset="0"/>
                <a:buNone/>
              </a:pPr>
              <a:r>
                <a:rPr lang="en-GB" altLang="cs-CZ" sz="2000">
                  <a:solidFill>
                    <a:srgbClr val="000000"/>
                  </a:solidFill>
                </a:rPr>
                <a:t>Methionin</a:t>
              </a:r>
            </a:p>
          </p:txBody>
        </p:sp>
        <p:sp>
          <p:nvSpPr>
            <p:cNvPr id="70673" name="Rectangle 16">
              <a:extLst>
                <a:ext uri="{FF2B5EF4-FFF2-40B4-BE49-F238E27FC236}">
                  <a16:creationId xmlns:a16="http://schemas.microsoft.com/office/drawing/2014/main" id="{3F8475C9-FCE9-481B-B469-643E25161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Calibri" panose="020F0502020204030204" pitchFamily="34" charset="0"/>
                <a:buNone/>
              </a:pPr>
              <a:r>
                <a:rPr lang="en-GB" altLang="cs-CZ" sz="2000">
                  <a:solidFill>
                    <a:srgbClr val="000000"/>
                  </a:solidFill>
                </a:rPr>
                <a:t>Obiloviny, ořechy a semínka</a:t>
              </a:r>
            </a:p>
          </p:txBody>
        </p:sp>
        <p:sp>
          <p:nvSpPr>
            <p:cNvPr id="70674" name="Rectangle 17">
              <a:extLst>
                <a:ext uri="{FF2B5EF4-FFF2-40B4-BE49-F238E27FC236}">
                  <a16:creationId xmlns:a16="http://schemas.microsoft.com/office/drawing/2014/main" id="{DBDC6616-D7DD-422C-8EE6-3E3988280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" y="273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Aft>
                  <a:spcPts val="1000"/>
                </a:spcAft>
                <a:buFont typeface="Calibri" panose="020F0502020204030204" pitchFamily="34" charset="0"/>
                <a:buNone/>
              </a:pPr>
              <a:r>
                <a:rPr lang="en-GB" altLang="cs-CZ" sz="2000">
                  <a:solidFill>
                    <a:srgbClr val="000000"/>
                  </a:solidFill>
                </a:rPr>
                <a:t>Čočkové karí s rýží, Kuskus s fazolemi</a:t>
              </a:r>
            </a:p>
          </p:txBody>
        </p:sp>
        <p:sp>
          <p:nvSpPr>
            <p:cNvPr id="70675" name="Rectangle 18">
              <a:extLst>
                <a:ext uri="{FF2B5EF4-FFF2-40B4-BE49-F238E27FC236}">
                  <a16:creationId xmlns:a16="http://schemas.microsoft.com/office/drawing/2014/main" id="{64F0BEA9-9B07-4BBF-97F3-7AA0DF1A2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Calibri" panose="020F0502020204030204" pitchFamily="34" charset="0"/>
                <a:buNone/>
              </a:pPr>
              <a:r>
                <a:rPr lang="en-GB" altLang="cs-CZ" sz="2000" b="1">
                  <a:solidFill>
                    <a:srgbClr val="000000"/>
                  </a:solidFill>
                </a:rPr>
                <a:t>Kukuřice</a:t>
              </a:r>
            </a:p>
          </p:txBody>
        </p:sp>
        <p:sp>
          <p:nvSpPr>
            <p:cNvPr id="70676" name="Rectangle 19">
              <a:extLst>
                <a:ext uri="{FF2B5EF4-FFF2-40B4-BE49-F238E27FC236}">
                  <a16:creationId xmlns:a16="http://schemas.microsoft.com/office/drawing/2014/main" id="{42D719FA-345D-4AA4-99E7-72F65ADE7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Calibri" panose="020F0502020204030204" pitchFamily="34" charset="0"/>
                <a:buNone/>
              </a:pPr>
              <a:r>
                <a:rPr lang="en-GB" altLang="cs-CZ" sz="2000">
                  <a:solidFill>
                    <a:srgbClr val="000000"/>
                  </a:solidFill>
                </a:rPr>
                <a:t>Tryptofan, lysin</a:t>
              </a:r>
            </a:p>
          </p:txBody>
        </p:sp>
        <p:sp>
          <p:nvSpPr>
            <p:cNvPr id="70677" name="Rectangle 20">
              <a:extLst>
                <a:ext uri="{FF2B5EF4-FFF2-40B4-BE49-F238E27FC236}">
                  <a16:creationId xmlns:a16="http://schemas.microsoft.com/office/drawing/2014/main" id="{0F41F776-D391-4971-8A42-0BE7F714A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Calibri" panose="020F0502020204030204" pitchFamily="34" charset="0"/>
                <a:buNone/>
              </a:pPr>
              <a:r>
                <a:rPr lang="en-GB" altLang="cs-CZ" sz="2000">
                  <a:solidFill>
                    <a:srgbClr val="000000"/>
                  </a:solidFill>
                </a:rPr>
                <a:t>Luštěniny</a:t>
              </a:r>
            </a:p>
          </p:txBody>
        </p:sp>
        <p:sp>
          <p:nvSpPr>
            <p:cNvPr id="70678" name="Rectangle 21">
              <a:extLst>
                <a:ext uri="{FF2B5EF4-FFF2-40B4-BE49-F238E27FC236}">
                  <a16:creationId xmlns:a16="http://schemas.microsoft.com/office/drawing/2014/main" id="{27E1B0DE-040D-4224-AB5C-B979AC623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" y="3314"/>
              <a:ext cx="1350" cy="384"/>
            </a:xfrm>
            <a:prstGeom prst="rect">
              <a:avLst/>
            </a:prstGeom>
            <a:solidFill>
              <a:srgbClr val="F5F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Aft>
                  <a:spcPts val="1000"/>
                </a:spcAft>
                <a:buFont typeface="Calibri" panose="020F0502020204030204" pitchFamily="34" charset="0"/>
                <a:buNone/>
              </a:pPr>
              <a:r>
                <a:rPr lang="en-GB" altLang="cs-CZ" sz="2000">
                  <a:solidFill>
                    <a:srgbClr val="000000"/>
                  </a:solidFill>
                </a:rPr>
                <a:t>Tortilla s fazolemi</a:t>
              </a:r>
            </a:p>
          </p:txBody>
        </p:sp>
        <p:sp>
          <p:nvSpPr>
            <p:cNvPr id="70679" name="Rectangle 22">
              <a:extLst>
                <a:ext uri="{FF2B5EF4-FFF2-40B4-BE49-F238E27FC236}">
                  <a16:creationId xmlns:a16="http://schemas.microsoft.com/office/drawing/2014/main" id="{E630F085-1E70-48E4-AB64-574986FC0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Calibri" panose="020F0502020204030204" pitchFamily="34" charset="0"/>
                <a:buNone/>
              </a:pPr>
              <a:r>
                <a:rPr lang="en-GB" altLang="cs-CZ" sz="2000" b="1">
                  <a:solidFill>
                    <a:srgbClr val="000000"/>
                  </a:solidFill>
                </a:rPr>
                <a:t>Zelenina</a:t>
              </a:r>
            </a:p>
          </p:txBody>
        </p:sp>
        <p:sp>
          <p:nvSpPr>
            <p:cNvPr id="70680" name="Rectangle 23">
              <a:extLst>
                <a:ext uri="{FF2B5EF4-FFF2-40B4-BE49-F238E27FC236}">
                  <a16:creationId xmlns:a16="http://schemas.microsoft.com/office/drawing/2014/main" id="{75FF775D-E1B7-4AE9-B00E-DB00746D9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Calibri" panose="020F0502020204030204" pitchFamily="34" charset="0"/>
                <a:buNone/>
              </a:pPr>
              <a:r>
                <a:rPr lang="en-GB" altLang="cs-CZ" sz="2000">
                  <a:solidFill>
                    <a:srgbClr val="000000"/>
                  </a:solidFill>
                </a:rPr>
                <a:t>Methionin</a:t>
              </a:r>
            </a:p>
          </p:txBody>
        </p:sp>
        <p:sp>
          <p:nvSpPr>
            <p:cNvPr id="70681" name="Rectangle 24">
              <a:extLst>
                <a:ext uri="{FF2B5EF4-FFF2-40B4-BE49-F238E27FC236}">
                  <a16:creationId xmlns:a16="http://schemas.microsoft.com/office/drawing/2014/main" id="{4EFD0BBA-4627-41A0-AFFE-9CAF86A1F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Calibri" panose="020F0502020204030204" pitchFamily="34" charset="0"/>
                <a:buNone/>
              </a:pPr>
              <a:r>
                <a:rPr lang="en-GB" altLang="cs-CZ" sz="2000">
                  <a:solidFill>
                    <a:srgbClr val="000000"/>
                  </a:solidFill>
                </a:rPr>
                <a:t>Obiloviny, ořechy a semínka</a:t>
              </a:r>
            </a:p>
          </p:txBody>
        </p:sp>
        <p:sp>
          <p:nvSpPr>
            <p:cNvPr id="70682" name="Rectangle 25">
              <a:extLst>
                <a:ext uri="{FF2B5EF4-FFF2-40B4-BE49-F238E27FC236}">
                  <a16:creationId xmlns:a16="http://schemas.microsoft.com/office/drawing/2014/main" id="{A2E357AC-7382-4C0C-B27F-85EA4A115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" y="3698"/>
              <a:ext cx="1350" cy="576"/>
            </a:xfrm>
            <a:prstGeom prst="rect">
              <a:avLst/>
            </a:prstGeom>
            <a:solidFill>
              <a:srgbClr val="EAF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760" tIns="0" rIns="68760" bIns="0" anchor="ctr"/>
            <a:lstStyle>
              <a:lvl1pPr marL="4572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Aft>
                  <a:spcPts val="1000"/>
                </a:spcAft>
                <a:buFont typeface="Calibri" panose="020F0502020204030204" pitchFamily="34" charset="0"/>
                <a:buNone/>
              </a:pPr>
              <a:r>
                <a:rPr lang="en-GB" altLang="cs-CZ" sz="2000">
                  <a:solidFill>
                    <a:srgbClr val="000000"/>
                  </a:solidFill>
                </a:rPr>
                <a:t>Zelenina a pečené ořechy</a:t>
              </a:r>
            </a:p>
          </p:txBody>
        </p:sp>
        <p:sp>
          <p:nvSpPr>
            <p:cNvPr id="70683" name="Line 26">
              <a:extLst>
                <a:ext uri="{FF2B5EF4-FFF2-40B4-BE49-F238E27FC236}">
                  <a16:creationId xmlns:a16="http://schemas.microsoft.com/office/drawing/2014/main" id="{30E786F1-3E11-4D30-B343-0F2593728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" y="1202"/>
              <a:ext cx="5400" cy="1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12F2E05-E7AE-4F5A-AA0E-CF0C36146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3">
            <a:extLst>
              <a:ext uri="{FF2B5EF4-FFF2-40B4-BE49-F238E27FC236}">
                <a16:creationId xmlns:a16="http://schemas.microsoft.com/office/drawing/2014/main" id="{29059E66-2EE0-46BF-A4F4-BCDEA13CE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Bílkoviny </a:t>
            </a:r>
          </a:p>
        </p:txBody>
      </p:sp>
      <p:sp>
        <p:nvSpPr>
          <p:cNvPr id="91139" name="Zástupný symbol pro obsah 4">
            <a:extLst>
              <a:ext uri="{FF2B5EF4-FFF2-40B4-BE49-F238E27FC236}">
                <a16:creationId xmlns:a16="http://schemas.microsoft.com/office/drawing/2014/main" id="{052F77A5-A036-4B40-9DEC-B771B804F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ea typeface="MS PGothic" charset="-128"/>
              </a:rPr>
              <a:t>Esenciální aminokyseliny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ea typeface="MS PGothic" charset="-128"/>
              </a:rPr>
              <a:t>Plnohodnotné versus neplnohodnotné zdroje aminokyselin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b="1" dirty="0">
                <a:ea typeface="MS PGothic" charset="-128"/>
              </a:rPr>
              <a:t>Funkce bílkovin: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strukturální, transportní, enzymatické, hormonální, imunologické, acidobazické, energetické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b="1" dirty="0">
                <a:ea typeface="MS PGothic" charset="-128"/>
              </a:rPr>
              <a:t>Potřeba bílkoviny pro dospělého: 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0,8 g/kg optimální tělesné hmotnosti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ea typeface="MS PGothic" charset="-128"/>
              </a:rPr>
              <a:t>Zdroje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ea typeface="MS PGothic" charset="-128"/>
              </a:rPr>
              <a:t>Zdravotní tvrzení</a:t>
            </a:r>
            <a:br>
              <a:rPr lang="cs-CZ" altLang="cs-CZ" dirty="0">
                <a:ea typeface="MS PGothic" charset="-128"/>
              </a:rPr>
            </a:br>
            <a:endParaRPr lang="cs-CZ" altLang="cs-CZ" dirty="0">
              <a:ea typeface="MS PGothic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cs-CZ" altLang="cs-CZ" dirty="0">
              <a:ea typeface="MS PGothic" charset="-128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A2673A-7422-4BD6-B7A7-2EC46C330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>
            <a:extLst>
              <a:ext uri="{FF2B5EF4-FFF2-40B4-BE49-F238E27FC236}">
                <a16:creationId xmlns:a16="http://schemas.microsoft.com/office/drawing/2014/main" id="{E7857299-1BEE-44AF-AF7B-DFEA6110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238"/>
            <a:ext cx="10515600" cy="1103312"/>
          </a:xfrm>
          <a:solidFill>
            <a:schemeClr val="bg1"/>
          </a:solidFill>
        </p:spPr>
        <p:txBody>
          <a:bodyPr/>
          <a:lstStyle/>
          <a:p>
            <a:r>
              <a:rPr lang="cs-CZ" altLang="cs-CZ"/>
              <a:t>BÍLKOVINY A ZDRAVOTNÍ TVRZENÍ</a:t>
            </a:r>
          </a:p>
        </p:txBody>
      </p:sp>
      <p:sp>
        <p:nvSpPr>
          <p:cNvPr id="72707" name="Zástupný symbol pro obsah 2">
            <a:extLst>
              <a:ext uri="{FF2B5EF4-FFF2-40B4-BE49-F238E27FC236}">
                <a16:creationId xmlns:a16="http://schemas.microsoft.com/office/drawing/2014/main" id="{822F6D63-4BAB-42AB-A3A3-EECD8AD221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8013" y="1600200"/>
            <a:ext cx="9958387" cy="4873625"/>
          </a:xfrm>
        </p:spPr>
        <p:txBody>
          <a:bodyPr/>
          <a:lstStyle/>
          <a:p>
            <a:r>
              <a:rPr lang="cs-CZ" altLang="cs-CZ"/>
              <a:t>přispívají k růstu svalové hmoty</a:t>
            </a:r>
          </a:p>
          <a:p>
            <a:r>
              <a:rPr lang="cs-CZ" altLang="cs-CZ"/>
              <a:t>přispívají k udržení svalové hmoty</a:t>
            </a:r>
          </a:p>
          <a:p>
            <a:r>
              <a:rPr lang="cs-CZ" altLang="cs-CZ"/>
              <a:t>přispívají k udržení normálního stavu kostí 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C3C40DC-A961-488E-BC56-A1ADB36976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>
            <a:extLst>
              <a:ext uri="{FF2B5EF4-FFF2-40B4-BE49-F238E27FC236}">
                <a16:creationId xmlns:a16="http://schemas.microsoft.com/office/drawing/2014/main" id="{01B90C69-B4DC-43C5-A348-67BAD19A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BÍLKOVINY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5482B45-CF7F-4F70-99D5-D4E9008EE7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2500" y="1546225"/>
          <a:ext cx="5143500" cy="509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64">
                <a:tc>
                  <a:txBody>
                    <a:bodyPr/>
                    <a:lstStyle/>
                    <a:p>
                      <a:r>
                        <a:rPr lang="cs-CZ" sz="1800" dirty="0"/>
                        <a:t>DOPORUČENÍ (DACH)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Potřeba (g/kg/den)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cs-CZ" sz="1800" b="1" dirty="0"/>
                        <a:t>KOJENEC: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cs-CZ" sz="1800" dirty="0"/>
                        <a:t>0-1</a:t>
                      </a:r>
                      <a:r>
                        <a:rPr lang="cs-CZ" sz="1800" baseline="0" dirty="0"/>
                        <a:t> měsíc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2,7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cs-CZ" sz="1800" dirty="0"/>
                        <a:t>1 měsíc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2,0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cs-CZ" sz="1800" dirty="0"/>
                        <a:t>2-3 měsíce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1,5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cs-CZ" sz="1800" dirty="0"/>
                        <a:t>4-5 měsíců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1,3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cs-CZ" sz="1800" dirty="0"/>
                        <a:t>6-11 měsíců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1,1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cs-CZ" sz="1800" b="1" dirty="0"/>
                        <a:t>DĚTI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cs-CZ" sz="1800" dirty="0"/>
                        <a:t>1-3 roky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1,0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cs-CZ" sz="1800" dirty="0"/>
                        <a:t>4-14 let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0,9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cs-CZ" sz="1800" b="1" dirty="0"/>
                        <a:t>DOSPÍVAJÍCÍ A DOSPĚLÍ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cs-CZ" sz="1800" dirty="0"/>
                        <a:t>15-18 let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0,9 (m), 0,8 (ž)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cs-CZ" sz="1800" dirty="0"/>
                        <a:t>≥19</a:t>
                      </a:r>
                      <a:r>
                        <a:rPr lang="cs-CZ" sz="1800" baseline="0" dirty="0"/>
                        <a:t> let</a:t>
                      </a:r>
                      <a:endParaRPr lang="cs-CZ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0,8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0416D8-11C2-40CD-8C6C-648046407D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3">
            <a:extLst>
              <a:ext uri="{FF2B5EF4-FFF2-40B4-BE49-F238E27FC236}">
                <a16:creationId xmlns:a16="http://schemas.microsoft.com/office/drawing/2014/main" id="{F562232E-40F7-4EF3-97F3-CA160B6D2A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VITAMINY</a:t>
            </a:r>
          </a:p>
        </p:txBody>
      </p:sp>
      <p:sp>
        <p:nvSpPr>
          <p:cNvPr id="74755" name="Podnadpis 4">
            <a:extLst>
              <a:ext uri="{FF2B5EF4-FFF2-40B4-BE49-F238E27FC236}">
                <a16:creationId xmlns:a16="http://schemas.microsoft.com/office/drawing/2014/main" id="{BA33F254-89C4-4D1D-899B-C4E48B437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72FF111-C875-4489-A963-94B54F096F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58</a:t>
            </a:fld>
            <a:endParaRPr lang="cs-CZ" altLang="cs-CZ" noProof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>
            <a:extLst>
              <a:ext uri="{FF2B5EF4-FFF2-40B4-BE49-F238E27FC236}">
                <a16:creationId xmlns:a16="http://schemas.microsoft.com/office/drawing/2014/main" id="{D2AF7852-CB1B-4BD7-A17B-1295D415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VITAMINY</a:t>
            </a:r>
          </a:p>
        </p:txBody>
      </p:sp>
      <p:sp>
        <p:nvSpPr>
          <p:cNvPr id="75779" name="Zástupný symbol pro obsah 2">
            <a:extLst>
              <a:ext uri="{FF2B5EF4-FFF2-40B4-BE49-F238E27FC236}">
                <a16:creationId xmlns:a16="http://schemas.microsoft.com/office/drawing/2014/main" id="{4AF3E22E-75A6-440C-84FD-1D7922F0BC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8013" y="1600200"/>
            <a:ext cx="9958387" cy="4873625"/>
          </a:xfrm>
        </p:spPr>
        <p:txBody>
          <a:bodyPr/>
          <a:lstStyle/>
          <a:p>
            <a:pPr marL="447675" indent="-342900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cs-CZ" altLang="cs-CZ" sz="2400" dirty="0">
                <a:solidFill>
                  <a:srgbClr val="000000"/>
                </a:solidFill>
              </a:rPr>
              <a:t>Nezbytné </a:t>
            </a:r>
            <a:r>
              <a:rPr lang="cs-CZ" altLang="cs-CZ" sz="2400" dirty="0" err="1">
                <a:solidFill>
                  <a:srgbClr val="000000"/>
                </a:solidFill>
              </a:rPr>
              <a:t>org</a:t>
            </a:r>
            <a:r>
              <a:rPr lang="cs-CZ" altLang="cs-CZ" sz="2400" dirty="0">
                <a:solidFill>
                  <a:srgbClr val="000000"/>
                </a:solidFill>
              </a:rPr>
              <a:t>. sloučeniny,  které si náš organizmus neumí sám vyrobit</a:t>
            </a:r>
          </a:p>
          <a:p>
            <a:pPr marL="447675" indent="-342900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cs-CZ" altLang="cs-CZ" sz="2400" u="sng" dirty="0">
                <a:solidFill>
                  <a:srgbClr val="000000"/>
                </a:solidFill>
              </a:rPr>
              <a:t>Výjimka:</a:t>
            </a:r>
            <a:br>
              <a:rPr lang="cs-CZ" altLang="cs-CZ" sz="2400" u="sng" dirty="0">
                <a:solidFill>
                  <a:srgbClr val="000000"/>
                </a:solidFill>
              </a:rPr>
            </a:br>
            <a:r>
              <a:rPr lang="cs-CZ" altLang="cs-CZ" sz="2400" dirty="0">
                <a:solidFill>
                  <a:srgbClr val="000000"/>
                </a:solidFill>
              </a:rPr>
              <a:t>- část </a:t>
            </a:r>
            <a:r>
              <a:rPr lang="cs-CZ" altLang="cs-CZ" sz="2400" i="1" dirty="0">
                <a:solidFill>
                  <a:schemeClr val="tx2"/>
                </a:solidFill>
              </a:rPr>
              <a:t>vitaminu A</a:t>
            </a:r>
            <a:r>
              <a:rPr lang="cs-CZ" altLang="cs-CZ" sz="2400" dirty="0">
                <a:solidFill>
                  <a:srgbClr val="000000"/>
                </a:solidFill>
              </a:rPr>
              <a:t> se tvoří z přijatého provitaminu (zejména 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β-karotenu)</a:t>
            </a:r>
            <a:b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- </a:t>
            </a:r>
            <a:r>
              <a:rPr lang="cs-CZ" altLang="cs-CZ" sz="2400" i="1" dirty="0">
                <a:solidFill>
                  <a:schemeClr val="tx2"/>
                </a:solidFill>
                <a:cs typeface="Arial" panose="020B0604020202020204" pitchFamily="34" charset="0"/>
              </a:rPr>
              <a:t>vitamin D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 z provitaminu 7-dehydrocholesterolu (uloženého v pokožce)</a:t>
            </a:r>
            <a:b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- </a:t>
            </a:r>
            <a:r>
              <a:rPr lang="cs-CZ" altLang="cs-CZ" sz="2400" i="1" dirty="0">
                <a:solidFill>
                  <a:schemeClr val="tx2"/>
                </a:solidFill>
                <a:cs typeface="Arial" panose="020B0604020202020204" pitchFamily="34" charset="0"/>
              </a:rPr>
              <a:t>niacin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 z AK tryptofanu</a:t>
            </a:r>
            <a:b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- </a:t>
            </a:r>
            <a:r>
              <a:rPr lang="cs-CZ" altLang="cs-CZ" sz="2400" i="1" dirty="0">
                <a:solidFill>
                  <a:schemeClr val="tx2"/>
                </a:solidFill>
                <a:cs typeface="Arial" panose="020B0604020202020204" pitchFamily="34" charset="0"/>
              </a:rPr>
              <a:t>vitamin K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 vytvářejí i střevní bakterie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4AA300B-E247-4FE5-819B-528BDABE06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0DE1C603-7769-4926-8B60-9D43A6CF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Výživové a zdravotní tvrzení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5D516C43-0EBC-4E4C-8483-6553EEF4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x-none" sz="2400" b="1" dirty="0">
                <a:ea typeface="MS PGothic" charset="-128"/>
              </a:rPr>
              <a:t>Výživovým tvrzením </a:t>
            </a:r>
            <a:r>
              <a:rPr lang="cs-CZ" altLang="x-none" sz="2400" dirty="0">
                <a:ea typeface="MS PGothic" charset="-128"/>
              </a:rPr>
              <a:t>se rozumí každé tvrzení, které uvádí, naznačuje nebo ze kterého vyplývá, že potravina má určité prospěšné výživové vlastnosti v důsledku</a:t>
            </a:r>
            <a:br>
              <a:rPr lang="cs-CZ" altLang="x-none" sz="2400" dirty="0">
                <a:ea typeface="MS PGothic" charset="-128"/>
              </a:rPr>
            </a:br>
            <a:r>
              <a:rPr lang="cs-CZ" altLang="x-none" sz="2400" dirty="0">
                <a:ea typeface="MS PGothic" charset="-128"/>
              </a:rPr>
              <a:t>- energetické hodnoty, kterou poskytuje, poskytuje ve snížené nebo zvýšené míře nebo neobsahuje</a:t>
            </a:r>
            <a:br>
              <a:rPr lang="cs-CZ" altLang="x-none" sz="2400" dirty="0">
                <a:ea typeface="MS PGothic" charset="-128"/>
              </a:rPr>
            </a:br>
            <a:r>
              <a:rPr lang="cs-CZ" altLang="x-none" sz="2400" dirty="0">
                <a:ea typeface="MS PGothic" charset="-128"/>
              </a:rPr>
              <a:t>- živin či jiných látek, které buď obsahuje, obsahuje ve snížené či zvýšené míře, nebo neobsahuje</a:t>
            </a:r>
            <a:br>
              <a:rPr lang="cs-CZ" altLang="x-none" sz="2400" dirty="0">
                <a:ea typeface="MS PGothic" charset="-128"/>
              </a:rPr>
            </a:br>
            <a:r>
              <a:rPr lang="cs-CZ" altLang="x-none" sz="2400" dirty="0">
                <a:ea typeface="MS PGothic" charset="-128"/>
              </a:rPr>
              <a:t>př.: </a:t>
            </a:r>
            <a:r>
              <a:rPr lang="cs-CZ" altLang="x-none" sz="2400" dirty="0">
                <a:ea typeface="MS PGothic" charset="-128"/>
                <a:hlinkClick r:id="rId2"/>
              </a:rPr>
              <a:t>http://www.szpi.gov.cz/clanek/vyzivova-a-zdravotni-tvrzeni.aspx?q=Y2hudW09NA%3d%3d</a:t>
            </a:r>
            <a:br>
              <a:rPr lang="cs-CZ" altLang="x-none" sz="1814" dirty="0">
                <a:ea typeface="MS PGothic" charset="-128"/>
              </a:rPr>
            </a:br>
            <a:br>
              <a:rPr lang="cs-CZ" altLang="x-none" sz="1814" dirty="0">
                <a:ea typeface="MS PGothic" charset="-128"/>
              </a:rPr>
            </a:br>
            <a:r>
              <a:rPr lang="cs-CZ" altLang="x-none" sz="1452" b="1" dirty="0">
                <a:ea typeface="MS PGothic" charset="-128"/>
              </a:rPr>
              <a:t>ZDROJ VLÁKNINY</a:t>
            </a:r>
            <a:br>
              <a:rPr lang="cs-CZ" altLang="x-none" sz="1452" dirty="0">
                <a:ea typeface="MS PGothic" charset="-128"/>
              </a:rPr>
            </a:br>
            <a:r>
              <a:rPr lang="cs-CZ" altLang="x-none" sz="1452" dirty="0">
                <a:ea typeface="MS PGothic" charset="-128"/>
              </a:rPr>
              <a:t>Tvrzení, že se jedná o potravinu, která je zdrojem vlákniny, a jakékoli tvrzení, které má pro spotřebitele pravděpodobně stejný význam, lze použít pouze tehdy, obsahuje-li produkt alespoň 3 g vlákniny na 100 g nebo alespoň 1,5 g na 100 kcal.</a:t>
            </a:r>
            <a:br>
              <a:rPr lang="cs-CZ" altLang="x-none" sz="1452" dirty="0">
                <a:ea typeface="MS PGothic" charset="-128"/>
              </a:rPr>
            </a:br>
            <a:br>
              <a:rPr lang="cs-CZ" altLang="x-none" sz="1452" dirty="0">
                <a:ea typeface="MS PGothic" charset="-128"/>
              </a:rPr>
            </a:br>
            <a:r>
              <a:rPr lang="cs-CZ" altLang="x-none" sz="1452" b="1" dirty="0">
                <a:ea typeface="MS PGothic" charset="-128"/>
              </a:rPr>
              <a:t>S VYSOKÝM OBSAHEM VLÁKNINY</a:t>
            </a:r>
            <a:br>
              <a:rPr lang="cs-CZ" altLang="x-none" sz="1452" dirty="0">
                <a:ea typeface="MS PGothic" charset="-128"/>
              </a:rPr>
            </a:br>
            <a:r>
              <a:rPr lang="cs-CZ" altLang="x-none" sz="1452" dirty="0">
                <a:ea typeface="MS PGothic" charset="-128"/>
              </a:rPr>
              <a:t>Tvrzení, že se jedná o potravinu s vysokým obsahem vlákniny, a jakékoli tvrzení, které má pro spotřebitele pravděpodobně stejný význam, lze použít pouze tehdy, obsahuje-li produkt alespoň 6 g vlákniny na 100 g nebo alespoň 3 g na 100 kcal.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cs-CZ" altLang="x-none" sz="1814" dirty="0">
              <a:ea typeface="MS PGothic" charset="-128"/>
            </a:endParaRPr>
          </a:p>
          <a:p>
            <a:pPr fontAlgn="auto">
              <a:spcAft>
                <a:spcPts val="0"/>
              </a:spcAft>
              <a:defRPr/>
            </a:pPr>
            <a:endParaRPr lang="cs-CZ" altLang="x-none" sz="1814" dirty="0">
              <a:ea typeface="MS PGothic" charset="-128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090B9BE-0AA8-4E86-BCE3-33B2DA915D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>
            <a:extLst>
              <a:ext uri="{FF2B5EF4-FFF2-40B4-BE49-F238E27FC236}">
                <a16:creationId xmlns:a16="http://schemas.microsoft.com/office/drawing/2014/main" id="{4D1CC686-A310-40AB-9107-BF4BD46C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903">
                <a:ea typeface="MS PGothic" charset="-128"/>
              </a:rPr>
              <a:t>UCHOVÁNÍ VITAMINŮ V ORGANISMU</a:t>
            </a:r>
          </a:p>
        </p:txBody>
      </p:sp>
      <p:sp>
        <p:nvSpPr>
          <p:cNvPr id="95235" name="Zástupný symbol pro obsah 2">
            <a:extLst>
              <a:ext uri="{FF2B5EF4-FFF2-40B4-BE49-F238E27FC236}">
                <a16:creationId xmlns:a16="http://schemas.microsoft.com/office/drawing/2014/main" id="{6E70DE30-4423-40D5-9ADE-618478F67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52252" indent="-457200" fontAlgn="auto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  <a:defRPr/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B1, biotin a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kyselina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pantothenová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= 4-10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dnů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 fontAlgn="auto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  <a:defRPr/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C, K, B2, B6 a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kyselina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nikotinová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= 2-6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týdnů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 fontAlgn="auto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  <a:defRPr/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D a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kyselina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listová</a:t>
            </a: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 = 2-4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měsíce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 fontAlgn="auto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  <a:defRPr/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E = 6-12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měsíců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 fontAlgn="auto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  <a:defRPr/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A = 1-2 </a:t>
            </a:r>
            <a:r>
              <a:rPr lang="en-GB" altLang="cs-CZ" sz="2540" dirty="0" err="1">
                <a:solidFill>
                  <a:srgbClr val="000000"/>
                </a:solidFill>
                <a:ea typeface="MS PGothic" charset="-128"/>
              </a:rPr>
              <a:t>roky</a:t>
            </a:r>
            <a:endParaRPr lang="en-GB" altLang="cs-CZ" sz="2540" dirty="0">
              <a:solidFill>
                <a:srgbClr val="000000"/>
              </a:solidFill>
              <a:ea typeface="MS PGothic" charset="-128"/>
            </a:endParaRPr>
          </a:p>
          <a:p>
            <a:pPr marL="552252" indent="-457200" fontAlgn="auto">
              <a:lnSpc>
                <a:spcPct val="93000"/>
              </a:lnSpc>
              <a:spcAft>
                <a:spcPts val="1293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  <a:defRPr/>
            </a:pPr>
            <a:r>
              <a:rPr lang="en-GB" altLang="cs-CZ" sz="2540" dirty="0">
                <a:solidFill>
                  <a:srgbClr val="000000"/>
                </a:solidFill>
                <a:ea typeface="MS PGothic" charset="-128"/>
              </a:rPr>
              <a:t>B12 = 2-5 let</a:t>
            </a:r>
          </a:p>
          <a:p>
            <a:pPr marL="552252" indent="-457200" fontAlgn="auto">
              <a:spcAft>
                <a:spcPts val="0"/>
              </a:spcAft>
              <a:buFont typeface="Arial" charset="0"/>
              <a:buChar char="•"/>
              <a:tabLst>
                <a:tab pos="373007" algn="l"/>
                <a:tab pos="779138" algn="l"/>
                <a:tab pos="1186708" algn="l"/>
                <a:tab pos="1594280" algn="l"/>
                <a:tab pos="2001850" algn="l"/>
                <a:tab pos="2409422" algn="l"/>
                <a:tab pos="2816992" algn="l"/>
                <a:tab pos="3224563" algn="l"/>
                <a:tab pos="3632134" algn="l"/>
                <a:tab pos="4039705" algn="l"/>
                <a:tab pos="4447276" algn="l"/>
                <a:tab pos="4854847" algn="l"/>
                <a:tab pos="5262418" algn="l"/>
                <a:tab pos="5669989" algn="l"/>
                <a:tab pos="6077560" algn="l"/>
                <a:tab pos="6485131" algn="l"/>
                <a:tab pos="6892701" algn="l"/>
                <a:tab pos="7300273" algn="l"/>
                <a:tab pos="7707843" algn="l"/>
                <a:tab pos="8115415" algn="l"/>
                <a:tab pos="8522985" algn="l"/>
              </a:tabLst>
              <a:defRPr/>
            </a:pPr>
            <a:endParaRPr lang="cs-CZ" altLang="cs-CZ" dirty="0">
              <a:ea typeface="MS PGothic" charset="-128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0910F8F-F2B2-4B3D-8297-5E64504FA1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>
            <a:extLst>
              <a:ext uri="{FF2B5EF4-FFF2-40B4-BE49-F238E27FC236}">
                <a16:creationId xmlns:a16="http://schemas.microsoft.com/office/drawing/2014/main" id="{E5E9D0BD-3EC6-4A72-80B5-DEFDBA70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>
                <a:ea typeface="MS PGothic" charset="-128"/>
              </a:rPr>
              <a:t>Vitamin A</a:t>
            </a:r>
            <a:endParaRPr lang="cs-CZ" altLang="cs-CZ" sz="1996">
              <a:ea typeface="MS PGothic" charset="-128"/>
            </a:endParaRPr>
          </a:p>
        </p:txBody>
      </p:sp>
      <p:sp>
        <p:nvSpPr>
          <p:cNvPr id="97283" name="Zástupný symbol pro obsah 2">
            <a:extLst>
              <a:ext uri="{FF2B5EF4-FFF2-40B4-BE49-F238E27FC236}">
                <a16:creationId xmlns:a16="http://schemas.microsoft.com/office/drawing/2014/main" id="{2A289F58-FF4F-4387-8FD4-046DAF0B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ea typeface="MS PGothic" charset="-128"/>
              </a:rPr>
              <a:t>Schválená zdravotní tvrzení:</a:t>
            </a:r>
            <a:br>
              <a:rPr lang="cs-CZ" altLang="cs-CZ" dirty="0">
                <a:ea typeface="MS PGothic" charset="-128"/>
              </a:rPr>
            </a:br>
            <a:r>
              <a:rPr lang="cs-CZ" altLang="cs-CZ" sz="2540" dirty="0">
                <a:solidFill>
                  <a:srgbClr val="000000"/>
                </a:solidFill>
                <a:ea typeface="Arial" charset="0"/>
                <a:cs typeface="Calibri" charset="0"/>
              </a:rPr>
              <a:t>Přispívá k udržení normálního stavu pokožky a zraku, funkci imunitního systému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sz="2540" dirty="0">
                <a:solidFill>
                  <a:srgbClr val="000000"/>
                </a:solidFill>
                <a:ea typeface="Arial" charset="0"/>
                <a:cs typeface="Calibri" charset="0"/>
              </a:rPr>
              <a:t>Karoteny - Provitamin vitaminu A - tzn. z karotenů se tvoří vitamin A</a:t>
            </a:r>
          </a:p>
          <a:p>
            <a:pPr fontAlgn="auto">
              <a:spcAft>
                <a:spcPts val="0"/>
              </a:spcAft>
              <a:defRPr/>
            </a:pPr>
            <a:endParaRPr lang="cs-CZ" altLang="cs-CZ" dirty="0">
              <a:ea typeface="MS PGothic" charset="-128"/>
            </a:endParaRPr>
          </a:p>
        </p:txBody>
      </p:sp>
      <p:pic>
        <p:nvPicPr>
          <p:cNvPr id="77828" name="Picture 2">
            <a:extLst>
              <a:ext uri="{FF2B5EF4-FFF2-40B4-BE49-F238E27FC236}">
                <a16:creationId xmlns:a16="http://schemas.microsoft.com/office/drawing/2014/main" id="{831303E2-2CEE-401F-B875-DC7A90D82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763963"/>
            <a:ext cx="34575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1">
            <a:extLst>
              <a:ext uri="{FF2B5EF4-FFF2-40B4-BE49-F238E27FC236}">
                <a16:creationId xmlns:a16="http://schemas.microsoft.com/office/drawing/2014/main" id="{BFE1B24F-4DF9-4444-92A5-B22942818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821113"/>
            <a:ext cx="34575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16BA20E-2769-48DE-8427-5E34E1604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>
            <a:extLst>
              <a:ext uri="{FF2B5EF4-FFF2-40B4-BE49-F238E27FC236}">
                <a16:creationId xmlns:a16="http://schemas.microsoft.com/office/drawing/2014/main" id="{41DACD34-E6D4-4738-B937-EA8D0BE7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Vitamin D</a:t>
            </a:r>
          </a:p>
        </p:txBody>
      </p:sp>
      <p:sp>
        <p:nvSpPr>
          <p:cNvPr id="98307" name="Zástupný symbol pro obsah 2">
            <a:extLst>
              <a:ext uri="{FF2B5EF4-FFF2-40B4-BE49-F238E27FC236}">
                <a16:creationId xmlns:a16="http://schemas.microsoft.com/office/drawing/2014/main" id="{8960FC3F-B757-4F66-A121-98F04AABA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540">
                <a:ea typeface="MS PGothic" charset="-128"/>
              </a:rPr>
              <a:t>Schválená zdravotní tvrzení: </a:t>
            </a:r>
            <a:br>
              <a:rPr lang="cs-CZ" altLang="cs-CZ" sz="2540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Přispívá k normálnímu využití vápníku a fosforu, udržení normálního stavu kostí a zubů, činnosti svalů, imunitního systému</a:t>
            </a:r>
          </a:p>
          <a:p>
            <a:pPr fontAlgn="auto">
              <a:spcAft>
                <a:spcPts val="0"/>
              </a:spcAft>
              <a:defRPr/>
            </a:pPr>
            <a:endParaRPr lang="cs-CZ" altLang="cs-CZ">
              <a:ea typeface="MS PGothic" charset="-128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6C43A11-66D6-410B-884F-0BEAE5213D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>
            <a:extLst>
              <a:ext uri="{FF2B5EF4-FFF2-40B4-BE49-F238E27FC236}">
                <a16:creationId xmlns:a16="http://schemas.microsoft.com/office/drawing/2014/main" id="{D3A541F1-D432-4C3A-9AF5-F2EE726DC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327025"/>
            <a:ext cx="2868612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2">
            <a:extLst>
              <a:ext uri="{FF2B5EF4-FFF2-40B4-BE49-F238E27FC236}">
                <a16:creationId xmlns:a16="http://schemas.microsoft.com/office/drawing/2014/main" id="{568AF6AA-4C9A-42B4-B6E5-B7AEBA28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336550"/>
            <a:ext cx="34559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3">
            <a:extLst>
              <a:ext uri="{FF2B5EF4-FFF2-40B4-BE49-F238E27FC236}">
                <a16:creationId xmlns:a16="http://schemas.microsoft.com/office/drawing/2014/main" id="{51B546D3-4923-4171-B13B-C65FF0E52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3440113"/>
            <a:ext cx="34559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4">
            <a:extLst>
              <a:ext uri="{FF2B5EF4-FFF2-40B4-BE49-F238E27FC236}">
                <a16:creationId xmlns:a16="http://schemas.microsoft.com/office/drawing/2014/main" id="{CA44161B-CE69-44F8-AF60-BFE3694AA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3592513"/>
            <a:ext cx="3455988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7FC70C8-B708-4F28-A62A-245BF3898B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63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>
            <a:extLst>
              <a:ext uri="{FF2B5EF4-FFF2-40B4-BE49-F238E27FC236}">
                <a16:creationId xmlns:a16="http://schemas.microsoft.com/office/drawing/2014/main" id="{5DBCB898-3245-43D0-9D91-79A18F61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Vitamin E</a:t>
            </a:r>
          </a:p>
        </p:txBody>
      </p:sp>
      <p:sp>
        <p:nvSpPr>
          <p:cNvPr id="101379" name="Zástupný symbol pro obsah 2">
            <a:extLst>
              <a:ext uri="{FF2B5EF4-FFF2-40B4-BE49-F238E27FC236}">
                <a16:creationId xmlns:a16="http://schemas.microsoft.com/office/drawing/2014/main" id="{36A6DE69-2AF1-4088-BE2D-C4CAB5CA3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>
                <a:ea typeface="MS PGothic" charset="-128"/>
              </a:rPr>
              <a:t>Schválená zdravotní tvrzení:</a:t>
            </a:r>
            <a:br>
              <a:rPr lang="cs-CZ" altLang="cs-CZ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Pomáhá ochraně buněk jako antioxidant</a:t>
            </a:r>
          </a:p>
        </p:txBody>
      </p:sp>
      <p:pic>
        <p:nvPicPr>
          <p:cNvPr id="80900" name="Picture 1">
            <a:extLst>
              <a:ext uri="{FF2B5EF4-FFF2-40B4-BE49-F238E27FC236}">
                <a16:creationId xmlns:a16="http://schemas.microsoft.com/office/drawing/2014/main" id="{0C27360F-F989-450F-B723-3CEB5A037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184525"/>
            <a:ext cx="34559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2">
            <a:extLst>
              <a:ext uri="{FF2B5EF4-FFF2-40B4-BE49-F238E27FC236}">
                <a16:creationId xmlns:a16="http://schemas.microsoft.com/office/drawing/2014/main" id="{FB5DC9C2-FBEC-480B-86A7-4FD5BFF0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3184525"/>
            <a:ext cx="34559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3E2E5B7-3DD9-45CD-A83A-0F24D35083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>
            <a:extLst>
              <a:ext uri="{FF2B5EF4-FFF2-40B4-BE49-F238E27FC236}">
                <a16:creationId xmlns:a16="http://schemas.microsoft.com/office/drawing/2014/main" id="{73BF1D68-DBB2-41B3-87F8-3496C8D6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Vitamin K</a:t>
            </a:r>
          </a:p>
        </p:txBody>
      </p:sp>
      <p:sp>
        <p:nvSpPr>
          <p:cNvPr id="102403" name="Zástupný symbol pro obsah 2">
            <a:extLst>
              <a:ext uri="{FF2B5EF4-FFF2-40B4-BE49-F238E27FC236}">
                <a16:creationId xmlns:a16="http://schemas.microsoft.com/office/drawing/2014/main" id="{49F8C983-9FF9-4FEB-9111-68B99AA69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540">
                <a:ea typeface="MS PGothic" charset="-128"/>
              </a:rPr>
              <a:t>Schválená zdravotní tvrzení: </a:t>
            </a:r>
            <a:br>
              <a:rPr lang="cs-CZ" altLang="cs-CZ" sz="2540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Přispívá k normální srážlivosti krve a k udržení normálního stavu kostí</a:t>
            </a:r>
          </a:p>
          <a:p>
            <a:pPr fontAlgn="auto">
              <a:spcAft>
                <a:spcPts val="0"/>
              </a:spcAft>
              <a:defRPr/>
            </a:pPr>
            <a:endParaRPr lang="cs-CZ" altLang="cs-CZ">
              <a:ea typeface="MS PGothic" charset="-128"/>
            </a:endParaRPr>
          </a:p>
        </p:txBody>
      </p:sp>
      <p:pic>
        <p:nvPicPr>
          <p:cNvPr id="81924" name="Picture 1">
            <a:extLst>
              <a:ext uri="{FF2B5EF4-FFF2-40B4-BE49-F238E27FC236}">
                <a16:creationId xmlns:a16="http://schemas.microsoft.com/office/drawing/2014/main" id="{D5DF3A77-10F2-4316-9D39-7CA32FC58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3233738"/>
            <a:ext cx="3455988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2">
            <a:extLst>
              <a:ext uri="{FF2B5EF4-FFF2-40B4-BE49-F238E27FC236}">
                <a16:creationId xmlns:a16="http://schemas.microsoft.com/office/drawing/2014/main" id="{53AEE925-F469-4C6E-B950-DF2C09C96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3233738"/>
            <a:ext cx="3455987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D9B514E-1090-4FF0-A249-78B67BF00D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626E32D-EEE1-4B86-AE84-67AF23D6ED88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96913" y="881063"/>
          <a:ext cx="9842501" cy="3675062"/>
        </p:xfrm>
        <a:graphic>
          <a:graphicData uri="http://schemas.openxmlformats.org/drawingml/2006/table">
            <a:tbl>
              <a:tblPr/>
              <a:tblGrid>
                <a:gridCol w="1570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udržení normálního stavu pokožky a zraku, funkci imunitního systému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tuňák, vejce, tvrdý sýr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Karoteny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Provitamin vitaminu A - tzn. z karotenů se tvoří vitamin 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Mrkev, rajčata, listová zelenina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3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D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normálnímu využití vápníku a fosforu, udržení normálního stavu kostí a zubů, činnosti svalů, imunitního systému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Tresčí játra*, ryby, vejce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*</a:t>
                      </a: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 Vybírejte si je dle původu – produkty ze znečištěných oblastí (např. Pobaltí) nejsou vhodným zdrojem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Pomáhá ochraně buněk jako antioxidant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Ořechy, slunečnicová semena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normální srážlivosti krve a k udržení normálního stavu kostí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Zelená listová zelenina, brokolice, květák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8" marR="37938" marT="26722" marB="26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21DB8A4-AEAB-4399-A14F-C0F90D2BD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1">
            <a:extLst>
              <a:ext uri="{FF2B5EF4-FFF2-40B4-BE49-F238E27FC236}">
                <a16:creationId xmlns:a16="http://schemas.microsoft.com/office/drawing/2014/main" id="{ACA61BE8-9DE9-4960-B655-06CCE02FC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Vitamin C</a:t>
            </a:r>
          </a:p>
        </p:txBody>
      </p:sp>
      <p:sp>
        <p:nvSpPr>
          <p:cNvPr id="103427" name="Zástupný symbol pro obsah 2">
            <a:extLst>
              <a:ext uri="{FF2B5EF4-FFF2-40B4-BE49-F238E27FC236}">
                <a16:creationId xmlns:a16="http://schemas.microsoft.com/office/drawing/2014/main" id="{8C727BFA-5B25-45FF-9D43-FF81019D7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177">
                <a:ea typeface="MS PGothic" charset="-128"/>
              </a:rPr>
              <a:t>Schválená zdravotní tvrzení:</a:t>
            </a:r>
            <a:br>
              <a:rPr lang="cs-CZ" altLang="cs-CZ" sz="2177">
                <a:ea typeface="MS PGothic" charset="-128"/>
              </a:rPr>
            </a:br>
            <a:r>
              <a:rPr lang="cs-CZ" altLang="cs-CZ" sz="2177">
                <a:solidFill>
                  <a:srgbClr val="000000"/>
                </a:solidFill>
                <a:ea typeface="Arial" charset="0"/>
                <a:cs typeface="Calibri" charset="0"/>
              </a:rPr>
              <a:t>Přispívá k udržení normální funkce imunitního systému, tvorbě kolagenu pro normální funkci kostí, chrupavek, dásní, kůže a zubů, přispívá k normální látkové přeměně živin na energii, činnosti nervové soustavy, psychické činnosti, přispívá k ochraně buněk jako antioxidant, přispívá ke snížení míry únavy a vyčerpání, zvyšuje vstřebávání železa</a:t>
            </a:r>
          </a:p>
          <a:p>
            <a:pPr fontAlgn="auto">
              <a:spcAft>
                <a:spcPts val="0"/>
              </a:spcAft>
              <a:defRPr/>
            </a:pPr>
            <a:endParaRPr lang="cs-CZ" altLang="cs-CZ">
              <a:ea typeface="MS PGothic" charset="-128"/>
            </a:endParaRPr>
          </a:p>
        </p:txBody>
      </p:sp>
      <p:pic>
        <p:nvPicPr>
          <p:cNvPr id="83972" name="Picture 1">
            <a:extLst>
              <a:ext uri="{FF2B5EF4-FFF2-40B4-BE49-F238E27FC236}">
                <a16:creationId xmlns:a16="http://schemas.microsoft.com/office/drawing/2014/main" id="{30D0C743-1E5A-46EA-90F5-D227AEA0C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03" y="4598988"/>
            <a:ext cx="2824163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2">
            <a:extLst>
              <a:ext uri="{FF2B5EF4-FFF2-40B4-BE49-F238E27FC236}">
                <a16:creationId xmlns:a16="http://schemas.microsoft.com/office/drawing/2014/main" id="{570A7A79-DE4D-4340-BE38-B4739A0E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67" y="4475163"/>
            <a:ext cx="2979738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2A0657-B879-473E-B9E2-65D909E6D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67</a:t>
            </a:fld>
            <a:endParaRPr lang="cs-CZ" altLang="cs-CZ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>
            <a:extLst>
              <a:ext uri="{FF2B5EF4-FFF2-40B4-BE49-F238E27FC236}">
                <a16:creationId xmlns:a16="http://schemas.microsoft.com/office/drawing/2014/main" id="{E3EE539B-DF2D-4A32-ADB7-6A1CBC6C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Kyselina listová</a:t>
            </a:r>
          </a:p>
        </p:txBody>
      </p:sp>
      <p:sp>
        <p:nvSpPr>
          <p:cNvPr id="104451" name="Zástupný symbol pro obsah 2">
            <a:extLst>
              <a:ext uri="{FF2B5EF4-FFF2-40B4-BE49-F238E27FC236}">
                <a16:creationId xmlns:a16="http://schemas.microsoft.com/office/drawing/2014/main" id="{2B1285AD-48CF-48BF-80CE-A3DB680D7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540">
                <a:ea typeface="MS PGothic" charset="-128"/>
              </a:rPr>
              <a:t>Schválená zdravotní tvrzení:</a:t>
            </a:r>
            <a:br>
              <a:rPr lang="cs-CZ" altLang="cs-CZ" sz="2540">
                <a:ea typeface="MS PGothic" charset="-128"/>
              </a:rPr>
            </a:br>
            <a:r>
              <a:rPr lang="cs-CZ" altLang="cs-CZ" sz="2540">
                <a:solidFill>
                  <a:srgbClr val="000000"/>
                </a:solidFill>
                <a:ea typeface="Arial" charset="0"/>
                <a:cs typeface="Calibri" charset="0"/>
              </a:rPr>
              <a:t>Podílí se na normální krvetvorbě, funkci imunitního systému, psychické činnosti, snížení míry únavy a vyčerpání, přispívá k růstu zárodečných tkání během těhotenství</a:t>
            </a:r>
          </a:p>
          <a:p>
            <a:pPr fontAlgn="auto">
              <a:spcAft>
                <a:spcPts val="0"/>
              </a:spcAft>
              <a:defRPr/>
            </a:pPr>
            <a:endParaRPr lang="cs-CZ" altLang="cs-CZ">
              <a:ea typeface="MS PGothic" charset="-128"/>
            </a:endParaRPr>
          </a:p>
        </p:txBody>
      </p:sp>
      <p:pic>
        <p:nvPicPr>
          <p:cNvPr id="84996" name="Picture 2">
            <a:extLst>
              <a:ext uri="{FF2B5EF4-FFF2-40B4-BE49-F238E27FC236}">
                <a16:creationId xmlns:a16="http://schemas.microsoft.com/office/drawing/2014/main" id="{6BDC47C9-6C0E-4EC4-8921-7490D0FDC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3676650"/>
            <a:ext cx="34559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1">
            <a:extLst>
              <a:ext uri="{FF2B5EF4-FFF2-40B4-BE49-F238E27FC236}">
                <a16:creationId xmlns:a16="http://schemas.microsoft.com/office/drawing/2014/main" id="{8D1105F7-E4CD-4F6D-AB68-BAEF3D7EE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671888"/>
            <a:ext cx="34559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DF939BC-55F9-4957-9277-05EFEBFA4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FAAF9F53-9F5E-4F5A-A2AE-DDB76EAF3A9D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08013" y="1141413"/>
          <a:ext cx="10104437" cy="3219450"/>
        </p:xfrm>
        <a:graphic>
          <a:graphicData uri="http://schemas.openxmlformats.org/drawingml/2006/table">
            <a:tbl>
              <a:tblPr/>
              <a:tblGrid>
                <a:gridCol w="1613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1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41" marR="37941" marT="26398" marB="26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41" marR="37941" marT="26398" marB="26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41" marR="37941" marT="26398" marB="26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Folát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(Kyselina listová)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41" marR="37941" marT="26398" marB="26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na normální krvetvorbě, funkci imunitního systému, psychické činnosti, snížení míry únavy a vyčerpání, přispívá k růstu zárodečných tkání během těhotenství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41" marR="37941" marT="26398" marB="26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luštěniny, listová zelenina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41" marR="37941" marT="26398" marB="26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8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Vitamin C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41" marR="37941" marT="26398" marB="26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udržení normální funkce imunitního systému, tvorbě kolagenu pro normální funkci krevních cév, kostí, chrupavek, dásní, kůže a zubů, přispívá k normální látkové přeměně živin na energii, činnosti nervové soustavy, psychické činnosti, přispívá k ochraně buněk jako antioxidant, přispívá ke snížení míry únavy a vyčerpání, zvyšuje vstřebávání železa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41" marR="37941" marT="26398" marB="26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Černý rybíz, paprika, citrusy, brambory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41" marR="37941" marT="26398" marB="26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58FCD17-BBBB-486C-84F6-35E548E4FA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B0135501-B55E-4986-A8A6-595D68C5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Výživové a zdravotní tvrzení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78954ACF-719F-45B5-82C4-4511E980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x-none" sz="2540" b="1" dirty="0">
                <a:ea typeface="MS PGothic" charset="-128"/>
              </a:rPr>
              <a:t>Zdravotním tvrzením </a:t>
            </a:r>
            <a:r>
              <a:rPr lang="cs-CZ" altLang="x-none" sz="2540" dirty="0">
                <a:ea typeface="MS PGothic" charset="-128"/>
              </a:rPr>
              <a:t>se rozumí každé tvrzení, které uvádí, naznačuje nebo ze kterého vyplývá, že existuje souvislost mezi kategorií potravin, potravinou nebo některou z jejích složek a zdravím.</a:t>
            </a:r>
            <a:br>
              <a:rPr lang="cs-CZ" altLang="x-none" sz="2540" dirty="0">
                <a:ea typeface="MS PGothic" charset="-128"/>
              </a:rPr>
            </a:br>
            <a:r>
              <a:rPr lang="cs-CZ" altLang="x-none" sz="2540" dirty="0">
                <a:ea typeface="MS PGothic" charset="-128"/>
              </a:rPr>
              <a:t>Viz dokumenty Nařízení komise EU č. 432/2012 a č. 536/2013</a:t>
            </a:r>
            <a:br>
              <a:rPr lang="cs-CZ" altLang="x-none" sz="2540" dirty="0">
                <a:ea typeface="MS PGothic" charset="-128"/>
              </a:rPr>
            </a:br>
            <a:br>
              <a:rPr lang="cs-CZ" altLang="x-none" sz="2540" dirty="0">
                <a:ea typeface="MS PGothic" charset="-128"/>
              </a:rPr>
            </a:br>
            <a:r>
              <a:rPr lang="cs-CZ" altLang="x-none" sz="1633" b="1" dirty="0">
                <a:ea typeface="MS PGothic" charset="-128"/>
              </a:rPr>
              <a:t>VITAMIN C</a:t>
            </a:r>
            <a:br>
              <a:rPr lang="cs-CZ" altLang="x-none" sz="1633" dirty="0">
                <a:ea typeface="MS PGothic" charset="-128"/>
              </a:rPr>
            </a:br>
            <a:r>
              <a:rPr lang="cs-CZ" altLang="x-none" sz="1633" dirty="0">
                <a:ea typeface="MS PGothic" charset="-128"/>
              </a:rPr>
              <a:t>Vitamin C přispívá ke snížení míry únavy a vyčerpání</a:t>
            </a:r>
          </a:p>
          <a:p>
            <a:pPr fontAlgn="auto">
              <a:spcAft>
                <a:spcPts val="0"/>
              </a:spcAft>
              <a:defRPr/>
            </a:pPr>
            <a:endParaRPr lang="cs-CZ" altLang="x-none" dirty="0">
              <a:ea typeface="MS PGothic" charset="-128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6D68953-4CFD-44FB-80D5-5569349B1E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>
            <a:extLst>
              <a:ext uri="{FF2B5EF4-FFF2-40B4-BE49-F238E27FC236}">
                <a16:creationId xmlns:a16="http://schemas.microsoft.com/office/drawing/2014/main" id="{4DD9311B-99AA-43D3-B3D8-D0555D274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336550"/>
            <a:ext cx="34559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1">
            <a:extLst>
              <a:ext uri="{FF2B5EF4-FFF2-40B4-BE49-F238E27FC236}">
                <a16:creationId xmlns:a16="http://schemas.microsoft.com/office/drawing/2014/main" id="{EF7B09F8-EDFE-463B-BAEE-5608F2D9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346075"/>
            <a:ext cx="34559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1">
            <a:extLst>
              <a:ext uri="{FF2B5EF4-FFF2-40B4-BE49-F238E27FC236}">
                <a16:creationId xmlns:a16="http://schemas.microsoft.com/office/drawing/2014/main" id="{2B94746A-BC1B-4098-A150-F0D5EBD36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3405188"/>
            <a:ext cx="34575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1">
            <a:extLst>
              <a:ext uri="{FF2B5EF4-FFF2-40B4-BE49-F238E27FC236}">
                <a16:creationId xmlns:a16="http://schemas.microsoft.com/office/drawing/2014/main" id="{4E30BDA7-BED8-4145-94F6-F3AAE514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560763"/>
            <a:ext cx="3455987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0F17E8A-AD30-49E0-B3A5-A6B2483AD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70</a:t>
            </a:fld>
            <a:endParaRPr lang="cs-CZ" altLang="cs-CZ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F645C308-3774-4AB0-9637-BBDA090833C0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522288" y="423863"/>
          <a:ext cx="9928225" cy="5921376"/>
        </p:xfrm>
        <a:graphic>
          <a:graphicData uri="http://schemas.openxmlformats.org/drawingml/2006/table">
            <a:tbl>
              <a:tblPr/>
              <a:tblGrid>
                <a:gridCol w="1585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4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7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Thiamin (vitamin B1)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normální látkovou přeměnu živin na energii, činnosti nervové soustavy, psychické činnosti a činnosti srdce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Kvasnice, maso, luštěniny, celozrnné obiloviny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Riboflavin (vitamin B2)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látkové přeměně živin na energii, činnosti nervové soustavy, udržení normálního stavu sliznic a pokožky, stavu zraku a metabolismu železa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Kvasnice, játra mladých zvířat, vejce,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Niacin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 normální látkové přeměně živin na energii, činnosti nervové soustavy, psychické činnosti, udržení normálního stavu sliznic a pokožky, přispívá ke snížení míry únavy a vyčerpání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celozrnné obiloviny, kvasnice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1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Pyridoxin (Vitamin B6)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při normální látkové přeměně živin na energii, metabolismu bílkovin a glykogenu, činnosti nervové soustavy, psychické činnosti, tvorbě červených krvinek, funkci imunitního systému, snížení míry únavy a vyčerpání, přispívá k regulaci hormonální aktivity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luštěniny, kvasnice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1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Kobalamin (vitamin B12)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činnosti nervové soustavy, tvorbě červených krvinek, normální funkci imunitního systému a látkové přeměně živin na energii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vejce, maso,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37936" marR="37936" marT="26385" marB="26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7C8F15E-6CEB-4E24-845E-638A7A11FC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3">
            <a:extLst>
              <a:ext uri="{FF2B5EF4-FFF2-40B4-BE49-F238E27FC236}">
                <a16:creationId xmlns:a16="http://schemas.microsoft.com/office/drawing/2014/main" id="{1C8C8CAB-92B3-4615-AB80-EDA6A8A19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MINERÁLNÍ LÁTKY </a:t>
            </a:r>
            <a:br>
              <a:rPr lang="cs-CZ" altLang="cs-CZ">
                <a:ea typeface="MS PGothic" panose="020B0600070205080204" pitchFamily="34" charset="-128"/>
              </a:rPr>
            </a:br>
            <a:r>
              <a:rPr lang="cs-CZ" altLang="cs-CZ">
                <a:ea typeface="MS PGothic" panose="020B0600070205080204" pitchFamily="34" charset="-128"/>
              </a:rPr>
              <a:t>A STOPOVÉ PRVKY</a:t>
            </a:r>
          </a:p>
        </p:txBody>
      </p:sp>
      <p:sp>
        <p:nvSpPr>
          <p:cNvPr id="89091" name="Podnadpis 1">
            <a:extLst>
              <a:ext uri="{FF2B5EF4-FFF2-40B4-BE49-F238E27FC236}">
                <a16:creationId xmlns:a16="http://schemas.microsoft.com/office/drawing/2014/main" id="{00D014DE-0251-4D3A-A7A1-AB98043E3A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BD54A4B-A34E-42B1-AE68-EF720EBA4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72</a:t>
            </a:fld>
            <a:endParaRPr lang="cs-CZ" altLang="cs-CZ" noProof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>
            <a:extLst>
              <a:ext uri="{FF2B5EF4-FFF2-40B4-BE49-F238E27FC236}">
                <a16:creationId xmlns:a16="http://schemas.microsoft.com/office/drawing/2014/main" id="{C40644A2-BE27-4E55-A0CA-98C11E09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MINERÁLNÍ LÁTKY A STOPOVÉ PRVKY</a:t>
            </a:r>
          </a:p>
        </p:txBody>
      </p:sp>
      <p:sp>
        <p:nvSpPr>
          <p:cNvPr id="90115" name="Zástupný symbol pro obsah 2">
            <a:extLst>
              <a:ext uri="{FF2B5EF4-FFF2-40B4-BE49-F238E27FC236}">
                <a16:creationId xmlns:a16="http://schemas.microsoft.com/office/drawing/2014/main" id="{7E4493FF-D09F-4680-A753-A395464E7A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8013" y="1600200"/>
            <a:ext cx="9958387" cy="4873625"/>
          </a:xfrm>
        </p:spPr>
        <p:txBody>
          <a:bodyPr/>
          <a:lstStyle/>
          <a:p>
            <a:pPr marL="411163" indent="-306388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altLang="cs-CZ">
                <a:solidFill>
                  <a:srgbClr val="000000"/>
                </a:solidFill>
              </a:rPr>
              <a:t>Minerální látky: </a:t>
            </a:r>
            <a:r>
              <a:rPr lang="en-GB" altLang="cs-CZ" sz="2400">
                <a:solidFill>
                  <a:srgbClr val="000000"/>
                </a:solidFill>
              </a:rPr>
              <a:t>Ca, P, Mg, Na, K, Cl, S</a:t>
            </a:r>
          </a:p>
          <a:p>
            <a:pPr marL="411163" indent="-306388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altLang="cs-CZ">
                <a:solidFill>
                  <a:srgbClr val="000000"/>
                </a:solidFill>
              </a:rPr>
              <a:t>Stopové prvky: </a:t>
            </a:r>
            <a:r>
              <a:rPr lang="en-GB" altLang="cs-CZ" sz="2400">
                <a:solidFill>
                  <a:srgbClr val="000000"/>
                </a:solidFill>
              </a:rPr>
              <a:t>Fe, Zn, I, Se, Cu, Mn, F, Cr, Si, Mo</a:t>
            </a:r>
            <a:br>
              <a:rPr lang="en-GB" altLang="cs-CZ" sz="2400">
                <a:solidFill>
                  <a:srgbClr val="000000"/>
                </a:solidFill>
              </a:rPr>
            </a:br>
            <a:endParaRPr lang="en-GB" altLang="cs-CZ" sz="2400">
              <a:solidFill>
                <a:srgbClr val="000000"/>
              </a:solidFill>
            </a:endParaRPr>
          </a:p>
          <a:p>
            <a:pPr marL="411163" indent="-306388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altLang="cs-CZ">
                <a:solidFill>
                  <a:srgbClr val="000000"/>
                </a:solidFill>
              </a:rPr>
              <a:t>Funkce:</a:t>
            </a:r>
            <a:br>
              <a:rPr lang="en-GB" altLang="cs-CZ">
                <a:solidFill>
                  <a:srgbClr val="000000"/>
                </a:solidFill>
              </a:rPr>
            </a:br>
            <a:r>
              <a:rPr lang="en-GB" altLang="cs-CZ" sz="2400">
                <a:solidFill>
                  <a:srgbClr val="000000"/>
                </a:solidFill>
              </a:rPr>
              <a:t>- stavební prvky tisíců enzymů a chemických sloučenin</a:t>
            </a:r>
            <a:br>
              <a:rPr lang="en-GB" altLang="cs-CZ" sz="2400">
                <a:solidFill>
                  <a:srgbClr val="000000"/>
                </a:solidFill>
              </a:rPr>
            </a:br>
            <a:r>
              <a:rPr lang="en-GB" altLang="cs-CZ" sz="2400">
                <a:solidFill>
                  <a:srgbClr val="000000"/>
                </a:solidFill>
              </a:rPr>
              <a:t>- účastní se metabolických a enzymových pochodů</a:t>
            </a:r>
            <a:br>
              <a:rPr lang="en-GB" altLang="cs-CZ" sz="2400">
                <a:solidFill>
                  <a:srgbClr val="000000"/>
                </a:solidFill>
              </a:rPr>
            </a:br>
            <a:endParaRPr lang="en-GB" altLang="cs-CZ" sz="2400">
              <a:solidFill>
                <a:srgbClr val="000000"/>
              </a:solidFill>
            </a:endParaRPr>
          </a:p>
          <a:p>
            <a:pPr marL="411163" indent="-306388">
              <a:lnSpc>
                <a:spcPct val="93000"/>
              </a:lnSpc>
              <a:spcAft>
                <a:spcPts val="1425"/>
              </a:spcAft>
              <a:tabLst>
                <a:tab pos="411163" algn="l"/>
                <a:tab pos="858838" algn="l"/>
                <a:tab pos="1308100" algn="l"/>
                <a:tab pos="1757363" algn="l"/>
                <a:tab pos="2206625" algn="l"/>
                <a:tab pos="2655888" algn="l"/>
                <a:tab pos="3105150" algn="l"/>
                <a:tab pos="3554413" algn="l"/>
                <a:tab pos="4003675" algn="l"/>
                <a:tab pos="4452938" algn="l"/>
                <a:tab pos="4902200" algn="l"/>
                <a:tab pos="5351463" algn="l"/>
                <a:tab pos="5800725" algn="l"/>
                <a:tab pos="6249988" algn="l"/>
                <a:tab pos="6699250" algn="l"/>
                <a:tab pos="7148513" algn="l"/>
                <a:tab pos="7597775" algn="l"/>
                <a:tab pos="8047038" algn="l"/>
                <a:tab pos="8496300" algn="l"/>
                <a:tab pos="8945563" algn="l"/>
                <a:tab pos="9394825" algn="l"/>
              </a:tabLst>
            </a:pPr>
            <a:r>
              <a:rPr lang="en-GB" altLang="cs-CZ" sz="2400">
                <a:solidFill>
                  <a:srgbClr val="000000"/>
                </a:solidFill>
              </a:rPr>
              <a:t>Pozor na zdroje: </a:t>
            </a:r>
            <a:br>
              <a:rPr lang="en-GB" altLang="cs-CZ" sz="2400">
                <a:solidFill>
                  <a:srgbClr val="000000"/>
                </a:solidFill>
              </a:rPr>
            </a:br>
            <a:r>
              <a:rPr lang="en-GB" altLang="cs-CZ" sz="2400">
                <a:solidFill>
                  <a:srgbClr val="000000"/>
                </a:solidFill>
              </a:rPr>
              <a:t>- </a:t>
            </a:r>
            <a:r>
              <a:rPr lang="en-GB" altLang="cs-CZ" sz="2000">
                <a:solidFill>
                  <a:srgbClr val="000000"/>
                </a:solidFill>
              </a:rPr>
              <a:t>z rostlinných zdrojů je absorpce a využitelnost nižší (snižují ji fytáty, šťavelany, </a:t>
            </a:r>
            <a:r>
              <a:rPr lang="cs-CZ" altLang="cs-CZ" sz="2000">
                <a:solidFill>
                  <a:srgbClr val="000000"/>
                </a:solidFill>
              </a:rPr>
              <a:t>nadměrné množství </a:t>
            </a:r>
            <a:r>
              <a:rPr lang="en-GB" altLang="cs-CZ" sz="2000">
                <a:solidFill>
                  <a:srgbClr val="000000"/>
                </a:solidFill>
              </a:rPr>
              <a:t>vláknin</a:t>
            </a:r>
            <a:r>
              <a:rPr lang="cs-CZ" altLang="cs-CZ" sz="2000">
                <a:solidFill>
                  <a:srgbClr val="000000"/>
                </a:solidFill>
              </a:rPr>
              <a:t>y</a:t>
            </a:r>
            <a:r>
              <a:rPr lang="en-GB" altLang="cs-CZ" sz="2000">
                <a:solidFill>
                  <a:srgbClr val="000000"/>
                </a:solidFill>
              </a:rPr>
              <a:t> – zejména u Fe, Zn, Ca, Mg)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17C79C-AEB9-4427-B573-25329F6503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73</a:t>
            </a:fld>
            <a:endParaRPr lang="cs-CZ" altLang="cs-CZ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F386C19-6983-4ED7-B015-5B95FC9F08B9}"/>
              </a:ext>
            </a:extLst>
          </p:cNvPr>
          <p:cNvGraphicFramePr>
            <a:graphicFrameLocks noGrp="1"/>
          </p:cNvGraphicFramePr>
          <p:nvPr/>
        </p:nvGraphicFramePr>
        <p:xfrm>
          <a:off x="696913" y="1860550"/>
          <a:ext cx="9753600" cy="4541838"/>
        </p:xfrm>
        <a:graphic>
          <a:graphicData uri="http://schemas.openxmlformats.org/drawingml/2006/table">
            <a:tbl>
              <a:tblPr/>
              <a:tblGrid>
                <a:gridCol w="110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6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Vápník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Potřebný pro udržení normálního stavu kostí a zubů, přispívá k normální srážlivosti krve, činnosti svalů, funkci nervových přenosů a trávících enzymů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Mléko a mléčné výrobky, brukvovitá zelenina, sardinky s kostmi, mák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Fosfor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udržení normální látkové přeměně živin na energii, stavu kostí a zubů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Mléko a mléčné výrobky, luštěniny, maso, vejce, olejnatá semena a ořechy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Draslík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Napomáhá normální činnosti nervové soustavy, svalů a udržení normální hladiny krevního tlaku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Luštěniny, ořechy, zelenina a ovoce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Sodík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Snížená konzumace přispívá k udržení normálního krevního tlaku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Sůl a potraviny obsahující sůl, přídatné látky se sodíkem či minerální vody obsahující vysoké množství sodíku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1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Hořčík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normální psychickou činnosti, snížení míry únavy a vyčerpání, udržení normálního stavu kostí a zubů a činnosti svalů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Ořechy, olejnatá semena, kakao, celozrnné obiloviny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352" marB="353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1168" name="Nadpis 4">
            <a:extLst>
              <a:ext uri="{FF2B5EF4-FFF2-40B4-BE49-F238E27FC236}">
                <a16:creationId xmlns:a16="http://schemas.microsoft.com/office/drawing/2014/main" id="{FDE045FE-9ED4-4E15-8155-03B34B7C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MINERÁLNÍ LÁTKY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C8C1B97-3E94-47A6-A969-905F167CB7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74</a:t>
            </a:fld>
            <a:endParaRPr lang="cs-CZ" altLang="cs-CZ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1">
            <a:extLst>
              <a:ext uri="{FF2B5EF4-FFF2-40B4-BE49-F238E27FC236}">
                <a16:creationId xmlns:a16="http://schemas.microsoft.com/office/drawing/2014/main" id="{D1714684-A4A5-4F0B-8C02-A8409D5D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STOPOVÉ PRVKY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325B55F-FCFD-4E3D-9955-A537360B5BD3}"/>
              </a:ext>
            </a:extLst>
          </p:cNvPr>
          <p:cNvGraphicFramePr>
            <a:graphicFrameLocks noGrp="1"/>
          </p:cNvGraphicFramePr>
          <p:nvPr/>
        </p:nvGraphicFramePr>
        <p:xfrm>
          <a:off x="696913" y="1992313"/>
          <a:ext cx="9928225" cy="3444876"/>
        </p:xfrm>
        <a:graphic>
          <a:graphicData uri="http://schemas.openxmlformats.org/drawingml/2006/table">
            <a:tbl>
              <a:tblPr/>
              <a:tblGrid>
                <a:gridCol w="112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2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Živina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453" marB="354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Funkce (dle schválených tvrzení)</a:t>
                      </a:r>
                    </a:p>
                  </a:txBody>
                  <a:tcPr marL="50429" marR="50429" marT="35453" marB="354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Významný zdroj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453" marB="354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Železo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453" marB="354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krvetvorbě, přenosu kyslíku v těle a ke snížení míry únavy a vyčerpání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453" marB="354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Játra mladých zvířat, maso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453" marB="354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Jód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453" marB="354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Podílí se na normální činnosti nervové soustavy, udržení normálního stavu pokožky a normální činnosti štítné žlázy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453" marB="354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Ryby a plody moře, mléko a mléčné výrobky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453" marB="354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Zinek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453" marB="354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Přispívá k normální látkové přeměně živin, udržení normálního stavu pokožky, vlasů, nehtů, kostí, zraku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453" marB="354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Maso, tvrdý sýr, vejce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453" marB="354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0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Selen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453" marB="354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Calibri" charset="0"/>
                        </a:rPr>
                        <a:t>Podporuje  udržení normálního stavu vlasů, nehtů, funkci imunitního systému, činnosti štítné žlázy, ochranu buněk jako antioxidant, přispívá k normální spermatogenezi</a:t>
                      </a:r>
                      <a:endParaRPr kumimoji="0" lang="cs-CZ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453" marB="354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Mořské ryby</a:t>
                      </a:r>
                      <a:endParaRPr kumimoji="0" lang="cs-CZ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Times New Roman" charset="0"/>
                      </a:endParaRPr>
                    </a:p>
                  </a:txBody>
                  <a:tcPr marL="50429" marR="50429" marT="35453" marB="3545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92B0BF6-7AE5-46C4-BAF5-2399A5CDF4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75</a:t>
            </a:fld>
            <a:endParaRPr lang="cs-CZ" altLang="cs-CZ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1925564-8BBD-4AC0-BF9A-F033FF220C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76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52EA491-0AC6-4B39-825A-2ED0AA96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SODÍK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54C5CF1-8404-4F16-B45F-A8336F2E16D5}"/>
              </a:ext>
            </a:extLst>
          </p:cNvPr>
          <p:cNvSpPr txBox="1"/>
          <p:nvPr/>
        </p:nvSpPr>
        <p:spPr>
          <a:xfrm>
            <a:off x="983226" y="1553497"/>
            <a:ext cx="10794774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71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V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těle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ovlivňuje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hospodaření</a:t>
            </a:r>
            <a:r>
              <a:rPr lang="cs-CZ" altLang="cs-CZ" sz="1800" dirty="0">
                <a:solidFill>
                  <a:srgbClr val="000000"/>
                </a:solidFill>
                <a:latin typeface="+mj-lt"/>
              </a:rPr>
              <a:t> s vodou</a:t>
            </a:r>
            <a:endParaRPr lang="en-GB" altLang="cs-CZ" sz="1800" dirty="0">
              <a:solidFill>
                <a:srgbClr val="000000"/>
              </a:solidFill>
              <a:latin typeface="+mj-lt"/>
            </a:endParaRPr>
          </a:p>
          <a:p>
            <a:pPr fontAlgn="auto">
              <a:lnSpc>
                <a:spcPct val="71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Může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ovlivnit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výši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krevního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tlaku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nadbytek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sodíku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krevní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tlak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zvyšuje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a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také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zatěžuje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ledviny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fontAlgn="auto">
              <a:lnSpc>
                <a:spcPct val="71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Reguluje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svalové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kontrakce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a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stimuluje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duševní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dirty="0" err="1">
                <a:solidFill>
                  <a:srgbClr val="000000"/>
                </a:solidFill>
                <a:latin typeface="+mj-lt"/>
              </a:rPr>
              <a:t>činnost</a:t>
            </a:r>
            <a:r>
              <a:rPr lang="en-GB" altLang="cs-CZ" sz="1800" dirty="0">
                <a:solidFill>
                  <a:srgbClr val="000000"/>
                </a:solidFill>
                <a:latin typeface="+mj-lt"/>
              </a:rPr>
              <a:t>. </a:t>
            </a:r>
            <a:br>
              <a:rPr lang="en-GB" altLang="cs-CZ" sz="1800" dirty="0">
                <a:solidFill>
                  <a:srgbClr val="000000"/>
                </a:solidFill>
                <a:latin typeface="+mj-lt"/>
              </a:rPr>
            </a:br>
            <a:endParaRPr lang="en-GB" altLang="cs-CZ" sz="1800" dirty="0">
              <a:solidFill>
                <a:srgbClr val="000000"/>
              </a:solidFill>
              <a:latin typeface="+mj-lt"/>
            </a:endParaRPr>
          </a:p>
          <a:p>
            <a:pPr fontAlgn="auto">
              <a:lnSpc>
                <a:spcPct val="71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Jeho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doporučená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denní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spotřeba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je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maximálně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do 2 000 mg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sodíku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, to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odpovídá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přibližně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2–5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gramům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soli.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Skutečná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spotřeba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soli je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však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přibližně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10-11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gramů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na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jednoho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Čecha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fontAlgn="auto">
              <a:lnSpc>
                <a:spcPct val="71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Navíc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má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jeho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vyšší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příjem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negativní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vliv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na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ztrátu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draslíku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který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naše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tělo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rovněž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cs-CZ" sz="1800" i="1" dirty="0" err="1">
                <a:solidFill>
                  <a:srgbClr val="000000"/>
                </a:solidFill>
                <a:latin typeface="+mj-lt"/>
              </a:rPr>
              <a:t>potřebuje</a:t>
            </a:r>
            <a:r>
              <a:rPr lang="en-GB" altLang="cs-CZ" sz="1800" i="1" dirty="0">
                <a:solidFill>
                  <a:srgbClr val="000000"/>
                </a:solidFill>
                <a:latin typeface="+mj-lt"/>
              </a:rPr>
              <a:t>.</a:t>
            </a:r>
            <a:br>
              <a:rPr lang="en-GB" altLang="cs-CZ" sz="1800" i="1" dirty="0">
                <a:solidFill>
                  <a:srgbClr val="000000"/>
                </a:solidFill>
                <a:latin typeface="+mj-lt"/>
              </a:rPr>
            </a:br>
            <a:endParaRPr lang="en-GB" altLang="cs-CZ" sz="1800" i="1" dirty="0">
              <a:solidFill>
                <a:srgbClr val="000000"/>
              </a:solidFill>
              <a:latin typeface="+mj-lt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  <p:graphicFrame>
        <p:nvGraphicFramePr>
          <p:cNvPr id="5" name="Object 16">
            <a:extLst>
              <a:ext uri="{FF2B5EF4-FFF2-40B4-BE49-F238E27FC236}">
                <a16:creationId xmlns:a16="http://schemas.microsoft.com/office/drawing/2014/main" id="{1B853078-7292-463F-9306-BEC48D8DC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116267"/>
              </p:ext>
            </p:extLst>
          </p:nvPr>
        </p:nvGraphicFramePr>
        <p:xfrm>
          <a:off x="2207149" y="4232806"/>
          <a:ext cx="7446542" cy="1690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6496200" imgH="1473480" progId="">
                  <p:embed/>
                </p:oleObj>
              </mc:Choice>
              <mc:Fallback>
                <p:oleObj r:id="rId3" imgW="6496200" imgH="1473480" progId="">
                  <p:embed/>
                  <p:pic>
                    <p:nvPicPr>
                      <p:cNvPr id="5" name="Object 16">
                        <a:extLst>
                          <a:ext uri="{FF2B5EF4-FFF2-40B4-BE49-F238E27FC236}">
                            <a16:creationId xmlns:a16="http://schemas.microsoft.com/office/drawing/2014/main" id="{1B853078-7292-463F-9306-BEC48D8DC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149" y="4232806"/>
                        <a:ext cx="7446542" cy="1690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1368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1">
            <a:extLst>
              <a:ext uri="{FF2B5EF4-FFF2-40B4-BE49-F238E27FC236}">
                <a16:creationId xmlns:a16="http://schemas.microsoft.com/office/drawing/2014/main" id="{EDC79304-B4B4-4C7B-B5F4-7B07CD2BF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73050"/>
            <a:ext cx="8224837" cy="1141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fontAlgn="auto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cs-CZ" sz="3992" b="1" dirty="0">
                <a:solidFill>
                  <a:schemeClr val="tx2"/>
                </a:solidFill>
                <a:cs typeface="+mn-cs"/>
              </a:rPr>
              <a:t>DRASLÍK</a:t>
            </a: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8539CEA3-19F0-46CC-9DBE-5F3A3769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604963"/>
            <a:ext cx="8224837" cy="2157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marL="104775" indent="0"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Působí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opačně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než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sodík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. </a:t>
            </a:r>
          </a:p>
          <a:p>
            <a:pPr marL="104775" indent="0"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I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jeho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nedostatek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může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zhoršit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dráždivost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nervů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a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svalů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ovlivnit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srdeční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činnost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střevní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peristaltiku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(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způsobuje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zácpu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),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způsobuje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únavu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a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nespavost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. </a:t>
            </a:r>
            <a:b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</a:br>
            <a:endParaRPr lang="en-GB" altLang="cs-CZ" sz="1814" dirty="0">
              <a:solidFill>
                <a:srgbClr val="000000"/>
              </a:solidFill>
              <a:latin typeface="Century Schoolbook" charset="0"/>
              <a:cs typeface="+mn-cs"/>
            </a:endParaRPr>
          </a:p>
        </p:txBody>
      </p:sp>
      <p:graphicFrame>
        <p:nvGraphicFramePr>
          <p:cNvPr id="7170" name="Object 16">
            <a:extLst>
              <a:ext uri="{FF2B5EF4-FFF2-40B4-BE49-F238E27FC236}">
                <a16:creationId xmlns:a16="http://schemas.microsoft.com/office/drawing/2014/main" id="{77A3351A-869A-4BE6-87E9-FAF3A11902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3565525"/>
          <a:ext cx="6005513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4" imgW="6620040" imgH="2600640" progId="">
                  <p:embed/>
                </p:oleObj>
              </mc:Choice>
              <mc:Fallback>
                <p:oleObj r:id="rId4" imgW="6620040" imgH="2600640" progId="">
                  <p:embed/>
                  <p:pic>
                    <p:nvPicPr>
                      <p:cNvPr id="7170" name="Object 16">
                        <a:extLst>
                          <a:ext uri="{FF2B5EF4-FFF2-40B4-BE49-F238E27FC236}">
                            <a16:creationId xmlns:a16="http://schemas.microsoft.com/office/drawing/2014/main" id="{77A3351A-869A-4BE6-87E9-FAF3A11902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65525"/>
                        <a:ext cx="6005513" cy="235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9CE66D8-3629-40A9-8440-BB0F24BEA4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77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>
            <a:extLst>
              <a:ext uri="{FF2B5EF4-FFF2-40B4-BE49-F238E27FC236}">
                <a16:creationId xmlns:a16="http://schemas.microsoft.com/office/drawing/2014/main" id="{DD5EA37F-1D81-4A55-AE52-622993A40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14325"/>
            <a:ext cx="8224837" cy="1058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fontAlgn="auto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cs-CZ" sz="3992" b="1" dirty="0">
                <a:solidFill>
                  <a:schemeClr val="tx2"/>
                </a:solidFill>
                <a:cs typeface="+mn-cs"/>
              </a:rPr>
              <a:t>VÁPNÍK</a:t>
            </a:r>
          </a:p>
        </p:txBody>
      </p:sp>
      <p:sp>
        <p:nvSpPr>
          <p:cNvPr id="90114" name="Text Box 2">
            <a:extLst>
              <a:ext uri="{FF2B5EF4-FFF2-40B4-BE49-F238E27FC236}">
                <a16:creationId xmlns:a16="http://schemas.microsoft.com/office/drawing/2014/main" id="{487C158E-5E24-4F4C-A303-B79CD36C8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604963"/>
            <a:ext cx="8224837" cy="4445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447675" indent="-3429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marL="104775" indent="0"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Vápník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prvek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který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má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v 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těle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řadu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funkcí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: </a:t>
            </a:r>
            <a:b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</a:b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-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Podílí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se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například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regulaci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funkce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nervů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a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svalů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srdeční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aktivitě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při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nedostatku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vápníku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mohou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vznikat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svalové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stahy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a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křeče</a:t>
            </a:r>
            <a:b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</a:b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-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Jeho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největší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podíl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však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uložen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v 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kostech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– 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nezbytný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pro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správnou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tvorbu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a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obnovu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kostní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a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zubní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tkáně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.</a:t>
            </a:r>
          </a:p>
        </p:txBody>
      </p:sp>
      <p:pic>
        <p:nvPicPr>
          <p:cNvPr id="93188" name="Picture 3">
            <a:extLst>
              <a:ext uri="{FF2B5EF4-FFF2-40B4-BE49-F238E27FC236}">
                <a16:creationId xmlns:a16="http://schemas.microsoft.com/office/drawing/2014/main" id="{B7D1F24F-AC34-44DA-B54A-2F24FC9F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65488"/>
            <a:ext cx="34559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4">
            <a:extLst>
              <a:ext uri="{FF2B5EF4-FFF2-40B4-BE49-F238E27FC236}">
                <a16:creationId xmlns:a16="http://schemas.microsoft.com/office/drawing/2014/main" id="{CCD13C1C-B47D-459F-87AD-E1D6ECB35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3276600"/>
            <a:ext cx="34559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B747581-652A-427A-98A6-3B291BF87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78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6">
            <a:extLst>
              <a:ext uri="{FF2B5EF4-FFF2-40B4-BE49-F238E27FC236}">
                <a16:creationId xmlns:a16="http://schemas.microsoft.com/office/drawing/2014/main" id="{B075C62F-2B51-405A-923B-704BE03FAA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979488"/>
          <a:ext cx="5878513" cy="250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4" imgW="6486840" imgH="2755080" progId="">
                  <p:embed/>
                </p:oleObj>
              </mc:Choice>
              <mc:Fallback>
                <p:oleObj r:id="rId4" imgW="6486840" imgH="2755080" progId="">
                  <p:embed/>
                  <p:pic>
                    <p:nvPicPr>
                      <p:cNvPr id="8194" name="Object 16">
                        <a:extLst>
                          <a:ext uri="{FF2B5EF4-FFF2-40B4-BE49-F238E27FC236}">
                            <a16:creationId xmlns:a16="http://schemas.microsoft.com/office/drawing/2014/main" id="{B075C62F-2B51-405A-923B-704BE03FAA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979488"/>
                        <a:ext cx="5878513" cy="250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2">
            <a:extLst>
              <a:ext uri="{FF2B5EF4-FFF2-40B4-BE49-F238E27FC236}">
                <a16:creationId xmlns:a16="http://schemas.microsoft.com/office/drawing/2014/main" id="{FE88D047-D2F2-41A9-BD9F-C198E8FC2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2949575"/>
            <a:ext cx="34559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C78773-CB85-43A2-9350-AA5DEF97CE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79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A7DBDF57-1CDA-4AA2-89AB-2346B77A6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>
                <a:ea typeface="MS PGothic" charset="-128"/>
              </a:rPr>
              <a:t>CELKOVÁ POTŘEBA ENERGIE (dle DACH)</a:t>
            </a:r>
            <a:br>
              <a:rPr lang="cs-CZ" altLang="cs-CZ" dirty="0">
                <a:ea typeface="MS PGothic" charset="-128"/>
              </a:rPr>
            </a:br>
            <a:r>
              <a:rPr lang="cs-CZ" altLang="cs-CZ" sz="1270" dirty="0">
                <a:ea typeface="MS PGothic" charset="-128"/>
              </a:rPr>
              <a:t>CEP = CELKOVÝ ENERGETICKÝ PŘÍJEM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2B0B705C-8E35-44E5-9658-8ED2C0F7A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dirty="0">
                <a:ea typeface="MS PGothic" charset="-128"/>
              </a:rPr>
              <a:t>Sacharidy: </a:t>
            </a:r>
            <a:r>
              <a:rPr lang="cs-CZ" altLang="cs-CZ" b="1" dirty="0">
                <a:ea typeface="MS PGothic" charset="-128"/>
              </a:rPr>
              <a:t>více než 50 % CEP </a:t>
            </a:r>
            <a:r>
              <a:rPr lang="cs-CZ" altLang="cs-CZ" dirty="0">
                <a:ea typeface="MS PGothic" charset="-128"/>
              </a:rPr>
              <a:t>z plnohodnotné stravy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dirty="0">
                <a:ea typeface="MS PGothic" charset="-128"/>
              </a:rPr>
              <a:t>Tuky: 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0-3 měsíce: 45</a:t>
            </a:r>
            <a:r>
              <a:rPr lang="cs-CZ" altLang="cs-CZ" dirty="0">
                <a:solidFill>
                  <a:srgbClr val="000000"/>
                </a:solidFill>
                <a:latin typeface="Century Schoolbook" charset="0"/>
                <a:ea typeface="MS PGothic" charset="-128"/>
              </a:rPr>
              <a:t>–</a:t>
            </a:r>
            <a:r>
              <a:rPr lang="cs-CZ" altLang="cs-CZ" dirty="0">
                <a:ea typeface="MS PGothic" charset="-128"/>
              </a:rPr>
              <a:t>50 %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4-11 měsíců: 35</a:t>
            </a:r>
            <a:r>
              <a:rPr lang="cs-CZ" altLang="cs-CZ" dirty="0">
                <a:solidFill>
                  <a:srgbClr val="000000"/>
                </a:solidFill>
                <a:latin typeface="Century Schoolbook" charset="0"/>
                <a:ea typeface="MS PGothic" charset="-128"/>
              </a:rPr>
              <a:t>–</a:t>
            </a:r>
            <a:r>
              <a:rPr lang="cs-CZ" altLang="cs-CZ" dirty="0">
                <a:ea typeface="MS PGothic" charset="-128"/>
              </a:rPr>
              <a:t>45 %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1-3 roky: 30</a:t>
            </a:r>
            <a:r>
              <a:rPr lang="cs-CZ" altLang="cs-CZ" dirty="0">
                <a:solidFill>
                  <a:srgbClr val="000000"/>
                </a:solidFill>
                <a:latin typeface="Century Schoolbook" charset="0"/>
                <a:ea typeface="MS PGothic" charset="-128"/>
              </a:rPr>
              <a:t>–</a:t>
            </a:r>
            <a:r>
              <a:rPr lang="cs-CZ" altLang="cs-CZ" dirty="0">
                <a:ea typeface="MS PGothic" charset="-128"/>
              </a:rPr>
              <a:t>40 %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4-14 let: 30</a:t>
            </a:r>
            <a:r>
              <a:rPr lang="cs-CZ" altLang="cs-CZ" dirty="0">
                <a:solidFill>
                  <a:srgbClr val="000000"/>
                </a:solidFill>
                <a:latin typeface="Century Schoolbook" charset="0"/>
                <a:ea typeface="MS PGothic" charset="-128"/>
              </a:rPr>
              <a:t>–</a:t>
            </a:r>
            <a:r>
              <a:rPr lang="cs-CZ" altLang="cs-CZ" dirty="0">
                <a:ea typeface="MS PGothic" charset="-128"/>
              </a:rPr>
              <a:t>35 %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b="1" dirty="0">
                <a:ea typeface="MS PGothic" charset="-128"/>
              </a:rPr>
              <a:t>starší 14 let: 30 % CEP</a:t>
            </a:r>
            <a:br>
              <a:rPr lang="cs-CZ" altLang="cs-CZ" dirty="0">
                <a:ea typeface="MS PGothic" charset="-128"/>
              </a:rPr>
            </a:br>
            <a:r>
              <a:rPr lang="cs-CZ" altLang="cs-CZ" dirty="0">
                <a:ea typeface="MS PGothic" charset="-128"/>
              </a:rPr>
              <a:t>těhotné (od 4. měsíce) a kojící: 30</a:t>
            </a:r>
            <a:r>
              <a:rPr lang="cs-CZ" altLang="cs-CZ" dirty="0">
                <a:solidFill>
                  <a:srgbClr val="000000"/>
                </a:solidFill>
                <a:latin typeface="Century Schoolbook" charset="0"/>
                <a:ea typeface="MS PGothic" charset="-128"/>
              </a:rPr>
              <a:t>–</a:t>
            </a:r>
            <a:r>
              <a:rPr lang="cs-CZ" altLang="cs-CZ" dirty="0">
                <a:ea typeface="MS PGothic" charset="-128"/>
              </a:rPr>
              <a:t>35 % CEP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dirty="0">
                <a:ea typeface="MS PGothic" charset="-128"/>
              </a:rPr>
              <a:t>Bílkoviny:</a:t>
            </a:r>
            <a:br>
              <a:rPr lang="cs-CZ" altLang="cs-CZ" dirty="0">
                <a:ea typeface="MS PGothic" charset="-128"/>
              </a:rPr>
            </a:br>
            <a:r>
              <a:rPr lang="cs-CZ" altLang="cs-CZ" sz="2600" i="1" dirty="0">
                <a:ea typeface="MS PGothic" charset="-128"/>
              </a:rPr>
              <a:t>kojenci: 1. měsíc 2,7 g bílkovin/kg těl.hm. až 11.měsíc 1,1 g/kg těl.hm. </a:t>
            </a:r>
            <a:br>
              <a:rPr lang="cs-CZ" altLang="cs-CZ" sz="2600" i="1" dirty="0">
                <a:ea typeface="MS PGothic" charset="-128"/>
              </a:rPr>
            </a:br>
            <a:r>
              <a:rPr lang="cs-CZ" altLang="cs-CZ" sz="2600" i="1" dirty="0">
                <a:ea typeface="MS PGothic" charset="-128"/>
              </a:rPr>
              <a:t>1</a:t>
            </a:r>
            <a:r>
              <a:rPr lang="cs-CZ" altLang="cs-CZ" sz="2400" dirty="0">
                <a:solidFill>
                  <a:srgbClr val="000000"/>
                </a:solidFill>
                <a:latin typeface="Century Schoolbook" charset="0"/>
                <a:ea typeface="MS PGothic" charset="-128"/>
              </a:rPr>
              <a:t>–</a:t>
            </a:r>
            <a:r>
              <a:rPr lang="cs-CZ" altLang="cs-CZ" sz="2600" i="1" dirty="0">
                <a:ea typeface="MS PGothic" charset="-128"/>
              </a:rPr>
              <a:t>3 roky 1 g/kg těl.hm.  </a:t>
            </a:r>
            <a:br>
              <a:rPr lang="cs-CZ" altLang="cs-CZ" sz="2600" i="1" dirty="0">
                <a:ea typeface="MS PGothic" charset="-128"/>
              </a:rPr>
            </a:br>
            <a:r>
              <a:rPr lang="cs-CZ" altLang="cs-CZ" sz="2600" i="1" dirty="0">
                <a:ea typeface="MS PGothic" charset="-128"/>
              </a:rPr>
              <a:t>4</a:t>
            </a:r>
            <a:r>
              <a:rPr lang="cs-CZ" altLang="cs-CZ" sz="2400" dirty="0">
                <a:solidFill>
                  <a:srgbClr val="000000"/>
                </a:solidFill>
                <a:latin typeface="Century Schoolbook" charset="0"/>
                <a:ea typeface="MS PGothic" charset="-128"/>
              </a:rPr>
              <a:t>–</a:t>
            </a:r>
            <a:r>
              <a:rPr lang="cs-CZ" altLang="cs-CZ" sz="2600" i="1" dirty="0">
                <a:ea typeface="MS PGothic" charset="-128"/>
              </a:rPr>
              <a:t>14 let 0,9 g/kg těl.hm. (a muži ve věku 15</a:t>
            </a:r>
            <a:r>
              <a:rPr lang="cs-CZ" altLang="cs-CZ" sz="2400" dirty="0">
                <a:solidFill>
                  <a:srgbClr val="000000"/>
                </a:solidFill>
                <a:latin typeface="Century Schoolbook" charset="0"/>
                <a:ea typeface="MS PGothic" charset="-128"/>
              </a:rPr>
              <a:t>–</a:t>
            </a:r>
            <a:r>
              <a:rPr lang="cs-CZ" altLang="cs-CZ" sz="2600" i="1" dirty="0">
                <a:ea typeface="MS PGothic" charset="-128"/>
              </a:rPr>
              <a:t>18 let)</a:t>
            </a:r>
            <a:br>
              <a:rPr lang="cs-CZ" altLang="cs-CZ" sz="2600" i="1" dirty="0">
                <a:ea typeface="MS PGothic" charset="-128"/>
              </a:rPr>
            </a:br>
            <a:r>
              <a:rPr lang="cs-CZ" altLang="cs-CZ" sz="2600" b="1" i="1" dirty="0">
                <a:ea typeface="MS PGothic" charset="-128"/>
              </a:rPr>
              <a:t>starší 0,8 g/kg těl.hm.</a:t>
            </a:r>
            <a:br>
              <a:rPr lang="cs-CZ" altLang="cs-CZ" sz="2600" b="1" dirty="0">
                <a:ea typeface="MS PGothic" charset="-128"/>
              </a:rPr>
            </a:br>
            <a:endParaRPr lang="cs-CZ" altLang="cs-CZ" sz="2600" b="1" dirty="0">
              <a:ea typeface="MS PGothic" charset="-128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768EAEA-AA4A-4A4D-9A5A-5A6560B14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 Box 1">
            <a:extLst>
              <a:ext uri="{FF2B5EF4-FFF2-40B4-BE49-F238E27FC236}">
                <a16:creationId xmlns:a16="http://schemas.microsoft.com/office/drawing/2014/main" id="{D3EE312F-B2F8-4DD1-B78A-400023E25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604963"/>
            <a:ext cx="8224837" cy="2157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marL="104775" indent="0" fontAlgn="auto">
              <a:lnSpc>
                <a:spcPct val="71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Vápník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se do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kostí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ukládá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nejvíce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do 25.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až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30.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roku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života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;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zhruba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od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tohoto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věku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už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dochází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spíše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k 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úbytku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vápníku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a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kvalita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kostí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se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postupně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horší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. Proto 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důležité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zejména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do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tohoto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věku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myslet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dostatečný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přísun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vápníku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potravou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nejlépe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již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v 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čase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dětství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a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dospívání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protože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právě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toto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období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nejdůležitější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pro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přípravu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boj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s 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osteoporózou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.</a:t>
            </a:r>
          </a:p>
          <a:p>
            <a:pPr marL="104775" indent="0" fontAlgn="auto">
              <a:lnSpc>
                <a:spcPct val="71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Vápník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se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vyskytuje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prakticky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všech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potravinách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.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Některé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zdroje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jsou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vápník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přímo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bohaté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jiné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zase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lépe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využitelné</a:t>
            </a:r>
            <a:b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</a:br>
            <a:endParaRPr lang="en-GB" altLang="cs-CZ" sz="1814" dirty="0">
              <a:solidFill>
                <a:srgbClr val="000000"/>
              </a:solidFill>
              <a:latin typeface="Century Schoolbook" charset="0"/>
              <a:cs typeface="+mn-cs"/>
            </a:endParaRPr>
          </a:p>
        </p:txBody>
      </p:sp>
      <p:graphicFrame>
        <p:nvGraphicFramePr>
          <p:cNvPr id="9218" name="Object 16">
            <a:extLst>
              <a:ext uri="{FF2B5EF4-FFF2-40B4-BE49-F238E27FC236}">
                <a16:creationId xmlns:a16="http://schemas.microsoft.com/office/drawing/2014/main" id="{299EDF25-376B-48E8-8CD3-1373792FE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395804"/>
              </p:ext>
            </p:extLst>
          </p:nvPr>
        </p:nvGraphicFramePr>
        <p:xfrm>
          <a:off x="2138721" y="3429000"/>
          <a:ext cx="82232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4" imgW="6343920" imgH="3057840" progId="">
                  <p:embed/>
                </p:oleObj>
              </mc:Choice>
              <mc:Fallback>
                <p:oleObj r:id="rId4" imgW="6343920" imgH="3057840" progId="">
                  <p:embed/>
                  <p:pic>
                    <p:nvPicPr>
                      <p:cNvPr id="9218" name="Object 16">
                        <a:extLst>
                          <a:ext uri="{FF2B5EF4-FFF2-40B4-BE49-F238E27FC236}">
                            <a16:creationId xmlns:a16="http://schemas.microsoft.com/office/drawing/2014/main" id="{299EDF25-376B-48E8-8CD3-1373792FED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721" y="3429000"/>
                        <a:ext cx="822325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C80E200-5808-48FF-8902-BDA9C34AC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80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>
            <a:extLst>
              <a:ext uri="{FF2B5EF4-FFF2-40B4-BE49-F238E27FC236}">
                <a16:creationId xmlns:a16="http://schemas.microsoft.com/office/drawing/2014/main" id="{802939D9-1F36-4AC3-81A6-133A7E6CF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73050"/>
            <a:ext cx="8224837" cy="1141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224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96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68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940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fontAlgn="auto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cs-CZ" sz="3992" b="1" dirty="0">
                <a:solidFill>
                  <a:schemeClr val="tx2"/>
                </a:solidFill>
              </a:rPr>
              <a:t>FOSFOR</a:t>
            </a:r>
          </a:p>
        </p:txBody>
      </p:sp>
      <p:graphicFrame>
        <p:nvGraphicFramePr>
          <p:cNvPr id="10242" name="Object 16">
            <a:extLst>
              <a:ext uri="{FF2B5EF4-FFF2-40B4-BE49-F238E27FC236}">
                <a16:creationId xmlns:a16="http://schemas.microsoft.com/office/drawing/2014/main" id="{B27D3F1A-878D-4C89-98EF-6AE260AB37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3967163"/>
          <a:ext cx="82248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4" imgW="6599160" imgH="2317320" progId="">
                  <p:embed/>
                </p:oleObj>
              </mc:Choice>
              <mc:Fallback>
                <p:oleObj r:id="rId4" imgW="6599160" imgH="2317320" progId="">
                  <p:embed/>
                  <p:pic>
                    <p:nvPicPr>
                      <p:cNvPr id="10242" name="Object 16">
                        <a:extLst>
                          <a:ext uri="{FF2B5EF4-FFF2-40B4-BE49-F238E27FC236}">
                            <a16:creationId xmlns:a16="http://schemas.microsoft.com/office/drawing/2014/main" id="{B27D3F1A-878D-4C89-98EF-6AE260AB37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967163"/>
                        <a:ext cx="8224837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7" name="Text Box 3">
            <a:extLst>
              <a:ext uri="{FF2B5EF4-FFF2-40B4-BE49-F238E27FC236}">
                <a16:creationId xmlns:a16="http://schemas.microsoft.com/office/drawing/2014/main" id="{F5029611-AE71-4CE3-BB7D-04F66EB25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604963"/>
            <a:ext cx="8224837" cy="2160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342900" indent="-3429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" algn="l"/>
                <a:tab pos="477838" algn="l"/>
                <a:tab pos="927100" algn="l"/>
                <a:tab pos="1376363" algn="l"/>
                <a:tab pos="1825625" algn="l"/>
                <a:tab pos="2274888" algn="l"/>
                <a:tab pos="2724150" algn="l"/>
                <a:tab pos="3173413" algn="l"/>
                <a:tab pos="3622675" algn="l"/>
                <a:tab pos="4071938" algn="l"/>
                <a:tab pos="4521200" algn="l"/>
                <a:tab pos="4970463" algn="l"/>
                <a:tab pos="5419725" algn="l"/>
                <a:tab pos="5868988" algn="l"/>
                <a:tab pos="6318250" algn="l"/>
                <a:tab pos="6767513" algn="l"/>
                <a:tab pos="7218363" algn="l"/>
                <a:tab pos="7666038" algn="l"/>
                <a:tab pos="8115300" algn="l"/>
                <a:tab pos="8564563" algn="l"/>
                <a:tab pos="86868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marL="0" indent="0"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Spolu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s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vápníkem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se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podílí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správné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stavbě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kostí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a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zubů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.</a:t>
            </a:r>
          </a:p>
          <a:p>
            <a:pPr marL="0" indent="0"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Nesmírně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důležitý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je pro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využití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energie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. </a:t>
            </a:r>
          </a:p>
          <a:p>
            <a:pPr marL="0" indent="0"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Konzumace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potravin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bohatých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fosfor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snižuje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využitelnost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vápníku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pro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tvorbu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či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obnovu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kostní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tkáně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.</a:t>
            </a:r>
            <a:b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</a:br>
            <a:endParaRPr lang="en-GB" altLang="cs-CZ" sz="1814" dirty="0">
              <a:solidFill>
                <a:srgbClr val="000000"/>
              </a:solidFill>
              <a:latin typeface="Century Schoolbook" charset="0"/>
              <a:cs typeface="+mn-cs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879B729-DC99-475F-8330-EE70EF178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81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>
            <a:extLst>
              <a:ext uri="{FF2B5EF4-FFF2-40B4-BE49-F238E27FC236}">
                <a16:creationId xmlns:a16="http://schemas.microsoft.com/office/drawing/2014/main" id="{EFD4E4A7-07D8-4275-807E-1D614B5D9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968" y="325437"/>
            <a:ext cx="8224837" cy="1141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auto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cs-CZ" sz="4000" b="1" dirty="0">
                <a:solidFill>
                  <a:schemeClr val="tx2"/>
                </a:solidFill>
                <a:latin typeface="+mj-lt"/>
                <a:cs typeface="Lucida Sans Unicode" panose="020B0602030504020204" pitchFamily="34" charset="0"/>
              </a:rPr>
              <a:t>ŽELEZO</a:t>
            </a:r>
          </a:p>
        </p:txBody>
      </p:sp>
      <p:sp>
        <p:nvSpPr>
          <p:cNvPr id="95234" name="Text Box 2">
            <a:extLst>
              <a:ext uri="{FF2B5EF4-FFF2-40B4-BE49-F238E27FC236}">
                <a16:creationId xmlns:a16="http://schemas.microsoft.com/office/drawing/2014/main" id="{DCDEFFB3-B750-4900-BB6A-F80136D55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604963"/>
            <a:ext cx="8224837" cy="3314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marL="104775" indent="0"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Železo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důležitou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složkou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krevního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barviva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 –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jeho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dostatečný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přísun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nezbytný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pro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tvorbu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kvalitních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červených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krvinek</a:t>
            </a:r>
            <a:endParaRPr lang="en-GB" altLang="cs-CZ" sz="1814" dirty="0">
              <a:solidFill>
                <a:srgbClr val="000000"/>
              </a:solidFill>
              <a:latin typeface="Century Schoolbook" charset="0"/>
              <a:cs typeface="+mn-cs"/>
            </a:endParaRPr>
          </a:p>
          <a:p>
            <a:pPr marL="104775" indent="0"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Kromě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výše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uvedené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funkce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železa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coby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„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kyslíkové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banky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“. </a:t>
            </a:r>
            <a:b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</a:br>
            <a:endParaRPr lang="en-GB" altLang="cs-CZ" sz="1814" dirty="0">
              <a:solidFill>
                <a:srgbClr val="000000"/>
              </a:solidFill>
              <a:latin typeface="Century Schoolbook" charset="0"/>
              <a:cs typeface="+mn-cs"/>
            </a:endParaRPr>
          </a:p>
          <a:p>
            <a:pPr marL="104775" indent="0"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hemové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(20-30%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využitelnost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) a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nehemové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zdroje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(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pouze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cs-CZ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2-20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%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využitelnost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)</a:t>
            </a:r>
            <a:r>
              <a:rPr lang="cs-CZ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. Využitelnost železa ve smíšené stravě je asi 18%, ve vegetariánské asi 10%</a:t>
            </a:r>
            <a:endParaRPr lang="en-GB" altLang="cs-CZ" sz="1814" i="1" dirty="0">
              <a:solidFill>
                <a:srgbClr val="000000"/>
              </a:solidFill>
              <a:latin typeface="Century Schoolbook" charset="0"/>
              <a:cs typeface="+mn-cs"/>
            </a:endParaRPr>
          </a:p>
          <a:p>
            <a:pPr marL="104775" indent="0"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defRPr/>
            </a:pPr>
            <a:r>
              <a:rPr lang="cs-CZ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V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itamin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C,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živočišné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bílkoviny</a:t>
            </a:r>
            <a:r>
              <a:rPr lang="cs-CZ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(masa a ryb)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a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některé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organické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kyseliny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(v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ovoci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)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zvyšují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vstřebatelnost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železa</a:t>
            </a:r>
            <a:endParaRPr lang="en-GB" altLang="cs-CZ" sz="1814" i="1" dirty="0">
              <a:solidFill>
                <a:srgbClr val="000000"/>
              </a:solidFill>
              <a:latin typeface="Century Schoolbook" charset="0"/>
              <a:cs typeface="+mn-cs"/>
            </a:endParaRPr>
          </a:p>
        </p:txBody>
      </p:sp>
      <p:graphicFrame>
        <p:nvGraphicFramePr>
          <p:cNvPr id="11266" name="Object 16">
            <a:extLst>
              <a:ext uri="{FF2B5EF4-FFF2-40B4-BE49-F238E27FC236}">
                <a16:creationId xmlns:a16="http://schemas.microsoft.com/office/drawing/2014/main" id="{8AE6BF03-2718-406C-95BC-0AE0CA2E53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5950" y="5205413"/>
          <a:ext cx="611028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4" imgW="6743880" imgH="1484280" progId="">
                  <p:embed/>
                </p:oleObj>
              </mc:Choice>
              <mc:Fallback>
                <p:oleObj r:id="rId4" imgW="6743880" imgH="1484280" progId="">
                  <p:embed/>
                  <p:pic>
                    <p:nvPicPr>
                      <p:cNvPr id="11266" name="Object 16">
                        <a:extLst>
                          <a:ext uri="{FF2B5EF4-FFF2-40B4-BE49-F238E27FC236}">
                            <a16:creationId xmlns:a16="http://schemas.microsoft.com/office/drawing/2014/main" id="{8AE6BF03-2718-406C-95BC-0AE0CA2E53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5205413"/>
                        <a:ext cx="6110288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BD204F4-415A-4B6F-A2C3-272C7BF602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82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>
            <a:extLst>
              <a:ext uri="{FF2B5EF4-FFF2-40B4-BE49-F238E27FC236}">
                <a16:creationId xmlns:a16="http://schemas.microsoft.com/office/drawing/2014/main" id="{A5A9AAAF-DCDB-49A0-A68F-0C7769CC0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14325"/>
            <a:ext cx="8224837" cy="1058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15224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19796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24368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2894013" indent="-204788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fontAlgn="auto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cs-CZ" sz="3992" b="1" dirty="0">
                <a:solidFill>
                  <a:schemeClr val="tx2"/>
                </a:solidFill>
                <a:cs typeface="+mn-cs"/>
              </a:rPr>
              <a:t>JÓD</a:t>
            </a:r>
          </a:p>
        </p:txBody>
      </p:sp>
      <p:sp>
        <p:nvSpPr>
          <p:cNvPr id="96258" name="Text Box 2">
            <a:extLst>
              <a:ext uri="{FF2B5EF4-FFF2-40B4-BE49-F238E27FC236}">
                <a16:creationId xmlns:a16="http://schemas.microsoft.com/office/drawing/2014/main" id="{E9CE2838-2A03-4EE3-85BC-AF58499A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604963"/>
            <a:ext cx="8224837" cy="4867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447675" indent="-3429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  <a:defRPr/>
            </a:pP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Je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součástí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hormonů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štítné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žlázy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, 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které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ovlivňují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především</a:t>
            </a:r>
            <a:r>
              <a:rPr lang="cs-CZ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metabolismus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, a je proto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nezbytný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pro je</a:t>
            </a:r>
            <a:r>
              <a:rPr lang="cs-CZ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ho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správné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fungování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. </a:t>
            </a:r>
          </a:p>
          <a:p>
            <a:pPr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  <a:defRPr/>
            </a:pP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Nedostatek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j</a:t>
            </a:r>
            <a:r>
              <a:rPr lang="cs-CZ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ó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du </a:t>
            </a:r>
            <a:r>
              <a:rPr lang="cs-CZ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se může projevit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zvýšenou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únav</a:t>
            </a:r>
            <a:r>
              <a:rPr lang="cs-CZ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ou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spavost</a:t>
            </a:r>
            <a:r>
              <a:rPr lang="cs-CZ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 a </a:t>
            </a:r>
            <a:r>
              <a:rPr lang="en-GB" altLang="cs-CZ" sz="1814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zimomřivost</a:t>
            </a:r>
            <a:r>
              <a:rPr lang="cs-CZ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í</a:t>
            </a:r>
            <a: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  <a:t>. </a:t>
            </a:r>
            <a:br>
              <a:rPr lang="en-GB" altLang="cs-CZ" sz="1814" dirty="0">
                <a:solidFill>
                  <a:srgbClr val="000000"/>
                </a:solidFill>
                <a:latin typeface="Century Schoolbook" charset="0"/>
                <a:cs typeface="+mn-cs"/>
              </a:rPr>
            </a:br>
            <a:endParaRPr lang="en-GB" altLang="cs-CZ" sz="1814" dirty="0">
              <a:solidFill>
                <a:srgbClr val="000000"/>
              </a:solidFill>
              <a:latin typeface="Century Schoolbook" charset="0"/>
              <a:cs typeface="+mn-cs"/>
            </a:endParaRPr>
          </a:p>
          <a:p>
            <a:pPr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  <a:defRPr/>
            </a:pP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Dnes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je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jedním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z 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hlavních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zdrojů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tohoto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prvku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především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sůl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kterou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většina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výrobců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obohacuje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jodem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(1 gram soli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obsahuje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asi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25–50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mikrogramů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jodičnanu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),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jodidovaná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sůl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je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používána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při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výrobě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potravin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. </a:t>
            </a:r>
          </a:p>
          <a:p>
            <a:pPr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  <a:defRPr/>
            </a:pP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J</a:t>
            </a:r>
            <a:r>
              <a:rPr lang="cs-CZ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ó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d je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přidáván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do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krmiva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dobytka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–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tímto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způsobem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se j</a:t>
            </a:r>
            <a:r>
              <a:rPr lang="cs-CZ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ó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d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dostává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do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mléka</a:t>
            </a:r>
            <a:r>
              <a:rPr lang="cs-CZ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– cca 290 mikrogramů/litr</a:t>
            </a:r>
            <a:endParaRPr lang="en-GB" altLang="cs-CZ" sz="1814" i="1" dirty="0">
              <a:solidFill>
                <a:srgbClr val="000000"/>
              </a:solidFill>
              <a:latin typeface="Century Schoolbook" charset="0"/>
              <a:cs typeface="+mn-cs"/>
            </a:endParaRPr>
          </a:p>
          <a:p>
            <a:pPr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  <a:defRPr/>
            </a:pP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Velmi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bohatým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zdrojem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jodu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jsou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především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mořští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živočichové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. </a:t>
            </a:r>
          </a:p>
          <a:p>
            <a:pPr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  <a:defRPr/>
            </a:pP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V 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současné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době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se v ČR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nesetkáváme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často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s 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projevy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silného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deficitu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j</a:t>
            </a:r>
            <a:r>
              <a:rPr lang="cs-CZ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ó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du,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především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díky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 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masovému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obohacování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soli j</a:t>
            </a:r>
            <a:r>
              <a:rPr lang="cs-CZ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ó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dem</a:t>
            </a:r>
            <a:endParaRPr lang="cs-CZ" altLang="cs-CZ" sz="1814" i="1" dirty="0">
              <a:solidFill>
                <a:srgbClr val="000000"/>
              </a:solidFill>
              <a:latin typeface="Century Schoolbook" charset="0"/>
              <a:cs typeface="+mn-cs"/>
            </a:endParaRPr>
          </a:p>
          <a:p>
            <a:pPr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  <a:defRPr/>
            </a:pPr>
            <a:r>
              <a:rPr lang="cs-CZ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Některé skupiny obyvatelstva jsou dokonce mírně přesaturovány</a:t>
            </a:r>
            <a:endParaRPr lang="en-GB" altLang="cs-CZ" sz="1814" i="1" dirty="0">
              <a:solidFill>
                <a:srgbClr val="000000"/>
              </a:solidFill>
              <a:latin typeface="Century Schoolbook" charset="0"/>
              <a:cs typeface="+mn-cs"/>
            </a:endParaRPr>
          </a:p>
          <a:p>
            <a:pPr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  <a:defRPr/>
            </a:pP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Existují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i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potraviny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které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snižují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využitelnost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jodu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organismem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–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jsou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to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potraviny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bohaté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na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b="1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tzv</a:t>
            </a:r>
            <a:r>
              <a:rPr lang="en-GB" altLang="cs-CZ" sz="1814" b="1" i="1" dirty="0">
                <a:solidFill>
                  <a:srgbClr val="000000"/>
                </a:solidFill>
                <a:latin typeface="Century Schoolbook" charset="0"/>
                <a:cs typeface="+mn-cs"/>
              </a:rPr>
              <a:t>. </a:t>
            </a:r>
            <a:r>
              <a:rPr lang="en-GB" altLang="cs-CZ" sz="1814" b="1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strumigeny</a:t>
            </a:r>
            <a:r>
              <a:rPr lang="en-GB" altLang="cs-CZ" sz="1814" b="1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(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hořčičné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semínko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křen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zelí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kapusta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květák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kedlubna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, </a:t>
            </a:r>
            <a:r>
              <a:rPr lang="en-GB" altLang="cs-CZ" sz="1814" i="1" dirty="0" err="1">
                <a:solidFill>
                  <a:srgbClr val="000000"/>
                </a:solidFill>
                <a:latin typeface="Century Schoolbook" charset="0"/>
                <a:cs typeface="+mn-cs"/>
              </a:rPr>
              <a:t>vodnice</a:t>
            </a:r>
            <a:r>
              <a:rPr lang="en-GB" altLang="cs-CZ" sz="1814" i="1" dirty="0">
                <a:solidFill>
                  <a:srgbClr val="000000"/>
                </a:solidFill>
                <a:latin typeface="Century Schoolbook" charset="0"/>
                <a:cs typeface="+mn-cs"/>
              </a:rPr>
              <a:t>).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48C2879-73A4-4666-89FB-C6DFDF7756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83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>
            <a:extLst>
              <a:ext uri="{FF2B5EF4-FFF2-40B4-BE49-F238E27FC236}">
                <a16:creationId xmlns:a16="http://schemas.microsoft.com/office/drawing/2014/main" id="{136C895F-CD08-4CFD-999B-BADCC049F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336" y="300037"/>
            <a:ext cx="8224837" cy="1141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224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796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368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94013" indent="-204788" defTabSz="449263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fontAlgn="auto">
              <a:lnSpc>
                <a:spcPct val="7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cs-CZ" sz="3992" b="1" dirty="0">
                <a:solidFill>
                  <a:schemeClr val="tx2"/>
                </a:solidFill>
              </a:rPr>
              <a:t>ZINEK</a:t>
            </a:r>
          </a:p>
        </p:txBody>
      </p:sp>
      <p:sp>
        <p:nvSpPr>
          <p:cNvPr id="97282" name="Text Box 2">
            <a:extLst>
              <a:ext uri="{FF2B5EF4-FFF2-40B4-BE49-F238E27FC236}">
                <a16:creationId xmlns:a16="http://schemas.microsoft.com/office/drawing/2014/main" id="{63E5B088-B044-49C1-8948-AA054933F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604963"/>
            <a:ext cx="8224837" cy="4525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447675" indent="-3429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2950" indent="-28575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 marL="11430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 marL="16002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 marL="2057400" indent="-228600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  <a:defRPr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  <a:cs typeface="+mn-cs"/>
              </a:rPr>
              <a:t>Zasahuje do řady významných pochodů v našem těle. </a:t>
            </a:r>
          </a:p>
          <a:p>
            <a:pPr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  <a:defRPr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  <a:cs typeface="+mn-cs"/>
              </a:rPr>
              <a:t>Působí v metabolismu bílkovin a nukleových kyselin, ovlivňuje imunitní reakce i antioxidační ochranu a zvyšuje aktivitu inzulínu. </a:t>
            </a:r>
          </a:p>
          <a:p>
            <a:pPr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  <a:defRPr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  <a:cs typeface="+mn-cs"/>
              </a:rPr>
              <a:t>Významně se podílí na pohlavním dospívání chlapců. </a:t>
            </a:r>
          </a:p>
          <a:p>
            <a:pPr fontAlgn="auto">
              <a:lnSpc>
                <a:spcPct val="77000"/>
              </a:lnSpc>
              <a:spcBef>
                <a:spcPts val="0"/>
              </a:spcBef>
              <a:spcAft>
                <a:spcPts val="1293"/>
              </a:spcAft>
              <a:buClr>
                <a:schemeClr val="accent1"/>
              </a:buClr>
              <a:buFont typeface="Courier New" charset="0"/>
              <a:buChar char="o"/>
              <a:defRPr/>
            </a:pPr>
            <a:r>
              <a:rPr lang="en-GB" altLang="cs-CZ" sz="1814">
                <a:solidFill>
                  <a:srgbClr val="000000"/>
                </a:solidFill>
                <a:latin typeface="Century Schoolbook" charset="0"/>
                <a:cs typeface="+mn-cs"/>
              </a:rPr>
              <a:t>Výrazný nedostatek zinku je provázen pomalým hojením zlomenin a kostí, padáním vlasů či horší činností jater.</a:t>
            </a:r>
            <a:br>
              <a:rPr lang="en-GB" altLang="cs-CZ" sz="1814">
                <a:solidFill>
                  <a:srgbClr val="000000"/>
                </a:solidFill>
                <a:latin typeface="Century Schoolbook" charset="0"/>
                <a:cs typeface="+mn-cs"/>
              </a:rPr>
            </a:br>
            <a:endParaRPr lang="en-GB" altLang="cs-CZ" sz="1814">
              <a:solidFill>
                <a:srgbClr val="000000"/>
              </a:solidFill>
              <a:latin typeface="Century Schoolbook" charset="0"/>
              <a:cs typeface="+mn-cs"/>
            </a:endParaRPr>
          </a:p>
        </p:txBody>
      </p:sp>
      <p:graphicFrame>
        <p:nvGraphicFramePr>
          <p:cNvPr id="12290" name="Object 29">
            <a:extLst>
              <a:ext uri="{FF2B5EF4-FFF2-40B4-BE49-F238E27FC236}">
                <a16:creationId xmlns:a16="http://schemas.microsoft.com/office/drawing/2014/main" id="{45D09CD0-C8C6-439B-9DB8-14BA9BCC79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1025" y="3297238"/>
          <a:ext cx="8224838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4" imgW="8942040" imgH="5040000" progId="">
                  <p:embed/>
                </p:oleObj>
              </mc:Choice>
              <mc:Fallback>
                <p:oleObj r:id="rId4" imgW="8942040" imgH="5040000" progId="">
                  <p:embed/>
                  <p:pic>
                    <p:nvPicPr>
                      <p:cNvPr id="12290" name="Object 29">
                        <a:extLst>
                          <a:ext uri="{FF2B5EF4-FFF2-40B4-BE49-F238E27FC236}">
                            <a16:creationId xmlns:a16="http://schemas.microsoft.com/office/drawing/2014/main" id="{45D09CD0-C8C6-439B-9DB8-14BA9BCC79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3297238"/>
                        <a:ext cx="8224838" cy="452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0">
            <a:extLst>
              <a:ext uri="{FF2B5EF4-FFF2-40B4-BE49-F238E27FC236}">
                <a16:creationId xmlns:a16="http://schemas.microsoft.com/office/drawing/2014/main" id="{FD7BD498-E3B5-4340-AC47-6482FB1C0D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2975" y="3917950"/>
          <a:ext cx="5862638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6" imgW="6448680" imgH="1647000" progId="">
                  <p:embed/>
                </p:oleObj>
              </mc:Choice>
              <mc:Fallback>
                <p:oleObj r:id="rId6" imgW="6448680" imgH="1647000" progId="">
                  <p:embed/>
                  <p:pic>
                    <p:nvPicPr>
                      <p:cNvPr id="12291" name="Object 30">
                        <a:extLst>
                          <a:ext uri="{FF2B5EF4-FFF2-40B4-BE49-F238E27FC236}">
                            <a16:creationId xmlns:a16="http://schemas.microsoft.com/office/drawing/2014/main" id="{FD7BD498-E3B5-4340-AC47-6482FB1C0D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3917950"/>
                        <a:ext cx="5862638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9F4AEF-A567-40A9-A6E8-BB70B82D0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84</a:t>
            </a:fld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>
            <a:extLst>
              <a:ext uri="{FF2B5EF4-FFF2-40B4-BE49-F238E27FC236}">
                <a16:creationId xmlns:a16="http://schemas.microsoft.com/office/drawing/2014/main" id="{909F7F94-BB1F-4030-9F89-380C3E56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ea typeface="MS PGothic" panose="020B0600070205080204" pitchFamily="34" charset="-128"/>
              </a:rPr>
              <a:t>DALŠÍ SCHVÁLENÁ ZDRAVOTNÍ TVRZENÍ…</a:t>
            </a:r>
          </a:p>
        </p:txBody>
      </p:sp>
      <p:sp>
        <p:nvSpPr>
          <p:cNvPr id="132099" name="Zástupný symbol pro obsah 2">
            <a:extLst>
              <a:ext uri="{FF2B5EF4-FFF2-40B4-BE49-F238E27FC236}">
                <a16:creationId xmlns:a16="http://schemas.microsoft.com/office/drawing/2014/main" id="{B4D3ECD3-401B-4FD5-BA50-B1B3CF863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ENZYM LAKTÁZA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zlepšuje trávení laktózy u osob, které laktózu špatně tráví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IONTOVÉ NÁPOJE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udržení výkonnosti při delším vytrvalostním fyzickém výkonu 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zvyšují vstřebávání vody během fyzického výkonu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KREATIN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zvyšuje fyzickou výkonnost při po sobě jdoucích krátkodobých intervalech vysoce intenzivního fyzického výkonu (3 g/den)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LAKTULÓZA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urychlení střevního tranzitu (10 g/den)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POLYFENOLY Z OLIVOVÉHO OLEJE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ochraně krevních lipidů před oxidativním stresem (20 g oleje/den)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SUŠENÉ ŠVESTKY KULTIVARŮ „ŠVESTKY DOMÁCÍ</a:t>
            </a:r>
            <a:r>
              <a:rPr lang="cs-CZ" altLang="en-US" sz="1814" dirty="0">
                <a:ea typeface="MS PGothic" charset="-128"/>
              </a:rPr>
              <a:t>“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normální činnosti střev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EE6CD9-A0ED-4319-A584-EDFF7E00AF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85</a:t>
            </a:fld>
            <a:endParaRPr lang="cs-CZ" altLang="cs-CZ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1">
            <a:extLst>
              <a:ext uri="{FF2B5EF4-FFF2-40B4-BE49-F238E27FC236}">
                <a16:creationId xmlns:a16="http://schemas.microsoft.com/office/drawing/2014/main" id="{531F5622-8ADD-413E-BE79-01ECF538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33122" name="Zástupný symbol pro obsah 2">
            <a:extLst>
              <a:ext uri="{FF2B5EF4-FFF2-40B4-BE49-F238E27FC236}">
                <a16:creationId xmlns:a16="http://schemas.microsoft.com/office/drawing/2014/main" id="{067F75BF-2279-4E5F-A6CA-78F91EF50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VODA (nejméně 2 l/den ze všech zdrojů) 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udržení normálních tělesných a rozpoznávacích funkcí 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přispívá k udržení normální regulace tělesné teploty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VLAŠSKÉ OŘECHY (30 g/den)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 lepší pružnosti krevních cév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ŽIVÉ JOGURTOVÉ KULTURY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Živé kultury v jogurtu nebo v kysaném mléce zlepšují trávení laktózy z výrobku u osob, které laktózu špatně tráví (obsah nejméně 10</a:t>
            </a:r>
            <a:r>
              <a:rPr lang="cs-CZ" altLang="cs-CZ" sz="1814" baseline="30000" dirty="0">
                <a:ea typeface="MS PGothic" charset="-128"/>
              </a:rPr>
              <a:t>8</a:t>
            </a:r>
            <a:r>
              <a:rPr lang="cs-CZ" altLang="cs-CZ" sz="1814" dirty="0">
                <a:ea typeface="MS PGothic" charset="-128"/>
              </a:rPr>
              <a:t> kolonii tvořících jednotek živých mikroorganismů zákysové kultury (</a:t>
            </a:r>
            <a:r>
              <a:rPr lang="cs-CZ" altLang="cs-CZ" sz="1814" i="1" dirty="0" err="1">
                <a:ea typeface="MS PGothic" charset="-128"/>
              </a:rPr>
              <a:t>Lactobacillus</a:t>
            </a:r>
            <a:r>
              <a:rPr lang="cs-CZ" altLang="cs-CZ" sz="1814" i="1" dirty="0">
                <a:ea typeface="MS PGothic" charset="-128"/>
              </a:rPr>
              <a:t> </a:t>
            </a:r>
            <a:r>
              <a:rPr lang="cs-CZ" altLang="cs-CZ" sz="1814" i="1" dirty="0" err="1">
                <a:ea typeface="MS PGothic" charset="-128"/>
              </a:rPr>
              <a:t>delbrueckii</a:t>
            </a:r>
            <a:r>
              <a:rPr lang="cs-CZ" altLang="cs-CZ" sz="1814" i="1" dirty="0">
                <a:ea typeface="MS PGothic" charset="-128"/>
              </a:rPr>
              <a:t> </a:t>
            </a:r>
            <a:r>
              <a:rPr lang="cs-CZ" altLang="cs-CZ" sz="1814" i="1" dirty="0" err="1">
                <a:ea typeface="MS PGothic" charset="-128"/>
              </a:rPr>
              <a:t>subsp</a:t>
            </a:r>
            <a:r>
              <a:rPr lang="cs-CZ" altLang="cs-CZ" sz="1814" i="1" dirty="0">
                <a:ea typeface="MS PGothic" charset="-128"/>
              </a:rPr>
              <a:t>. </a:t>
            </a:r>
            <a:r>
              <a:rPr lang="cs-CZ" altLang="cs-CZ" sz="1814" i="1" dirty="0" err="1">
                <a:ea typeface="MS PGothic" charset="-128"/>
              </a:rPr>
              <a:t>bulgaricus</a:t>
            </a:r>
            <a:r>
              <a:rPr lang="cs-CZ" altLang="cs-CZ" sz="1814" i="1" dirty="0">
                <a:ea typeface="MS PGothic" charset="-128"/>
              </a:rPr>
              <a:t> a </a:t>
            </a:r>
            <a:r>
              <a:rPr lang="cs-CZ" altLang="cs-CZ" sz="1814" i="1" dirty="0" err="1">
                <a:ea typeface="MS PGothic" charset="-128"/>
              </a:rPr>
              <a:t>Streptococcus</a:t>
            </a:r>
            <a:r>
              <a:rPr lang="cs-CZ" altLang="cs-CZ" sz="1814" i="1" dirty="0">
                <a:ea typeface="MS PGothic" charset="-128"/>
              </a:rPr>
              <a:t> </a:t>
            </a:r>
            <a:r>
              <a:rPr lang="cs-CZ" altLang="cs-CZ" sz="1814" i="1" dirty="0" err="1">
                <a:ea typeface="MS PGothic" charset="-128"/>
              </a:rPr>
              <a:t>thermophilus</a:t>
            </a:r>
            <a:r>
              <a:rPr lang="cs-CZ" altLang="cs-CZ" sz="1814" i="1" dirty="0">
                <a:ea typeface="MS PGothic" charset="-128"/>
              </a:rPr>
              <a:t>) na 1 gram)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ŽVÝKAČKY BEZ CUKRU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</a:t>
            </a:r>
            <a:r>
              <a:rPr lang="es-ES" altLang="cs-CZ" sz="1814" dirty="0" err="1">
                <a:ea typeface="MS PGothic" charset="-128"/>
              </a:rPr>
              <a:t>přispívají</a:t>
            </a:r>
            <a:r>
              <a:rPr lang="es-ES" altLang="cs-CZ" sz="1814" dirty="0">
                <a:ea typeface="MS PGothic" charset="-128"/>
              </a:rPr>
              <a:t> k </a:t>
            </a:r>
            <a:r>
              <a:rPr lang="es-ES" altLang="cs-CZ" sz="1814" dirty="0" err="1">
                <a:ea typeface="MS PGothic" charset="-128"/>
              </a:rPr>
              <a:t>zachování</a:t>
            </a:r>
            <a:r>
              <a:rPr lang="es-ES" altLang="cs-CZ" sz="1814" dirty="0">
                <a:ea typeface="MS PGothic" charset="-128"/>
              </a:rPr>
              <a:t> </a:t>
            </a:r>
            <a:r>
              <a:rPr lang="es-ES" altLang="cs-CZ" sz="1814" dirty="0" err="1">
                <a:ea typeface="MS PGothic" charset="-128"/>
              </a:rPr>
              <a:t>mineralizace</a:t>
            </a:r>
            <a:r>
              <a:rPr lang="es-ES" altLang="cs-CZ" sz="1814" dirty="0">
                <a:ea typeface="MS PGothic" charset="-128"/>
              </a:rPr>
              <a:t> </a:t>
            </a:r>
            <a:r>
              <a:rPr lang="es-ES" altLang="cs-CZ" sz="1814" dirty="0" err="1">
                <a:ea typeface="MS PGothic" charset="-128"/>
              </a:rPr>
              <a:t>zubů</a:t>
            </a:r>
            <a:r>
              <a:rPr lang="cs-CZ" altLang="cs-CZ" sz="1814" dirty="0">
                <a:ea typeface="MS PGothic" charset="-128"/>
              </a:rPr>
              <a:t> (do 20 min po konzumaci)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pomáhají neutralizovat kyseliny zubního plaku (do 20 min…)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přispívají ke zmírnění sucha v ústech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cs-CZ" altLang="cs-CZ" sz="1814" dirty="0">
                <a:ea typeface="MS PGothic" charset="-128"/>
              </a:rPr>
              <a:t>ŽVÝKAČKY BEZ CUKRU S OBSAHEM KARBAMIDU</a:t>
            </a:r>
            <a:br>
              <a:rPr lang="cs-CZ" altLang="cs-CZ" sz="1814" dirty="0">
                <a:ea typeface="MS PGothic" charset="-128"/>
              </a:rPr>
            </a:br>
            <a:r>
              <a:rPr lang="cs-CZ" altLang="cs-CZ" sz="1814" dirty="0">
                <a:ea typeface="MS PGothic" charset="-128"/>
              </a:rPr>
              <a:t>- neutralizují kyseliny zubního plaku účinněji než žvýkačky bez cukru bez obsahu karbamidu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EBE5A9-72AB-4B9B-8292-541AF7E6E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86</a:t>
            </a:fld>
            <a:endParaRPr lang="cs-CZ" altLang="cs-CZ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Zástupný symbol pro obsah 2">
            <a:extLst>
              <a:ext uri="{FF2B5EF4-FFF2-40B4-BE49-F238E27FC236}">
                <a16:creationId xmlns:a16="http://schemas.microsoft.com/office/drawing/2014/main" id="{26BC6D2E-9267-44C8-9C52-AB2609CBEA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79613" y="1600200"/>
            <a:ext cx="7469187" cy="4873625"/>
          </a:xfrm>
        </p:spPr>
        <p:txBody>
          <a:bodyPr/>
          <a:lstStyle/>
          <a:p>
            <a:endParaRPr lang="cs-CZ" altLang="cs-CZ">
              <a:ea typeface="MS PGothic" panose="020B0600070205080204" pitchFamily="34" charset="-128"/>
            </a:endParaRPr>
          </a:p>
        </p:txBody>
      </p:sp>
      <p:pic>
        <p:nvPicPr>
          <p:cNvPr id="101380" name="Picture 2">
            <a:extLst>
              <a:ext uri="{FF2B5EF4-FFF2-40B4-BE49-F238E27FC236}">
                <a16:creationId xmlns:a16="http://schemas.microsoft.com/office/drawing/2014/main" id="{C443499F-1594-4596-9431-689C66312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74638"/>
            <a:ext cx="8759825" cy="61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A0E4C46-9A35-4710-A11A-22BD8FBAD5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87</a:t>
            </a:fld>
            <a:endParaRPr lang="cs-CZ" altLang="cs-CZ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B94D90D-658A-44FF-A1DD-C4CE6B881A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88</a:t>
            </a:fld>
            <a:endParaRPr lang="cs-CZ" alt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853658-2631-4666-84BC-FA219C487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220" y="505808"/>
            <a:ext cx="9757761" cy="57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9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0">
            <a:extLst>
              <a:ext uri="{FF2B5EF4-FFF2-40B4-BE49-F238E27FC236}">
                <a16:creationId xmlns:a16="http://schemas.microsoft.com/office/drawing/2014/main" id="{81D0F15C-3CDA-417D-AB28-1B9763FB1F2E}"/>
              </a:ext>
            </a:extLst>
          </p:cNvPr>
          <p:cNvGraphicFramePr>
            <a:graphicFrameLocks noGrp="1"/>
          </p:cNvGraphicFramePr>
          <p:nvPr/>
        </p:nvGraphicFramePr>
        <p:xfrm>
          <a:off x="801688" y="331788"/>
          <a:ext cx="7251700" cy="6191250"/>
        </p:xfrm>
        <a:graphic>
          <a:graphicData uri="http://schemas.openxmlformats.org/drawingml/2006/table">
            <a:tbl>
              <a:tblPr/>
              <a:tblGrid>
                <a:gridCol w="725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59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ZDROJE SACHARIDŮ</a:t>
                      </a:r>
                    </a:p>
                  </a:txBody>
                  <a:tcPr marL="82961" marR="82961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4400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MASO, LUŠTĚNINY, VEJCE, OŘECHY A SEMENA: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maso: 0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čočka: 49 g/100 g, sója: 12 g/100 g, arašídy: 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vejce: 1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ořechy kešu: 27 g/100 g, semena slunečnicová: 20 g/100 g</a:t>
                      </a:r>
                    </a:p>
                  </a:txBody>
                  <a:tcPr marL="82961" marR="82961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8681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 A MLÉČNÉ VÝROBKY:</a:t>
                      </a:r>
                      <a:b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sýr Eidam: 1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jogurt bílý: 5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mléko: 5 g/100 g</a:t>
                      </a:r>
                    </a:p>
                  </a:txBody>
                  <a:tcPr marL="82961" marR="82961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532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OVOCE A ZELENINA: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česnek: 29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banány: 22 g/100 g</a:t>
                      </a:r>
                    </a:p>
                  </a:txBody>
                  <a:tcPr marL="82961" marR="82961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978">
                <a:tc>
                  <a:txBody>
                    <a:bodyPr/>
                    <a:lstStyle>
                      <a:lvl1pPr>
                        <a:spcBef>
                          <a:spcPts val="663"/>
                        </a:spcBef>
                        <a:buClr>
                          <a:schemeClr val="accent1"/>
                        </a:buClr>
                        <a:buSzPct val="70000"/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4471A6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2C1DB"/>
                        </a:buClr>
                        <a:buSzPct val="6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CB3B2"/>
                        </a:buClr>
                        <a:buSzPct val="68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Century Schoolbook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OBILOVINY, PEKAŘSKÉ VÝROBKY, TĚSTOVINY atd.:</a:t>
                      </a:r>
                      <a:b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</a:b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rýže loupaná, suchá: 79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rýže neloupaná, suchá: 73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rýže loupaná, dušená: 32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kroupy ječné: 68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vločky ovesné:  56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chléb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pšenično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–žitný: 50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těstoviny nevaječné, suché: 74 g/100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charset="0"/>
                          <a:ea typeface="MS PGothic" charset="-128"/>
                        </a:rPr>
                        <a:t>těstoviny nevaječné, vařené: 23 g/100 g</a:t>
                      </a:r>
                    </a:p>
                  </a:txBody>
                  <a:tcPr marL="82961" marR="82961" marT="41473" marB="4147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B32970-8743-49F0-9315-3AD156311B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0D1F1D7741104FB0CEE139304576BC" ma:contentTypeVersion="13" ma:contentTypeDescription="Vytvoří nový dokument" ma:contentTypeScope="" ma:versionID="4630be5e22c57579131d02f542a7a004">
  <xsd:schema xmlns:xsd="http://www.w3.org/2001/XMLSchema" xmlns:xs="http://www.w3.org/2001/XMLSchema" xmlns:p="http://schemas.microsoft.com/office/2006/metadata/properties" xmlns:ns3="594b78a4-2bf0-4df0-b93f-64576109aa61" xmlns:ns4="b0b8ffb6-9dd1-4a5a-865d-25610c021c60" targetNamespace="http://schemas.microsoft.com/office/2006/metadata/properties" ma:root="true" ma:fieldsID="bb82c46157e6e03898d1baefe26a436e" ns3:_="" ns4:_="">
    <xsd:import namespace="594b78a4-2bf0-4df0-b93f-64576109aa61"/>
    <xsd:import namespace="b0b8ffb6-9dd1-4a5a-865d-25610c021c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b78a4-2bf0-4df0-b93f-64576109a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8ffb6-9dd1-4a5a-865d-25610c02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580834-0D0D-457B-90E1-2F1CD54AC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b78a4-2bf0-4df0-b93f-64576109aa61"/>
    <ds:schemaRef ds:uri="b0b8ffb6-9dd1-4a5a-865d-25610c021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7C2005-88E5-4CE7-9138-BC35ED35E6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20122-5439-41DE-8F74-909D96D5F236}">
  <ds:schemaRefs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b0b8ffb6-9dd1-4a5a-865d-25610c021c60"/>
    <ds:schemaRef ds:uri="594b78a4-2bf0-4df0-b93f-64576109aa6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MED MUNI</Template>
  <TotalTime>286</TotalTime>
  <Words>6265</Words>
  <Application>Microsoft Office PowerPoint</Application>
  <PresentationFormat>Širokoúhlá obrazovka</PresentationFormat>
  <Paragraphs>631</Paragraphs>
  <Slides>88</Slides>
  <Notes>18</Notes>
  <HiddenSlides>0</HiddenSlides>
  <MMClips>0</MMClips>
  <ScaleCrop>false</ScaleCrop>
  <HeadingPairs>
    <vt:vector size="8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88</vt:i4>
      </vt:variant>
    </vt:vector>
  </HeadingPairs>
  <TitlesOfParts>
    <vt:vector size="102" baseType="lpstr">
      <vt:lpstr>MS PGothic</vt:lpstr>
      <vt:lpstr>MS PGothic</vt:lpstr>
      <vt:lpstr>Arial</vt:lpstr>
      <vt:lpstr>Calibri</vt:lpstr>
      <vt:lpstr>Century Gothic</vt:lpstr>
      <vt:lpstr>Century Schoolbook</vt:lpstr>
      <vt:lpstr>Courier New</vt:lpstr>
      <vt:lpstr>Lucida Sans Unicode</vt:lpstr>
      <vt:lpstr>Segoe UI</vt:lpstr>
      <vt:lpstr>Segoe UI Black</vt:lpstr>
      <vt:lpstr>Tahoma</vt:lpstr>
      <vt:lpstr>Times New Roman</vt:lpstr>
      <vt:lpstr>Wingdings</vt:lpstr>
      <vt:lpstr>Prezentace_MU_CZ</vt:lpstr>
      <vt:lpstr>Výživa dospělých</vt:lpstr>
      <vt:lpstr>Prezentace aplikace PowerPoint</vt:lpstr>
      <vt:lpstr>ENERGETICKÁ BILANCE</vt:lpstr>
      <vt:lpstr>VÝPOČET BM</vt:lpstr>
      <vt:lpstr>OZNAČOVÁNÍ POTRAVIN  – POVINNÉ ÚDAJE</vt:lpstr>
      <vt:lpstr>Výživové a zdravotní tvrzení</vt:lpstr>
      <vt:lpstr>Výživové a zdravotní tvrzení</vt:lpstr>
      <vt:lpstr>CELKOVÁ POTŘEBA ENERGIE (dle DACH) CEP = CELKOVÝ ENERGETICKÝ PŘÍJEM</vt:lpstr>
      <vt:lpstr>Prezentace aplikace PowerPoint</vt:lpstr>
      <vt:lpstr>Sacharidy – co si zopakovat? </vt:lpstr>
      <vt:lpstr>SACHARIDY</vt:lpstr>
      <vt:lpstr>SACHARIDY a PŘIDANÉ CUKRY</vt:lpstr>
      <vt:lpstr>Vláknina - definice</vt:lpstr>
      <vt:lpstr>rozpustnost X nerozpustnost</vt:lpstr>
      <vt:lpstr>definice...???</vt:lpstr>
      <vt:lpstr> </vt:lpstr>
      <vt:lpstr>FUNKCE VLÁKNINY</vt:lpstr>
      <vt:lpstr>VLÁKNINA A ZDRAVOTNÍ TVRZENÍ</vt:lpstr>
      <vt:lpstr>VLÁKNINA A ZDRAVOTNÍ TVRZENÍ</vt:lpstr>
      <vt:lpstr>VLÁKNINA A ZDRAVOTNÍ TVRZENÍ</vt:lpstr>
      <vt:lpstr>Prezentace aplikace PowerPoint</vt:lpstr>
      <vt:lpstr>DOPORUČENÍ</vt:lpstr>
      <vt:lpstr>VLÁKNINA - doporučená denní dávka pro dospělé: 30 g</vt:lpstr>
      <vt:lpstr>VÝBĚR OBILNÝCH VÝROBKŮ  podle nutričního tvrzení</vt:lpstr>
      <vt:lpstr>Tuky – co si zopakovat?</vt:lpstr>
      <vt:lpstr>Prezentace aplikace PowerPoint</vt:lpstr>
      <vt:lpstr>Prezentace aplikace PowerPoint</vt:lpstr>
      <vt:lpstr>FUNKCE TUKŮ</vt:lpstr>
      <vt:lpstr>Prezentace aplikace PowerPoint</vt:lpstr>
      <vt:lpstr>ROZDĚLENÍ TUKŮ (ESTERY GLYCEROLU A TŘÍ MASTNÝCH KYSELIN)</vt:lpstr>
      <vt:lpstr>MK NASYCENÉ</vt:lpstr>
      <vt:lpstr>MK NENASYCENÉ</vt:lpstr>
      <vt:lpstr>OTÁZKY:</vt:lpstr>
      <vt:lpstr>Prezentace aplikace PowerPoint</vt:lpstr>
      <vt:lpstr>ESENCIÁLNÍ MASTNÉ KYSELINY = pro naše tělo nepostradatelné!</vt:lpstr>
      <vt:lpstr>Trans MK</vt:lpstr>
      <vt:lpstr>Zdroje MK</vt:lpstr>
      <vt:lpstr>Prezentace aplikace PowerPoint</vt:lpstr>
      <vt:lpstr>MASTNÉ KYSELINY A ZDRAVOTNÍ TVRZENÍ</vt:lpstr>
      <vt:lpstr>Prezentace aplikace PowerPoint</vt:lpstr>
      <vt:lpstr>Cholesterol</vt:lpstr>
      <vt:lpstr>Prezentace aplikace PowerPoint</vt:lpstr>
      <vt:lpstr>fakta</vt:lpstr>
      <vt:lpstr>TUKY</vt:lpstr>
      <vt:lpstr>DOPORUČENÍ EFSA</vt:lpstr>
      <vt:lpstr>Prezentace aplikace PowerPoint</vt:lpstr>
      <vt:lpstr>Prezentace aplikace PowerPoint</vt:lpstr>
      <vt:lpstr>Bílkoviny – co si zopakovat? </vt:lpstr>
      <vt:lpstr>Prezentace aplikace PowerPoint</vt:lpstr>
      <vt:lpstr>BÍLKOVINY = ŘETĚZCE AMINOKYSELIN</vt:lpstr>
      <vt:lpstr>KRITÉRIA HODNOCENÍ BÍLKOVIN</vt:lpstr>
      <vt:lpstr>Prezentace aplikace PowerPoint</vt:lpstr>
      <vt:lpstr>KVALITA BÍLKOVIN</vt:lpstr>
      <vt:lpstr>Prezentace aplikace PowerPoint</vt:lpstr>
      <vt:lpstr>Bílkoviny </vt:lpstr>
      <vt:lpstr>BÍLKOVINY A ZDRAVOTNÍ TVRZENÍ</vt:lpstr>
      <vt:lpstr>BÍLKOVINY</vt:lpstr>
      <vt:lpstr>VITAMINY</vt:lpstr>
      <vt:lpstr>VITAMINY</vt:lpstr>
      <vt:lpstr>UCHOVÁNÍ VITAMINŮ V ORGANISMU</vt:lpstr>
      <vt:lpstr>Vitamin A</vt:lpstr>
      <vt:lpstr>Vitamin D</vt:lpstr>
      <vt:lpstr>Prezentace aplikace PowerPoint</vt:lpstr>
      <vt:lpstr>Vitamin E</vt:lpstr>
      <vt:lpstr>Vitamin K</vt:lpstr>
      <vt:lpstr>Prezentace aplikace PowerPoint</vt:lpstr>
      <vt:lpstr>Vitamin C</vt:lpstr>
      <vt:lpstr>Kyselina listová</vt:lpstr>
      <vt:lpstr>Prezentace aplikace PowerPoint</vt:lpstr>
      <vt:lpstr>Prezentace aplikace PowerPoint</vt:lpstr>
      <vt:lpstr>Prezentace aplikace PowerPoint</vt:lpstr>
      <vt:lpstr>MINERÁLNÍ LÁTKY  A STOPOVÉ PRVKY</vt:lpstr>
      <vt:lpstr>MINERÁLNÍ LÁTKY A STOPOVÉ PRVKY</vt:lpstr>
      <vt:lpstr>MINERÁLNÍ LÁTKY</vt:lpstr>
      <vt:lpstr>STOPOVÉ PRVKY</vt:lpstr>
      <vt:lpstr>SODÍK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SCHVÁLENÁ ZDRAVOTNÍ TVRZENÍ…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dětí</dc:title>
  <dc:creator>Martin Krobot</dc:creator>
  <cp:lastModifiedBy>Kamila Jančeková</cp:lastModifiedBy>
  <cp:revision>17</cp:revision>
  <cp:lastPrinted>1601-01-01T00:00:00Z</cp:lastPrinted>
  <dcterms:created xsi:type="dcterms:W3CDTF">2021-03-04T12:59:06Z</dcterms:created>
  <dcterms:modified xsi:type="dcterms:W3CDTF">2021-04-10T16:57:41Z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0x0101002D0D1F1D7741104FB0CEE139304576BC</vt:lpwstr>
  </property>
</Properties>
</file>