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0" r:id="rId6"/>
    <p:sldId id="256" r:id="rId7"/>
    <p:sldId id="259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34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C4C32B-B306-497C-9801-3CD016DAD4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FB51A8-C2EA-4406-8918-D4A71B6AD2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B28617-3D79-4945-AA05-2AE40B409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05A386-1A77-4AB4-821A-6FE012E3D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540A242-F5B8-478E-BC5D-43675A8B7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9201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E93B635-985E-48AB-85E1-A5C8BA991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01F9C47-D3F1-49C5-AA09-876880ABF6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FD99675-4C73-48FF-B9F1-985D87DAD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F023DA8-22E4-4120-89FB-D8F873C4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344BD5F-983E-420C-A78C-726C505391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588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D7323D1-0ED2-431D-959B-324C9A61A4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F082942-7E2F-43BC-B5E6-536A1340B4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CE7335-4A03-4999-AE53-4E5FDD429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0DCE4B8-12E9-4768-9E55-9AA7CA250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BA2EA69-5A7D-4927-A69F-D80FA46C8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329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1AE495-752C-42FF-8951-7A3BBCDEB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F37367-C7CE-4109-8FA8-3B21D014FF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B327138-1A4A-4AA4-836A-D8FC5BF5A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55FC978-BBFC-46CA-A2DD-3F3013121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454C069-4C86-4131-A4B9-07681212B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596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819ADF-AEAC-40A1-8C48-26BE26FCA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B98DEA9-C9E1-4D32-AFA6-7CB4883859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A3E559C-599E-4989-A3BE-1986E6603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4D7C8-86CD-4A9B-B48F-D06151982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8892B4-3A05-4C6B-90CD-C55641297C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0727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1D0299-D08A-4701-9F74-6926A9B57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3EE77E-F0F1-40DD-A482-8071C9F839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9435ED5-4172-4D62-A90B-8579F5A5B2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24048F0-0E55-4BF1-ABE1-D7AD5A4676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EB4FB7-864A-447D-8DBB-A037622504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71404D-244F-49F5-8EED-845F6E555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569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8D9AB7-56CF-453C-B219-4C857E252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F816366-E04C-4683-BB60-2B48F22FB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452667C-A398-45FC-B305-8CF9542BFA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8934585E-5032-4669-97C6-CEF7ED9C483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307E8B7-6C78-4300-A7A3-93A9503ECE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A622929D-92D0-4497-B14B-630B00CF0C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52D25577-976A-4241-81ED-CF87A036F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A020293-078C-418E-ABB7-C1C90E495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315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333BC-B158-460B-97D9-211C4BAC7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EDAE89D-096D-41E2-A100-5C24CB4EC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07EC7F6-956D-4C2B-B308-87DA10A1A4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2B0BC45-7585-4FE2-88D1-7CE87B51EF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980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827276FA-311F-4183-9097-A71F87999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03C172C-C96E-40C2-BD1B-91CCE96BCD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6D5426-1530-4F17-A7BC-EB9EFC7F3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277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9D67AA-88FE-4992-B4DC-267E068C5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44D7B33-8588-4D75-A80A-2AEF60FD3D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90A12E-8CCE-45AF-9A41-9460DD376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7A963BE-8E3D-404D-9F4C-65D9FFBFC8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10A6B5-3020-47B3-B313-CB287C63C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885078-D411-4C82-A0EE-37CE29161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301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135A5-628D-412E-AFF7-360E72C3D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3AA9FB4F-9EA3-4843-8A06-167D3A3DC7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8FED0E-9614-4AA8-B3E8-10DBB350E8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15A428C-E051-4A38-8749-F9A62F8B5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DCF6292-50B0-44CC-8686-9079E5EDE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1FCED5-944D-46ED-87F1-85F5E6350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1744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E82A2F2-3D5C-481C-865B-3F12501922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D800A9B-BEE5-49E9-AEF7-F01BA51205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27753B0-A46E-416C-9AB2-E67BAB8A81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4A9C8-B2A7-49E7-A6CA-4FE2142133AA}" type="datetimeFigureOut">
              <a:rPr lang="cs-CZ" smtClean="0"/>
              <a:t>14.04.2023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3856F41-32DA-4059-8058-34996CF089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6FCE7A-5968-4667-AD54-E824ACC9A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35FB7-0A34-403F-9ECC-98C620308E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9640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3D683A-BF21-4084-95D2-41A629F60D4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Proudění krve v cévách</a:t>
            </a:r>
            <a:br>
              <a:rPr lang="cs-CZ" dirty="0"/>
            </a:br>
            <a:r>
              <a:rPr lang="cs-CZ" dirty="0"/>
              <a:t>- ultrazvukové vyšetření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134C96E-9476-4640-B630-8D7F2C2A89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Nový úkol - teorie</a:t>
            </a:r>
          </a:p>
        </p:txBody>
      </p:sp>
    </p:spTree>
    <p:extLst>
      <p:ext uri="{BB962C8B-B14F-4D97-AF65-F5344CB8AC3E}">
        <p14:creationId xmlns:p14="http://schemas.microsoft.com/office/powerpoint/2010/main" val="4120784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10BC7E-CF55-4461-A3D4-4F9FB5AA3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Ultrazvuk (UZV) - principy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3596292-910A-4134-AF37-EDE09B7F5A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Ultrazvukové vyšetření patří mezi standardní vyšetřovací metody arteriálního systému. Jedná se o neinvazivní metodu, při které lze za pomocí ultrazvukových vln a Dopplerova jevu zobrazit morfologii tepen a charakter toku krve v tepnách. Při dobrých anatomických poměrech lze takto vyšetřit až 80% tepenného systému. Nejlépe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vyšetřitelné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jsou v oblasti krku a.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carotis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na horní končetině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a.brachialis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radialis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a.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ulnaris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; na dolní končetině pak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a.femoralis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a.poplitea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a.tibialis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posterior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anterior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a.dorsalis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pedis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Ultrazvukové vlnění se vytváří v UZV sondě, vzniká piezoelektrickým efektem při rozkmitání krystalů střídavým napětím o vhodné frekvenci (nejčastěji od 2-15 MHz,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předstvauje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2-15milionů kmitů za 1s).</a:t>
            </a:r>
          </a:p>
          <a:p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Vzniklé vlnění vstupuje do tkání a šíří se v nich jako podélné vlny. Molekuly do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nicž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 vlnění naráží si jeho energii předávají – děje se tak ve dvou fázích-kompresivní při zahušťování molekul a relaxační návrat do původního stavu (při frekvenci 5 MHz se tyto fáze vystřídají  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pětmilionkrát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 za jednu sekundu). Prostředí, kterým vlnění prochází, klade odpor=</a:t>
            </a:r>
            <a:r>
              <a:rPr lang="cs-CZ" sz="1800" dirty="0" err="1">
                <a:latin typeface="Calibri" panose="020F0502020204030204" pitchFamily="34" charset="0"/>
                <a:ea typeface="Calibri" panose="020F0502020204030204" pitchFamily="34" charset="0"/>
              </a:rPr>
              <a:t>bioimpedance</a:t>
            </a:r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 . Část vlnění se odráží od rozhraní tkáně o různé impedanci, část se ohýbá do jiných směrů, část se rozptýlí do okolí a zbytek se pohltí  do tkáně při současném  odevzdávání energie ve formě tepla.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 diagnostiku se používá ta část vlnění, která se odráží zpět k sondě, z níž bylo vlnění vysláno. Odražené vlny jsou opět registrované v sondě (vysílání vlnění je jen 1% práce sondy, zbytek času je pro registraci) – opět piezoelektrický jev – krystaly v sondě jsou deformovány odraženými vlnami a generují impulzy, které jsou počítačem přístroje dále zpracovány – zesíleny a zobrazeny na monitoru v různých stupních šedi v závislosti na intenzitě odrazu (čím větší intenzita odrazu tím je užito světlejšího odstínu; u každého odrazu je zároveň zjištěno časové zpoždění, s nímž se do sondy vrací a z něhož je vypočteno, z jaké hloubky se odráží – odrazům odpovídající stíny šedé jsou umístěné na obrazovce na svislé ose. </a:t>
            </a:r>
          </a:p>
          <a:p>
            <a:r>
              <a:rPr lang="cs-CZ" sz="1800" dirty="0">
                <a:latin typeface="Calibri" panose="020F0502020204030204" pitchFamily="34" charset="0"/>
                <a:ea typeface="Calibri" panose="020F0502020204030204" pitchFamily="34" charset="0"/>
              </a:rPr>
              <a:t>Vzniká tak 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vourozměrný ultrazvukový obraz (B-mode)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43228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C0D6AB-D20D-437F-A5AD-C889BC6082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Dopplerův princip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0AF5A9-7F58-4930-A4DD-9AFDB72A8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Dvourozměrný ultrazvukový obraz (B-mode) je dále kombinován s měřením rychlostí krevního toku v cévě (PW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pulsed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wave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- vžilo se označení duplexní sonografie. Poté se přidalo barevné dopplerovské mapování (CFM -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color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flow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mapping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) a tak vznikla triplexní sonografie. Vše na základě:</a:t>
            </a:r>
          </a:p>
          <a:p>
            <a:pPr marL="0" indent="0">
              <a:buNone/>
            </a:pPr>
            <a:r>
              <a:rPr lang="cs-CZ" sz="1800" dirty="0">
                <a:latin typeface="Calibri" panose="020F0502020204030204" pitchFamily="34" charset="0"/>
              </a:rPr>
              <a:t>Dopplerovského jevu - pan Johan Christian Doppler (1803-1853) - profesor na pražské polytechnice</a:t>
            </a:r>
          </a:p>
          <a:p>
            <a:r>
              <a:rPr lang="cs-CZ" sz="1800" dirty="0">
                <a:latin typeface="Calibri" panose="020F0502020204030204" pitchFamily="34" charset="0"/>
              </a:rPr>
              <a:t>který je založen na registraci pohybujících se částic krve</a:t>
            </a:r>
          </a:p>
          <a:p>
            <a:r>
              <a:rPr lang="cs-CZ" sz="1800" dirty="0">
                <a:latin typeface="Calibri" panose="020F0502020204030204" pitchFamily="34" charset="0"/>
              </a:rPr>
              <a:t>Dopplerův princip: pohybuje-li se zdroj akustického vlnění o stálém kmitočtu přímočaře vůči stacionárnímu pozorovateli, pak platí, že pokud se zdroj zvuku přibližuje, je  frekvence zvuku vnímána jako vyšší (než je skutečně vysílaná) a pokud se od pozorovatele vzdaluje, je frekvence vnímána jako nižší. </a:t>
            </a:r>
          </a:p>
          <a:p>
            <a:r>
              <a:rPr lang="cs-CZ" sz="1800" dirty="0">
                <a:latin typeface="Calibri" panose="020F0502020204030204" pitchFamily="34" charset="0"/>
              </a:rPr>
              <a:t>Tento princip platí i naopak: jeli stacionární zdroj vlnění a pohybuje se reflektor, který zvuk odráží (tj. krevní tok v cévě)</a:t>
            </a:r>
          </a:p>
          <a:p>
            <a:r>
              <a:rPr lang="cs-CZ" sz="1800" dirty="0">
                <a:latin typeface="Calibri" panose="020F0502020204030204" pitchFamily="34" charset="0"/>
              </a:rPr>
              <a:t>Vypočítané rychlosti krevních toků lze  zachytit dvěma způsoby: spektrálním (pulse </a:t>
            </a:r>
            <a:r>
              <a:rPr lang="cs-CZ" sz="1800" dirty="0" err="1">
                <a:latin typeface="Calibri" panose="020F0502020204030204" pitchFamily="34" charset="0"/>
              </a:rPr>
              <a:t>wave</a:t>
            </a:r>
            <a:r>
              <a:rPr lang="cs-CZ" sz="1800" dirty="0">
                <a:latin typeface="Calibri" panose="020F0502020204030204" pitchFamily="34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</a:rPr>
              <a:t>doppler</a:t>
            </a:r>
            <a:r>
              <a:rPr lang="cs-CZ" sz="1800" dirty="0">
                <a:latin typeface="Calibri" panose="020F0502020204030204" pitchFamily="34" charset="0"/>
              </a:rPr>
              <a:t>) nebo barevným (</a:t>
            </a:r>
            <a:r>
              <a:rPr lang="cs-CZ" sz="1800" dirty="0" err="1">
                <a:latin typeface="Calibri" panose="020F0502020204030204" pitchFamily="34" charset="0"/>
              </a:rPr>
              <a:t>color</a:t>
            </a:r>
            <a:r>
              <a:rPr lang="cs-CZ" sz="1800" dirty="0">
                <a:latin typeface="Calibri" panose="020F0502020204030204" pitchFamily="34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</a:rPr>
              <a:t>flow</a:t>
            </a:r>
            <a:r>
              <a:rPr lang="cs-CZ" sz="1800" dirty="0">
                <a:latin typeface="Calibri" panose="020F0502020204030204" pitchFamily="34" charset="0"/>
              </a:rPr>
              <a:t> </a:t>
            </a:r>
            <a:r>
              <a:rPr lang="cs-CZ" sz="1800" dirty="0" err="1">
                <a:latin typeface="Calibri" panose="020F0502020204030204" pitchFamily="34" charset="0"/>
              </a:rPr>
              <a:t>mapping</a:t>
            </a:r>
            <a:r>
              <a:rPr lang="cs-CZ" sz="1800" dirty="0">
                <a:latin typeface="Calibri" panose="020F0502020204030204" pitchFamily="34" charset="0"/>
              </a:rPr>
              <a:t>) záznamem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39672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01660-ED3D-4DA5-BBF7-A4079C39F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ultrazvukové měření tloušťky stěny </a:t>
            </a:r>
            <a:r>
              <a:rPr lang="cs-CZ" dirty="0" err="1"/>
              <a:t>arteria</a:t>
            </a:r>
            <a:r>
              <a:rPr lang="cs-CZ" dirty="0"/>
              <a:t> </a:t>
            </a:r>
            <a:r>
              <a:rPr lang="cs-CZ" dirty="0" err="1"/>
              <a:t>carotis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78ACF2-9EEC-4A09-8DF2-15ED5106C8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carotid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intima-media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thickness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(CIMT) se používá k doplnění rizikových faktorů kardiovaskulárních onemocnění spojených s aterosklerózou a predikci kardiovaskulárního onemocnění. Hodnoty CIMT se mění s věkem, kouřením, krevním tlakem, diabetem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mellitem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a s krevní hladinou lipidů. CIMT má vztah ke kardiovaskulární mortalitě a morbiditě. Jedná se o neinvazivní nebolestivou metodu vyšetření. U vyšetření je nutno dbát na to, aby nebyl na karotidy (karotický sinus) vyvíjený nadměrný tlak, který by mohl způsobit bradykardii a hypotenzi.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Stěna tepny se skládá ze tří vrstev (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adventitia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media, intima). Při B zobrazení dostaneme dvourozměrný obraz tvořený těmito vrstvami, které se odlišují svou akustickou impedancí. 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Měření se provádí 5 – 10mm proximálně od karotické bifurkace v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a.carotis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communis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. K vyšetření používáme lineární ultrazvukovou sondu s frekvencí přibližně 7 MHz. Na sondu vyvíjíme přiměřený tlak (nebezpečí vagové reakce). Zobrazená stěna je od sondy: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adventitia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, media, intima, pak je lumen cévy a znovu intima, media, </a:t>
            </a:r>
            <a:r>
              <a:rPr lang="cs-CZ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adventitia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Sondou detekujeme požadovaný úsek karotidy a obraz zmrazíme. Funkcí měření vzdálenosti změříme komplex intima-media. Hodnotu zaznamenáme.  </a:t>
            </a:r>
          </a:p>
          <a:p>
            <a:r>
              <a:rPr lang="cs-CZ" sz="1800" u="sng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pato/fyziologické hodnoty</a:t>
            </a:r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: normální horní meze je 0,8 až 1,0 mm dle věku a pohlaví (viz tabulka níže), jako aterosklerózu označujeme hodnoty nad 1,2 - 1,5 mm.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11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DA33B445-4205-427B-BBD5-C0D7E6323A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067" t="35982" r="44545" b="33333"/>
          <a:stretch/>
        </p:blipFill>
        <p:spPr>
          <a:xfrm>
            <a:off x="1117949" y="902040"/>
            <a:ext cx="10168001" cy="505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5369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0BB7D2F-3CC6-41F7-B8F4-C1BFB2524F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C5D505F-369E-4583-9D07-F7FF90D575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1F9B5E9-D080-4FB9-89CE-B7B4EDB2634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228" r="45276" b="10503"/>
          <a:stretch/>
        </p:blipFill>
        <p:spPr>
          <a:xfrm>
            <a:off x="1307795" y="342308"/>
            <a:ext cx="9990682" cy="6173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14551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F9945E18-8381-4EA7-92B8-40BE12E5396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75" t="12968" r="66901" b="12877"/>
          <a:stretch/>
        </p:blipFill>
        <p:spPr>
          <a:xfrm>
            <a:off x="1966586" y="265442"/>
            <a:ext cx="3319398" cy="6327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69291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801</Words>
  <Application>Microsoft Office PowerPoint</Application>
  <PresentationFormat>Širokoúhlá obrazovka</PresentationFormat>
  <Paragraphs>20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Proudění krve v cévách - ultrazvukové vyšetření</vt:lpstr>
      <vt:lpstr>Ultrazvuk (UZV) - principy</vt:lpstr>
      <vt:lpstr>Dopplerův princip</vt:lpstr>
      <vt:lpstr>ultrazvukové měření tloušťky stěny arteria carotis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Nováková</dc:creator>
  <cp:lastModifiedBy>Zuzana Nováková</cp:lastModifiedBy>
  <cp:revision>17</cp:revision>
  <dcterms:created xsi:type="dcterms:W3CDTF">2023-04-06T08:29:56Z</dcterms:created>
  <dcterms:modified xsi:type="dcterms:W3CDTF">2023-04-14T05:29:46Z</dcterms:modified>
</cp:coreProperties>
</file>