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8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F3A59-BDC1-496E-8BD8-8B4423AEB4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59740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20E6-402F-42E1-9DF2-C9EA38EBD2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1640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D1F38-6CF1-4649-A3BA-63E72562EE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49919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DB1EA-00BA-4C16-AE6D-4D3CA67B6F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91739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468AB-E5C5-41BC-80D6-97B2697E83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18748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11ED2-7716-4792-AFFC-8FE46EABD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12103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53A23-CAA6-4EB0-BBB8-0C5A5A7CE0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45460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67D63-5720-4F67-98F4-BFB972FD2D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89891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EEEA-EA0B-478A-8E20-8D92661B00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30933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BB68F-BC0B-42F9-AEE0-024059DEAD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03589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91EDE-7927-4E16-A7BB-08383DB15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87615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4BD5C-BE38-49A4-82B0-4652E41C7B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6224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C34FC-5C9A-4B35-A50A-AD2608F802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49845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120AE4E-36BA-408D-94B1-997DD3FECB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239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1473"/>
            <a:ext cx="10972800" cy="690549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chemeClr val="accent2"/>
                </a:solidFill>
              </a:rPr>
              <a:t>Co znát z dnešní přednášky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151308"/>
            <a:ext cx="11315700" cy="5472112"/>
          </a:xfrm>
        </p:spPr>
        <p:txBody>
          <a:bodyPr/>
          <a:lstStyle/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accent2"/>
                </a:solidFill>
              </a:rPr>
              <a:t>Základní typy epidemiologických studií.</a:t>
            </a:r>
          </a:p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accent2"/>
                </a:solidFill>
              </a:rPr>
              <a:t>Rozdíl mezi studiemi založenými na pozorování a studiemi založenými na experimentu.</a:t>
            </a:r>
          </a:p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accent2"/>
                </a:solidFill>
              </a:rPr>
              <a:t>Schématický průběh jednotlivých deskriptivních, analytických a experimentálních studií (důležité je vždy také časové hledisko – průřezové, prospektivní, retrospektivní).</a:t>
            </a:r>
          </a:p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accent2"/>
                </a:solidFill>
              </a:rPr>
              <a:t>Silné a slabé stránky jednotlivých typů studií (k čemu jsou vhodné, k čemu ne).</a:t>
            </a:r>
          </a:p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accent2"/>
                </a:solidFill>
              </a:rPr>
              <a:t>Že jsou rozdíly mezi typy studií ohledně schopnosti přiblížit se pravdě (viz </a:t>
            </a:r>
            <a:r>
              <a:rPr lang="cs-CZ" altLang="cs-CZ" sz="2000" dirty="0" err="1">
                <a:solidFill>
                  <a:schemeClr val="accent2"/>
                </a:solidFill>
              </a:rPr>
              <a:t>Hayesova</a:t>
            </a:r>
            <a:r>
              <a:rPr lang="cs-CZ" altLang="cs-CZ" sz="2000" dirty="0">
                <a:solidFill>
                  <a:schemeClr val="accent2"/>
                </a:solidFill>
              </a:rPr>
              <a:t> pyramida).</a:t>
            </a:r>
          </a:p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accent2"/>
                </a:solidFill>
              </a:rPr>
              <a:t>Vědět o tom, že existují kritéria Sira B. </a:t>
            </a:r>
            <a:r>
              <a:rPr lang="cs-CZ" altLang="cs-CZ" sz="2000" dirty="0" err="1">
                <a:solidFill>
                  <a:schemeClr val="accent2"/>
                </a:solidFill>
              </a:rPr>
              <a:t>Hilla</a:t>
            </a:r>
            <a:r>
              <a:rPr lang="cs-CZ" altLang="cs-CZ" sz="2000" dirty="0">
                <a:solidFill>
                  <a:schemeClr val="accent2"/>
                </a:solidFill>
              </a:rPr>
              <a:t>  a k čemu obecně slouží.</a:t>
            </a:r>
          </a:p>
          <a:p>
            <a:pPr marL="625475" lvl="1" indent="-444500" eaLnBrk="1" hangingPunct="1">
              <a:buClr>
                <a:srgbClr val="333399"/>
              </a:buClr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333399"/>
                </a:solidFill>
              </a:rPr>
              <a:t>... že pro posuzování vztahů mezi příčinami (rizik. faktory) a jejich následky (nemocemi) se v epidemiologii používají zvláční ukazatele, tzv. „RIZIKA“.</a:t>
            </a:r>
          </a:p>
          <a:p>
            <a:pPr marL="625475" lvl="1" indent="-444500" eaLnBrk="1" hangingPunct="1">
              <a:buClr>
                <a:srgbClr val="333399"/>
              </a:buClr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333399"/>
                </a:solidFill>
              </a:rPr>
              <a:t>… že v prospektivních studiích se počítá RR </a:t>
            </a:r>
            <a:r>
              <a:rPr lang="cs-CZ" altLang="cs-CZ" sz="1800">
                <a:solidFill>
                  <a:srgbClr val="333399"/>
                </a:solidFill>
              </a:rPr>
              <a:t>a AR, na </a:t>
            </a:r>
            <a:r>
              <a:rPr lang="cs-CZ" altLang="cs-CZ" sz="1800" dirty="0">
                <a:solidFill>
                  <a:srgbClr val="333399"/>
                </a:solidFill>
              </a:rPr>
              <a:t>čem je založen jejich výpočet rizik, o čem tyto ukazatele vypovídají.</a:t>
            </a:r>
          </a:p>
          <a:p>
            <a:pPr marL="625475" lvl="1" indent="-444500" eaLnBrk="1" hangingPunct="1">
              <a:buClr>
                <a:srgbClr val="333399"/>
              </a:buClr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333399"/>
                </a:solidFill>
              </a:rPr>
              <a:t>….že v </a:t>
            </a:r>
            <a:r>
              <a:rPr lang="cs-CZ" altLang="cs-CZ" sz="1800" dirty="0" err="1">
                <a:solidFill>
                  <a:srgbClr val="333399"/>
                </a:solidFill>
              </a:rPr>
              <a:t>retrospekt</a:t>
            </a:r>
            <a:r>
              <a:rPr lang="cs-CZ" altLang="cs-CZ" sz="1800" dirty="0">
                <a:solidFill>
                  <a:srgbClr val="333399"/>
                </a:solidFill>
              </a:rPr>
              <a:t>. (příp. průřezových) studiích  se počítá  OR a o čem tento ukazatel vypovídá. </a:t>
            </a:r>
          </a:p>
          <a:p>
            <a:pPr marL="625475" lvl="1" indent="-444500" eaLnBrk="1" hangingPunct="1">
              <a:buClr>
                <a:srgbClr val="333399"/>
              </a:buClr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333399"/>
                </a:solidFill>
              </a:rPr>
              <a:t>Proč v </a:t>
            </a:r>
            <a:r>
              <a:rPr lang="cs-CZ" altLang="cs-CZ" sz="1800" dirty="0" err="1">
                <a:solidFill>
                  <a:srgbClr val="333399"/>
                </a:solidFill>
              </a:rPr>
              <a:t>retrospekt</a:t>
            </a:r>
            <a:r>
              <a:rPr lang="cs-CZ" altLang="cs-CZ" sz="1800" dirty="0">
                <a:solidFill>
                  <a:srgbClr val="333399"/>
                </a:solidFill>
              </a:rPr>
              <a:t>. (příp. průřezových) studiích nelze počítat stejné ukazatele jako v prospektivních studiích.</a:t>
            </a:r>
          </a:p>
          <a:p>
            <a:pPr marL="638175" lvl="1" indent="-4572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565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190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3" baseType="lpstr">
      <vt:lpstr>Arial</vt:lpstr>
      <vt:lpstr>Výchozí návrh</vt:lpstr>
      <vt:lpstr>Co znát z dnešní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znát z dnešní přednášky</dc:title>
  <dc:creator>Pavlína Kaňová</dc:creator>
  <cp:lastModifiedBy>Pavlína Kaňová</cp:lastModifiedBy>
  <cp:revision>1</cp:revision>
  <dcterms:created xsi:type="dcterms:W3CDTF">2023-04-21T12:05:23Z</dcterms:created>
  <dcterms:modified xsi:type="dcterms:W3CDTF">2023-04-21T12:09:54Z</dcterms:modified>
</cp:coreProperties>
</file>