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9" r:id="rId3"/>
  </p:sldMasterIdLst>
  <p:notesMasterIdLst>
    <p:notesMasterId r:id="rId83"/>
  </p:notesMasterIdLst>
  <p:handoutMasterIdLst>
    <p:handoutMasterId r:id="rId84"/>
  </p:handoutMasterIdLst>
  <p:sldIdLst>
    <p:sldId id="967" r:id="rId4"/>
    <p:sldId id="326" r:id="rId5"/>
    <p:sldId id="968" r:id="rId6"/>
    <p:sldId id="978" r:id="rId7"/>
    <p:sldId id="306" r:id="rId8"/>
    <p:sldId id="959" r:id="rId9"/>
    <p:sldId id="901" r:id="rId10"/>
    <p:sldId id="259" r:id="rId11"/>
    <p:sldId id="904" r:id="rId12"/>
    <p:sldId id="905" r:id="rId13"/>
    <p:sldId id="907" r:id="rId14"/>
    <p:sldId id="908" r:id="rId15"/>
    <p:sldId id="909" r:id="rId16"/>
    <p:sldId id="910" r:id="rId17"/>
    <p:sldId id="963" r:id="rId18"/>
    <p:sldId id="911" r:id="rId19"/>
    <p:sldId id="964" r:id="rId20"/>
    <p:sldId id="914" r:id="rId21"/>
    <p:sldId id="912" r:id="rId22"/>
    <p:sldId id="913" r:id="rId23"/>
    <p:sldId id="915" r:id="rId24"/>
    <p:sldId id="916" r:id="rId25"/>
    <p:sldId id="918" r:id="rId26"/>
    <p:sldId id="932" r:id="rId27"/>
    <p:sldId id="919" r:id="rId28"/>
    <p:sldId id="364" r:id="rId29"/>
    <p:sldId id="992" r:id="rId30"/>
    <p:sldId id="965" r:id="rId31"/>
    <p:sldId id="966" r:id="rId32"/>
    <p:sldId id="993" r:id="rId33"/>
    <p:sldId id="920" r:id="rId34"/>
    <p:sldId id="931" r:id="rId35"/>
    <p:sldId id="933" r:id="rId36"/>
    <p:sldId id="934" r:id="rId37"/>
    <p:sldId id="935" r:id="rId38"/>
    <p:sldId id="938" r:id="rId39"/>
    <p:sldId id="1000" r:id="rId40"/>
    <p:sldId id="1001" r:id="rId41"/>
    <p:sldId id="289" r:id="rId42"/>
    <p:sldId id="991" r:id="rId43"/>
    <p:sldId id="999" r:id="rId44"/>
    <p:sldId id="1003" r:id="rId45"/>
    <p:sldId id="1004" r:id="rId46"/>
    <p:sldId id="268" r:id="rId47"/>
    <p:sldId id="1002" r:id="rId48"/>
    <p:sldId id="941" r:id="rId49"/>
    <p:sldId id="943" r:id="rId50"/>
    <p:sldId id="944" r:id="rId51"/>
    <p:sldId id="946" r:id="rId52"/>
    <p:sldId id="996" r:id="rId53"/>
    <p:sldId id="290" r:id="rId54"/>
    <p:sldId id="997" r:id="rId55"/>
    <p:sldId id="950" r:id="rId56"/>
    <p:sldId id="952" r:id="rId57"/>
    <p:sldId id="953" r:id="rId58"/>
    <p:sldId id="954" r:id="rId59"/>
    <p:sldId id="955" r:id="rId60"/>
    <p:sldId id="956" r:id="rId61"/>
    <p:sldId id="957" r:id="rId62"/>
    <p:sldId id="958" r:id="rId63"/>
    <p:sldId id="960" r:id="rId64"/>
    <p:sldId id="962" r:id="rId65"/>
    <p:sldId id="989" r:id="rId66"/>
    <p:sldId id="990" r:id="rId67"/>
    <p:sldId id="822" r:id="rId68"/>
    <p:sldId id="824" r:id="rId69"/>
    <p:sldId id="825" r:id="rId70"/>
    <p:sldId id="826" r:id="rId71"/>
    <p:sldId id="827" r:id="rId72"/>
    <p:sldId id="850" r:id="rId73"/>
    <p:sldId id="298" r:id="rId74"/>
    <p:sldId id="976" r:id="rId75"/>
    <p:sldId id="977" r:id="rId76"/>
    <p:sldId id="998" r:id="rId77"/>
    <p:sldId id="823" r:id="rId78"/>
    <p:sldId id="828" r:id="rId79"/>
    <p:sldId id="829" r:id="rId80"/>
    <p:sldId id="830" r:id="rId81"/>
    <p:sldId id="831" r:id="rId82"/>
  </p:sldIdLst>
  <p:sldSz cx="12192000" cy="6858000"/>
  <p:notesSz cx="6735763" cy="9869488"/>
  <p:custDataLst>
    <p:tags r:id="rId85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66"/>
    <a:srgbClr val="996633"/>
    <a:srgbClr val="EF8F01"/>
    <a:srgbClr val="000066"/>
    <a:srgbClr val="0066CC"/>
    <a:srgbClr val="ADC5EF"/>
    <a:srgbClr val="97B5EB"/>
    <a:srgbClr val="E1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04" autoAdjust="0"/>
    <p:restoredTop sz="99831" autoAdjust="0"/>
  </p:normalViewPr>
  <p:slideViewPr>
    <p:cSldViewPr snapToGrid="0">
      <p:cViewPr varScale="1">
        <p:scale>
          <a:sx n="102" d="100"/>
          <a:sy n="102" d="100"/>
        </p:scale>
        <p:origin x="126" y="648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883E07-DCB0-41E2-96E9-DEAFE16D6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8F86F9-F3D2-4568-B490-63B8E36D0D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3780BE-E24B-49CD-ACBC-D9CF0A8637CC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50888"/>
            <a:ext cx="6577013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182" y="5481336"/>
            <a:ext cx="5935892" cy="51883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0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098A12-659B-4B7A-AF43-6288F4328B2B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6318C-49EF-43F8-BF20-D276C8FA69CA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CF48CD-7BA8-4A1D-8F5C-B4E866D016DB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9D942C-F0A1-4E40-88A1-79ECAADE4AE1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32EFD-D85F-40F7-88D1-11596B2D63D8}" type="slidenum">
              <a:rPr lang="en-GB" altLang="cs-CZ" smtClean="0">
                <a:solidFill>
                  <a:srgbClr val="000000"/>
                </a:solidFill>
              </a:rPr>
              <a:pPr/>
              <a:t>19</a:t>
            </a:fld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46575-9361-468B-99D8-A116068AE9B4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2B2409-621A-48DE-A0C3-BF108DBEC285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CE65D-4FEB-40C9-AB02-85EDF96E5844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8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CE65D-4FEB-40C9-AB02-85EDF96E5844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92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3A59-BDC1-496E-8BD8-8B4423AEB4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1564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20E6-402F-42E1-9DF2-C9EA38EBD2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7761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1F38-6CF1-4649-A3BA-63E72562EE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0348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B1EA-00BA-4C16-AE6D-4D3CA67B6F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3847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468AB-E5C5-41BC-80D6-97B2697E83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88998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67ED-43C1-40B4-9E35-2557B5F22A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90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54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056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91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97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1ED2-7716-4792-AFFC-8FE46EABD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02096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77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8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36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322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288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2851" y="274639"/>
            <a:ext cx="2741083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0051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6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cs-CZ" noProof="0" dirty="0"/>
              <a:t>Klepnutím lze upravit styl předlohy nadpisů.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47F5-6419-4FBF-A5D4-9F53A57DAB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87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2D050"/>
              </a:buClr>
              <a:buSzPct val="150000"/>
              <a:buFont typeface="Arial" pitchFamily="34" charset="0"/>
              <a:buChar char="•"/>
              <a:defRPr/>
            </a:lvl1pPr>
            <a:lvl2pPr marL="742950" indent="-285750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1EBA-4384-4755-8F28-9BD3F5880B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216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565A-819B-48A1-A894-08B0EE902B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983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CAEA-94D9-483F-BAA7-90A75355855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86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3A23-CAA6-4EB0-BBB8-0C5A5A7CE0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7811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C501-96CB-45A5-9BC9-FF67EBBD4A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19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1B7B-4D14-4A83-80AA-656ACA46D2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408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DB25-18F6-4AEB-A941-6C76D34B2E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79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44D3-C8B4-4294-BB29-C840CC820FD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28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7F62-9C66-42C7-BD53-5AF3595B66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81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0112-0739-4150-B1DB-0C3214F8F8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161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7467-4E91-43BD-B5F8-4560BB7964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02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67ED-43C1-40B4-9E35-2557B5F22A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3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7D63-5720-4F67-98F4-BFB972FD2D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1092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EEEA-EA0B-478A-8E20-8D92661B00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57910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B68F-BC0B-42F9-AEE0-024059DEAD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7104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1EDE-7927-4E16-A7BB-08383DB158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42730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BD5C-BE38-49A4-82B0-4652E41C7B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98815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34FC-5C9A-4B35-A50A-AD2608F802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28151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20AE4E-36BA-408D-94B1-997DD3FECB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8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433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6433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  <a:p>
            <a:pPr lvl="4"/>
            <a:r>
              <a:rPr lang="en-GB"/>
              <a:t>Osmá úroveň textu</a:t>
            </a:r>
          </a:p>
          <a:p>
            <a:pPr lvl="4"/>
            <a:r>
              <a:rPr lang="en-GB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3633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3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D73C36B3-8ABE-42E0-BF1F-D866168A6D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 dirty="0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hyperlink" Target="https://www.uzis.cz/sites/default/files/knihovna/oralzdr2003.pdf" TargetMode="External"/><Relationship Id="rId4" Type="http://schemas.openxmlformats.org/officeDocument/2006/relationships/hyperlink" Target="https://ehis.uzis.cz/index.php?pg=ehis-2019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mingham.com/heart/index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cZabUb1QdFw/Ttb__ZJeyiI/AAAAAAAAA4o/-WtBv5oqqAo/s1600/hill.gi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5A44C-38E1-4BCF-A0E9-41F70A57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553" y="2809188"/>
            <a:ext cx="6437067" cy="2073847"/>
          </a:xfrm>
        </p:spPr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accent2"/>
                </a:solidFill>
              </a:rPr>
              <a:t>Příčinnost v epidemiologii</a:t>
            </a:r>
            <a:endParaRPr lang="cs-CZ" sz="4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1539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620713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cap="all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cs-CZ" b="1" cap="all" dirty="0">
                <a:solidFill>
                  <a:srgbClr val="333399"/>
                </a:solidFill>
                <a:latin typeface="Arial Black" pitchFamily="34" charset="0"/>
              </a:rPr>
              <a:t>deskriptivní studie</a:t>
            </a:r>
            <a:br>
              <a:rPr lang="cs-CZ" b="1" dirty="0">
                <a:solidFill>
                  <a:srgbClr val="333399"/>
                </a:solidFill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6275" y="1196752"/>
            <a:ext cx="10946974" cy="525658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0000CC"/>
                </a:solidFill>
              </a:rPr>
              <a:t>Četnost a rozložení </a:t>
            </a:r>
            <a:r>
              <a:rPr lang="cs-CZ" sz="3000" dirty="0">
                <a:solidFill>
                  <a:srgbClr val="333399"/>
                </a:solidFill>
              </a:rPr>
              <a:t>nemocí v populaci, a to podle charakteristik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3500" dirty="0">
                <a:solidFill>
                  <a:srgbClr val="333399"/>
                </a:solidFill>
              </a:rPr>
              <a:t>osob (</a:t>
            </a:r>
            <a:r>
              <a:rPr lang="cs-CZ" sz="3500" b="1" dirty="0">
                <a:solidFill>
                  <a:srgbClr val="333399"/>
                </a:solidFill>
              </a:rPr>
              <a:t>KDO</a:t>
            </a:r>
            <a:r>
              <a:rPr lang="cs-CZ" sz="3500" dirty="0">
                <a:solidFill>
                  <a:srgbClr val="333399"/>
                </a:solidFill>
              </a:rPr>
              <a:t>),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3500" dirty="0">
                <a:solidFill>
                  <a:srgbClr val="333399"/>
                </a:solidFill>
              </a:rPr>
              <a:t>místa (</a:t>
            </a:r>
            <a:r>
              <a:rPr lang="cs-CZ" sz="3500" b="1" dirty="0">
                <a:solidFill>
                  <a:srgbClr val="333399"/>
                </a:solidFill>
              </a:rPr>
              <a:t>KDE</a:t>
            </a:r>
            <a:r>
              <a:rPr lang="cs-CZ" sz="3500" dirty="0">
                <a:solidFill>
                  <a:srgbClr val="333399"/>
                </a:solidFill>
              </a:rPr>
              <a:t>),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sz="3500" dirty="0">
                <a:solidFill>
                  <a:srgbClr val="333399"/>
                </a:solidFill>
              </a:rPr>
              <a:t>času (</a:t>
            </a:r>
            <a:r>
              <a:rPr lang="cs-CZ" sz="3500" b="1" dirty="0">
                <a:solidFill>
                  <a:srgbClr val="333399"/>
                </a:solidFill>
              </a:rPr>
              <a:t>KDY</a:t>
            </a:r>
            <a:r>
              <a:rPr lang="cs-CZ" sz="3500" dirty="0">
                <a:solidFill>
                  <a:srgbClr val="333399"/>
                </a:solidFill>
              </a:rPr>
              <a:t>)</a:t>
            </a:r>
            <a:r>
              <a:rPr lang="cs-CZ" sz="3500" b="1" dirty="0">
                <a:solidFill>
                  <a:srgbClr val="333399"/>
                </a:solidFill>
              </a:rPr>
              <a:t> </a:t>
            </a:r>
            <a:r>
              <a:rPr lang="cs-CZ" sz="3500" dirty="0">
                <a:solidFill>
                  <a:srgbClr val="333399"/>
                </a:solidFill>
              </a:rPr>
              <a:t>je nemocný.</a:t>
            </a:r>
          </a:p>
          <a:p>
            <a:pPr lvl="1">
              <a:defRPr/>
            </a:pPr>
            <a:endParaRPr lang="cs-CZ" sz="3000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3000" dirty="0">
                <a:solidFill>
                  <a:srgbClr val="333399"/>
                </a:solidFill>
              </a:rPr>
              <a:t>Výsledky lze využít pro organizaci, řízení a plánování zdravotnických služeb.</a:t>
            </a:r>
          </a:p>
          <a:p>
            <a:pPr marL="0" indent="0">
              <a:buFontTx/>
              <a:buNone/>
              <a:defRPr/>
            </a:pPr>
            <a:endParaRPr lang="cs-CZ" sz="3000" dirty="0"/>
          </a:p>
          <a:p>
            <a:pPr>
              <a:defRPr/>
            </a:pPr>
            <a:r>
              <a:rPr lang="cs-CZ" sz="3000" b="1" dirty="0">
                <a:solidFill>
                  <a:srgbClr val="0000CC"/>
                </a:solidFill>
              </a:rPr>
              <a:t>Zdroj hypotéz</a:t>
            </a:r>
            <a:r>
              <a:rPr lang="cs-CZ" sz="3000" dirty="0"/>
              <a:t>, </a:t>
            </a:r>
            <a:r>
              <a:rPr lang="cs-CZ" sz="3000" dirty="0">
                <a:solidFill>
                  <a:srgbClr val="333399"/>
                </a:solidFill>
              </a:rPr>
              <a:t>ukazují na možné příčinné vztahy.</a:t>
            </a:r>
          </a:p>
          <a:p>
            <a:pPr>
              <a:defRPr/>
            </a:pPr>
            <a:endParaRPr lang="cs-CZ" sz="3000" b="1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sz="3000" dirty="0">
                <a:solidFill>
                  <a:srgbClr val="333399"/>
                </a:solidFill>
              </a:rPr>
              <a:t>Jsou součástí analytických či experimentálních studií.</a:t>
            </a:r>
          </a:p>
          <a:p>
            <a:pPr marL="0" indent="0">
              <a:buFontTx/>
              <a:buNone/>
              <a:defRPr/>
            </a:pPr>
            <a:endParaRPr lang="cs-CZ" sz="3000" dirty="0">
              <a:solidFill>
                <a:srgbClr val="333399"/>
              </a:solidFill>
            </a:endParaRP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1543050" y="747713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>
                <a:solidFill>
                  <a:srgbClr val="00B050"/>
                </a:solidFill>
              </a:rPr>
            </a:b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68413"/>
            <a:ext cx="11268075" cy="64087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Jednotkou studia jsou </a:t>
            </a:r>
            <a:r>
              <a:rPr lang="cs-CZ" sz="2800" b="1" dirty="0">
                <a:solidFill>
                  <a:srgbClr val="333399"/>
                </a:solidFill>
              </a:rPr>
              <a:t>populační celky</a:t>
            </a:r>
            <a:r>
              <a:rPr lang="cs-CZ" sz="2800" dirty="0">
                <a:solidFill>
                  <a:srgbClr val="333399"/>
                </a:solidFill>
              </a:rPr>
              <a:t>  (školy, města, okresy …).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Zjišťují, zda existuje </a:t>
            </a:r>
            <a:r>
              <a:rPr lang="cs-CZ" sz="2800" b="1" dirty="0">
                <a:solidFill>
                  <a:srgbClr val="333399"/>
                </a:solidFill>
              </a:rPr>
              <a:t>korelace</a:t>
            </a:r>
            <a:r>
              <a:rPr lang="cs-CZ" sz="2800" dirty="0">
                <a:solidFill>
                  <a:srgbClr val="333399"/>
                </a:solidFill>
              </a:rPr>
              <a:t> (asociace, vztah) mezi rizikovým faktorem a následkem (nemocí, úmrtím) </a:t>
            </a:r>
            <a:r>
              <a:rPr lang="cs-CZ" sz="2800" b="1" dirty="0">
                <a:solidFill>
                  <a:srgbClr val="333399"/>
                </a:solidFill>
              </a:rPr>
              <a:t>na úrovni populačních celků</a:t>
            </a:r>
            <a:r>
              <a:rPr lang="cs-CZ" sz="2800" dirty="0">
                <a:solidFill>
                  <a:srgbClr val="333399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cs-CZ" sz="2800" dirty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cs-CZ" sz="2800" dirty="0">
                <a:solidFill>
                  <a:srgbClr val="333399"/>
                </a:solidFill>
              </a:rPr>
              <a:t>Těžiště spočívá ve </a:t>
            </a:r>
            <a:r>
              <a:rPr lang="cs-CZ" sz="2800" b="1" dirty="0">
                <a:solidFill>
                  <a:srgbClr val="333399"/>
                </a:solidFill>
              </a:rPr>
              <a:t>srovnávání</a:t>
            </a:r>
            <a:r>
              <a:rPr lang="cs-CZ" sz="2800" dirty="0">
                <a:solidFill>
                  <a:srgbClr val="333399"/>
                </a:solidFill>
              </a:rPr>
              <a:t> zdravotní situace, a to: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r>
              <a:rPr lang="cs-CZ" sz="2800" dirty="0">
                <a:solidFill>
                  <a:srgbClr val="333399"/>
                </a:solidFill>
              </a:rPr>
              <a:t>	a) různých populací v určitém časovém okamžiku 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r>
              <a:rPr lang="cs-CZ" sz="2800" dirty="0">
                <a:solidFill>
                  <a:srgbClr val="333399"/>
                </a:solidFill>
              </a:rPr>
              <a:t>	b) jedné populace v různých časových obdobích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275" y="1484313"/>
            <a:ext cx="11896725" cy="626586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sz="2800" b="1" dirty="0"/>
              <a:t>Většinou se používají, když: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sz="2800" b="1" dirty="0"/>
              <a:t>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>
                <a:solidFill>
                  <a:srgbClr val="0000CC"/>
                </a:solidFill>
              </a:rPr>
              <a:t>nejsou k dispozici údaje na úrovni jedinců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(vliv znečištění ovzduší na výskyt nemocí),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>
                <a:solidFill>
                  <a:srgbClr val="0000CC"/>
                </a:solidFill>
              </a:rPr>
              <a:t>se zajímáme o agregované efekty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(vliv zvýšení spotřební daně na tabákové výrobky na snížení    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spotřeby tabákových výrobků v různých zemích),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>
                <a:solidFill>
                  <a:srgbClr val="0000CC"/>
                </a:solidFill>
              </a:rPr>
              <a:t>chceme poukázat na možnou souvislost mezi  výskytem rizikového faktoru a výskytem nemoci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(např. konzumace vepřového masa na hlavu a výskyt rakoviny   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tlustého střeva v ČR v průběhu posledních 50 let).</a:t>
            </a:r>
          </a:p>
        </p:txBody>
      </p:sp>
      <p:sp>
        <p:nvSpPr>
          <p:cNvPr id="61443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75" y="1196975"/>
            <a:ext cx="10572750" cy="6048375"/>
          </a:xfrm>
        </p:spPr>
        <p:txBody>
          <a:bodyPr>
            <a:noAutofit/>
          </a:bodyPr>
          <a:lstStyle/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/>
            </a:pPr>
            <a:endParaRPr lang="cs-CZ" sz="2400" b="1" dirty="0">
              <a:solidFill>
                <a:srgbClr val="0000FF"/>
              </a:solidFill>
            </a:endParaRPr>
          </a:p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/>
            </a:pPr>
            <a:r>
              <a:rPr lang="cs-CZ" sz="2800" b="1" dirty="0">
                <a:solidFill>
                  <a:srgbClr val="0000FF"/>
                </a:solidFill>
              </a:rPr>
              <a:t>VÝHODY:</a:t>
            </a:r>
            <a:r>
              <a:rPr lang="cs-CZ" sz="2800" b="1" dirty="0"/>
              <a:t>      </a:t>
            </a:r>
          </a:p>
          <a:p>
            <a:pPr marL="685800" lvl="1" indent="457200">
              <a:lnSpc>
                <a:spcPct val="80000"/>
              </a:lnSpc>
              <a:spcBef>
                <a:spcPts val="0"/>
              </a:spcBef>
              <a:defRPr/>
            </a:pPr>
            <a:r>
              <a:rPr lang="cs-CZ" dirty="0"/>
              <a:t>Jsou relativně rychlé, levné a snadno proveditelné </a:t>
            </a:r>
          </a:p>
          <a:p>
            <a:pPr marL="6858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dirty="0"/>
              <a:t>     (sekundární analýza dat).</a:t>
            </a:r>
          </a:p>
          <a:p>
            <a:pPr marL="685800" lvl="1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marL="685800" lvl="1" indent="45720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cs-CZ" dirty="0"/>
              <a:t>Jsou zdrojem hypotéz o etiologii nemocí.</a:t>
            </a:r>
          </a:p>
          <a:p>
            <a:pPr marL="685800" lvl="1" indent="0"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sp>
        <p:nvSpPr>
          <p:cNvPr id="62467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225" y="1552575"/>
            <a:ext cx="11163300" cy="6048375"/>
          </a:xfrm>
        </p:spPr>
        <p:txBody>
          <a:bodyPr>
            <a:noAutofit/>
          </a:bodyPr>
          <a:lstStyle/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/>
            </a:pPr>
            <a:r>
              <a:rPr lang="cs-CZ" sz="2800" b="1" dirty="0">
                <a:solidFill>
                  <a:srgbClr val="0000FF"/>
                </a:solidFill>
              </a:rPr>
              <a:t>NEVÝHODY:</a:t>
            </a:r>
          </a:p>
          <a:p>
            <a:pPr marL="1028700" lvl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cs-CZ" b="1" dirty="0">
                <a:solidFill>
                  <a:srgbClr val="FF0000"/>
                </a:solidFill>
              </a:rPr>
              <a:t>Nelze </a:t>
            </a:r>
            <a:r>
              <a:rPr lang="cs-CZ" b="1" dirty="0"/>
              <a:t>je použít pro</a:t>
            </a:r>
            <a:r>
              <a:rPr lang="cs-CZ" b="1" dirty="0">
                <a:solidFill>
                  <a:srgbClr val="FF0000"/>
                </a:solidFill>
              </a:rPr>
              <a:t> prokazování příčinné závislosti.</a:t>
            </a:r>
            <a:endParaRPr lang="cs-CZ" dirty="0">
              <a:solidFill>
                <a:srgbClr val="FF0000"/>
              </a:solidFill>
            </a:endParaRP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dirty="0"/>
              <a:t>Poukazují </a:t>
            </a:r>
            <a:r>
              <a:rPr lang="cs-CZ" b="1" dirty="0"/>
              <a:t>pouze</a:t>
            </a:r>
            <a:r>
              <a:rPr lang="cs-CZ" dirty="0"/>
              <a:t> na </a:t>
            </a:r>
            <a:r>
              <a:rPr lang="cs-CZ" b="1" dirty="0"/>
              <a:t>možný vztah </a:t>
            </a:r>
            <a:r>
              <a:rPr lang="cs-CZ" dirty="0"/>
              <a:t>mezi výskytem rizikového faktoru a nemoci – jsou zdrojem hypotéz, které je nutno prověřit v jiných typech studií.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dirty="0"/>
              <a:t>Asociace na populační úrovni nemusí znamenat (a často také neznamená) asociaci na úrovni jedince, jde o tzv. </a:t>
            </a:r>
            <a:r>
              <a:rPr lang="cs-CZ" b="1" dirty="0">
                <a:solidFill>
                  <a:srgbClr val="FF0000"/>
                </a:solidFill>
              </a:rPr>
              <a:t>ekologické zkreslení </a:t>
            </a:r>
            <a:r>
              <a:rPr lang="cs-CZ" dirty="0"/>
              <a:t>(</a:t>
            </a:r>
            <a:r>
              <a:rPr lang="cs-CZ" i="1" dirty="0" err="1"/>
              <a:t>ecological</a:t>
            </a:r>
            <a:r>
              <a:rPr lang="cs-CZ" i="1" dirty="0"/>
              <a:t> </a:t>
            </a:r>
            <a:r>
              <a:rPr lang="cs-CZ" i="1" dirty="0" err="1"/>
              <a:t>fallacy</a:t>
            </a:r>
            <a:r>
              <a:rPr lang="cs-CZ" dirty="0"/>
              <a:t>).</a:t>
            </a:r>
          </a:p>
          <a:p>
            <a:pPr>
              <a:spcBef>
                <a:spcPts val="0"/>
              </a:spcBef>
              <a:spcAft>
                <a:spcPts val="1400"/>
              </a:spcAft>
              <a:defRPr/>
            </a:pPr>
            <a:endParaRPr lang="cs-CZ" sz="2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sp>
        <p:nvSpPr>
          <p:cNvPr id="64515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47C4DCD-736B-41DF-A990-A55D19FC2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054" y="744719"/>
            <a:ext cx="7841469" cy="53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36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5834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53200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7273925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993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8713788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834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6553200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7273925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834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7273925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6553200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7993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7993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8713788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8713788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082925" y="27781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082925" y="3463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082925" y="4225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082925" y="1330325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5834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53200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7273925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993063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8713788" y="28194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834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6553200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7273925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834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7273925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6553200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7993063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7993063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8713788" y="4259263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8713788" y="3540125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082925" y="27781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rgbClr val="003366"/>
                </a:solidFill>
              </a:rPr>
              <a:t>OKRES  A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082925" y="3463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082925" y="42259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082925" y="1330325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 dirty="0">
                <a:solidFill>
                  <a:srgbClr val="003366"/>
                </a:solidFill>
              </a:rPr>
              <a:t>ECOLOGICAL FALLACY</a:t>
            </a:r>
            <a:endParaRPr lang="cs-CZ" altLang="cs-CZ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034C72-AC17-402D-9EE3-D66BD0EDBD0D}"/>
              </a:ext>
            </a:extLst>
          </p:cNvPr>
          <p:cNvSpPr txBox="1"/>
          <p:nvPr/>
        </p:nvSpPr>
        <p:spPr>
          <a:xfrm>
            <a:off x="9434513" y="2778125"/>
            <a:ext cx="19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1 N, 1 RF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76AD816-401C-4104-9AA0-34B1E6C7EB17}"/>
              </a:ext>
            </a:extLst>
          </p:cNvPr>
          <p:cNvSpPr txBox="1"/>
          <p:nvPr/>
        </p:nvSpPr>
        <p:spPr>
          <a:xfrm>
            <a:off x="9341963" y="3484938"/>
            <a:ext cx="19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2 N, 2 RF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B3D78B1-7EE7-448D-BE28-6069BDAF7ABA}"/>
              </a:ext>
            </a:extLst>
          </p:cNvPr>
          <p:cNvSpPr txBox="1"/>
          <p:nvPr/>
        </p:nvSpPr>
        <p:spPr>
          <a:xfrm>
            <a:off x="9341963" y="4194731"/>
            <a:ext cx="19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3 N, 3 RF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FD5F33-2C20-4443-8329-FAF6EBB32013}"/>
              </a:ext>
            </a:extLst>
          </p:cNvPr>
          <p:cNvSpPr txBox="1"/>
          <p:nvPr/>
        </p:nvSpPr>
        <p:spPr>
          <a:xfrm>
            <a:off x="8628947" y="2146229"/>
            <a:ext cx="305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3366"/>
                </a:solidFill>
              </a:rPr>
              <a:t>Agregované údaje: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0674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3935413" y="908050"/>
            <a:ext cx="0" cy="46815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3935413" y="5589588"/>
            <a:ext cx="46815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495550" y="188913"/>
            <a:ext cx="252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počet lidí s RF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4295775" y="908050"/>
            <a:ext cx="4321175" cy="43211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3784600" y="4149725"/>
            <a:ext cx="1508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3775075" y="2708275"/>
            <a:ext cx="160338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3794125" y="1268413"/>
            <a:ext cx="141288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284538" y="982663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8729663" y="5303838"/>
            <a:ext cx="19383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počet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 Narrow" panose="020B0606020202030204" pitchFamily="34" charset="0"/>
              </a:rPr>
              <a:t>nemocných</a:t>
            </a: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5184775" y="3979863"/>
            <a:ext cx="358775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6640513" y="251142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8077200" y="1081088"/>
            <a:ext cx="358775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343275" y="2438400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343275" y="3876675"/>
            <a:ext cx="466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600700" y="4181475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OKRES A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046913" y="26177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OKRES B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8504238" y="1255713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OKRES C</a:t>
            </a: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5372100" y="5591175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8093075" y="5705475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672263" y="5703888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5203825" y="5711825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3373438" y="5700713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6818313" y="5608638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8255000" y="55880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5799138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6518275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7239000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7958138" y="28606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8678863" y="286067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799138" y="35814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6518275" y="35814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7239000" y="35814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799138" y="4300538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7239000" y="43005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6518275" y="4300538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7958138" y="43005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7958138" y="35814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8678863" y="43005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8678863" y="35814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048000" y="28194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3048000" y="35052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048000" y="42672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048000" y="13716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6834188" y="5634038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359650" y="5487988"/>
            <a:ext cx="1693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nemocní</a:t>
            </a:r>
            <a:endParaRPr lang="en-GB" altLang="cs-CZ" sz="2800" b="1">
              <a:solidFill>
                <a:srgbClr val="000000"/>
              </a:solidFill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3124200" y="5592763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3579813" y="5489575"/>
            <a:ext cx="1366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 dirty="0">
                <a:solidFill>
                  <a:srgbClr val="000000"/>
                </a:solidFill>
              </a:rPr>
              <a:t>zdraví</a:t>
            </a:r>
            <a:endParaRPr lang="en-GB" altLang="cs-CZ" sz="28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113840" y="313616"/>
            <a:ext cx="8524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cs-CZ" sz="3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itchFamily="34" charset="0"/>
                <a:ea typeface="SimSun" pitchFamily="2" charset="-122"/>
                <a:cs typeface="Arial" charset="0"/>
              </a:rPr>
              <a:t>DĚLENÍ EPIDEMIOLOGIE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113840" y="1233071"/>
            <a:ext cx="8712770" cy="521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marR="0" lvl="0" indent="-336550" algn="l" defTabSz="449263" rtl="0" eaLnBrk="1" fontAlgn="base" latinLnBrk="0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Deskriptivní epidemiologie (Jaké je zdraví populace?)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</a:t>
            </a:r>
          </a:p>
          <a:p>
            <a:pPr marL="342900" marR="0" lvl="0" indent="-336550" algn="l" defTabSz="449263" rtl="0" eaLnBrk="1" fontAlgn="base" latinLnBrk="0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frekvence výskytu nemoci</a:t>
            </a:r>
          </a:p>
          <a:p>
            <a:pPr marL="349250" marR="0" lvl="0" indent="-342900" algn="l" defTabSz="449263" rtl="0" eaLnBrk="1" fontAlgn="base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rozložení nemoci - čas, místo, podskupiny</a:t>
            </a: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Analytická epidemiologie (Proč je takové?)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/>
                <a:ea typeface="SimSun" pitchFamily="2" charset="-122"/>
                <a:cs typeface="Arial" charset="0"/>
              </a:rPr>
              <a:t>etiologie nemoci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/>
                <a:ea typeface="SimSun" pitchFamily="2" charset="-122"/>
                <a:cs typeface="Arial" charset="0"/>
              </a:rPr>
              <a:t>vztah (asociace) mezi nemocí a jejími příčinami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CC0000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/>
                <a:ea typeface="SimSun" pitchFamily="2" charset="-122"/>
                <a:cs typeface="Arial" charset="0"/>
              </a:rPr>
              <a:t>trendy ve vývoji, ev. prognóza frekvence výskytu onemocnění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  <a:p>
            <a:pPr marL="342900" marR="0" lvl="0" indent="-336550" algn="l" defTabSz="449263" rtl="0" eaLnBrk="1" fontAlgn="base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Experimentální epidemiologie (Jak je lze zlepšit?)</a:t>
            </a:r>
          </a:p>
          <a:p>
            <a:pPr marL="349250" marR="0" lvl="0" indent="-342900" algn="l" defTabSz="449263" rtl="0" eaLnBrk="1" fontAlgn="base" latinLnBrk="0" hangingPunct="1">
              <a:lnSpc>
                <a:spcPct val="80000"/>
              </a:lnSpc>
              <a:spcBef>
                <a:spcPts val="638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realizace a hodnocení vhodných opatření </a:t>
            </a:r>
          </a:p>
        </p:txBody>
      </p:sp>
    </p:spTree>
    <p:extLst>
      <p:ext uri="{BB962C8B-B14F-4D97-AF65-F5344CB8AC3E}">
        <p14:creationId xmlns:p14="http://schemas.microsoft.com/office/powerpoint/2010/main" val="3549729982"/>
      </p:ext>
    </p:extLst>
  </p:cSld>
  <p:clrMapOvr>
    <a:masterClrMapping/>
  </p:clrMapOvr>
  <p:transition spd="med" advTm="14688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5743575" y="27590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6456363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7175500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7896225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8616950" y="270827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7175500" y="34290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7896225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7896225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8616950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8616950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216275" y="270827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216275" y="34290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3216275" y="414972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3216275" y="1268413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5659438" y="287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 rot="5400000">
            <a:off x="5802313" y="264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753100" y="34893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>
            <a:off x="5659438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 rot="5400000">
            <a:off x="5802313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6464300" y="34798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>
            <a:off x="6380163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3" name="AutoShape 23"/>
          <p:cNvSpPr>
            <a:spLocks noChangeArrowheads="1"/>
          </p:cNvSpPr>
          <p:nvPr/>
        </p:nvSpPr>
        <p:spPr bwMode="auto">
          <a:xfrm rot="5400000">
            <a:off x="6523038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5743575" y="41624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5659438" y="43021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 rot="5400000">
            <a:off x="5802313" y="40735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6454775" y="41529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6370638" y="42640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 rot="5400000">
            <a:off x="6513513" y="40354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7173913" y="41624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>
            <a:off x="7089775" y="427355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2" name="AutoShape 32"/>
          <p:cNvSpPr>
            <a:spLocks noChangeArrowheads="1"/>
          </p:cNvSpPr>
          <p:nvPr/>
        </p:nvSpPr>
        <p:spPr bwMode="auto">
          <a:xfrm rot="5400000">
            <a:off x="7232650" y="404495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3328988" y="52705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3244850" y="541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5" name="AutoShape 35"/>
          <p:cNvSpPr>
            <a:spLocks noChangeArrowheads="1"/>
          </p:cNvSpPr>
          <p:nvPr/>
        </p:nvSpPr>
        <p:spPr bwMode="auto">
          <a:xfrm rot="5400000">
            <a:off x="3387725" y="518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3838575" y="5168900"/>
            <a:ext cx="3679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nositelé klobouku</a:t>
            </a:r>
            <a:endParaRPr lang="en-GB" altLang="cs-CZ" sz="2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/>
          <p:cNvSpPr>
            <a:spLocks noChangeArrowheads="1"/>
          </p:cNvSpPr>
          <p:nvPr/>
        </p:nvSpPr>
        <p:spPr bwMode="auto">
          <a:xfrm>
            <a:off x="5743575" y="27590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6456363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175500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7896225" y="270827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8616950" y="270827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7175500" y="34290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7896225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7896225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8616950" y="41497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8616950" y="3429000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216275" y="270827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A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216275" y="3429000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B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216275" y="4149725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</a:rPr>
              <a:t>OKRES  C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216275" y="1268413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03366"/>
                </a:solidFill>
              </a:rPr>
              <a:t>ECOLOGICAL FALLACY</a:t>
            </a:r>
            <a:endParaRPr lang="cs-CZ" altLang="cs-CZ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5659438" y="287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 rot="5400000">
            <a:off x="5802313" y="264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5753100" y="34893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5659438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 rot="5400000">
            <a:off x="5802313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6464300" y="34798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6380163" y="35909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3" name="AutoShape 23"/>
          <p:cNvSpPr>
            <a:spLocks noChangeArrowheads="1"/>
          </p:cNvSpPr>
          <p:nvPr/>
        </p:nvSpPr>
        <p:spPr bwMode="auto">
          <a:xfrm rot="5400000">
            <a:off x="6523038" y="33623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5743575" y="4162425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5659438" y="43021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 rot="5400000">
            <a:off x="5802313" y="40735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6454775" y="41529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6370638" y="4264025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 rot="5400000">
            <a:off x="6513513" y="4035425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0" name="Oval 30"/>
          <p:cNvSpPr>
            <a:spLocks noChangeArrowheads="1"/>
          </p:cNvSpPr>
          <p:nvPr/>
        </p:nvSpPr>
        <p:spPr bwMode="auto">
          <a:xfrm>
            <a:off x="7173913" y="4162425"/>
            <a:ext cx="269875" cy="30480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7089775" y="427355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2" name="AutoShape 32"/>
          <p:cNvSpPr>
            <a:spLocks noChangeArrowheads="1"/>
          </p:cNvSpPr>
          <p:nvPr/>
        </p:nvSpPr>
        <p:spPr bwMode="auto">
          <a:xfrm rot="5400000">
            <a:off x="7232650" y="404495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3" name="Oval 33"/>
          <p:cNvSpPr>
            <a:spLocks noChangeArrowheads="1"/>
          </p:cNvSpPr>
          <p:nvPr/>
        </p:nvSpPr>
        <p:spPr bwMode="auto">
          <a:xfrm>
            <a:off x="3328988" y="5270500"/>
            <a:ext cx="269875" cy="304800"/>
          </a:xfrm>
          <a:prstGeom prst="ellipse">
            <a:avLst/>
          </a:prstGeom>
          <a:solidFill>
            <a:srgbClr val="FFCC99"/>
          </a:solidFill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>
            <a:off x="3244850" y="5410200"/>
            <a:ext cx="4572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6835" name="AutoShape 35"/>
          <p:cNvSpPr>
            <a:spLocks noChangeArrowheads="1"/>
          </p:cNvSpPr>
          <p:nvPr/>
        </p:nvSpPr>
        <p:spPr bwMode="auto">
          <a:xfrm rot="5400000">
            <a:off x="3387725" y="5181600"/>
            <a:ext cx="152400" cy="285750"/>
          </a:xfrm>
          <a:prstGeom prst="moon">
            <a:avLst>
              <a:gd name="adj" fmla="val 87500"/>
            </a:avLst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3838575" y="5168900"/>
            <a:ext cx="3679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nositelé klobouku</a:t>
            </a:r>
            <a:endParaRPr lang="en-GB" altLang="cs-CZ" sz="2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162050"/>
            <a:ext cx="11249025" cy="6048375"/>
          </a:xfrm>
        </p:spPr>
        <p:txBody>
          <a:bodyPr>
            <a:noAutofit/>
          </a:bodyPr>
          <a:lstStyle/>
          <a:p>
            <a:pPr indent="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/>
            </a:pPr>
            <a:r>
              <a:rPr lang="cs-CZ" sz="2800" b="1" dirty="0">
                <a:solidFill>
                  <a:srgbClr val="0000FF"/>
                </a:solidFill>
              </a:rPr>
              <a:t>NEVÝHODY: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b="1" dirty="0">
                <a:solidFill>
                  <a:srgbClr val="FF0000"/>
                </a:solidFill>
              </a:rPr>
              <a:t>Nelze je použít pro prokazování příčinné závislosti.</a:t>
            </a:r>
            <a:endParaRPr lang="cs-CZ" sz="2400" dirty="0">
              <a:solidFill>
                <a:srgbClr val="FF0000"/>
              </a:solidFill>
            </a:endParaRP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dirty="0"/>
              <a:t>Poukazují pouze na </a:t>
            </a:r>
            <a:r>
              <a:rPr lang="cs-CZ" sz="2400" b="1" dirty="0"/>
              <a:t>možný vztah </a:t>
            </a:r>
            <a:r>
              <a:rPr lang="cs-CZ" sz="2400" dirty="0"/>
              <a:t>mezi výskytem rizikového faktoru a nemoci – jsou zdrojem hypotéz, které je nutno prověřit v jiných typech studií.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b="1" dirty="0"/>
              <a:t>Asociace na populační úrovni nemusí znamenat (a často také neznamená) asociaci na úrovni jedince </a:t>
            </a:r>
            <a:r>
              <a:rPr lang="cs-CZ" sz="2400" dirty="0">
                <a:solidFill>
                  <a:srgbClr val="0000FF"/>
                </a:solidFill>
              </a:rPr>
              <a:t>(ekologické zkreslení)</a:t>
            </a:r>
            <a:r>
              <a:rPr lang="cs-CZ" sz="2400" dirty="0"/>
              <a:t>.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dirty="0"/>
              <a:t>Přejímá nedostatky rutinních statistik. </a:t>
            </a:r>
          </a:p>
          <a:p>
            <a:pPr marL="1028700" lvl="1">
              <a:spcBef>
                <a:spcPts val="0"/>
              </a:spcBef>
              <a:spcAft>
                <a:spcPts val="900"/>
              </a:spcAft>
              <a:defRPr/>
            </a:pPr>
            <a:r>
              <a:rPr lang="cs-CZ" sz="2400" dirty="0"/>
              <a:t>Využívají  informace získávané k jiným účelům, tzn. není možno získat doplňující informace. 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400"/>
              </a:spcAft>
              <a:defRPr/>
            </a:pPr>
            <a:endParaRPr lang="cs-CZ" sz="2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sp>
        <p:nvSpPr>
          <p:cNvPr id="72707" name="Nadpis 1"/>
          <p:cNvSpPr>
            <a:spLocks noGrp="1"/>
          </p:cNvSpPr>
          <p:nvPr>
            <p:ph type="title"/>
          </p:nvPr>
        </p:nvSpPr>
        <p:spPr>
          <a:xfrm>
            <a:off x="1847850" y="720725"/>
            <a:ext cx="8374063" cy="635000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Ekologické studie </a:t>
            </a:r>
            <a:br>
              <a:rPr lang="cs-CZ" altLang="cs-CZ" sz="4000">
                <a:solidFill>
                  <a:srgbClr val="00B050"/>
                </a:solidFill>
              </a:rPr>
            </a:br>
            <a:endParaRPr lang="cs-CZ" altLang="cs-CZ" sz="4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Průřezové (prevalenční) studie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7475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550988"/>
            <a:ext cx="5621338" cy="4532312"/>
          </a:xfrm>
        </p:spPr>
      </p:pic>
      <p:sp>
        <p:nvSpPr>
          <p:cNvPr id="3" name="Obdélník 2"/>
          <p:cNvSpPr/>
          <p:nvPr/>
        </p:nvSpPr>
        <p:spPr>
          <a:xfrm>
            <a:off x="3071813" y="5157788"/>
            <a:ext cx="1152525" cy="71913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32463" y="5157788"/>
            <a:ext cx="1079500" cy="719137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633413" y="482600"/>
            <a:ext cx="97297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b="1" kern="0" dirty="0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12875"/>
            <a:ext cx="10858500" cy="47132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dirty="0"/>
              <a:t>Soubor sledovaných osob vytváříme </a:t>
            </a:r>
            <a:r>
              <a:rPr lang="cs-CZ" sz="2800" b="1" dirty="0">
                <a:solidFill>
                  <a:srgbClr val="FF0000"/>
                </a:solidFill>
              </a:rPr>
              <a:t>náhodným výběrem </a:t>
            </a:r>
            <a:r>
              <a:rPr lang="cs-CZ" sz="2800" dirty="0"/>
              <a:t>jedinců ze studované populace.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2800" dirty="0"/>
          </a:p>
          <a:p>
            <a:pPr>
              <a:spcBef>
                <a:spcPts val="0"/>
              </a:spcBef>
              <a:defRPr/>
            </a:pPr>
            <a:r>
              <a:rPr lang="cs-CZ" sz="2800" dirty="0"/>
              <a:t>Údaje o přítomnosti nemocí a rizikových faktorů u jedinců jsou zjišťovány jednorázově v přesně určeném okamžiku / intervalu.</a:t>
            </a:r>
          </a:p>
          <a:p>
            <a:pPr>
              <a:spcBef>
                <a:spcPts val="0"/>
              </a:spcBef>
              <a:defRPr/>
            </a:pPr>
            <a:endParaRPr lang="cs-CZ" sz="2800" dirty="0"/>
          </a:p>
          <a:p>
            <a:pPr>
              <a:spcBef>
                <a:spcPts val="0"/>
              </a:spcBef>
              <a:defRPr/>
            </a:pPr>
            <a:r>
              <a:rPr lang="cs-CZ" sz="2800" dirty="0"/>
              <a:t>Poskytují informace o </a:t>
            </a:r>
            <a:r>
              <a:rPr lang="cs-CZ" sz="2800" b="1" dirty="0"/>
              <a:t>prevalenci nemocí a o prevalenci rizikových faktorů </a:t>
            </a:r>
            <a:r>
              <a:rPr lang="cs-CZ" sz="2800" dirty="0"/>
              <a:t>ve studované populaci.</a:t>
            </a:r>
          </a:p>
          <a:p>
            <a:pPr>
              <a:spcBef>
                <a:spcPts val="0"/>
              </a:spcBef>
              <a:defRPr/>
            </a:pPr>
            <a:endParaRPr lang="cs-CZ" sz="2800" dirty="0"/>
          </a:p>
          <a:p>
            <a:pPr>
              <a:spcBef>
                <a:spcPts val="0"/>
              </a:spcBef>
              <a:defRPr/>
            </a:pPr>
            <a:r>
              <a:rPr lang="cs-CZ" sz="2800" dirty="0"/>
              <a:t>Lze testovat i velikost asociace mezi výskytem rizikových faktorů a výskytem nemoci – je ale problém s určením, zda expozice předcházela nemoci či naopak.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02816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ál 1"/>
          <p:cNvSpPr>
            <a:spLocks noChangeArrowheads="1"/>
          </p:cNvSpPr>
          <p:nvPr/>
        </p:nvSpPr>
        <p:spPr bwMode="auto">
          <a:xfrm>
            <a:off x="1828800" y="742950"/>
            <a:ext cx="2951163" cy="30416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53" y="-246063"/>
            <a:ext cx="12638088" cy="8080376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AEE8D7-5BD6-4179-AE11-92F2339FFD01}"/>
              </a:ext>
            </a:extLst>
          </p:cNvPr>
          <p:cNvSpPr txBox="1"/>
          <p:nvPr/>
        </p:nvSpPr>
        <p:spPr>
          <a:xfrm>
            <a:off x="826936" y="6035040"/>
            <a:ext cx="105354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3200" b="1" i="0" dirty="0">
                <a:solidFill>
                  <a:srgbClr val="323D8E"/>
                </a:solidFill>
                <a:effectLst/>
                <a:latin typeface="Roboto" panose="02000000000000000000" pitchFamily="2" charset="0"/>
                <a:hlinkClick r:id="rId4"/>
              </a:rPr>
              <a:t>Evropské výběrové šetření o zdraví 2019</a:t>
            </a:r>
            <a:endParaRPr lang="cs-CZ" sz="3200" b="1" i="0" dirty="0">
              <a:solidFill>
                <a:srgbClr val="323D8E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C5CA2E-ADFE-4DF4-8A6F-341D9E7E618E}"/>
              </a:ext>
            </a:extLst>
          </p:cNvPr>
          <p:cNvSpPr txBox="1"/>
          <p:nvPr/>
        </p:nvSpPr>
        <p:spPr>
          <a:xfrm>
            <a:off x="826936" y="5185575"/>
            <a:ext cx="105354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3200" b="1" i="0" dirty="0">
                <a:solidFill>
                  <a:srgbClr val="323D8E"/>
                </a:solidFill>
                <a:effectLst/>
                <a:latin typeface="Roboto" panose="02000000000000000000" pitchFamily="2" charset="0"/>
                <a:hlinkClick r:id="rId5"/>
              </a:rPr>
              <a:t>Analýza orálního zdraví 2003</a:t>
            </a:r>
            <a:endParaRPr lang="cs-CZ" sz="3200" b="1" i="0" dirty="0">
              <a:solidFill>
                <a:srgbClr val="323D8E"/>
              </a:solidFill>
              <a:effectLst/>
              <a:latin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19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930A09-A246-45A9-BC87-78B137FC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55" y="182880"/>
            <a:ext cx="9801968" cy="64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466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D040FE-302D-44DB-B046-14AB8614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03" y="211504"/>
            <a:ext cx="8419593" cy="63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931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3ED1F4F-334D-45DC-8759-820EA364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5" y="223439"/>
            <a:ext cx="9174492" cy="63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930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3B3A21A-643F-4BBA-A46E-61B7E88BF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641" y="432554"/>
            <a:ext cx="8534400" cy="1143000"/>
          </a:xfrm>
        </p:spPr>
        <p:txBody>
          <a:bodyPr/>
          <a:lstStyle/>
          <a:p>
            <a:pPr algn="l"/>
            <a:r>
              <a:rPr lang="cs-CZ" altLang="cs-CZ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EPIDEMIOLOGIE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F9CA5C41-AE60-4E14-BAE5-0FA6BED6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9641" y="1571625"/>
            <a:ext cx="11221088" cy="488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proniknout ke kořenům zdraví a nemoci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sociálně – ekologický přístup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ne jedinec, ale skupina, populace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nejen nemocní, ale i zdraví lidé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informace o nemoci, ale i o všech charakteristikách lidí a prostředí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výzkum obyvatelstva v přirozeném prostředí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komplex metod a technik výzkumu</a:t>
            </a:r>
          </a:p>
          <a:p>
            <a:pPr lvl="1">
              <a:lnSpc>
                <a:spcPct val="90000"/>
              </a:lnSpc>
            </a:pPr>
            <a:r>
              <a:rPr lang="cs-CZ" altLang="cs-CZ" b="1" dirty="0">
                <a:solidFill>
                  <a:schemeClr val="accent2"/>
                </a:solidFill>
              </a:rPr>
              <a:t>mezioborový výzkum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557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F9D5DB-AA40-4ADA-A78B-76B2375A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58" y="340416"/>
            <a:ext cx="9988083" cy="61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53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1412875"/>
            <a:ext cx="11458575" cy="51847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b="1" dirty="0">
                <a:solidFill>
                  <a:srgbClr val="0000FF"/>
                </a:solidFill>
              </a:rPr>
              <a:t>Deskriptivní průřezové studie:</a:t>
            </a:r>
            <a:endParaRPr lang="cs-CZ" b="1" dirty="0"/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dirty="0"/>
              <a:t>Popisují četnost a rozložení rizikových faktorů a nemocí v populaci a jejích podskupinách (</a:t>
            </a:r>
            <a:r>
              <a:rPr lang="cs-CZ" dirty="0" err="1"/>
              <a:t>def</a:t>
            </a:r>
            <a:r>
              <a:rPr lang="cs-CZ" dirty="0"/>
              <a:t>. pohlavím, věkem, regionem, vzděláním aj.)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dirty="0"/>
              <a:t>Sledují také </a:t>
            </a:r>
            <a:r>
              <a:rPr lang="cs-CZ" b="1" dirty="0"/>
              <a:t>současný výskyt nemocí a vybraných rizikových faktorů. 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dirty="0"/>
              <a:t>Srovnání výskytu nemoci ve skupině s RF a bez RF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b="1" dirty="0"/>
              <a:t>Jednorázové šetření </a:t>
            </a:r>
            <a:r>
              <a:rPr lang="cs-CZ" dirty="0"/>
              <a:t>- </a:t>
            </a:r>
            <a:r>
              <a:rPr lang="cs-CZ" b="1" dirty="0">
                <a:solidFill>
                  <a:srgbClr val="FF0000"/>
                </a:solidFill>
              </a:rPr>
              <a:t>chybí časové hledisko</a:t>
            </a:r>
            <a:r>
              <a:rPr lang="cs-CZ" dirty="0"/>
              <a:t>, nelze přesně určit, co je příčina a co následek </a:t>
            </a:r>
            <a:r>
              <a:rPr lang="cs-CZ" sz="2800" dirty="0"/>
              <a:t>(př. kouření a neuróza, VKP a hypertenze)</a:t>
            </a:r>
            <a:r>
              <a:rPr lang="cs-CZ" dirty="0"/>
              <a:t>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b="1" dirty="0"/>
              <a:t>Zdroj hypotéz </a:t>
            </a:r>
            <a:r>
              <a:rPr lang="cs-CZ" dirty="0"/>
              <a:t>o možných příčinných vztazích, které je nutno ověřit jinými typy studií.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dirty="0"/>
          </a:p>
          <a:p>
            <a:pPr lvl="1">
              <a:lnSpc>
                <a:spcPct val="80000"/>
              </a:lnSpc>
              <a:spcBef>
                <a:spcPts val="0"/>
              </a:spcBef>
              <a:defRPr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b="1" kern="0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  <a:endParaRPr lang="cs-CZ" altLang="cs-CZ" b="1" kern="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5" y="1508125"/>
            <a:ext cx="10944225" cy="47132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cs-CZ" b="1" dirty="0">
                <a:solidFill>
                  <a:srgbClr val="0000FF"/>
                </a:solidFill>
              </a:rPr>
              <a:t>Analytické průřezové studie: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cs-CZ" b="1" dirty="0"/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V případech, kdy </a:t>
            </a:r>
            <a:r>
              <a:rPr lang="cs-CZ" b="1" dirty="0"/>
              <a:t>expozice</a:t>
            </a:r>
            <a:r>
              <a:rPr lang="cs-CZ" dirty="0"/>
              <a:t> </a:t>
            </a:r>
            <a:r>
              <a:rPr lang="cs-CZ" b="1" dirty="0">
                <a:solidFill>
                  <a:srgbClr val="0000FF"/>
                </a:solidFill>
              </a:rPr>
              <a:t>zcela určitě předchází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b="1" dirty="0"/>
              <a:t>výskytu onemocnění </a:t>
            </a:r>
            <a:r>
              <a:rPr lang="cs-CZ" dirty="0"/>
              <a:t>(krevní skupina, barva očí, genetické znaky), mohou být zjištěné asociace mezi expozicí a nemocí interpretovány z pohledu možné příčinné souvislosti.</a:t>
            </a:r>
          </a:p>
          <a:p>
            <a:pPr lvl="1">
              <a:spcBef>
                <a:spcPts val="0"/>
              </a:spcBef>
              <a:defRPr/>
            </a:pPr>
            <a:endParaRPr lang="cs-CZ" dirty="0"/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endParaRPr lang="cs-CZ" dirty="0"/>
          </a:p>
        </p:txBody>
      </p:sp>
      <p:sp>
        <p:nvSpPr>
          <p:cNvPr id="808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B050"/>
                </a:solidFill>
                <a:latin typeface="Arial Black" panose="020B0A04020102020204" pitchFamily="34" charset="0"/>
              </a:rPr>
              <a:t>Průřezové studie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5EF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333399"/>
                </a:solidFill>
                <a:latin typeface="Arial Black" pitchFamily="34" charset="0"/>
              </a:rPr>
              <a:t>ANALYTICKÉ studie</a:t>
            </a:r>
            <a:br>
              <a:rPr lang="cs-CZ" b="1" dirty="0">
                <a:solidFill>
                  <a:srgbClr val="333399"/>
                </a:solidFill>
                <a:latin typeface="Arial Black" pitchFamily="34" charset="0"/>
              </a:rPr>
            </a:b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81923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6263" y="858838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cap="all" dirty="0">
                <a:solidFill>
                  <a:srgbClr val="333399"/>
                </a:solidFill>
                <a:latin typeface="Arial Black" pitchFamily="34" charset="0"/>
              </a:rPr>
              <a:t>ANALYTICKÉ studie</a:t>
            </a:r>
            <a:br>
              <a:rPr lang="cs-CZ" b="1" dirty="0">
                <a:solidFill>
                  <a:srgbClr val="000066"/>
                </a:solidFill>
                <a:latin typeface="Arial Black" pitchFamily="34" charset="0"/>
              </a:rPr>
            </a:br>
            <a:endParaRPr lang="cs-CZ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647825"/>
            <a:ext cx="11150600" cy="5072063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cs-CZ" dirty="0"/>
              <a:t>Prověřují hypotézy, </a:t>
            </a:r>
            <a:r>
              <a:rPr lang="cs-CZ" b="1" dirty="0">
                <a:solidFill>
                  <a:srgbClr val="333399"/>
                </a:solidFill>
              </a:rPr>
              <a:t>objasňují vztah příčiny a následku</a:t>
            </a:r>
            <a:r>
              <a:rPr lang="cs-CZ" dirty="0">
                <a:solidFill>
                  <a:srgbClr val="333399"/>
                </a:solidFill>
              </a:rPr>
              <a:t>, </a:t>
            </a:r>
            <a:r>
              <a:rPr lang="cs-CZ" dirty="0"/>
              <a:t>mohou být zdrojem dalších hypotéz.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Pracují minimálně </a:t>
            </a:r>
            <a:r>
              <a:rPr lang="cs-CZ" b="1" dirty="0">
                <a:solidFill>
                  <a:srgbClr val="333399"/>
                </a:solidFill>
              </a:rPr>
              <a:t>se dvěma skupinami osob</a:t>
            </a:r>
            <a:r>
              <a:rPr lang="cs-CZ" dirty="0"/>
              <a:t>, a to se skupinou </a:t>
            </a:r>
            <a:r>
              <a:rPr lang="cs-CZ" b="1" dirty="0"/>
              <a:t>studovanou</a:t>
            </a:r>
            <a:r>
              <a:rPr lang="cs-CZ" dirty="0"/>
              <a:t> (exponovanou) a se skupinou </a:t>
            </a:r>
            <a:r>
              <a:rPr lang="cs-CZ" b="1" dirty="0"/>
              <a:t>kontrolní</a:t>
            </a:r>
            <a:r>
              <a:rPr lang="cs-CZ" dirty="0"/>
              <a:t>.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>
              <a:solidFill>
                <a:srgbClr val="0066CC"/>
              </a:solidFill>
            </a:endParaRPr>
          </a:p>
        </p:txBody>
      </p:sp>
      <p:sp>
        <p:nvSpPr>
          <p:cNvPr id="83971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E5F80A2-55B8-4F47-B1E2-D502222D5FA3}"/>
              </a:ext>
            </a:extLst>
          </p:cNvPr>
          <p:cNvSpPr/>
          <p:nvPr/>
        </p:nvSpPr>
        <p:spPr>
          <a:xfrm>
            <a:off x="6419654" y="3429000"/>
            <a:ext cx="2102177" cy="624526"/>
          </a:xfrm>
          <a:prstGeom prst="rect">
            <a:avLst/>
          </a:prstGeom>
          <a:pattFill prst="wdUpDiag">
            <a:fgClr>
              <a:srgbClr val="EF8F0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994" name="Nadpis 38"/>
          <p:cNvSpPr>
            <a:spLocks noGrp="1"/>
          </p:cNvSpPr>
          <p:nvPr>
            <p:ph type="title"/>
          </p:nvPr>
        </p:nvSpPr>
        <p:spPr>
          <a:xfrm>
            <a:off x="438150" y="433388"/>
            <a:ext cx="10972800" cy="1143000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/>
          </a:p>
        </p:txBody>
      </p:sp>
      <p:pic>
        <p:nvPicPr>
          <p:cNvPr id="84995" name="Zástupný symbol pro obsah 4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754" y="1687863"/>
            <a:ext cx="11099800" cy="4276725"/>
          </a:xfrm>
        </p:spPr>
      </p:pic>
      <p:sp>
        <p:nvSpPr>
          <p:cNvPr id="4" name="Obdélník 3"/>
          <p:cNvSpPr/>
          <p:nvPr/>
        </p:nvSpPr>
        <p:spPr>
          <a:xfrm>
            <a:off x="9667347" y="3249613"/>
            <a:ext cx="1836737" cy="37941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599084" y="4818769"/>
            <a:ext cx="1905000" cy="352425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CEAF63-530C-44B5-AD54-906CC35F035F}"/>
              </a:ext>
            </a:extLst>
          </p:cNvPr>
          <p:cNvSpPr/>
          <p:nvPr/>
        </p:nvSpPr>
        <p:spPr>
          <a:xfrm>
            <a:off x="6611565" y="3402250"/>
            <a:ext cx="2102177" cy="614207"/>
          </a:xfrm>
          <a:prstGeom prst="rect">
            <a:avLst/>
          </a:prstGeom>
          <a:solidFill>
            <a:srgbClr val="FFC000">
              <a:alpha val="31000"/>
            </a:srgb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2BEABD-956F-4661-83B6-7CAF6560F758}"/>
              </a:ext>
            </a:extLst>
          </p:cNvPr>
          <p:cNvSpPr/>
          <p:nvPr/>
        </p:nvSpPr>
        <p:spPr>
          <a:xfrm>
            <a:off x="6611565" y="4941964"/>
            <a:ext cx="2102176" cy="614207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8A4B07A-C135-4B49-AA0A-72CDCD3374EF}"/>
              </a:ext>
            </a:extLst>
          </p:cNvPr>
          <p:cNvSpPr/>
          <p:nvPr/>
        </p:nvSpPr>
        <p:spPr>
          <a:xfrm>
            <a:off x="1048184" y="3439319"/>
            <a:ext cx="2102176" cy="2047081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EDD65792-B790-4749-AE38-470309A200A9}"/>
              </a:ext>
            </a:extLst>
          </p:cNvPr>
          <p:cNvSpPr/>
          <p:nvPr/>
        </p:nvSpPr>
        <p:spPr>
          <a:xfrm>
            <a:off x="1512711" y="3428620"/>
            <a:ext cx="1659467" cy="1278847"/>
          </a:xfrm>
          <a:custGeom>
            <a:avLst/>
            <a:gdLst>
              <a:gd name="connsiteX0" fmla="*/ 0 w 1659467"/>
              <a:gd name="connsiteY0" fmla="*/ 285424 h 1278847"/>
              <a:gd name="connsiteX1" fmla="*/ 0 w 1659467"/>
              <a:gd name="connsiteY1" fmla="*/ 285424 h 1278847"/>
              <a:gd name="connsiteX2" fmla="*/ 135467 w 1659467"/>
              <a:gd name="connsiteY2" fmla="*/ 262847 h 1278847"/>
              <a:gd name="connsiteX3" fmla="*/ 248356 w 1659467"/>
              <a:gd name="connsiteY3" fmla="*/ 240269 h 1278847"/>
              <a:gd name="connsiteX4" fmla="*/ 485422 w 1659467"/>
              <a:gd name="connsiteY4" fmla="*/ 251558 h 1278847"/>
              <a:gd name="connsiteX5" fmla="*/ 519289 w 1659467"/>
              <a:gd name="connsiteY5" fmla="*/ 274136 h 1278847"/>
              <a:gd name="connsiteX6" fmla="*/ 587022 w 1659467"/>
              <a:gd name="connsiteY6" fmla="*/ 341869 h 1278847"/>
              <a:gd name="connsiteX7" fmla="*/ 654756 w 1659467"/>
              <a:gd name="connsiteY7" fmla="*/ 398313 h 1278847"/>
              <a:gd name="connsiteX8" fmla="*/ 756356 w 1659467"/>
              <a:gd name="connsiteY8" fmla="*/ 477336 h 1278847"/>
              <a:gd name="connsiteX9" fmla="*/ 790222 w 1659467"/>
              <a:gd name="connsiteY9" fmla="*/ 522491 h 1278847"/>
              <a:gd name="connsiteX10" fmla="*/ 812800 w 1659467"/>
              <a:gd name="connsiteY10" fmla="*/ 556358 h 1278847"/>
              <a:gd name="connsiteX11" fmla="*/ 846667 w 1659467"/>
              <a:gd name="connsiteY11" fmla="*/ 578936 h 1278847"/>
              <a:gd name="connsiteX12" fmla="*/ 914400 w 1659467"/>
              <a:gd name="connsiteY12" fmla="*/ 646669 h 1278847"/>
              <a:gd name="connsiteX13" fmla="*/ 948267 w 1659467"/>
              <a:gd name="connsiteY13" fmla="*/ 680536 h 1278847"/>
              <a:gd name="connsiteX14" fmla="*/ 982133 w 1659467"/>
              <a:gd name="connsiteY14" fmla="*/ 714402 h 1278847"/>
              <a:gd name="connsiteX15" fmla="*/ 1004711 w 1659467"/>
              <a:gd name="connsiteY15" fmla="*/ 748269 h 1278847"/>
              <a:gd name="connsiteX16" fmla="*/ 1072445 w 1659467"/>
              <a:gd name="connsiteY16" fmla="*/ 782136 h 1278847"/>
              <a:gd name="connsiteX17" fmla="*/ 1174045 w 1659467"/>
              <a:gd name="connsiteY17" fmla="*/ 883736 h 1278847"/>
              <a:gd name="connsiteX18" fmla="*/ 1207911 w 1659467"/>
              <a:gd name="connsiteY18" fmla="*/ 917602 h 1278847"/>
              <a:gd name="connsiteX19" fmla="*/ 1219200 w 1659467"/>
              <a:gd name="connsiteY19" fmla="*/ 1041780 h 1278847"/>
              <a:gd name="connsiteX20" fmla="*/ 1253067 w 1659467"/>
              <a:gd name="connsiteY20" fmla="*/ 1075647 h 1278847"/>
              <a:gd name="connsiteX21" fmla="*/ 1320800 w 1659467"/>
              <a:gd name="connsiteY21" fmla="*/ 1132091 h 1278847"/>
              <a:gd name="connsiteX22" fmla="*/ 1332089 w 1659467"/>
              <a:gd name="connsiteY22" fmla="*/ 1165958 h 1278847"/>
              <a:gd name="connsiteX23" fmla="*/ 1388533 w 1659467"/>
              <a:gd name="connsiteY23" fmla="*/ 1233691 h 1278847"/>
              <a:gd name="connsiteX24" fmla="*/ 1422400 w 1659467"/>
              <a:gd name="connsiteY24" fmla="*/ 1244980 h 1278847"/>
              <a:gd name="connsiteX25" fmla="*/ 1490133 w 1659467"/>
              <a:gd name="connsiteY25" fmla="*/ 1278847 h 1278847"/>
              <a:gd name="connsiteX26" fmla="*/ 1614311 w 1659467"/>
              <a:gd name="connsiteY26" fmla="*/ 1267558 h 1278847"/>
              <a:gd name="connsiteX27" fmla="*/ 1625600 w 1659467"/>
              <a:gd name="connsiteY27" fmla="*/ 1233691 h 1278847"/>
              <a:gd name="connsiteX28" fmla="*/ 1636889 w 1659467"/>
              <a:gd name="connsiteY28" fmla="*/ 1098224 h 1278847"/>
              <a:gd name="connsiteX29" fmla="*/ 1659467 w 1659467"/>
              <a:gd name="connsiteY29" fmla="*/ 1019202 h 1278847"/>
              <a:gd name="connsiteX30" fmla="*/ 1636889 w 1659467"/>
              <a:gd name="connsiteY30" fmla="*/ 883736 h 1278847"/>
              <a:gd name="connsiteX31" fmla="*/ 1591733 w 1659467"/>
              <a:gd name="connsiteY31" fmla="*/ 748269 h 1278847"/>
              <a:gd name="connsiteX32" fmla="*/ 1557867 w 1659467"/>
              <a:gd name="connsiteY32" fmla="*/ 725691 h 1278847"/>
              <a:gd name="connsiteX33" fmla="*/ 1546578 w 1659467"/>
              <a:gd name="connsiteY33" fmla="*/ 691824 h 1278847"/>
              <a:gd name="connsiteX34" fmla="*/ 1501422 w 1659467"/>
              <a:gd name="connsiteY34" fmla="*/ 624091 h 1278847"/>
              <a:gd name="connsiteX35" fmla="*/ 1456267 w 1659467"/>
              <a:gd name="connsiteY35" fmla="*/ 556358 h 1278847"/>
              <a:gd name="connsiteX36" fmla="*/ 1433689 w 1659467"/>
              <a:gd name="connsiteY36" fmla="*/ 488624 h 1278847"/>
              <a:gd name="connsiteX37" fmla="*/ 1422400 w 1659467"/>
              <a:gd name="connsiteY37" fmla="*/ 454758 h 1278847"/>
              <a:gd name="connsiteX38" fmla="*/ 1377245 w 1659467"/>
              <a:gd name="connsiteY38" fmla="*/ 387024 h 1278847"/>
              <a:gd name="connsiteX39" fmla="*/ 1354667 w 1659467"/>
              <a:gd name="connsiteY39" fmla="*/ 353158 h 1278847"/>
              <a:gd name="connsiteX40" fmla="*/ 1320800 w 1659467"/>
              <a:gd name="connsiteY40" fmla="*/ 285424 h 1278847"/>
              <a:gd name="connsiteX41" fmla="*/ 1253067 w 1659467"/>
              <a:gd name="connsiteY41" fmla="*/ 240269 h 1278847"/>
              <a:gd name="connsiteX42" fmla="*/ 1174045 w 1659467"/>
              <a:gd name="connsiteY42" fmla="*/ 195113 h 1278847"/>
              <a:gd name="connsiteX43" fmla="*/ 1151467 w 1659467"/>
              <a:gd name="connsiteY43" fmla="*/ 161247 h 1278847"/>
              <a:gd name="connsiteX44" fmla="*/ 1038578 w 1659467"/>
              <a:gd name="connsiteY44" fmla="*/ 138669 h 1278847"/>
              <a:gd name="connsiteX45" fmla="*/ 925689 w 1659467"/>
              <a:gd name="connsiteY45" fmla="*/ 82224 h 1278847"/>
              <a:gd name="connsiteX46" fmla="*/ 880533 w 1659467"/>
              <a:gd name="connsiteY46" fmla="*/ 59647 h 1278847"/>
              <a:gd name="connsiteX47" fmla="*/ 812800 w 1659467"/>
              <a:gd name="connsiteY47" fmla="*/ 37069 h 1278847"/>
              <a:gd name="connsiteX48" fmla="*/ 778933 w 1659467"/>
              <a:gd name="connsiteY48" fmla="*/ 25780 h 1278847"/>
              <a:gd name="connsiteX49" fmla="*/ 609600 w 1659467"/>
              <a:gd name="connsiteY49" fmla="*/ 14491 h 1278847"/>
              <a:gd name="connsiteX50" fmla="*/ 575733 w 1659467"/>
              <a:gd name="connsiteY50" fmla="*/ 3202 h 1278847"/>
              <a:gd name="connsiteX51" fmla="*/ 270933 w 1659467"/>
              <a:gd name="connsiteY51" fmla="*/ 25780 h 1278847"/>
              <a:gd name="connsiteX52" fmla="*/ 203200 w 1659467"/>
              <a:gd name="connsiteY52" fmla="*/ 70936 h 1278847"/>
              <a:gd name="connsiteX53" fmla="*/ 158045 w 1659467"/>
              <a:gd name="connsiteY53" fmla="*/ 82224 h 1278847"/>
              <a:gd name="connsiteX54" fmla="*/ 101600 w 1659467"/>
              <a:gd name="connsiteY54" fmla="*/ 93513 h 1278847"/>
              <a:gd name="connsiteX55" fmla="*/ 33867 w 1659467"/>
              <a:gd name="connsiteY55" fmla="*/ 116091 h 1278847"/>
              <a:gd name="connsiteX56" fmla="*/ 22578 w 1659467"/>
              <a:gd name="connsiteY56" fmla="*/ 217691 h 1278847"/>
              <a:gd name="connsiteX57" fmla="*/ 0 w 1659467"/>
              <a:gd name="connsiteY57" fmla="*/ 285424 h 12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59467" h="1278847">
                <a:moveTo>
                  <a:pt x="0" y="285424"/>
                </a:moveTo>
                <a:lnTo>
                  <a:pt x="0" y="285424"/>
                </a:lnTo>
                <a:lnTo>
                  <a:pt x="135467" y="262847"/>
                </a:lnTo>
                <a:cubicBezTo>
                  <a:pt x="173223" y="255982"/>
                  <a:pt x="248356" y="240269"/>
                  <a:pt x="248356" y="240269"/>
                </a:cubicBezTo>
                <a:cubicBezTo>
                  <a:pt x="327378" y="244032"/>
                  <a:pt x="406921" y="241745"/>
                  <a:pt x="485422" y="251558"/>
                </a:cubicBezTo>
                <a:cubicBezTo>
                  <a:pt x="498885" y="253241"/>
                  <a:pt x="509148" y="265122"/>
                  <a:pt x="519289" y="274136"/>
                </a:cubicBezTo>
                <a:cubicBezTo>
                  <a:pt x="543154" y="295349"/>
                  <a:pt x="560455" y="324158"/>
                  <a:pt x="587022" y="341869"/>
                </a:cubicBezTo>
                <a:cubicBezTo>
                  <a:pt x="708035" y="422545"/>
                  <a:pt x="524382" y="296911"/>
                  <a:pt x="654756" y="398313"/>
                </a:cubicBezTo>
                <a:cubicBezTo>
                  <a:pt x="720271" y="449269"/>
                  <a:pt x="712422" y="426079"/>
                  <a:pt x="756356" y="477336"/>
                </a:cubicBezTo>
                <a:cubicBezTo>
                  <a:pt x="768600" y="491621"/>
                  <a:pt x="779286" y="507181"/>
                  <a:pt x="790222" y="522491"/>
                </a:cubicBezTo>
                <a:cubicBezTo>
                  <a:pt x="798108" y="533532"/>
                  <a:pt x="803206" y="546764"/>
                  <a:pt x="812800" y="556358"/>
                </a:cubicBezTo>
                <a:cubicBezTo>
                  <a:pt x="822394" y="565952"/>
                  <a:pt x="836526" y="569922"/>
                  <a:pt x="846667" y="578936"/>
                </a:cubicBezTo>
                <a:cubicBezTo>
                  <a:pt x="870532" y="600149"/>
                  <a:pt x="891822" y="624091"/>
                  <a:pt x="914400" y="646669"/>
                </a:cubicBezTo>
                <a:lnTo>
                  <a:pt x="948267" y="680536"/>
                </a:lnTo>
                <a:cubicBezTo>
                  <a:pt x="959556" y="691825"/>
                  <a:pt x="973277" y="701119"/>
                  <a:pt x="982133" y="714402"/>
                </a:cubicBezTo>
                <a:cubicBezTo>
                  <a:pt x="989659" y="725691"/>
                  <a:pt x="995117" y="738675"/>
                  <a:pt x="1004711" y="748269"/>
                </a:cubicBezTo>
                <a:cubicBezTo>
                  <a:pt x="1026595" y="770153"/>
                  <a:pt x="1044900" y="772954"/>
                  <a:pt x="1072445" y="782136"/>
                </a:cubicBezTo>
                <a:lnTo>
                  <a:pt x="1174045" y="883736"/>
                </a:lnTo>
                <a:lnTo>
                  <a:pt x="1207911" y="917602"/>
                </a:lnTo>
                <a:cubicBezTo>
                  <a:pt x="1211674" y="958995"/>
                  <a:pt x="1207782" y="1001816"/>
                  <a:pt x="1219200" y="1041780"/>
                </a:cubicBezTo>
                <a:cubicBezTo>
                  <a:pt x="1223586" y="1057131"/>
                  <a:pt x="1240802" y="1065426"/>
                  <a:pt x="1253067" y="1075647"/>
                </a:cubicBezTo>
                <a:cubicBezTo>
                  <a:pt x="1347368" y="1154231"/>
                  <a:pt x="1221855" y="1033146"/>
                  <a:pt x="1320800" y="1132091"/>
                </a:cubicBezTo>
                <a:cubicBezTo>
                  <a:pt x="1324563" y="1143380"/>
                  <a:pt x="1326767" y="1155315"/>
                  <a:pt x="1332089" y="1165958"/>
                </a:cubicBezTo>
                <a:cubicBezTo>
                  <a:pt x="1342500" y="1186780"/>
                  <a:pt x="1369811" y="1221209"/>
                  <a:pt x="1388533" y="1233691"/>
                </a:cubicBezTo>
                <a:cubicBezTo>
                  <a:pt x="1398434" y="1240292"/>
                  <a:pt x="1411757" y="1239658"/>
                  <a:pt x="1422400" y="1244980"/>
                </a:cubicBezTo>
                <a:cubicBezTo>
                  <a:pt x="1509938" y="1288749"/>
                  <a:pt x="1405007" y="1250471"/>
                  <a:pt x="1490133" y="1278847"/>
                </a:cubicBezTo>
                <a:cubicBezTo>
                  <a:pt x="1531526" y="1275084"/>
                  <a:pt x="1574881" y="1280702"/>
                  <a:pt x="1614311" y="1267558"/>
                </a:cubicBezTo>
                <a:cubicBezTo>
                  <a:pt x="1625600" y="1263795"/>
                  <a:pt x="1624027" y="1245486"/>
                  <a:pt x="1625600" y="1233691"/>
                </a:cubicBezTo>
                <a:cubicBezTo>
                  <a:pt x="1631589" y="1188776"/>
                  <a:pt x="1631269" y="1143186"/>
                  <a:pt x="1636889" y="1098224"/>
                </a:cubicBezTo>
                <a:cubicBezTo>
                  <a:pt x="1639724" y="1075546"/>
                  <a:pt x="1651970" y="1041694"/>
                  <a:pt x="1659467" y="1019202"/>
                </a:cubicBezTo>
                <a:lnTo>
                  <a:pt x="1636889" y="883736"/>
                </a:lnTo>
                <a:cubicBezTo>
                  <a:pt x="1629376" y="838659"/>
                  <a:pt x="1626790" y="783327"/>
                  <a:pt x="1591733" y="748269"/>
                </a:cubicBezTo>
                <a:cubicBezTo>
                  <a:pt x="1582139" y="738675"/>
                  <a:pt x="1569156" y="733217"/>
                  <a:pt x="1557867" y="725691"/>
                </a:cubicBezTo>
                <a:cubicBezTo>
                  <a:pt x="1554104" y="714402"/>
                  <a:pt x="1552357" y="702226"/>
                  <a:pt x="1546578" y="691824"/>
                </a:cubicBezTo>
                <a:cubicBezTo>
                  <a:pt x="1533400" y="668104"/>
                  <a:pt x="1510003" y="649834"/>
                  <a:pt x="1501422" y="624091"/>
                </a:cubicBezTo>
                <a:cubicBezTo>
                  <a:pt x="1485085" y="575079"/>
                  <a:pt x="1498547" y="598638"/>
                  <a:pt x="1456267" y="556358"/>
                </a:cubicBezTo>
                <a:lnTo>
                  <a:pt x="1433689" y="488624"/>
                </a:lnTo>
                <a:cubicBezTo>
                  <a:pt x="1429926" y="477335"/>
                  <a:pt x="1429000" y="464659"/>
                  <a:pt x="1422400" y="454758"/>
                </a:cubicBezTo>
                <a:lnTo>
                  <a:pt x="1377245" y="387024"/>
                </a:lnTo>
                <a:lnTo>
                  <a:pt x="1354667" y="353158"/>
                </a:lnTo>
                <a:cubicBezTo>
                  <a:pt x="1346614" y="329000"/>
                  <a:pt x="1341397" y="303446"/>
                  <a:pt x="1320800" y="285424"/>
                </a:cubicBezTo>
                <a:cubicBezTo>
                  <a:pt x="1300379" y="267556"/>
                  <a:pt x="1275645" y="255321"/>
                  <a:pt x="1253067" y="240269"/>
                </a:cubicBezTo>
                <a:cubicBezTo>
                  <a:pt x="1205197" y="208356"/>
                  <a:pt x="1231336" y="223759"/>
                  <a:pt x="1174045" y="195113"/>
                </a:cubicBezTo>
                <a:cubicBezTo>
                  <a:pt x="1166519" y="183824"/>
                  <a:pt x="1163991" y="166465"/>
                  <a:pt x="1151467" y="161247"/>
                </a:cubicBezTo>
                <a:cubicBezTo>
                  <a:pt x="1116044" y="146488"/>
                  <a:pt x="1038578" y="138669"/>
                  <a:pt x="1038578" y="138669"/>
                </a:cubicBezTo>
                <a:cubicBezTo>
                  <a:pt x="904366" y="49193"/>
                  <a:pt x="1027800" y="120514"/>
                  <a:pt x="925689" y="82224"/>
                </a:cubicBezTo>
                <a:cubicBezTo>
                  <a:pt x="909932" y="76315"/>
                  <a:pt x="896158" y="65897"/>
                  <a:pt x="880533" y="59647"/>
                </a:cubicBezTo>
                <a:cubicBezTo>
                  <a:pt x="858436" y="50808"/>
                  <a:pt x="835378" y="44595"/>
                  <a:pt x="812800" y="37069"/>
                </a:cubicBezTo>
                <a:cubicBezTo>
                  <a:pt x="801511" y="33306"/>
                  <a:pt x="790806" y="26572"/>
                  <a:pt x="778933" y="25780"/>
                </a:cubicBezTo>
                <a:lnTo>
                  <a:pt x="609600" y="14491"/>
                </a:lnTo>
                <a:cubicBezTo>
                  <a:pt x="598311" y="10728"/>
                  <a:pt x="587633" y="3202"/>
                  <a:pt x="575733" y="3202"/>
                </a:cubicBezTo>
                <a:cubicBezTo>
                  <a:pt x="328264" y="3202"/>
                  <a:pt x="385897" y="-12541"/>
                  <a:pt x="270933" y="25780"/>
                </a:cubicBezTo>
                <a:cubicBezTo>
                  <a:pt x="248355" y="40832"/>
                  <a:pt x="229525" y="64355"/>
                  <a:pt x="203200" y="70936"/>
                </a:cubicBezTo>
                <a:cubicBezTo>
                  <a:pt x="188148" y="74699"/>
                  <a:pt x="173190" y="78858"/>
                  <a:pt x="158045" y="82224"/>
                </a:cubicBezTo>
                <a:cubicBezTo>
                  <a:pt x="139314" y="86386"/>
                  <a:pt x="120112" y="88464"/>
                  <a:pt x="101600" y="93513"/>
                </a:cubicBezTo>
                <a:cubicBezTo>
                  <a:pt x="78640" y="99775"/>
                  <a:pt x="33867" y="116091"/>
                  <a:pt x="33867" y="116091"/>
                </a:cubicBezTo>
                <a:cubicBezTo>
                  <a:pt x="15438" y="171377"/>
                  <a:pt x="22578" y="138058"/>
                  <a:pt x="22578" y="217691"/>
                </a:cubicBezTo>
                <a:lnTo>
                  <a:pt x="0" y="285424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64DAC06C-3D8D-445F-93BF-728D5B2F4E50}"/>
              </a:ext>
            </a:extLst>
          </p:cNvPr>
          <p:cNvSpPr/>
          <p:nvPr/>
        </p:nvSpPr>
        <p:spPr>
          <a:xfrm>
            <a:off x="1255889" y="3629025"/>
            <a:ext cx="1905000" cy="1542170"/>
          </a:xfrm>
          <a:custGeom>
            <a:avLst/>
            <a:gdLst>
              <a:gd name="connsiteX0" fmla="*/ 1388533 w 1828800"/>
              <a:gd name="connsiteY0" fmla="*/ 0 h 1433689"/>
              <a:gd name="connsiteX1" fmla="*/ 1388533 w 1828800"/>
              <a:gd name="connsiteY1" fmla="*/ 0 h 1433689"/>
              <a:gd name="connsiteX2" fmla="*/ 1354667 w 1828800"/>
              <a:gd name="connsiteY2" fmla="*/ 112889 h 1433689"/>
              <a:gd name="connsiteX3" fmla="*/ 1320800 w 1828800"/>
              <a:gd name="connsiteY3" fmla="*/ 259645 h 1433689"/>
              <a:gd name="connsiteX4" fmla="*/ 1309511 w 1828800"/>
              <a:gd name="connsiteY4" fmla="*/ 293511 h 1433689"/>
              <a:gd name="connsiteX5" fmla="*/ 1286933 w 1828800"/>
              <a:gd name="connsiteY5" fmla="*/ 327378 h 1433689"/>
              <a:gd name="connsiteX6" fmla="*/ 1275644 w 1828800"/>
              <a:gd name="connsiteY6" fmla="*/ 361245 h 1433689"/>
              <a:gd name="connsiteX7" fmla="*/ 1219200 w 1828800"/>
              <a:gd name="connsiteY7" fmla="*/ 428978 h 1433689"/>
              <a:gd name="connsiteX8" fmla="*/ 1174044 w 1828800"/>
              <a:gd name="connsiteY8" fmla="*/ 451556 h 1433689"/>
              <a:gd name="connsiteX9" fmla="*/ 1083733 w 1828800"/>
              <a:gd name="connsiteY9" fmla="*/ 496711 h 1433689"/>
              <a:gd name="connsiteX10" fmla="*/ 1049867 w 1828800"/>
              <a:gd name="connsiteY10" fmla="*/ 519289 h 1433689"/>
              <a:gd name="connsiteX11" fmla="*/ 936978 w 1828800"/>
              <a:gd name="connsiteY11" fmla="*/ 564445 h 1433689"/>
              <a:gd name="connsiteX12" fmla="*/ 869244 w 1828800"/>
              <a:gd name="connsiteY12" fmla="*/ 575733 h 1433689"/>
              <a:gd name="connsiteX13" fmla="*/ 587022 w 1828800"/>
              <a:gd name="connsiteY13" fmla="*/ 553156 h 1433689"/>
              <a:gd name="connsiteX14" fmla="*/ 519289 w 1828800"/>
              <a:gd name="connsiteY14" fmla="*/ 530578 h 1433689"/>
              <a:gd name="connsiteX15" fmla="*/ 485422 w 1828800"/>
              <a:gd name="connsiteY15" fmla="*/ 519289 h 1433689"/>
              <a:gd name="connsiteX16" fmla="*/ 304800 w 1828800"/>
              <a:gd name="connsiteY16" fmla="*/ 530578 h 1433689"/>
              <a:gd name="connsiteX17" fmla="*/ 270933 w 1828800"/>
              <a:gd name="connsiteY17" fmla="*/ 541867 h 1433689"/>
              <a:gd name="connsiteX18" fmla="*/ 203200 w 1828800"/>
              <a:gd name="connsiteY18" fmla="*/ 587022 h 1433689"/>
              <a:gd name="connsiteX19" fmla="*/ 169333 w 1828800"/>
              <a:gd name="connsiteY19" fmla="*/ 609600 h 1433689"/>
              <a:gd name="connsiteX20" fmla="*/ 146755 w 1828800"/>
              <a:gd name="connsiteY20" fmla="*/ 643467 h 1433689"/>
              <a:gd name="connsiteX21" fmla="*/ 79022 w 1828800"/>
              <a:gd name="connsiteY21" fmla="*/ 677333 h 1433689"/>
              <a:gd name="connsiteX22" fmla="*/ 56444 w 1828800"/>
              <a:gd name="connsiteY22" fmla="*/ 711200 h 1433689"/>
              <a:gd name="connsiteX23" fmla="*/ 22578 w 1828800"/>
              <a:gd name="connsiteY23" fmla="*/ 733778 h 1433689"/>
              <a:gd name="connsiteX24" fmla="*/ 0 w 1828800"/>
              <a:gd name="connsiteY24" fmla="*/ 801511 h 1433689"/>
              <a:gd name="connsiteX25" fmla="*/ 11289 w 1828800"/>
              <a:gd name="connsiteY25" fmla="*/ 857956 h 1433689"/>
              <a:gd name="connsiteX26" fmla="*/ 79022 w 1828800"/>
              <a:gd name="connsiteY26" fmla="*/ 869245 h 1433689"/>
              <a:gd name="connsiteX27" fmla="*/ 248355 w 1828800"/>
              <a:gd name="connsiteY27" fmla="*/ 903111 h 1433689"/>
              <a:gd name="connsiteX28" fmla="*/ 316089 w 1828800"/>
              <a:gd name="connsiteY28" fmla="*/ 925689 h 1433689"/>
              <a:gd name="connsiteX29" fmla="*/ 383822 w 1828800"/>
              <a:gd name="connsiteY29" fmla="*/ 959556 h 1433689"/>
              <a:gd name="connsiteX30" fmla="*/ 496711 w 1828800"/>
              <a:gd name="connsiteY30" fmla="*/ 1049867 h 1433689"/>
              <a:gd name="connsiteX31" fmla="*/ 541867 w 1828800"/>
              <a:gd name="connsiteY31" fmla="*/ 1072445 h 1433689"/>
              <a:gd name="connsiteX32" fmla="*/ 598311 w 1828800"/>
              <a:gd name="connsiteY32" fmla="*/ 1083733 h 1433689"/>
              <a:gd name="connsiteX33" fmla="*/ 632178 w 1828800"/>
              <a:gd name="connsiteY33" fmla="*/ 1095022 h 1433689"/>
              <a:gd name="connsiteX34" fmla="*/ 699911 w 1828800"/>
              <a:gd name="connsiteY34" fmla="*/ 1140178 h 1433689"/>
              <a:gd name="connsiteX35" fmla="*/ 767644 w 1828800"/>
              <a:gd name="connsiteY35" fmla="*/ 1185333 h 1433689"/>
              <a:gd name="connsiteX36" fmla="*/ 835378 w 1828800"/>
              <a:gd name="connsiteY36" fmla="*/ 1230489 h 1433689"/>
              <a:gd name="connsiteX37" fmla="*/ 903111 w 1828800"/>
              <a:gd name="connsiteY37" fmla="*/ 1253067 h 1433689"/>
              <a:gd name="connsiteX38" fmla="*/ 970844 w 1828800"/>
              <a:gd name="connsiteY38" fmla="*/ 1298222 h 1433689"/>
              <a:gd name="connsiteX39" fmla="*/ 1049867 w 1828800"/>
              <a:gd name="connsiteY39" fmla="*/ 1354667 h 1433689"/>
              <a:gd name="connsiteX40" fmla="*/ 1162755 w 1828800"/>
              <a:gd name="connsiteY40" fmla="*/ 1399822 h 1433689"/>
              <a:gd name="connsiteX41" fmla="*/ 1377244 w 1828800"/>
              <a:gd name="connsiteY41" fmla="*/ 1433689 h 1433689"/>
              <a:gd name="connsiteX42" fmla="*/ 1535289 w 1828800"/>
              <a:gd name="connsiteY42" fmla="*/ 1422400 h 1433689"/>
              <a:gd name="connsiteX43" fmla="*/ 1591733 w 1828800"/>
              <a:gd name="connsiteY43" fmla="*/ 1365956 h 1433689"/>
              <a:gd name="connsiteX44" fmla="*/ 1670755 w 1828800"/>
              <a:gd name="connsiteY44" fmla="*/ 1320800 h 1433689"/>
              <a:gd name="connsiteX45" fmla="*/ 1715911 w 1828800"/>
              <a:gd name="connsiteY45" fmla="*/ 1253067 h 1433689"/>
              <a:gd name="connsiteX46" fmla="*/ 1727200 w 1828800"/>
              <a:gd name="connsiteY46" fmla="*/ 1219200 h 1433689"/>
              <a:gd name="connsiteX47" fmla="*/ 1761067 w 1828800"/>
              <a:gd name="connsiteY47" fmla="*/ 1151467 h 1433689"/>
              <a:gd name="connsiteX48" fmla="*/ 1772355 w 1828800"/>
              <a:gd name="connsiteY48" fmla="*/ 1083733 h 1433689"/>
              <a:gd name="connsiteX49" fmla="*/ 1749778 w 1828800"/>
              <a:gd name="connsiteY49" fmla="*/ 970845 h 1433689"/>
              <a:gd name="connsiteX50" fmla="*/ 1749778 w 1828800"/>
              <a:gd name="connsiteY50" fmla="*/ 654756 h 1433689"/>
              <a:gd name="connsiteX51" fmla="*/ 1783644 w 1828800"/>
              <a:gd name="connsiteY51" fmla="*/ 643467 h 1433689"/>
              <a:gd name="connsiteX52" fmla="*/ 1817511 w 1828800"/>
              <a:gd name="connsiteY52" fmla="*/ 620889 h 1433689"/>
              <a:gd name="connsiteX53" fmla="*/ 1828800 w 1828800"/>
              <a:gd name="connsiteY53" fmla="*/ 587022 h 1433689"/>
              <a:gd name="connsiteX54" fmla="*/ 1817511 w 1828800"/>
              <a:gd name="connsiteY54" fmla="*/ 519289 h 1433689"/>
              <a:gd name="connsiteX55" fmla="*/ 1783644 w 1828800"/>
              <a:gd name="connsiteY55" fmla="*/ 485422 h 1433689"/>
              <a:gd name="connsiteX56" fmla="*/ 1738489 w 1828800"/>
              <a:gd name="connsiteY56" fmla="*/ 417689 h 1433689"/>
              <a:gd name="connsiteX57" fmla="*/ 1727200 w 1828800"/>
              <a:gd name="connsiteY57" fmla="*/ 383822 h 1433689"/>
              <a:gd name="connsiteX58" fmla="*/ 1682044 w 1828800"/>
              <a:gd name="connsiteY58" fmla="*/ 316089 h 1433689"/>
              <a:gd name="connsiteX59" fmla="*/ 1614311 w 1828800"/>
              <a:gd name="connsiteY59" fmla="*/ 248356 h 1433689"/>
              <a:gd name="connsiteX60" fmla="*/ 1580444 w 1828800"/>
              <a:gd name="connsiteY60" fmla="*/ 214489 h 1433689"/>
              <a:gd name="connsiteX61" fmla="*/ 1546578 w 1828800"/>
              <a:gd name="connsiteY61" fmla="*/ 169333 h 1433689"/>
              <a:gd name="connsiteX62" fmla="*/ 1524000 w 1828800"/>
              <a:gd name="connsiteY62" fmla="*/ 135467 h 1433689"/>
              <a:gd name="connsiteX63" fmla="*/ 1456267 w 1828800"/>
              <a:gd name="connsiteY63" fmla="*/ 90311 h 1433689"/>
              <a:gd name="connsiteX64" fmla="*/ 1422400 w 1828800"/>
              <a:gd name="connsiteY64" fmla="*/ 56445 h 1433689"/>
              <a:gd name="connsiteX65" fmla="*/ 1388533 w 1828800"/>
              <a:gd name="connsiteY65" fmla="*/ 0 h 14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28800" h="1433689">
                <a:moveTo>
                  <a:pt x="1388533" y="0"/>
                </a:moveTo>
                <a:lnTo>
                  <a:pt x="1388533" y="0"/>
                </a:lnTo>
                <a:cubicBezTo>
                  <a:pt x="1377244" y="37630"/>
                  <a:pt x="1363665" y="74647"/>
                  <a:pt x="1354667" y="112889"/>
                </a:cubicBezTo>
                <a:cubicBezTo>
                  <a:pt x="1307776" y="312177"/>
                  <a:pt x="1380625" y="80171"/>
                  <a:pt x="1320800" y="259645"/>
                </a:cubicBezTo>
                <a:cubicBezTo>
                  <a:pt x="1317037" y="270934"/>
                  <a:pt x="1316112" y="283610"/>
                  <a:pt x="1309511" y="293511"/>
                </a:cubicBezTo>
                <a:cubicBezTo>
                  <a:pt x="1301985" y="304800"/>
                  <a:pt x="1293001" y="315243"/>
                  <a:pt x="1286933" y="327378"/>
                </a:cubicBezTo>
                <a:cubicBezTo>
                  <a:pt x="1281611" y="338021"/>
                  <a:pt x="1280966" y="350602"/>
                  <a:pt x="1275644" y="361245"/>
                </a:cubicBezTo>
                <a:cubicBezTo>
                  <a:pt x="1264642" y="383249"/>
                  <a:pt x="1238619" y="415108"/>
                  <a:pt x="1219200" y="428978"/>
                </a:cubicBezTo>
                <a:cubicBezTo>
                  <a:pt x="1205506" y="438759"/>
                  <a:pt x="1188315" y="442637"/>
                  <a:pt x="1174044" y="451556"/>
                </a:cubicBezTo>
                <a:cubicBezTo>
                  <a:pt x="1097288" y="499528"/>
                  <a:pt x="1162966" y="476903"/>
                  <a:pt x="1083733" y="496711"/>
                </a:cubicBezTo>
                <a:cubicBezTo>
                  <a:pt x="1072444" y="504237"/>
                  <a:pt x="1061647" y="512558"/>
                  <a:pt x="1049867" y="519289"/>
                </a:cubicBezTo>
                <a:cubicBezTo>
                  <a:pt x="1019522" y="536629"/>
                  <a:pt x="969628" y="559004"/>
                  <a:pt x="936978" y="564445"/>
                </a:cubicBezTo>
                <a:lnTo>
                  <a:pt x="869244" y="575733"/>
                </a:lnTo>
                <a:cubicBezTo>
                  <a:pt x="814614" y="572858"/>
                  <a:pt x="666961" y="573141"/>
                  <a:pt x="587022" y="553156"/>
                </a:cubicBezTo>
                <a:cubicBezTo>
                  <a:pt x="563934" y="547384"/>
                  <a:pt x="541867" y="538104"/>
                  <a:pt x="519289" y="530578"/>
                </a:cubicBezTo>
                <a:lnTo>
                  <a:pt x="485422" y="519289"/>
                </a:lnTo>
                <a:cubicBezTo>
                  <a:pt x="425215" y="523052"/>
                  <a:pt x="364793" y="524263"/>
                  <a:pt x="304800" y="530578"/>
                </a:cubicBezTo>
                <a:cubicBezTo>
                  <a:pt x="292966" y="531824"/>
                  <a:pt x="281335" y="536088"/>
                  <a:pt x="270933" y="541867"/>
                </a:cubicBezTo>
                <a:cubicBezTo>
                  <a:pt x="247213" y="555045"/>
                  <a:pt x="225778" y="571970"/>
                  <a:pt x="203200" y="587022"/>
                </a:cubicBezTo>
                <a:lnTo>
                  <a:pt x="169333" y="609600"/>
                </a:lnTo>
                <a:cubicBezTo>
                  <a:pt x="161807" y="620889"/>
                  <a:pt x="156349" y="633873"/>
                  <a:pt x="146755" y="643467"/>
                </a:cubicBezTo>
                <a:cubicBezTo>
                  <a:pt x="124870" y="665353"/>
                  <a:pt x="106568" y="668152"/>
                  <a:pt x="79022" y="677333"/>
                </a:cubicBezTo>
                <a:cubicBezTo>
                  <a:pt x="71496" y="688622"/>
                  <a:pt x="66038" y="701606"/>
                  <a:pt x="56444" y="711200"/>
                </a:cubicBezTo>
                <a:cubicBezTo>
                  <a:pt x="46850" y="720794"/>
                  <a:pt x="29769" y="722273"/>
                  <a:pt x="22578" y="733778"/>
                </a:cubicBezTo>
                <a:cubicBezTo>
                  <a:pt x="9965" y="753960"/>
                  <a:pt x="0" y="801511"/>
                  <a:pt x="0" y="801511"/>
                </a:cubicBezTo>
                <a:cubicBezTo>
                  <a:pt x="3763" y="820326"/>
                  <a:pt x="-3279" y="845469"/>
                  <a:pt x="11289" y="857956"/>
                </a:cubicBezTo>
                <a:cubicBezTo>
                  <a:pt x="28668" y="872852"/>
                  <a:pt x="56816" y="863694"/>
                  <a:pt x="79022" y="869245"/>
                </a:cubicBezTo>
                <a:cubicBezTo>
                  <a:pt x="239115" y="909268"/>
                  <a:pt x="37146" y="879643"/>
                  <a:pt x="248355" y="903111"/>
                </a:cubicBezTo>
                <a:lnTo>
                  <a:pt x="316089" y="925689"/>
                </a:lnTo>
                <a:cubicBezTo>
                  <a:pt x="348868" y="936615"/>
                  <a:pt x="355970" y="935683"/>
                  <a:pt x="383822" y="959556"/>
                </a:cubicBezTo>
                <a:cubicBezTo>
                  <a:pt x="442620" y="1009953"/>
                  <a:pt x="418336" y="1010680"/>
                  <a:pt x="496711" y="1049867"/>
                </a:cubicBezTo>
                <a:cubicBezTo>
                  <a:pt x="511763" y="1057393"/>
                  <a:pt x="525902" y="1067123"/>
                  <a:pt x="541867" y="1072445"/>
                </a:cubicBezTo>
                <a:cubicBezTo>
                  <a:pt x="560070" y="1078512"/>
                  <a:pt x="579697" y="1079080"/>
                  <a:pt x="598311" y="1083733"/>
                </a:cubicBezTo>
                <a:cubicBezTo>
                  <a:pt x="609855" y="1086619"/>
                  <a:pt x="620889" y="1091259"/>
                  <a:pt x="632178" y="1095022"/>
                </a:cubicBezTo>
                <a:cubicBezTo>
                  <a:pt x="654756" y="1110074"/>
                  <a:pt x="680724" y="1120991"/>
                  <a:pt x="699911" y="1140178"/>
                </a:cubicBezTo>
                <a:cubicBezTo>
                  <a:pt x="742192" y="1182459"/>
                  <a:pt x="718632" y="1168997"/>
                  <a:pt x="767644" y="1185333"/>
                </a:cubicBezTo>
                <a:cubicBezTo>
                  <a:pt x="790222" y="1200385"/>
                  <a:pt x="809635" y="1221908"/>
                  <a:pt x="835378" y="1230489"/>
                </a:cubicBezTo>
                <a:cubicBezTo>
                  <a:pt x="857956" y="1238015"/>
                  <a:pt x="883309" y="1239866"/>
                  <a:pt x="903111" y="1253067"/>
                </a:cubicBezTo>
                <a:lnTo>
                  <a:pt x="970844" y="1298222"/>
                </a:lnTo>
                <a:cubicBezTo>
                  <a:pt x="992293" y="1362570"/>
                  <a:pt x="965575" y="1312520"/>
                  <a:pt x="1049867" y="1354667"/>
                </a:cubicBezTo>
                <a:cubicBezTo>
                  <a:pt x="1086719" y="1373094"/>
                  <a:pt x="1120902" y="1392846"/>
                  <a:pt x="1162755" y="1399822"/>
                </a:cubicBezTo>
                <a:cubicBezTo>
                  <a:pt x="1324468" y="1426774"/>
                  <a:pt x="1252904" y="1415926"/>
                  <a:pt x="1377244" y="1433689"/>
                </a:cubicBezTo>
                <a:cubicBezTo>
                  <a:pt x="1429926" y="1429926"/>
                  <a:pt x="1483277" y="1431579"/>
                  <a:pt x="1535289" y="1422400"/>
                </a:cubicBezTo>
                <a:cubicBezTo>
                  <a:pt x="1571841" y="1415950"/>
                  <a:pt x="1570232" y="1387457"/>
                  <a:pt x="1591733" y="1365956"/>
                </a:cubicBezTo>
                <a:cubicBezTo>
                  <a:pt x="1607689" y="1350000"/>
                  <a:pt x="1653047" y="1329654"/>
                  <a:pt x="1670755" y="1320800"/>
                </a:cubicBezTo>
                <a:cubicBezTo>
                  <a:pt x="1685807" y="1298222"/>
                  <a:pt x="1707330" y="1278810"/>
                  <a:pt x="1715911" y="1253067"/>
                </a:cubicBezTo>
                <a:cubicBezTo>
                  <a:pt x="1719674" y="1241778"/>
                  <a:pt x="1721878" y="1229843"/>
                  <a:pt x="1727200" y="1219200"/>
                </a:cubicBezTo>
                <a:cubicBezTo>
                  <a:pt x="1770969" y="1131662"/>
                  <a:pt x="1732691" y="1236593"/>
                  <a:pt x="1761067" y="1151467"/>
                </a:cubicBezTo>
                <a:cubicBezTo>
                  <a:pt x="1764830" y="1128889"/>
                  <a:pt x="1772355" y="1106622"/>
                  <a:pt x="1772355" y="1083733"/>
                </a:cubicBezTo>
                <a:cubicBezTo>
                  <a:pt x="1772355" y="1031842"/>
                  <a:pt x="1763681" y="1012552"/>
                  <a:pt x="1749778" y="970845"/>
                </a:cubicBezTo>
                <a:cubicBezTo>
                  <a:pt x="1739869" y="861845"/>
                  <a:pt x="1724976" y="766366"/>
                  <a:pt x="1749778" y="654756"/>
                </a:cubicBezTo>
                <a:cubicBezTo>
                  <a:pt x="1752359" y="643140"/>
                  <a:pt x="1773001" y="648789"/>
                  <a:pt x="1783644" y="643467"/>
                </a:cubicBezTo>
                <a:cubicBezTo>
                  <a:pt x="1795779" y="637399"/>
                  <a:pt x="1806222" y="628415"/>
                  <a:pt x="1817511" y="620889"/>
                </a:cubicBezTo>
                <a:cubicBezTo>
                  <a:pt x="1821274" y="609600"/>
                  <a:pt x="1828800" y="598922"/>
                  <a:pt x="1828800" y="587022"/>
                </a:cubicBezTo>
                <a:cubicBezTo>
                  <a:pt x="1828800" y="564133"/>
                  <a:pt x="1826807" y="540205"/>
                  <a:pt x="1817511" y="519289"/>
                </a:cubicBezTo>
                <a:cubicBezTo>
                  <a:pt x="1811027" y="504700"/>
                  <a:pt x="1793446" y="498024"/>
                  <a:pt x="1783644" y="485422"/>
                </a:cubicBezTo>
                <a:cubicBezTo>
                  <a:pt x="1766985" y="464003"/>
                  <a:pt x="1747070" y="443431"/>
                  <a:pt x="1738489" y="417689"/>
                </a:cubicBezTo>
                <a:cubicBezTo>
                  <a:pt x="1734726" y="406400"/>
                  <a:pt x="1732979" y="394224"/>
                  <a:pt x="1727200" y="383822"/>
                </a:cubicBezTo>
                <a:cubicBezTo>
                  <a:pt x="1714022" y="360102"/>
                  <a:pt x="1701231" y="335276"/>
                  <a:pt x="1682044" y="316089"/>
                </a:cubicBezTo>
                <a:lnTo>
                  <a:pt x="1614311" y="248356"/>
                </a:lnTo>
                <a:cubicBezTo>
                  <a:pt x="1603022" y="237067"/>
                  <a:pt x="1590023" y="227261"/>
                  <a:pt x="1580444" y="214489"/>
                </a:cubicBezTo>
                <a:cubicBezTo>
                  <a:pt x="1569155" y="199437"/>
                  <a:pt x="1557514" y="184643"/>
                  <a:pt x="1546578" y="169333"/>
                </a:cubicBezTo>
                <a:cubicBezTo>
                  <a:pt x="1538692" y="158293"/>
                  <a:pt x="1534211" y="144401"/>
                  <a:pt x="1524000" y="135467"/>
                </a:cubicBezTo>
                <a:cubicBezTo>
                  <a:pt x="1503579" y="117598"/>
                  <a:pt x="1475455" y="109498"/>
                  <a:pt x="1456267" y="90311"/>
                </a:cubicBezTo>
                <a:cubicBezTo>
                  <a:pt x="1444978" y="79022"/>
                  <a:pt x="1435684" y="65301"/>
                  <a:pt x="1422400" y="56445"/>
                </a:cubicBezTo>
                <a:cubicBezTo>
                  <a:pt x="1412499" y="49844"/>
                  <a:pt x="1394178" y="9408"/>
                  <a:pt x="1388533" y="0"/>
                </a:cubicBezTo>
                <a:close/>
              </a:path>
            </a:pathLst>
          </a:custGeom>
          <a:solidFill>
            <a:srgbClr val="FFC000">
              <a:alpha val="3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189C27B-F21E-4108-B8D6-AB65E3803FC9}"/>
              </a:ext>
            </a:extLst>
          </p:cNvPr>
          <p:cNvSpPr/>
          <p:nvPr/>
        </p:nvSpPr>
        <p:spPr>
          <a:xfrm>
            <a:off x="1083343" y="3420533"/>
            <a:ext cx="1671146" cy="2099734"/>
          </a:xfrm>
          <a:custGeom>
            <a:avLst/>
            <a:gdLst>
              <a:gd name="connsiteX0" fmla="*/ 1558257 w 1671146"/>
              <a:gd name="connsiteY0" fmla="*/ 169334 h 2099734"/>
              <a:gd name="connsiteX1" fmla="*/ 1558257 w 1671146"/>
              <a:gd name="connsiteY1" fmla="*/ 169334 h 2099734"/>
              <a:gd name="connsiteX2" fmla="*/ 1467946 w 1671146"/>
              <a:gd name="connsiteY2" fmla="*/ 124178 h 2099734"/>
              <a:gd name="connsiteX3" fmla="*/ 1400213 w 1671146"/>
              <a:gd name="connsiteY3" fmla="*/ 101600 h 2099734"/>
              <a:gd name="connsiteX4" fmla="*/ 1276035 w 1671146"/>
              <a:gd name="connsiteY4" fmla="*/ 33867 h 2099734"/>
              <a:gd name="connsiteX5" fmla="*/ 1163146 w 1671146"/>
              <a:gd name="connsiteY5" fmla="*/ 0 h 2099734"/>
              <a:gd name="connsiteX6" fmla="*/ 813190 w 1671146"/>
              <a:gd name="connsiteY6" fmla="*/ 11289 h 2099734"/>
              <a:gd name="connsiteX7" fmla="*/ 745457 w 1671146"/>
              <a:gd name="connsiteY7" fmla="*/ 33867 h 2099734"/>
              <a:gd name="connsiteX8" fmla="*/ 711590 w 1671146"/>
              <a:gd name="connsiteY8" fmla="*/ 45156 h 2099734"/>
              <a:gd name="connsiteX9" fmla="*/ 677724 w 1671146"/>
              <a:gd name="connsiteY9" fmla="*/ 67734 h 2099734"/>
              <a:gd name="connsiteX10" fmla="*/ 609990 w 1671146"/>
              <a:gd name="connsiteY10" fmla="*/ 90311 h 2099734"/>
              <a:gd name="connsiteX11" fmla="*/ 542257 w 1671146"/>
              <a:gd name="connsiteY11" fmla="*/ 124178 h 2099734"/>
              <a:gd name="connsiteX12" fmla="*/ 508390 w 1671146"/>
              <a:gd name="connsiteY12" fmla="*/ 146756 h 2099734"/>
              <a:gd name="connsiteX13" fmla="*/ 440657 w 1671146"/>
              <a:gd name="connsiteY13" fmla="*/ 169334 h 2099734"/>
              <a:gd name="connsiteX14" fmla="*/ 406790 w 1671146"/>
              <a:gd name="connsiteY14" fmla="*/ 203200 h 2099734"/>
              <a:gd name="connsiteX15" fmla="*/ 339057 w 1671146"/>
              <a:gd name="connsiteY15" fmla="*/ 248356 h 2099734"/>
              <a:gd name="connsiteX16" fmla="*/ 260035 w 1671146"/>
              <a:gd name="connsiteY16" fmla="*/ 304800 h 2099734"/>
              <a:gd name="connsiteX17" fmla="*/ 203590 w 1671146"/>
              <a:gd name="connsiteY17" fmla="*/ 372534 h 2099734"/>
              <a:gd name="connsiteX18" fmla="*/ 192301 w 1671146"/>
              <a:gd name="connsiteY18" fmla="*/ 406400 h 2099734"/>
              <a:gd name="connsiteX19" fmla="*/ 169724 w 1671146"/>
              <a:gd name="connsiteY19" fmla="*/ 440267 h 2099734"/>
              <a:gd name="connsiteX20" fmla="*/ 135857 w 1671146"/>
              <a:gd name="connsiteY20" fmla="*/ 541867 h 2099734"/>
              <a:gd name="connsiteX21" fmla="*/ 124568 w 1671146"/>
              <a:gd name="connsiteY21" fmla="*/ 575734 h 2099734"/>
              <a:gd name="connsiteX22" fmla="*/ 79413 w 1671146"/>
              <a:gd name="connsiteY22" fmla="*/ 643467 h 2099734"/>
              <a:gd name="connsiteX23" fmla="*/ 45546 w 1671146"/>
              <a:gd name="connsiteY23" fmla="*/ 711200 h 2099734"/>
              <a:gd name="connsiteX24" fmla="*/ 22968 w 1671146"/>
              <a:gd name="connsiteY24" fmla="*/ 801511 h 2099734"/>
              <a:gd name="connsiteX25" fmla="*/ 11679 w 1671146"/>
              <a:gd name="connsiteY25" fmla="*/ 835378 h 2099734"/>
              <a:gd name="connsiteX26" fmla="*/ 11679 w 1671146"/>
              <a:gd name="connsiteY26" fmla="*/ 1016000 h 2099734"/>
              <a:gd name="connsiteX27" fmla="*/ 22968 w 1671146"/>
              <a:gd name="connsiteY27" fmla="*/ 1332089 h 2099734"/>
              <a:gd name="connsiteX28" fmla="*/ 45546 w 1671146"/>
              <a:gd name="connsiteY28" fmla="*/ 1433689 h 2099734"/>
              <a:gd name="connsiteX29" fmla="*/ 68124 w 1671146"/>
              <a:gd name="connsiteY29" fmla="*/ 1501423 h 2099734"/>
              <a:gd name="connsiteX30" fmla="*/ 79413 w 1671146"/>
              <a:gd name="connsiteY30" fmla="*/ 1535289 h 2099734"/>
              <a:gd name="connsiteX31" fmla="*/ 101990 w 1671146"/>
              <a:gd name="connsiteY31" fmla="*/ 1569156 h 2099734"/>
              <a:gd name="connsiteX32" fmla="*/ 124568 w 1671146"/>
              <a:gd name="connsiteY32" fmla="*/ 1648178 h 2099734"/>
              <a:gd name="connsiteX33" fmla="*/ 169724 w 1671146"/>
              <a:gd name="connsiteY33" fmla="*/ 1715911 h 2099734"/>
              <a:gd name="connsiteX34" fmla="*/ 192301 w 1671146"/>
              <a:gd name="connsiteY34" fmla="*/ 1783645 h 2099734"/>
              <a:gd name="connsiteX35" fmla="*/ 226168 w 1671146"/>
              <a:gd name="connsiteY35" fmla="*/ 1817511 h 2099734"/>
              <a:gd name="connsiteX36" fmla="*/ 248746 w 1671146"/>
              <a:gd name="connsiteY36" fmla="*/ 1851378 h 2099734"/>
              <a:gd name="connsiteX37" fmla="*/ 384213 w 1671146"/>
              <a:gd name="connsiteY37" fmla="*/ 1919111 h 2099734"/>
              <a:gd name="connsiteX38" fmla="*/ 418079 w 1671146"/>
              <a:gd name="connsiteY38" fmla="*/ 1930400 h 2099734"/>
              <a:gd name="connsiteX39" fmla="*/ 519679 w 1671146"/>
              <a:gd name="connsiteY39" fmla="*/ 1941689 h 2099734"/>
              <a:gd name="connsiteX40" fmla="*/ 621279 w 1671146"/>
              <a:gd name="connsiteY40" fmla="*/ 1975556 h 2099734"/>
              <a:gd name="connsiteX41" fmla="*/ 655146 w 1671146"/>
              <a:gd name="connsiteY41" fmla="*/ 1986845 h 2099734"/>
              <a:gd name="connsiteX42" fmla="*/ 700301 w 1671146"/>
              <a:gd name="connsiteY42" fmla="*/ 2009423 h 2099734"/>
              <a:gd name="connsiteX43" fmla="*/ 734168 w 1671146"/>
              <a:gd name="connsiteY43" fmla="*/ 2032000 h 2099734"/>
              <a:gd name="connsiteX44" fmla="*/ 779324 w 1671146"/>
              <a:gd name="connsiteY44" fmla="*/ 2043289 h 2099734"/>
              <a:gd name="connsiteX45" fmla="*/ 813190 w 1671146"/>
              <a:gd name="connsiteY45" fmla="*/ 2065867 h 2099734"/>
              <a:gd name="connsiteX46" fmla="*/ 869635 w 1671146"/>
              <a:gd name="connsiteY46" fmla="*/ 2077156 h 2099734"/>
              <a:gd name="connsiteX47" fmla="*/ 971235 w 1671146"/>
              <a:gd name="connsiteY47" fmla="*/ 2099734 h 2099734"/>
              <a:gd name="connsiteX48" fmla="*/ 1174435 w 1671146"/>
              <a:gd name="connsiteY48" fmla="*/ 2088445 h 2099734"/>
              <a:gd name="connsiteX49" fmla="*/ 1276035 w 1671146"/>
              <a:gd name="connsiteY49" fmla="*/ 2054578 h 2099734"/>
              <a:gd name="connsiteX50" fmla="*/ 1456657 w 1671146"/>
              <a:gd name="connsiteY50" fmla="*/ 2032000 h 2099734"/>
              <a:gd name="connsiteX51" fmla="*/ 1490524 w 1671146"/>
              <a:gd name="connsiteY51" fmla="*/ 2020711 h 2099734"/>
              <a:gd name="connsiteX52" fmla="*/ 1580835 w 1671146"/>
              <a:gd name="connsiteY52" fmla="*/ 1919111 h 2099734"/>
              <a:gd name="connsiteX53" fmla="*/ 1603413 w 1671146"/>
              <a:gd name="connsiteY53" fmla="*/ 1873956 h 2099734"/>
              <a:gd name="connsiteX54" fmla="*/ 1614701 w 1671146"/>
              <a:gd name="connsiteY54" fmla="*/ 1806223 h 2099734"/>
              <a:gd name="connsiteX55" fmla="*/ 1648568 w 1671146"/>
              <a:gd name="connsiteY55" fmla="*/ 1783645 h 2099734"/>
              <a:gd name="connsiteX56" fmla="*/ 1659857 w 1671146"/>
              <a:gd name="connsiteY56" fmla="*/ 1749778 h 2099734"/>
              <a:gd name="connsiteX57" fmla="*/ 1592124 w 1671146"/>
              <a:gd name="connsiteY57" fmla="*/ 1727200 h 2099734"/>
              <a:gd name="connsiteX58" fmla="*/ 1377635 w 1671146"/>
              <a:gd name="connsiteY58" fmla="*/ 1704623 h 2099734"/>
              <a:gd name="connsiteX59" fmla="*/ 1264746 w 1671146"/>
              <a:gd name="connsiteY59" fmla="*/ 1670756 h 2099734"/>
              <a:gd name="connsiteX60" fmla="*/ 1230879 w 1671146"/>
              <a:gd name="connsiteY60" fmla="*/ 1648178 h 2099734"/>
              <a:gd name="connsiteX61" fmla="*/ 1151857 w 1671146"/>
              <a:gd name="connsiteY61" fmla="*/ 1625600 h 2099734"/>
              <a:gd name="connsiteX62" fmla="*/ 1117990 w 1671146"/>
              <a:gd name="connsiteY62" fmla="*/ 1614311 h 2099734"/>
              <a:gd name="connsiteX63" fmla="*/ 1016390 w 1671146"/>
              <a:gd name="connsiteY63" fmla="*/ 1557867 h 2099734"/>
              <a:gd name="connsiteX64" fmla="*/ 982524 w 1671146"/>
              <a:gd name="connsiteY64" fmla="*/ 1524000 h 2099734"/>
              <a:gd name="connsiteX65" fmla="*/ 914790 w 1671146"/>
              <a:gd name="connsiteY65" fmla="*/ 1490134 h 2099734"/>
              <a:gd name="connsiteX66" fmla="*/ 880924 w 1671146"/>
              <a:gd name="connsiteY66" fmla="*/ 1456267 h 2099734"/>
              <a:gd name="connsiteX67" fmla="*/ 847057 w 1671146"/>
              <a:gd name="connsiteY67" fmla="*/ 1444978 h 2099734"/>
              <a:gd name="connsiteX68" fmla="*/ 779324 w 1671146"/>
              <a:gd name="connsiteY68" fmla="*/ 1399823 h 2099734"/>
              <a:gd name="connsiteX69" fmla="*/ 745457 w 1671146"/>
              <a:gd name="connsiteY69" fmla="*/ 1388534 h 2099734"/>
              <a:gd name="connsiteX70" fmla="*/ 711590 w 1671146"/>
              <a:gd name="connsiteY70" fmla="*/ 1365956 h 2099734"/>
              <a:gd name="connsiteX71" fmla="*/ 677724 w 1671146"/>
              <a:gd name="connsiteY71" fmla="*/ 1332089 h 2099734"/>
              <a:gd name="connsiteX72" fmla="*/ 609990 w 1671146"/>
              <a:gd name="connsiteY72" fmla="*/ 1309511 h 2099734"/>
              <a:gd name="connsiteX73" fmla="*/ 508390 w 1671146"/>
              <a:gd name="connsiteY73" fmla="*/ 1264356 h 2099734"/>
              <a:gd name="connsiteX74" fmla="*/ 474524 w 1671146"/>
              <a:gd name="connsiteY74" fmla="*/ 1253067 h 2099734"/>
              <a:gd name="connsiteX75" fmla="*/ 440657 w 1671146"/>
              <a:gd name="connsiteY75" fmla="*/ 1241778 h 2099734"/>
              <a:gd name="connsiteX76" fmla="*/ 406790 w 1671146"/>
              <a:gd name="connsiteY76" fmla="*/ 1219200 h 2099734"/>
              <a:gd name="connsiteX77" fmla="*/ 293901 w 1671146"/>
              <a:gd name="connsiteY77" fmla="*/ 1185334 h 2099734"/>
              <a:gd name="connsiteX78" fmla="*/ 192301 w 1671146"/>
              <a:gd name="connsiteY78" fmla="*/ 1140178 h 2099734"/>
              <a:gd name="connsiteX79" fmla="*/ 158435 w 1671146"/>
              <a:gd name="connsiteY79" fmla="*/ 1128889 h 2099734"/>
              <a:gd name="connsiteX80" fmla="*/ 124568 w 1671146"/>
              <a:gd name="connsiteY80" fmla="*/ 1049867 h 2099734"/>
              <a:gd name="connsiteX81" fmla="*/ 147146 w 1671146"/>
              <a:gd name="connsiteY81" fmla="*/ 1016000 h 2099734"/>
              <a:gd name="connsiteX82" fmla="*/ 181013 w 1671146"/>
              <a:gd name="connsiteY82" fmla="*/ 993423 h 2099734"/>
              <a:gd name="connsiteX83" fmla="*/ 237457 w 1671146"/>
              <a:gd name="connsiteY83" fmla="*/ 914400 h 2099734"/>
              <a:gd name="connsiteX84" fmla="*/ 316479 w 1671146"/>
              <a:gd name="connsiteY84" fmla="*/ 857956 h 2099734"/>
              <a:gd name="connsiteX85" fmla="*/ 350346 w 1671146"/>
              <a:gd name="connsiteY85" fmla="*/ 824089 h 2099734"/>
              <a:gd name="connsiteX86" fmla="*/ 429368 w 1671146"/>
              <a:gd name="connsiteY86" fmla="*/ 801511 h 2099734"/>
              <a:gd name="connsiteX87" fmla="*/ 463235 w 1671146"/>
              <a:gd name="connsiteY87" fmla="*/ 790223 h 2099734"/>
              <a:gd name="connsiteX88" fmla="*/ 971235 w 1671146"/>
              <a:gd name="connsiteY88" fmla="*/ 778934 h 2099734"/>
              <a:gd name="connsiteX89" fmla="*/ 1140568 w 1671146"/>
              <a:gd name="connsiteY89" fmla="*/ 778934 h 2099734"/>
              <a:gd name="connsiteX90" fmla="*/ 1208301 w 1671146"/>
              <a:gd name="connsiteY90" fmla="*/ 801511 h 2099734"/>
              <a:gd name="connsiteX91" fmla="*/ 1366346 w 1671146"/>
              <a:gd name="connsiteY91" fmla="*/ 790223 h 2099734"/>
              <a:gd name="connsiteX92" fmla="*/ 1400213 w 1671146"/>
              <a:gd name="connsiteY92" fmla="*/ 767645 h 2099734"/>
              <a:gd name="connsiteX93" fmla="*/ 1479235 w 1671146"/>
              <a:gd name="connsiteY93" fmla="*/ 733778 h 2099734"/>
              <a:gd name="connsiteX94" fmla="*/ 1558257 w 1671146"/>
              <a:gd name="connsiteY94" fmla="*/ 677334 h 2099734"/>
              <a:gd name="connsiteX95" fmla="*/ 1580835 w 1671146"/>
              <a:gd name="connsiteY95" fmla="*/ 643467 h 2099734"/>
              <a:gd name="connsiteX96" fmla="*/ 1603413 w 1671146"/>
              <a:gd name="connsiteY96" fmla="*/ 575734 h 2099734"/>
              <a:gd name="connsiteX97" fmla="*/ 1614701 w 1671146"/>
              <a:gd name="connsiteY97" fmla="*/ 361245 h 2099734"/>
              <a:gd name="connsiteX98" fmla="*/ 1648568 w 1671146"/>
              <a:gd name="connsiteY98" fmla="*/ 293511 h 2099734"/>
              <a:gd name="connsiteX99" fmla="*/ 1671146 w 1671146"/>
              <a:gd name="connsiteY99" fmla="*/ 225778 h 2099734"/>
              <a:gd name="connsiteX100" fmla="*/ 1603413 w 1671146"/>
              <a:gd name="connsiteY100" fmla="*/ 180623 h 2099734"/>
              <a:gd name="connsiteX101" fmla="*/ 1558257 w 1671146"/>
              <a:gd name="connsiteY101" fmla="*/ 169334 h 209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671146" h="2099734">
                <a:moveTo>
                  <a:pt x="1558257" y="169334"/>
                </a:moveTo>
                <a:lnTo>
                  <a:pt x="1558257" y="169334"/>
                </a:lnTo>
                <a:cubicBezTo>
                  <a:pt x="1528153" y="154282"/>
                  <a:pt x="1498882" y="137436"/>
                  <a:pt x="1467946" y="124178"/>
                </a:cubicBezTo>
                <a:cubicBezTo>
                  <a:pt x="1446071" y="114803"/>
                  <a:pt x="1420015" y="114801"/>
                  <a:pt x="1400213" y="101600"/>
                </a:cubicBezTo>
                <a:cubicBezTo>
                  <a:pt x="1358992" y="74121"/>
                  <a:pt x="1327252" y="50939"/>
                  <a:pt x="1276035" y="33867"/>
                </a:cubicBezTo>
                <a:cubicBezTo>
                  <a:pt x="1193582" y="6383"/>
                  <a:pt x="1231390" y="17061"/>
                  <a:pt x="1163146" y="0"/>
                </a:cubicBezTo>
                <a:cubicBezTo>
                  <a:pt x="1046494" y="3763"/>
                  <a:pt x="929521" y="1857"/>
                  <a:pt x="813190" y="11289"/>
                </a:cubicBezTo>
                <a:cubicBezTo>
                  <a:pt x="789469" y="13212"/>
                  <a:pt x="768035" y="26341"/>
                  <a:pt x="745457" y="33867"/>
                </a:cubicBezTo>
                <a:lnTo>
                  <a:pt x="711590" y="45156"/>
                </a:lnTo>
                <a:cubicBezTo>
                  <a:pt x="700301" y="52682"/>
                  <a:pt x="690122" y="62224"/>
                  <a:pt x="677724" y="67734"/>
                </a:cubicBezTo>
                <a:cubicBezTo>
                  <a:pt x="655976" y="77400"/>
                  <a:pt x="609990" y="90311"/>
                  <a:pt x="609990" y="90311"/>
                </a:cubicBezTo>
                <a:cubicBezTo>
                  <a:pt x="512941" y="155012"/>
                  <a:pt x="635728" y="77443"/>
                  <a:pt x="542257" y="124178"/>
                </a:cubicBezTo>
                <a:cubicBezTo>
                  <a:pt x="530122" y="130246"/>
                  <a:pt x="520788" y="141246"/>
                  <a:pt x="508390" y="146756"/>
                </a:cubicBezTo>
                <a:cubicBezTo>
                  <a:pt x="486642" y="156422"/>
                  <a:pt x="440657" y="169334"/>
                  <a:pt x="440657" y="169334"/>
                </a:cubicBezTo>
                <a:cubicBezTo>
                  <a:pt x="429368" y="180623"/>
                  <a:pt x="419392" y="193399"/>
                  <a:pt x="406790" y="203200"/>
                </a:cubicBezTo>
                <a:cubicBezTo>
                  <a:pt x="385371" y="219859"/>
                  <a:pt x="358244" y="229169"/>
                  <a:pt x="339057" y="248356"/>
                </a:cubicBezTo>
                <a:cubicBezTo>
                  <a:pt x="293291" y="294122"/>
                  <a:pt x="319470" y="275083"/>
                  <a:pt x="260035" y="304800"/>
                </a:cubicBezTo>
                <a:cubicBezTo>
                  <a:pt x="235068" y="329767"/>
                  <a:pt x="219307" y="341100"/>
                  <a:pt x="203590" y="372534"/>
                </a:cubicBezTo>
                <a:cubicBezTo>
                  <a:pt x="198268" y="383177"/>
                  <a:pt x="197622" y="395757"/>
                  <a:pt x="192301" y="406400"/>
                </a:cubicBezTo>
                <a:cubicBezTo>
                  <a:pt x="186233" y="418535"/>
                  <a:pt x="175234" y="427869"/>
                  <a:pt x="169724" y="440267"/>
                </a:cubicBezTo>
                <a:cubicBezTo>
                  <a:pt x="169722" y="440271"/>
                  <a:pt x="141502" y="524932"/>
                  <a:pt x="135857" y="541867"/>
                </a:cubicBezTo>
                <a:cubicBezTo>
                  <a:pt x="132094" y="553156"/>
                  <a:pt x="131169" y="565833"/>
                  <a:pt x="124568" y="575734"/>
                </a:cubicBezTo>
                <a:cubicBezTo>
                  <a:pt x="109516" y="598312"/>
                  <a:pt x="87994" y="617725"/>
                  <a:pt x="79413" y="643467"/>
                </a:cubicBezTo>
                <a:cubicBezTo>
                  <a:pt x="63834" y="690205"/>
                  <a:pt x="74725" y="667433"/>
                  <a:pt x="45546" y="711200"/>
                </a:cubicBezTo>
                <a:cubicBezTo>
                  <a:pt x="19741" y="788616"/>
                  <a:pt x="50214" y="692530"/>
                  <a:pt x="22968" y="801511"/>
                </a:cubicBezTo>
                <a:cubicBezTo>
                  <a:pt x="20082" y="813055"/>
                  <a:pt x="15442" y="824089"/>
                  <a:pt x="11679" y="835378"/>
                </a:cubicBezTo>
                <a:cubicBezTo>
                  <a:pt x="-9162" y="1002106"/>
                  <a:pt x="2416" y="849272"/>
                  <a:pt x="11679" y="1016000"/>
                </a:cubicBezTo>
                <a:cubicBezTo>
                  <a:pt x="17527" y="1121268"/>
                  <a:pt x="16590" y="1226852"/>
                  <a:pt x="22968" y="1332089"/>
                </a:cubicBezTo>
                <a:cubicBezTo>
                  <a:pt x="23784" y="1345552"/>
                  <a:pt x="40532" y="1416976"/>
                  <a:pt x="45546" y="1433689"/>
                </a:cubicBezTo>
                <a:cubicBezTo>
                  <a:pt x="52385" y="1456485"/>
                  <a:pt x="60598" y="1478845"/>
                  <a:pt x="68124" y="1501423"/>
                </a:cubicBezTo>
                <a:cubicBezTo>
                  <a:pt x="71887" y="1512712"/>
                  <a:pt x="72813" y="1525388"/>
                  <a:pt x="79413" y="1535289"/>
                </a:cubicBezTo>
                <a:lnTo>
                  <a:pt x="101990" y="1569156"/>
                </a:lnTo>
                <a:cubicBezTo>
                  <a:pt x="104647" y="1579784"/>
                  <a:pt x="117207" y="1634928"/>
                  <a:pt x="124568" y="1648178"/>
                </a:cubicBezTo>
                <a:cubicBezTo>
                  <a:pt x="137746" y="1671898"/>
                  <a:pt x="169724" y="1715911"/>
                  <a:pt x="169724" y="1715911"/>
                </a:cubicBezTo>
                <a:cubicBezTo>
                  <a:pt x="177250" y="1738489"/>
                  <a:pt x="175472" y="1766817"/>
                  <a:pt x="192301" y="1783645"/>
                </a:cubicBezTo>
                <a:cubicBezTo>
                  <a:pt x="203590" y="1794934"/>
                  <a:pt x="215947" y="1805247"/>
                  <a:pt x="226168" y="1817511"/>
                </a:cubicBezTo>
                <a:cubicBezTo>
                  <a:pt x="234854" y="1827934"/>
                  <a:pt x="238535" y="1842444"/>
                  <a:pt x="248746" y="1851378"/>
                </a:cubicBezTo>
                <a:cubicBezTo>
                  <a:pt x="302616" y="1898515"/>
                  <a:pt x="320262" y="1897795"/>
                  <a:pt x="384213" y="1919111"/>
                </a:cubicBezTo>
                <a:cubicBezTo>
                  <a:pt x="395502" y="1922874"/>
                  <a:pt x="406252" y="1929086"/>
                  <a:pt x="418079" y="1930400"/>
                </a:cubicBezTo>
                <a:lnTo>
                  <a:pt x="519679" y="1941689"/>
                </a:lnTo>
                <a:lnTo>
                  <a:pt x="621279" y="1975556"/>
                </a:lnTo>
                <a:cubicBezTo>
                  <a:pt x="632568" y="1979319"/>
                  <a:pt x="644503" y="1981523"/>
                  <a:pt x="655146" y="1986845"/>
                </a:cubicBezTo>
                <a:cubicBezTo>
                  <a:pt x="670198" y="1994371"/>
                  <a:pt x="685690" y="2001074"/>
                  <a:pt x="700301" y="2009423"/>
                </a:cubicBezTo>
                <a:cubicBezTo>
                  <a:pt x="712081" y="2016154"/>
                  <a:pt x="721697" y="2026656"/>
                  <a:pt x="734168" y="2032000"/>
                </a:cubicBezTo>
                <a:cubicBezTo>
                  <a:pt x="748429" y="2038112"/>
                  <a:pt x="764272" y="2039526"/>
                  <a:pt x="779324" y="2043289"/>
                </a:cubicBezTo>
                <a:cubicBezTo>
                  <a:pt x="790613" y="2050815"/>
                  <a:pt x="800486" y="2061103"/>
                  <a:pt x="813190" y="2065867"/>
                </a:cubicBezTo>
                <a:cubicBezTo>
                  <a:pt x="831156" y="2072604"/>
                  <a:pt x="850904" y="2072994"/>
                  <a:pt x="869635" y="2077156"/>
                </a:cubicBezTo>
                <a:cubicBezTo>
                  <a:pt x="1013119" y="2109042"/>
                  <a:pt x="800993" y="2065686"/>
                  <a:pt x="971235" y="2099734"/>
                </a:cubicBezTo>
                <a:cubicBezTo>
                  <a:pt x="1038968" y="2095971"/>
                  <a:pt x="1107121" y="2096859"/>
                  <a:pt x="1174435" y="2088445"/>
                </a:cubicBezTo>
                <a:cubicBezTo>
                  <a:pt x="1234633" y="2080920"/>
                  <a:pt x="1229003" y="2063985"/>
                  <a:pt x="1276035" y="2054578"/>
                </a:cubicBezTo>
                <a:cubicBezTo>
                  <a:pt x="1373235" y="2035138"/>
                  <a:pt x="1313371" y="2045026"/>
                  <a:pt x="1456657" y="2032000"/>
                </a:cubicBezTo>
                <a:cubicBezTo>
                  <a:pt x="1467946" y="2028237"/>
                  <a:pt x="1481131" y="2028017"/>
                  <a:pt x="1490524" y="2020711"/>
                </a:cubicBezTo>
                <a:cubicBezTo>
                  <a:pt x="1525796" y="1993277"/>
                  <a:pt x="1558416" y="1958344"/>
                  <a:pt x="1580835" y="1919111"/>
                </a:cubicBezTo>
                <a:cubicBezTo>
                  <a:pt x="1589184" y="1904500"/>
                  <a:pt x="1595887" y="1889008"/>
                  <a:pt x="1603413" y="1873956"/>
                </a:cubicBezTo>
                <a:cubicBezTo>
                  <a:pt x="1607176" y="1851378"/>
                  <a:pt x="1604465" y="1826696"/>
                  <a:pt x="1614701" y="1806223"/>
                </a:cubicBezTo>
                <a:cubicBezTo>
                  <a:pt x="1620769" y="1794088"/>
                  <a:pt x="1640092" y="1794240"/>
                  <a:pt x="1648568" y="1783645"/>
                </a:cubicBezTo>
                <a:cubicBezTo>
                  <a:pt x="1656002" y="1774353"/>
                  <a:pt x="1656094" y="1761067"/>
                  <a:pt x="1659857" y="1749778"/>
                </a:cubicBezTo>
                <a:lnTo>
                  <a:pt x="1592124" y="1727200"/>
                </a:lnTo>
                <a:cubicBezTo>
                  <a:pt x="1501029" y="1696835"/>
                  <a:pt x="1570128" y="1716653"/>
                  <a:pt x="1377635" y="1704623"/>
                </a:cubicBezTo>
                <a:cubicBezTo>
                  <a:pt x="1352392" y="1698312"/>
                  <a:pt x="1281237" y="1681750"/>
                  <a:pt x="1264746" y="1670756"/>
                </a:cubicBezTo>
                <a:cubicBezTo>
                  <a:pt x="1253457" y="1663230"/>
                  <a:pt x="1243014" y="1654246"/>
                  <a:pt x="1230879" y="1648178"/>
                </a:cubicBezTo>
                <a:cubicBezTo>
                  <a:pt x="1212833" y="1639155"/>
                  <a:pt x="1168738" y="1630423"/>
                  <a:pt x="1151857" y="1625600"/>
                </a:cubicBezTo>
                <a:cubicBezTo>
                  <a:pt x="1140415" y="1622331"/>
                  <a:pt x="1128392" y="1620090"/>
                  <a:pt x="1117990" y="1614311"/>
                </a:cubicBezTo>
                <a:cubicBezTo>
                  <a:pt x="1001538" y="1549616"/>
                  <a:pt x="1093022" y="1583411"/>
                  <a:pt x="1016390" y="1557867"/>
                </a:cubicBezTo>
                <a:cubicBezTo>
                  <a:pt x="1005101" y="1546578"/>
                  <a:pt x="995807" y="1532856"/>
                  <a:pt x="982524" y="1524000"/>
                </a:cubicBezTo>
                <a:cubicBezTo>
                  <a:pt x="880696" y="1456114"/>
                  <a:pt x="1021369" y="1578949"/>
                  <a:pt x="914790" y="1490134"/>
                </a:cubicBezTo>
                <a:cubicBezTo>
                  <a:pt x="902525" y="1479914"/>
                  <a:pt x="894207" y="1465123"/>
                  <a:pt x="880924" y="1456267"/>
                </a:cubicBezTo>
                <a:cubicBezTo>
                  <a:pt x="871023" y="1449666"/>
                  <a:pt x="857459" y="1450757"/>
                  <a:pt x="847057" y="1444978"/>
                </a:cubicBezTo>
                <a:cubicBezTo>
                  <a:pt x="823337" y="1431800"/>
                  <a:pt x="805066" y="1408404"/>
                  <a:pt x="779324" y="1399823"/>
                </a:cubicBezTo>
                <a:cubicBezTo>
                  <a:pt x="768035" y="1396060"/>
                  <a:pt x="756100" y="1393856"/>
                  <a:pt x="745457" y="1388534"/>
                </a:cubicBezTo>
                <a:cubicBezTo>
                  <a:pt x="733322" y="1382466"/>
                  <a:pt x="722013" y="1374642"/>
                  <a:pt x="711590" y="1365956"/>
                </a:cubicBezTo>
                <a:cubicBezTo>
                  <a:pt x="699326" y="1355735"/>
                  <a:pt x="691680" y="1339842"/>
                  <a:pt x="677724" y="1332089"/>
                </a:cubicBezTo>
                <a:cubicBezTo>
                  <a:pt x="656920" y="1320531"/>
                  <a:pt x="629792" y="1322712"/>
                  <a:pt x="609990" y="1309511"/>
                </a:cubicBezTo>
                <a:cubicBezTo>
                  <a:pt x="556321" y="1273732"/>
                  <a:pt x="588996" y="1291225"/>
                  <a:pt x="508390" y="1264356"/>
                </a:cubicBezTo>
                <a:lnTo>
                  <a:pt x="474524" y="1253067"/>
                </a:lnTo>
                <a:cubicBezTo>
                  <a:pt x="463235" y="1249304"/>
                  <a:pt x="450558" y="1248379"/>
                  <a:pt x="440657" y="1241778"/>
                </a:cubicBezTo>
                <a:cubicBezTo>
                  <a:pt x="429368" y="1234252"/>
                  <a:pt x="419188" y="1224710"/>
                  <a:pt x="406790" y="1219200"/>
                </a:cubicBezTo>
                <a:cubicBezTo>
                  <a:pt x="371457" y="1203496"/>
                  <a:pt x="331427" y="1194716"/>
                  <a:pt x="293901" y="1185334"/>
                </a:cubicBezTo>
                <a:cubicBezTo>
                  <a:pt x="240233" y="1149554"/>
                  <a:pt x="272907" y="1167047"/>
                  <a:pt x="192301" y="1140178"/>
                </a:cubicBezTo>
                <a:lnTo>
                  <a:pt x="158435" y="1128889"/>
                </a:lnTo>
                <a:cubicBezTo>
                  <a:pt x="143750" y="1106862"/>
                  <a:pt x="120280" y="1079884"/>
                  <a:pt x="124568" y="1049867"/>
                </a:cubicBezTo>
                <a:cubicBezTo>
                  <a:pt x="126487" y="1036436"/>
                  <a:pt x="137552" y="1025594"/>
                  <a:pt x="147146" y="1016000"/>
                </a:cubicBezTo>
                <a:cubicBezTo>
                  <a:pt x="156740" y="1006406"/>
                  <a:pt x="169724" y="1000949"/>
                  <a:pt x="181013" y="993423"/>
                </a:cubicBezTo>
                <a:cubicBezTo>
                  <a:pt x="207353" y="914400"/>
                  <a:pt x="181012" y="933215"/>
                  <a:pt x="237457" y="914400"/>
                </a:cubicBezTo>
                <a:cubicBezTo>
                  <a:pt x="325517" y="826342"/>
                  <a:pt x="212463" y="932254"/>
                  <a:pt x="316479" y="857956"/>
                </a:cubicBezTo>
                <a:cubicBezTo>
                  <a:pt x="329470" y="848676"/>
                  <a:pt x="337062" y="832945"/>
                  <a:pt x="350346" y="824089"/>
                </a:cubicBezTo>
                <a:cubicBezTo>
                  <a:pt x="360495" y="817323"/>
                  <a:pt x="422782" y="803393"/>
                  <a:pt x="429368" y="801511"/>
                </a:cubicBezTo>
                <a:cubicBezTo>
                  <a:pt x="440810" y="798242"/>
                  <a:pt x="451346" y="790718"/>
                  <a:pt x="463235" y="790223"/>
                </a:cubicBezTo>
                <a:cubicBezTo>
                  <a:pt x="632463" y="783172"/>
                  <a:pt x="801902" y="782697"/>
                  <a:pt x="971235" y="778934"/>
                </a:cubicBezTo>
                <a:cubicBezTo>
                  <a:pt x="1054700" y="767010"/>
                  <a:pt x="1053031" y="760176"/>
                  <a:pt x="1140568" y="778934"/>
                </a:cubicBezTo>
                <a:cubicBezTo>
                  <a:pt x="1163839" y="783920"/>
                  <a:pt x="1208301" y="801511"/>
                  <a:pt x="1208301" y="801511"/>
                </a:cubicBezTo>
                <a:cubicBezTo>
                  <a:pt x="1260983" y="797748"/>
                  <a:pt x="1314334" y="799401"/>
                  <a:pt x="1366346" y="790223"/>
                </a:cubicBezTo>
                <a:cubicBezTo>
                  <a:pt x="1379707" y="787865"/>
                  <a:pt x="1388078" y="773713"/>
                  <a:pt x="1400213" y="767645"/>
                </a:cubicBezTo>
                <a:cubicBezTo>
                  <a:pt x="1526856" y="704323"/>
                  <a:pt x="1314805" y="827739"/>
                  <a:pt x="1479235" y="733778"/>
                </a:cubicBezTo>
                <a:cubicBezTo>
                  <a:pt x="1502337" y="720577"/>
                  <a:pt x="1538884" y="691864"/>
                  <a:pt x="1558257" y="677334"/>
                </a:cubicBezTo>
                <a:cubicBezTo>
                  <a:pt x="1565783" y="666045"/>
                  <a:pt x="1575325" y="655865"/>
                  <a:pt x="1580835" y="643467"/>
                </a:cubicBezTo>
                <a:cubicBezTo>
                  <a:pt x="1590501" y="621719"/>
                  <a:pt x="1603413" y="575734"/>
                  <a:pt x="1603413" y="575734"/>
                </a:cubicBezTo>
                <a:cubicBezTo>
                  <a:pt x="1607176" y="504238"/>
                  <a:pt x="1608219" y="432546"/>
                  <a:pt x="1614701" y="361245"/>
                </a:cubicBezTo>
                <a:cubicBezTo>
                  <a:pt x="1618230" y="322427"/>
                  <a:pt x="1633129" y="328248"/>
                  <a:pt x="1648568" y="293511"/>
                </a:cubicBezTo>
                <a:cubicBezTo>
                  <a:pt x="1658234" y="271763"/>
                  <a:pt x="1671146" y="225778"/>
                  <a:pt x="1671146" y="225778"/>
                </a:cubicBezTo>
                <a:cubicBezTo>
                  <a:pt x="1595984" y="150616"/>
                  <a:pt x="1676932" y="221467"/>
                  <a:pt x="1603413" y="180623"/>
                </a:cubicBezTo>
                <a:cubicBezTo>
                  <a:pt x="1518374" y="133380"/>
                  <a:pt x="1565783" y="171215"/>
                  <a:pt x="1558257" y="169334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FB50F733-688C-4B55-8E32-192BCE048630}"/>
              </a:ext>
            </a:extLst>
          </p:cNvPr>
          <p:cNvSpPr/>
          <p:nvPr/>
        </p:nvSpPr>
        <p:spPr>
          <a:xfrm>
            <a:off x="3815644" y="3668889"/>
            <a:ext cx="1841692" cy="1580518"/>
          </a:xfrm>
          <a:custGeom>
            <a:avLst/>
            <a:gdLst>
              <a:gd name="connsiteX0" fmla="*/ 11289 w 1841692"/>
              <a:gd name="connsiteY0" fmla="*/ 0 h 1580518"/>
              <a:gd name="connsiteX1" fmla="*/ 11289 w 1841692"/>
              <a:gd name="connsiteY1" fmla="*/ 0 h 1580518"/>
              <a:gd name="connsiteX2" fmla="*/ 90312 w 1841692"/>
              <a:gd name="connsiteY2" fmla="*/ 112889 h 1580518"/>
              <a:gd name="connsiteX3" fmla="*/ 191912 w 1841692"/>
              <a:gd name="connsiteY3" fmla="*/ 214489 h 1580518"/>
              <a:gd name="connsiteX4" fmla="*/ 225778 w 1841692"/>
              <a:gd name="connsiteY4" fmla="*/ 248355 h 1580518"/>
              <a:gd name="connsiteX5" fmla="*/ 248356 w 1841692"/>
              <a:gd name="connsiteY5" fmla="*/ 282222 h 1580518"/>
              <a:gd name="connsiteX6" fmla="*/ 316089 w 1841692"/>
              <a:gd name="connsiteY6" fmla="*/ 327378 h 1580518"/>
              <a:gd name="connsiteX7" fmla="*/ 383823 w 1841692"/>
              <a:gd name="connsiteY7" fmla="*/ 349955 h 1580518"/>
              <a:gd name="connsiteX8" fmla="*/ 417689 w 1841692"/>
              <a:gd name="connsiteY8" fmla="*/ 372533 h 1580518"/>
              <a:gd name="connsiteX9" fmla="*/ 508000 w 1841692"/>
              <a:gd name="connsiteY9" fmla="*/ 395111 h 1580518"/>
              <a:gd name="connsiteX10" fmla="*/ 835378 w 1841692"/>
              <a:gd name="connsiteY10" fmla="*/ 417689 h 1580518"/>
              <a:gd name="connsiteX11" fmla="*/ 925689 w 1841692"/>
              <a:gd name="connsiteY11" fmla="*/ 440267 h 1580518"/>
              <a:gd name="connsiteX12" fmla="*/ 959556 w 1841692"/>
              <a:gd name="connsiteY12" fmla="*/ 451555 h 1580518"/>
              <a:gd name="connsiteX13" fmla="*/ 1027289 w 1841692"/>
              <a:gd name="connsiteY13" fmla="*/ 462844 h 1580518"/>
              <a:gd name="connsiteX14" fmla="*/ 1083734 w 1841692"/>
              <a:gd name="connsiteY14" fmla="*/ 474133 h 1580518"/>
              <a:gd name="connsiteX15" fmla="*/ 1253067 w 1841692"/>
              <a:gd name="connsiteY15" fmla="*/ 462844 h 1580518"/>
              <a:gd name="connsiteX16" fmla="*/ 1343378 w 1841692"/>
              <a:gd name="connsiteY16" fmla="*/ 440267 h 1580518"/>
              <a:gd name="connsiteX17" fmla="*/ 1388534 w 1841692"/>
              <a:gd name="connsiteY17" fmla="*/ 428978 h 1580518"/>
              <a:gd name="connsiteX18" fmla="*/ 1682045 w 1841692"/>
              <a:gd name="connsiteY18" fmla="*/ 440267 h 1580518"/>
              <a:gd name="connsiteX19" fmla="*/ 1693334 w 1841692"/>
              <a:gd name="connsiteY19" fmla="*/ 530578 h 1580518"/>
              <a:gd name="connsiteX20" fmla="*/ 1704623 w 1841692"/>
              <a:gd name="connsiteY20" fmla="*/ 587022 h 1580518"/>
              <a:gd name="connsiteX21" fmla="*/ 1749778 w 1841692"/>
              <a:gd name="connsiteY21" fmla="*/ 654755 h 1580518"/>
              <a:gd name="connsiteX22" fmla="*/ 1772356 w 1841692"/>
              <a:gd name="connsiteY22" fmla="*/ 688622 h 1580518"/>
              <a:gd name="connsiteX23" fmla="*/ 1828800 w 1841692"/>
              <a:gd name="connsiteY23" fmla="*/ 756355 h 1580518"/>
              <a:gd name="connsiteX24" fmla="*/ 1828800 w 1841692"/>
              <a:gd name="connsiteY24" fmla="*/ 891822 h 1580518"/>
              <a:gd name="connsiteX25" fmla="*/ 1806223 w 1841692"/>
              <a:gd name="connsiteY25" fmla="*/ 959555 h 1580518"/>
              <a:gd name="connsiteX26" fmla="*/ 1794934 w 1841692"/>
              <a:gd name="connsiteY26" fmla="*/ 993422 h 1580518"/>
              <a:gd name="connsiteX27" fmla="*/ 1772356 w 1841692"/>
              <a:gd name="connsiteY27" fmla="*/ 1140178 h 1580518"/>
              <a:gd name="connsiteX28" fmla="*/ 1749778 w 1841692"/>
              <a:gd name="connsiteY28" fmla="*/ 1174044 h 1580518"/>
              <a:gd name="connsiteX29" fmla="*/ 1715912 w 1841692"/>
              <a:gd name="connsiteY29" fmla="*/ 1185333 h 1580518"/>
              <a:gd name="connsiteX30" fmla="*/ 1411112 w 1841692"/>
              <a:gd name="connsiteY30" fmla="*/ 1185333 h 1580518"/>
              <a:gd name="connsiteX31" fmla="*/ 1309512 w 1841692"/>
              <a:gd name="connsiteY31" fmla="*/ 1241778 h 1580518"/>
              <a:gd name="connsiteX32" fmla="*/ 1275645 w 1841692"/>
              <a:gd name="connsiteY32" fmla="*/ 1253067 h 1580518"/>
              <a:gd name="connsiteX33" fmla="*/ 1253067 w 1841692"/>
              <a:gd name="connsiteY33" fmla="*/ 1286933 h 1580518"/>
              <a:gd name="connsiteX34" fmla="*/ 1207912 w 1841692"/>
              <a:gd name="connsiteY34" fmla="*/ 1320800 h 1580518"/>
              <a:gd name="connsiteX35" fmla="*/ 1174045 w 1841692"/>
              <a:gd name="connsiteY35" fmla="*/ 1332089 h 1580518"/>
              <a:gd name="connsiteX36" fmla="*/ 1004712 w 1841692"/>
              <a:gd name="connsiteY36" fmla="*/ 1354667 h 1580518"/>
              <a:gd name="connsiteX37" fmla="*/ 970845 w 1841692"/>
              <a:gd name="connsiteY37" fmla="*/ 1377244 h 1580518"/>
              <a:gd name="connsiteX38" fmla="*/ 959556 w 1841692"/>
              <a:gd name="connsiteY38" fmla="*/ 1411111 h 1580518"/>
              <a:gd name="connsiteX39" fmla="*/ 925689 w 1841692"/>
              <a:gd name="connsiteY39" fmla="*/ 1478844 h 1580518"/>
              <a:gd name="connsiteX40" fmla="*/ 948267 w 1841692"/>
              <a:gd name="connsiteY40" fmla="*/ 1546578 h 1580518"/>
              <a:gd name="connsiteX41" fmla="*/ 925689 w 1841692"/>
              <a:gd name="connsiteY41" fmla="*/ 1569155 h 1580518"/>
              <a:gd name="connsiteX42" fmla="*/ 869245 w 1841692"/>
              <a:gd name="connsiteY42" fmla="*/ 1557867 h 1580518"/>
              <a:gd name="connsiteX43" fmla="*/ 349956 w 1841692"/>
              <a:gd name="connsiteY43" fmla="*/ 1557867 h 1580518"/>
              <a:gd name="connsiteX44" fmla="*/ 45156 w 1841692"/>
              <a:gd name="connsiteY44" fmla="*/ 1569155 h 1580518"/>
              <a:gd name="connsiteX45" fmla="*/ 56445 w 1841692"/>
              <a:gd name="connsiteY45" fmla="*/ 1501422 h 1580518"/>
              <a:gd name="connsiteX46" fmla="*/ 45156 w 1841692"/>
              <a:gd name="connsiteY46" fmla="*/ 1456267 h 1580518"/>
              <a:gd name="connsiteX47" fmla="*/ 22578 w 1841692"/>
              <a:gd name="connsiteY47" fmla="*/ 1377244 h 1580518"/>
              <a:gd name="connsiteX48" fmla="*/ 22578 w 1841692"/>
              <a:gd name="connsiteY48" fmla="*/ 812800 h 1580518"/>
              <a:gd name="connsiteX49" fmla="*/ 11289 w 1841692"/>
              <a:gd name="connsiteY49" fmla="*/ 756355 h 1580518"/>
              <a:gd name="connsiteX50" fmla="*/ 0 w 1841692"/>
              <a:gd name="connsiteY50" fmla="*/ 666044 h 1580518"/>
              <a:gd name="connsiteX51" fmla="*/ 11289 w 1841692"/>
              <a:gd name="connsiteY51" fmla="*/ 553155 h 1580518"/>
              <a:gd name="connsiteX52" fmla="*/ 22578 w 1841692"/>
              <a:gd name="connsiteY52" fmla="*/ 519289 h 1580518"/>
              <a:gd name="connsiteX53" fmla="*/ 0 w 1841692"/>
              <a:gd name="connsiteY53" fmla="*/ 248355 h 1580518"/>
              <a:gd name="connsiteX54" fmla="*/ 33867 w 1841692"/>
              <a:gd name="connsiteY54" fmla="*/ 101600 h 1580518"/>
              <a:gd name="connsiteX55" fmla="*/ 45156 w 1841692"/>
              <a:gd name="connsiteY55" fmla="*/ 67733 h 1580518"/>
              <a:gd name="connsiteX56" fmla="*/ 11289 w 1841692"/>
              <a:gd name="connsiteY56" fmla="*/ 0 h 158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41692" h="1580518">
                <a:moveTo>
                  <a:pt x="11289" y="0"/>
                </a:moveTo>
                <a:lnTo>
                  <a:pt x="11289" y="0"/>
                </a:lnTo>
                <a:cubicBezTo>
                  <a:pt x="37630" y="37630"/>
                  <a:pt x="57832" y="80409"/>
                  <a:pt x="90312" y="112889"/>
                </a:cubicBezTo>
                <a:lnTo>
                  <a:pt x="191912" y="214489"/>
                </a:lnTo>
                <a:cubicBezTo>
                  <a:pt x="203201" y="225778"/>
                  <a:pt x="216922" y="235072"/>
                  <a:pt x="225778" y="248355"/>
                </a:cubicBezTo>
                <a:cubicBezTo>
                  <a:pt x="233304" y="259644"/>
                  <a:pt x="238145" y="273288"/>
                  <a:pt x="248356" y="282222"/>
                </a:cubicBezTo>
                <a:cubicBezTo>
                  <a:pt x="268777" y="300091"/>
                  <a:pt x="290346" y="318797"/>
                  <a:pt x="316089" y="327378"/>
                </a:cubicBezTo>
                <a:lnTo>
                  <a:pt x="383823" y="349955"/>
                </a:lnTo>
                <a:cubicBezTo>
                  <a:pt x="395112" y="357481"/>
                  <a:pt x="405554" y="366465"/>
                  <a:pt x="417689" y="372533"/>
                </a:cubicBezTo>
                <a:cubicBezTo>
                  <a:pt x="441895" y="384636"/>
                  <a:pt x="484815" y="389959"/>
                  <a:pt x="508000" y="395111"/>
                </a:cubicBezTo>
                <a:cubicBezTo>
                  <a:pt x="665299" y="430067"/>
                  <a:pt x="411404" y="400730"/>
                  <a:pt x="835378" y="417689"/>
                </a:cubicBezTo>
                <a:cubicBezTo>
                  <a:pt x="912785" y="443491"/>
                  <a:pt x="816723" y="413026"/>
                  <a:pt x="925689" y="440267"/>
                </a:cubicBezTo>
                <a:cubicBezTo>
                  <a:pt x="937233" y="443153"/>
                  <a:pt x="947940" y="448974"/>
                  <a:pt x="959556" y="451555"/>
                </a:cubicBezTo>
                <a:cubicBezTo>
                  <a:pt x="981900" y="456520"/>
                  <a:pt x="1004769" y="458749"/>
                  <a:pt x="1027289" y="462844"/>
                </a:cubicBezTo>
                <a:cubicBezTo>
                  <a:pt x="1046167" y="466276"/>
                  <a:pt x="1064919" y="470370"/>
                  <a:pt x="1083734" y="474133"/>
                </a:cubicBezTo>
                <a:cubicBezTo>
                  <a:pt x="1140178" y="470370"/>
                  <a:pt x="1196778" y="468473"/>
                  <a:pt x="1253067" y="462844"/>
                </a:cubicBezTo>
                <a:cubicBezTo>
                  <a:pt x="1306027" y="457548"/>
                  <a:pt x="1300706" y="452459"/>
                  <a:pt x="1343378" y="440267"/>
                </a:cubicBezTo>
                <a:cubicBezTo>
                  <a:pt x="1358296" y="436005"/>
                  <a:pt x="1373482" y="432741"/>
                  <a:pt x="1388534" y="428978"/>
                </a:cubicBezTo>
                <a:cubicBezTo>
                  <a:pt x="1486371" y="432741"/>
                  <a:pt x="1589160" y="409305"/>
                  <a:pt x="1682045" y="440267"/>
                </a:cubicBezTo>
                <a:cubicBezTo>
                  <a:pt x="1710826" y="449861"/>
                  <a:pt x="1688721" y="500593"/>
                  <a:pt x="1693334" y="530578"/>
                </a:cubicBezTo>
                <a:cubicBezTo>
                  <a:pt x="1696252" y="549542"/>
                  <a:pt x="1699969" y="568408"/>
                  <a:pt x="1704623" y="587022"/>
                </a:cubicBezTo>
                <a:cubicBezTo>
                  <a:pt x="1717377" y="638037"/>
                  <a:pt x="1712305" y="609788"/>
                  <a:pt x="1749778" y="654755"/>
                </a:cubicBezTo>
                <a:cubicBezTo>
                  <a:pt x="1758464" y="665178"/>
                  <a:pt x="1763670" y="678199"/>
                  <a:pt x="1772356" y="688622"/>
                </a:cubicBezTo>
                <a:cubicBezTo>
                  <a:pt x="1844788" y="775540"/>
                  <a:pt x="1772747" y="672274"/>
                  <a:pt x="1828800" y="756355"/>
                </a:cubicBezTo>
                <a:cubicBezTo>
                  <a:pt x="1844848" y="820548"/>
                  <a:pt x="1847095" y="806443"/>
                  <a:pt x="1828800" y="891822"/>
                </a:cubicBezTo>
                <a:cubicBezTo>
                  <a:pt x="1823814" y="915093"/>
                  <a:pt x="1813749" y="936977"/>
                  <a:pt x="1806223" y="959555"/>
                </a:cubicBezTo>
                <a:lnTo>
                  <a:pt x="1794934" y="993422"/>
                </a:lnTo>
                <a:cubicBezTo>
                  <a:pt x="1791697" y="1025796"/>
                  <a:pt x="1792698" y="1099495"/>
                  <a:pt x="1772356" y="1140178"/>
                </a:cubicBezTo>
                <a:cubicBezTo>
                  <a:pt x="1766288" y="1152313"/>
                  <a:pt x="1760372" y="1165569"/>
                  <a:pt x="1749778" y="1174044"/>
                </a:cubicBezTo>
                <a:cubicBezTo>
                  <a:pt x="1740486" y="1181477"/>
                  <a:pt x="1727201" y="1181570"/>
                  <a:pt x="1715912" y="1185333"/>
                </a:cubicBezTo>
                <a:cubicBezTo>
                  <a:pt x="1562170" y="1173507"/>
                  <a:pt x="1568928" y="1166766"/>
                  <a:pt x="1411112" y="1185333"/>
                </a:cubicBezTo>
                <a:cubicBezTo>
                  <a:pt x="1358495" y="1191523"/>
                  <a:pt x="1371201" y="1221215"/>
                  <a:pt x="1309512" y="1241778"/>
                </a:cubicBezTo>
                <a:lnTo>
                  <a:pt x="1275645" y="1253067"/>
                </a:lnTo>
                <a:cubicBezTo>
                  <a:pt x="1268119" y="1264356"/>
                  <a:pt x="1262661" y="1277339"/>
                  <a:pt x="1253067" y="1286933"/>
                </a:cubicBezTo>
                <a:cubicBezTo>
                  <a:pt x="1239763" y="1300237"/>
                  <a:pt x="1224248" y="1311465"/>
                  <a:pt x="1207912" y="1320800"/>
                </a:cubicBezTo>
                <a:cubicBezTo>
                  <a:pt x="1197580" y="1326704"/>
                  <a:pt x="1185487" y="1328820"/>
                  <a:pt x="1174045" y="1332089"/>
                </a:cubicBezTo>
                <a:cubicBezTo>
                  <a:pt x="1104238" y="1352034"/>
                  <a:pt x="1102360" y="1345790"/>
                  <a:pt x="1004712" y="1354667"/>
                </a:cubicBezTo>
                <a:cubicBezTo>
                  <a:pt x="993423" y="1362193"/>
                  <a:pt x="979321" y="1366650"/>
                  <a:pt x="970845" y="1377244"/>
                </a:cubicBezTo>
                <a:cubicBezTo>
                  <a:pt x="963411" y="1386536"/>
                  <a:pt x="964878" y="1400468"/>
                  <a:pt x="959556" y="1411111"/>
                </a:cubicBezTo>
                <a:cubicBezTo>
                  <a:pt x="915787" y="1498649"/>
                  <a:pt x="954065" y="1393718"/>
                  <a:pt x="925689" y="1478844"/>
                </a:cubicBezTo>
                <a:lnTo>
                  <a:pt x="948267" y="1546578"/>
                </a:lnTo>
                <a:cubicBezTo>
                  <a:pt x="964687" y="1595838"/>
                  <a:pt x="969477" y="1580102"/>
                  <a:pt x="925689" y="1569155"/>
                </a:cubicBezTo>
                <a:cubicBezTo>
                  <a:pt x="907075" y="1564502"/>
                  <a:pt x="888060" y="1561630"/>
                  <a:pt x="869245" y="1557867"/>
                </a:cubicBezTo>
                <a:cubicBezTo>
                  <a:pt x="112558" y="1589393"/>
                  <a:pt x="1058046" y="1557867"/>
                  <a:pt x="349956" y="1557867"/>
                </a:cubicBezTo>
                <a:cubicBezTo>
                  <a:pt x="248286" y="1557867"/>
                  <a:pt x="146756" y="1565392"/>
                  <a:pt x="45156" y="1569155"/>
                </a:cubicBezTo>
                <a:cubicBezTo>
                  <a:pt x="15502" y="1480194"/>
                  <a:pt x="43315" y="1593333"/>
                  <a:pt x="56445" y="1501422"/>
                </a:cubicBezTo>
                <a:cubicBezTo>
                  <a:pt x="58639" y="1486063"/>
                  <a:pt x="49418" y="1471185"/>
                  <a:pt x="45156" y="1456267"/>
                </a:cubicBezTo>
                <a:cubicBezTo>
                  <a:pt x="12768" y="1342911"/>
                  <a:pt x="57866" y="1518394"/>
                  <a:pt x="22578" y="1377244"/>
                </a:cubicBezTo>
                <a:cubicBezTo>
                  <a:pt x="41289" y="1115293"/>
                  <a:pt x="41064" y="1191766"/>
                  <a:pt x="22578" y="812800"/>
                </a:cubicBezTo>
                <a:cubicBezTo>
                  <a:pt x="21643" y="793635"/>
                  <a:pt x="14207" y="775319"/>
                  <a:pt x="11289" y="756355"/>
                </a:cubicBezTo>
                <a:cubicBezTo>
                  <a:pt x="6676" y="726370"/>
                  <a:pt x="3763" y="696148"/>
                  <a:pt x="0" y="666044"/>
                </a:cubicBezTo>
                <a:cubicBezTo>
                  <a:pt x="3763" y="628414"/>
                  <a:pt x="5539" y="590533"/>
                  <a:pt x="11289" y="553155"/>
                </a:cubicBezTo>
                <a:cubicBezTo>
                  <a:pt x="13098" y="541394"/>
                  <a:pt x="22578" y="531188"/>
                  <a:pt x="22578" y="519289"/>
                </a:cubicBezTo>
                <a:cubicBezTo>
                  <a:pt x="22578" y="347126"/>
                  <a:pt x="22034" y="358526"/>
                  <a:pt x="0" y="248355"/>
                </a:cubicBezTo>
                <a:cubicBezTo>
                  <a:pt x="14655" y="145772"/>
                  <a:pt x="2875" y="194576"/>
                  <a:pt x="33867" y="101600"/>
                </a:cubicBezTo>
                <a:lnTo>
                  <a:pt x="45156" y="67733"/>
                </a:lnTo>
                <a:cubicBezTo>
                  <a:pt x="31826" y="14415"/>
                  <a:pt x="16933" y="11289"/>
                  <a:pt x="11289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BCAB1DDD-9418-4D75-8DE3-F8A3B4EC9DFF}"/>
              </a:ext>
            </a:extLst>
          </p:cNvPr>
          <p:cNvSpPr/>
          <p:nvPr/>
        </p:nvSpPr>
        <p:spPr>
          <a:xfrm>
            <a:off x="3815644" y="3657600"/>
            <a:ext cx="2167467" cy="1625600"/>
          </a:xfrm>
          <a:custGeom>
            <a:avLst/>
            <a:gdLst>
              <a:gd name="connsiteX0" fmla="*/ 0 w 2167467"/>
              <a:gd name="connsiteY0" fmla="*/ 0 h 1625600"/>
              <a:gd name="connsiteX1" fmla="*/ 0 w 2167467"/>
              <a:gd name="connsiteY1" fmla="*/ 0 h 1625600"/>
              <a:gd name="connsiteX2" fmla="*/ 395112 w 2167467"/>
              <a:gd name="connsiteY2" fmla="*/ 11289 h 1625600"/>
              <a:gd name="connsiteX3" fmla="*/ 428978 w 2167467"/>
              <a:gd name="connsiteY3" fmla="*/ 22578 h 1625600"/>
              <a:gd name="connsiteX4" fmla="*/ 530578 w 2167467"/>
              <a:gd name="connsiteY4" fmla="*/ 33867 h 1625600"/>
              <a:gd name="connsiteX5" fmla="*/ 1580445 w 2167467"/>
              <a:gd name="connsiteY5" fmla="*/ 22578 h 1625600"/>
              <a:gd name="connsiteX6" fmla="*/ 1704623 w 2167467"/>
              <a:gd name="connsiteY6" fmla="*/ 11289 h 1625600"/>
              <a:gd name="connsiteX7" fmla="*/ 2099734 w 2167467"/>
              <a:gd name="connsiteY7" fmla="*/ 22578 h 1625600"/>
              <a:gd name="connsiteX8" fmla="*/ 2111023 w 2167467"/>
              <a:gd name="connsiteY8" fmla="*/ 56444 h 1625600"/>
              <a:gd name="connsiteX9" fmla="*/ 2088445 w 2167467"/>
              <a:gd name="connsiteY9" fmla="*/ 135467 h 1625600"/>
              <a:gd name="connsiteX10" fmla="*/ 2077156 w 2167467"/>
              <a:gd name="connsiteY10" fmla="*/ 203200 h 1625600"/>
              <a:gd name="connsiteX11" fmla="*/ 2065867 w 2167467"/>
              <a:gd name="connsiteY11" fmla="*/ 237067 h 1625600"/>
              <a:gd name="connsiteX12" fmla="*/ 2054578 w 2167467"/>
              <a:gd name="connsiteY12" fmla="*/ 304800 h 1625600"/>
              <a:gd name="connsiteX13" fmla="*/ 2065867 w 2167467"/>
              <a:gd name="connsiteY13" fmla="*/ 575733 h 1625600"/>
              <a:gd name="connsiteX14" fmla="*/ 2111023 w 2167467"/>
              <a:gd name="connsiteY14" fmla="*/ 654756 h 1625600"/>
              <a:gd name="connsiteX15" fmla="*/ 2167467 w 2167467"/>
              <a:gd name="connsiteY15" fmla="*/ 722489 h 1625600"/>
              <a:gd name="connsiteX16" fmla="*/ 2144889 w 2167467"/>
              <a:gd name="connsiteY16" fmla="*/ 790222 h 1625600"/>
              <a:gd name="connsiteX17" fmla="*/ 2133600 w 2167467"/>
              <a:gd name="connsiteY17" fmla="*/ 824089 h 1625600"/>
              <a:gd name="connsiteX18" fmla="*/ 2122312 w 2167467"/>
              <a:gd name="connsiteY18" fmla="*/ 891822 h 1625600"/>
              <a:gd name="connsiteX19" fmla="*/ 2099734 w 2167467"/>
              <a:gd name="connsiteY19" fmla="*/ 1422400 h 1625600"/>
              <a:gd name="connsiteX20" fmla="*/ 2088445 w 2167467"/>
              <a:gd name="connsiteY20" fmla="*/ 1580444 h 1625600"/>
              <a:gd name="connsiteX21" fmla="*/ 2077156 w 2167467"/>
              <a:gd name="connsiteY21" fmla="*/ 1614311 h 1625600"/>
              <a:gd name="connsiteX22" fmla="*/ 2043289 w 2167467"/>
              <a:gd name="connsiteY22" fmla="*/ 1625600 h 1625600"/>
              <a:gd name="connsiteX23" fmla="*/ 1828800 w 2167467"/>
              <a:gd name="connsiteY23" fmla="*/ 1614311 h 1625600"/>
              <a:gd name="connsiteX24" fmla="*/ 1794934 w 2167467"/>
              <a:gd name="connsiteY24" fmla="*/ 1603022 h 1625600"/>
              <a:gd name="connsiteX25" fmla="*/ 1738489 w 2167467"/>
              <a:gd name="connsiteY25" fmla="*/ 1591733 h 1625600"/>
              <a:gd name="connsiteX26" fmla="*/ 1061156 w 2167467"/>
              <a:gd name="connsiteY26" fmla="*/ 1569156 h 1625600"/>
              <a:gd name="connsiteX27" fmla="*/ 970845 w 2167467"/>
              <a:gd name="connsiteY27" fmla="*/ 1580444 h 1625600"/>
              <a:gd name="connsiteX28" fmla="*/ 948267 w 2167467"/>
              <a:gd name="connsiteY28" fmla="*/ 1546578 h 1625600"/>
              <a:gd name="connsiteX29" fmla="*/ 982134 w 2167467"/>
              <a:gd name="connsiteY29" fmla="*/ 1433689 h 1625600"/>
              <a:gd name="connsiteX30" fmla="*/ 993423 w 2167467"/>
              <a:gd name="connsiteY30" fmla="*/ 1388533 h 1625600"/>
              <a:gd name="connsiteX31" fmla="*/ 1162756 w 2167467"/>
              <a:gd name="connsiteY31" fmla="*/ 1354667 h 1625600"/>
              <a:gd name="connsiteX32" fmla="*/ 1275645 w 2167467"/>
              <a:gd name="connsiteY32" fmla="*/ 1320800 h 1625600"/>
              <a:gd name="connsiteX33" fmla="*/ 1343378 w 2167467"/>
              <a:gd name="connsiteY33" fmla="*/ 1286933 h 1625600"/>
              <a:gd name="connsiteX34" fmla="*/ 1354667 w 2167467"/>
              <a:gd name="connsiteY34" fmla="*/ 1253067 h 1625600"/>
              <a:gd name="connsiteX35" fmla="*/ 1388534 w 2167467"/>
              <a:gd name="connsiteY35" fmla="*/ 1219200 h 1625600"/>
              <a:gd name="connsiteX36" fmla="*/ 1727200 w 2167467"/>
              <a:gd name="connsiteY36" fmla="*/ 1185333 h 1625600"/>
              <a:gd name="connsiteX37" fmla="*/ 1794934 w 2167467"/>
              <a:gd name="connsiteY37" fmla="*/ 1128889 h 1625600"/>
              <a:gd name="connsiteX38" fmla="*/ 1817512 w 2167467"/>
              <a:gd name="connsiteY38" fmla="*/ 1038578 h 1625600"/>
              <a:gd name="connsiteX39" fmla="*/ 1840089 w 2167467"/>
              <a:gd name="connsiteY39" fmla="*/ 970844 h 1625600"/>
              <a:gd name="connsiteX40" fmla="*/ 1828800 w 2167467"/>
              <a:gd name="connsiteY40" fmla="*/ 869244 h 1625600"/>
              <a:gd name="connsiteX41" fmla="*/ 1817512 w 2167467"/>
              <a:gd name="connsiteY41" fmla="*/ 824089 h 1625600"/>
              <a:gd name="connsiteX42" fmla="*/ 1806223 w 2167467"/>
              <a:gd name="connsiteY42" fmla="*/ 677333 h 1625600"/>
              <a:gd name="connsiteX43" fmla="*/ 1772356 w 2167467"/>
              <a:gd name="connsiteY43" fmla="*/ 666044 h 1625600"/>
              <a:gd name="connsiteX44" fmla="*/ 1738489 w 2167467"/>
              <a:gd name="connsiteY44" fmla="*/ 643467 h 1625600"/>
              <a:gd name="connsiteX45" fmla="*/ 1704623 w 2167467"/>
              <a:gd name="connsiteY45" fmla="*/ 541867 h 1625600"/>
              <a:gd name="connsiteX46" fmla="*/ 1693334 w 2167467"/>
              <a:gd name="connsiteY46" fmla="*/ 383822 h 1625600"/>
              <a:gd name="connsiteX47" fmla="*/ 1659467 w 2167467"/>
              <a:gd name="connsiteY47" fmla="*/ 372533 h 1625600"/>
              <a:gd name="connsiteX48" fmla="*/ 1535289 w 2167467"/>
              <a:gd name="connsiteY48" fmla="*/ 361244 h 1625600"/>
              <a:gd name="connsiteX49" fmla="*/ 1444978 w 2167467"/>
              <a:gd name="connsiteY49" fmla="*/ 372533 h 1625600"/>
              <a:gd name="connsiteX50" fmla="*/ 1399823 w 2167467"/>
              <a:gd name="connsiteY50" fmla="*/ 428978 h 1625600"/>
              <a:gd name="connsiteX51" fmla="*/ 1365956 w 2167467"/>
              <a:gd name="connsiteY51" fmla="*/ 440267 h 1625600"/>
              <a:gd name="connsiteX52" fmla="*/ 1072445 w 2167467"/>
              <a:gd name="connsiteY52" fmla="*/ 428978 h 1625600"/>
              <a:gd name="connsiteX53" fmla="*/ 993423 w 2167467"/>
              <a:gd name="connsiteY53" fmla="*/ 417689 h 1625600"/>
              <a:gd name="connsiteX54" fmla="*/ 643467 w 2167467"/>
              <a:gd name="connsiteY54" fmla="*/ 440267 h 1625600"/>
              <a:gd name="connsiteX55" fmla="*/ 564445 w 2167467"/>
              <a:gd name="connsiteY55" fmla="*/ 451556 h 1625600"/>
              <a:gd name="connsiteX56" fmla="*/ 496712 w 2167467"/>
              <a:gd name="connsiteY56" fmla="*/ 428978 h 1625600"/>
              <a:gd name="connsiteX57" fmla="*/ 440267 w 2167467"/>
              <a:gd name="connsiteY57" fmla="*/ 383822 h 1625600"/>
              <a:gd name="connsiteX58" fmla="*/ 417689 w 2167467"/>
              <a:gd name="connsiteY58" fmla="*/ 349956 h 1625600"/>
              <a:gd name="connsiteX59" fmla="*/ 349956 w 2167467"/>
              <a:gd name="connsiteY59" fmla="*/ 327378 h 1625600"/>
              <a:gd name="connsiteX60" fmla="*/ 282223 w 2167467"/>
              <a:gd name="connsiteY60" fmla="*/ 282222 h 1625600"/>
              <a:gd name="connsiteX61" fmla="*/ 248356 w 2167467"/>
              <a:gd name="connsiteY61" fmla="*/ 259644 h 1625600"/>
              <a:gd name="connsiteX62" fmla="*/ 214489 w 2167467"/>
              <a:gd name="connsiteY62" fmla="*/ 248356 h 1625600"/>
              <a:gd name="connsiteX63" fmla="*/ 112889 w 2167467"/>
              <a:gd name="connsiteY63" fmla="*/ 169333 h 1625600"/>
              <a:gd name="connsiteX64" fmla="*/ 79023 w 2167467"/>
              <a:gd name="connsiteY64" fmla="*/ 146756 h 1625600"/>
              <a:gd name="connsiteX65" fmla="*/ 67734 w 2167467"/>
              <a:gd name="connsiteY65" fmla="*/ 112889 h 1625600"/>
              <a:gd name="connsiteX66" fmla="*/ 33867 w 2167467"/>
              <a:gd name="connsiteY66" fmla="*/ 33867 h 1625600"/>
              <a:gd name="connsiteX67" fmla="*/ 0 w 2167467"/>
              <a:gd name="connsiteY67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67467" h="1625600">
                <a:moveTo>
                  <a:pt x="0" y="0"/>
                </a:moveTo>
                <a:lnTo>
                  <a:pt x="0" y="0"/>
                </a:lnTo>
                <a:cubicBezTo>
                  <a:pt x="131704" y="3763"/>
                  <a:pt x="263536" y="4364"/>
                  <a:pt x="395112" y="11289"/>
                </a:cubicBezTo>
                <a:cubicBezTo>
                  <a:pt x="406995" y="11914"/>
                  <a:pt x="417241" y="20622"/>
                  <a:pt x="428978" y="22578"/>
                </a:cubicBezTo>
                <a:cubicBezTo>
                  <a:pt x="462589" y="28180"/>
                  <a:pt x="496711" y="30104"/>
                  <a:pt x="530578" y="33867"/>
                </a:cubicBezTo>
                <a:lnTo>
                  <a:pt x="1580445" y="22578"/>
                </a:lnTo>
                <a:cubicBezTo>
                  <a:pt x="1622001" y="21779"/>
                  <a:pt x="1663060" y="11289"/>
                  <a:pt x="1704623" y="11289"/>
                </a:cubicBezTo>
                <a:cubicBezTo>
                  <a:pt x="1836380" y="11289"/>
                  <a:pt x="1968030" y="18815"/>
                  <a:pt x="2099734" y="22578"/>
                </a:cubicBezTo>
                <a:cubicBezTo>
                  <a:pt x="2103497" y="33867"/>
                  <a:pt x="2111023" y="44545"/>
                  <a:pt x="2111023" y="56444"/>
                </a:cubicBezTo>
                <a:cubicBezTo>
                  <a:pt x="2111023" y="81030"/>
                  <a:pt x="2093769" y="111511"/>
                  <a:pt x="2088445" y="135467"/>
                </a:cubicBezTo>
                <a:cubicBezTo>
                  <a:pt x="2083480" y="157811"/>
                  <a:pt x="2082121" y="180856"/>
                  <a:pt x="2077156" y="203200"/>
                </a:cubicBezTo>
                <a:cubicBezTo>
                  <a:pt x="2074575" y="214816"/>
                  <a:pt x="2068448" y="225451"/>
                  <a:pt x="2065867" y="237067"/>
                </a:cubicBezTo>
                <a:cubicBezTo>
                  <a:pt x="2060902" y="259411"/>
                  <a:pt x="2058341" y="282222"/>
                  <a:pt x="2054578" y="304800"/>
                </a:cubicBezTo>
                <a:cubicBezTo>
                  <a:pt x="2058341" y="395111"/>
                  <a:pt x="2059190" y="485591"/>
                  <a:pt x="2065867" y="575733"/>
                </a:cubicBezTo>
                <a:cubicBezTo>
                  <a:pt x="2068289" y="608436"/>
                  <a:pt x="2093443" y="630144"/>
                  <a:pt x="2111023" y="654756"/>
                </a:cubicBezTo>
                <a:cubicBezTo>
                  <a:pt x="2150315" y="709765"/>
                  <a:pt x="2114758" y="669780"/>
                  <a:pt x="2167467" y="722489"/>
                </a:cubicBezTo>
                <a:lnTo>
                  <a:pt x="2144889" y="790222"/>
                </a:lnTo>
                <a:lnTo>
                  <a:pt x="2133600" y="824089"/>
                </a:lnTo>
                <a:cubicBezTo>
                  <a:pt x="2129837" y="846667"/>
                  <a:pt x="2124840" y="869073"/>
                  <a:pt x="2122312" y="891822"/>
                </a:cubicBezTo>
                <a:cubicBezTo>
                  <a:pt x="2101452" y="1079570"/>
                  <a:pt x="2108331" y="1211772"/>
                  <a:pt x="2099734" y="1422400"/>
                </a:cubicBezTo>
                <a:cubicBezTo>
                  <a:pt x="2097580" y="1475172"/>
                  <a:pt x="2094616" y="1527990"/>
                  <a:pt x="2088445" y="1580444"/>
                </a:cubicBezTo>
                <a:cubicBezTo>
                  <a:pt x="2087055" y="1592262"/>
                  <a:pt x="2085570" y="1605897"/>
                  <a:pt x="2077156" y="1614311"/>
                </a:cubicBezTo>
                <a:cubicBezTo>
                  <a:pt x="2068742" y="1622725"/>
                  <a:pt x="2054578" y="1621837"/>
                  <a:pt x="2043289" y="1625600"/>
                </a:cubicBezTo>
                <a:cubicBezTo>
                  <a:pt x="1971793" y="1621837"/>
                  <a:pt x="1900101" y="1620793"/>
                  <a:pt x="1828800" y="1614311"/>
                </a:cubicBezTo>
                <a:cubicBezTo>
                  <a:pt x="1816950" y="1613234"/>
                  <a:pt x="1806478" y="1605908"/>
                  <a:pt x="1794934" y="1603022"/>
                </a:cubicBezTo>
                <a:cubicBezTo>
                  <a:pt x="1776319" y="1598368"/>
                  <a:pt x="1757624" y="1593150"/>
                  <a:pt x="1738489" y="1591733"/>
                </a:cubicBezTo>
                <a:cubicBezTo>
                  <a:pt x="1581686" y="1580118"/>
                  <a:pt x="1168298" y="1571975"/>
                  <a:pt x="1061156" y="1569156"/>
                </a:cubicBezTo>
                <a:cubicBezTo>
                  <a:pt x="1031052" y="1572919"/>
                  <a:pt x="1000594" y="1586394"/>
                  <a:pt x="970845" y="1580444"/>
                </a:cubicBezTo>
                <a:cubicBezTo>
                  <a:pt x="957541" y="1577783"/>
                  <a:pt x="949617" y="1560078"/>
                  <a:pt x="948267" y="1546578"/>
                </a:cubicBezTo>
                <a:cubicBezTo>
                  <a:pt x="941950" y="1483411"/>
                  <a:pt x="954752" y="1474762"/>
                  <a:pt x="982134" y="1433689"/>
                </a:cubicBezTo>
                <a:cubicBezTo>
                  <a:pt x="985897" y="1418637"/>
                  <a:pt x="984817" y="1401442"/>
                  <a:pt x="993423" y="1388533"/>
                </a:cubicBezTo>
                <a:cubicBezTo>
                  <a:pt x="1022892" y="1344330"/>
                  <a:pt x="1154374" y="1355365"/>
                  <a:pt x="1162756" y="1354667"/>
                </a:cubicBezTo>
                <a:cubicBezTo>
                  <a:pt x="1187999" y="1348356"/>
                  <a:pt x="1259154" y="1331794"/>
                  <a:pt x="1275645" y="1320800"/>
                </a:cubicBezTo>
                <a:cubicBezTo>
                  <a:pt x="1319413" y="1291621"/>
                  <a:pt x="1296641" y="1302513"/>
                  <a:pt x="1343378" y="1286933"/>
                </a:cubicBezTo>
                <a:cubicBezTo>
                  <a:pt x="1347141" y="1275644"/>
                  <a:pt x="1348066" y="1262968"/>
                  <a:pt x="1354667" y="1253067"/>
                </a:cubicBezTo>
                <a:cubicBezTo>
                  <a:pt x="1363523" y="1239783"/>
                  <a:pt x="1374578" y="1226953"/>
                  <a:pt x="1388534" y="1219200"/>
                </a:cubicBezTo>
                <a:cubicBezTo>
                  <a:pt x="1475647" y="1170803"/>
                  <a:pt x="1684567" y="1187109"/>
                  <a:pt x="1727200" y="1185333"/>
                </a:cubicBezTo>
                <a:cubicBezTo>
                  <a:pt x="1752191" y="1168673"/>
                  <a:pt x="1777549" y="1154967"/>
                  <a:pt x="1794934" y="1128889"/>
                </a:cubicBezTo>
                <a:cubicBezTo>
                  <a:pt x="1805473" y="1113080"/>
                  <a:pt x="1814882" y="1048223"/>
                  <a:pt x="1817512" y="1038578"/>
                </a:cubicBezTo>
                <a:cubicBezTo>
                  <a:pt x="1823774" y="1015617"/>
                  <a:pt x="1840089" y="970844"/>
                  <a:pt x="1840089" y="970844"/>
                </a:cubicBezTo>
                <a:cubicBezTo>
                  <a:pt x="1836326" y="936977"/>
                  <a:pt x="1833981" y="902923"/>
                  <a:pt x="1828800" y="869244"/>
                </a:cubicBezTo>
                <a:cubicBezTo>
                  <a:pt x="1826441" y="853910"/>
                  <a:pt x="1819325" y="839498"/>
                  <a:pt x="1817512" y="824089"/>
                </a:cubicBezTo>
                <a:cubicBezTo>
                  <a:pt x="1811780" y="775362"/>
                  <a:pt x="1819702" y="724508"/>
                  <a:pt x="1806223" y="677333"/>
                </a:cubicBezTo>
                <a:cubicBezTo>
                  <a:pt x="1802954" y="665891"/>
                  <a:pt x="1782999" y="671366"/>
                  <a:pt x="1772356" y="666044"/>
                </a:cubicBezTo>
                <a:cubicBezTo>
                  <a:pt x="1760221" y="659977"/>
                  <a:pt x="1749778" y="650993"/>
                  <a:pt x="1738489" y="643467"/>
                </a:cubicBezTo>
                <a:cubicBezTo>
                  <a:pt x="1686734" y="565832"/>
                  <a:pt x="1684753" y="601476"/>
                  <a:pt x="1704623" y="541867"/>
                </a:cubicBezTo>
                <a:cubicBezTo>
                  <a:pt x="1700860" y="489185"/>
                  <a:pt x="1706943" y="434855"/>
                  <a:pt x="1693334" y="383822"/>
                </a:cubicBezTo>
                <a:cubicBezTo>
                  <a:pt x="1690268" y="372324"/>
                  <a:pt x="1671247" y="374216"/>
                  <a:pt x="1659467" y="372533"/>
                </a:cubicBezTo>
                <a:cubicBezTo>
                  <a:pt x="1618321" y="366655"/>
                  <a:pt x="1576682" y="365007"/>
                  <a:pt x="1535289" y="361244"/>
                </a:cubicBezTo>
                <a:cubicBezTo>
                  <a:pt x="1505185" y="365007"/>
                  <a:pt x="1474247" y="364550"/>
                  <a:pt x="1444978" y="372533"/>
                </a:cubicBezTo>
                <a:cubicBezTo>
                  <a:pt x="1376071" y="391326"/>
                  <a:pt x="1437452" y="391349"/>
                  <a:pt x="1399823" y="428978"/>
                </a:cubicBezTo>
                <a:cubicBezTo>
                  <a:pt x="1391409" y="437392"/>
                  <a:pt x="1377245" y="436504"/>
                  <a:pt x="1365956" y="440267"/>
                </a:cubicBezTo>
                <a:cubicBezTo>
                  <a:pt x="1268119" y="436504"/>
                  <a:pt x="1170175" y="434901"/>
                  <a:pt x="1072445" y="428978"/>
                </a:cubicBezTo>
                <a:cubicBezTo>
                  <a:pt x="1045886" y="427368"/>
                  <a:pt x="1020022" y="416989"/>
                  <a:pt x="993423" y="417689"/>
                </a:cubicBezTo>
                <a:cubicBezTo>
                  <a:pt x="876569" y="420764"/>
                  <a:pt x="643467" y="440267"/>
                  <a:pt x="643467" y="440267"/>
                </a:cubicBezTo>
                <a:cubicBezTo>
                  <a:pt x="617126" y="444030"/>
                  <a:pt x="590975" y="453597"/>
                  <a:pt x="564445" y="451556"/>
                </a:cubicBezTo>
                <a:cubicBezTo>
                  <a:pt x="540716" y="449731"/>
                  <a:pt x="496712" y="428978"/>
                  <a:pt x="496712" y="428978"/>
                </a:cubicBezTo>
                <a:cubicBezTo>
                  <a:pt x="432009" y="331923"/>
                  <a:pt x="518162" y="446137"/>
                  <a:pt x="440267" y="383822"/>
                </a:cubicBezTo>
                <a:cubicBezTo>
                  <a:pt x="429673" y="375347"/>
                  <a:pt x="429194" y="357147"/>
                  <a:pt x="417689" y="349956"/>
                </a:cubicBezTo>
                <a:cubicBezTo>
                  <a:pt x="397507" y="337343"/>
                  <a:pt x="369758" y="340579"/>
                  <a:pt x="349956" y="327378"/>
                </a:cubicBezTo>
                <a:lnTo>
                  <a:pt x="282223" y="282222"/>
                </a:lnTo>
                <a:cubicBezTo>
                  <a:pt x="270934" y="274696"/>
                  <a:pt x="261228" y="263934"/>
                  <a:pt x="248356" y="259644"/>
                </a:cubicBezTo>
                <a:lnTo>
                  <a:pt x="214489" y="248356"/>
                </a:lnTo>
                <a:cubicBezTo>
                  <a:pt x="161436" y="195302"/>
                  <a:pt x="193906" y="223344"/>
                  <a:pt x="112889" y="169333"/>
                </a:cubicBezTo>
                <a:lnTo>
                  <a:pt x="79023" y="146756"/>
                </a:lnTo>
                <a:cubicBezTo>
                  <a:pt x="75260" y="135467"/>
                  <a:pt x="71003" y="124331"/>
                  <a:pt x="67734" y="112889"/>
                </a:cubicBezTo>
                <a:cubicBezTo>
                  <a:pt x="59700" y="84769"/>
                  <a:pt x="59328" y="54235"/>
                  <a:pt x="33867" y="33867"/>
                </a:cubicBezTo>
                <a:cubicBezTo>
                  <a:pt x="24575" y="26433"/>
                  <a:pt x="5644" y="5644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95794AD-C622-4259-8018-A880467F0088}"/>
              </a:ext>
            </a:extLst>
          </p:cNvPr>
          <p:cNvSpPr/>
          <p:nvPr/>
        </p:nvSpPr>
        <p:spPr>
          <a:xfrm>
            <a:off x="9599085" y="3826225"/>
            <a:ext cx="1905000" cy="352425"/>
          </a:xfrm>
          <a:prstGeom prst="rect">
            <a:avLst/>
          </a:prstGeom>
          <a:solidFill>
            <a:srgbClr val="FFC000">
              <a:alpha val="31000"/>
            </a:srgb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CB74D8D-4C45-4392-B39B-EDC832ECC59F}"/>
              </a:ext>
            </a:extLst>
          </p:cNvPr>
          <p:cNvSpPr/>
          <p:nvPr/>
        </p:nvSpPr>
        <p:spPr>
          <a:xfrm>
            <a:off x="9599084" y="5439974"/>
            <a:ext cx="1905000" cy="352425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cs-CZ" dirty="0"/>
              <a:t>Výpočet rizik je založen na </a:t>
            </a:r>
            <a:r>
              <a:rPr lang="cs-CZ" dirty="0">
                <a:solidFill>
                  <a:schemeClr val="tx2"/>
                </a:solidFill>
              </a:rPr>
              <a:t>srovnání dvou rizik</a:t>
            </a:r>
            <a:r>
              <a:rPr lang="cs-CZ" dirty="0"/>
              <a:t> (incidencí nemoci nebo úmrtností)  - ve skupině rizikové (exponované) (</a:t>
            </a:r>
            <a:r>
              <a:rPr lang="cs-CZ" b="1" dirty="0" err="1">
                <a:solidFill>
                  <a:schemeClr val="accent2"/>
                </a:solidFill>
              </a:rPr>
              <a:t>I</a:t>
            </a:r>
            <a:r>
              <a:rPr lang="cs-CZ" b="1" baseline="-25000" dirty="0" err="1">
                <a:solidFill>
                  <a:schemeClr val="accent2"/>
                </a:solidFill>
              </a:rPr>
              <a:t>e</a:t>
            </a:r>
            <a:r>
              <a:rPr lang="cs-CZ" dirty="0"/>
              <a:t>)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dirty="0"/>
              <a:t>a ve skupině kontrolní (</a:t>
            </a:r>
            <a:r>
              <a:rPr lang="cs-CZ" b="1" dirty="0">
                <a:solidFill>
                  <a:schemeClr val="accent2"/>
                </a:solidFill>
              </a:rPr>
              <a:t>I</a:t>
            </a:r>
            <a:r>
              <a:rPr lang="cs-CZ" b="1" baseline="-25000" dirty="0">
                <a:solidFill>
                  <a:schemeClr val="accent2"/>
                </a:solidFill>
              </a:rPr>
              <a:t>0</a:t>
            </a:r>
            <a:r>
              <a:rPr lang="cs-CZ" dirty="0"/>
              <a:t>).</a:t>
            </a:r>
          </a:p>
          <a:p>
            <a:pPr eaLnBrk="1" hangingPunct="1">
              <a:buFont typeface="Arial" charset="0"/>
              <a:buChar char="•"/>
            </a:pPr>
            <a:endParaRPr lang="cs-CZ" dirty="0"/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cs-CZ" dirty="0"/>
              <a:t>Srovnání dvou incidencí lze provést dvojím způsobem: 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podíl incidencí (RR)</a:t>
            </a:r>
            <a:r>
              <a:rPr lang="cs-CZ" sz="2800" dirty="0"/>
              <a:t>, 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z="2800" dirty="0">
                <a:solidFill>
                  <a:schemeClr val="tx2"/>
                </a:solidFill>
              </a:rPr>
              <a:t>rozdíl incidencí (AR)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Relativní riziko (RR)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726" y="1655761"/>
            <a:ext cx="10000269" cy="49244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Podíl incidencí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ve skupině rizikové a ve skupině kontrolní.</a:t>
            </a:r>
          </a:p>
          <a:p>
            <a:pPr eaLnBrk="1" hangingPunct="1">
              <a:buFont typeface="Wingdings" pitchFamily="2" charset="2"/>
              <a:buNone/>
            </a:pPr>
            <a:endParaRPr lang="cs-CZ" sz="2000" dirty="0"/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cs-CZ" dirty="0"/>
              <a:t>Podle toho z jaké incidence je RR počítáno, rozlišujeme: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b="1" dirty="0"/>
              <a:t>Risk ratio</a:t>
            </a:r>
            <a:r>
              <a:rPr lang="cs-CZ" dirty="0"/>
              <a:t> (podíl incidencí risk)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b="1" dirty="0" err="1"/>
              <a:t>Rate</a:t>
            </a:r>
            <a:r>
              <a:rPr lang="cs-CZ" b="1" dirty="0"/>
              <a:t> ratio</a:t>
            </a:r>
            <a:r>
              <a:rPr lang="cs-CZ" dirty="0"/>
              <a:t> (podíl incidencí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0112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93" y="155132"/>
            <a:ext cx="8229600" cy="1008112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Relativní riziko (RR)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211" y="1401527"/>
                <a:ext cx="11362830" cy="576064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>
                    <a:solidFill>
                      <a:schemeClr val="accent2"/>
                    </a:solidFill>
                  </a:rPr>
                  <a:t>RR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400" b="1">
                                <a:solidFill>
                                  <a:schemeClr val="accent2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cs-CZ" sz="2400" b="1" baseline="-25000">
                                <a:solidFill>
                                  <a:schemeClr val="accent2"/>
                                </a:solidFill>
                              </a:rPr>
                              <m:t>e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sz="2400" b="1" dirty="0">
                                <a:solidFill>
                                  <a:schemeClr val="accent2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cs-CZ" sz="2400" b="1" baseline="-25000" dirty="0">
                                <a:solidFill>
                                  <a:schemeClr val="accent2"/>
                                </a:solidFill>
                              </a:rPr>
                              <m:t>0 </m:t>
                            </m:r>
                          </m:den>
                        </m:f>
                      </m:e>
                    </m:box>
                  </m:oMath>
                </a14:m>
                <a:endParaRPr lang="cs-CZ" sz="2400" baseline="-25000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cs-CZ" sz="2400" b="1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/>
                  <a:t>RR = 1</a:t>
                </a:r>
                <a:r>
                  <a:rPr lang="cs-CZ" sz="2400" dirty="0"/>
                  <a:t> … nezávislost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/>
                  <a:t>RR </a:t>
                </a:r>
                <a:r>
                  <a:rPr lang="en-US" sz="2400" b="1" dirty="0"/>
                  <a:t>&gt; 1</a:t>
                </a:r>
                <a:r>
                  <a:rPr lang="cs-CZ" sz="2400" dirty="0"/>
                  <a:t> … rizikový faktor (čím větší hodnota, tím těsnější vztah)</a:t>
                </a:r>
                <a:endParaRPr lang="en-US" sz="2400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sz="2400" b="1" dirty="0"/>
                  <a:t>RR &lt; 1</a:t>
                </a:r>
                <a:r>
                  <a:rPr lang="cs-CZ" sz="2400" dirty="0"/>
                  <a:t> … protektivní faktor (čím je hodnota bližší 0, tím těsnější vztah)</a:t>
                </a:r>
              </a:p>
              <a:p>
                <a:pPr marL="0" indent="0" eaLnBrk="1" hangingPunct="1">
                  <a:buNone/>
                  <a:defRPr/>
                </a:pPr>
                <a:endParaRPr lang="cs-CZ" sz="2400" dirty="0"/>
              </a:p>
              <a:p>
                <a:pPr marL="0" indent="0" eaLnBrk="1" hangingPunct="1">
                  <a:buNone/>
                  <a:defRPr/>
                </a:pPr>
                <a:r>
                  <a:rPr lang="cs-CZ" sz="2400" dirty="0"/>
                  <a:t>RR uvádí, 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kolikrát častěji</a:t>
                </a:r>
                <a:r>
                  <a:rPr lang="cs-CZ" sz="2400" dirty="0"/>
                  <a:t> se nemoc vyskytuje ve skupině rizikové než ve skupině kontrolní.</a:t>
                </a:r>
              </a:p>
              <a:p>
                <a:pPr indent="0" eaLnBrk="1" hangingPunct="1">
                  <a:lnSpc>
                    <a:spcPct val="90000"/>
                  </a:lnSpc>
                  <a:spcBef>
                    <a:spcPts val="1200"/>
                  </a:spcBef>
                  <a:buNone/>
                  <a:defRPr/>
                </a:pPr>
                <a:endParaRPr lang="cs-CZ" sz="1800" dirty="0"/>
              </a:p>
              <a:p>
                <a:pPr marL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  <a:defRPr/>
                </a:pPr>
                <a:endParaRPr lang="cs-CZ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211" y="1401527"/>
                <a:ext cx="11362830" cy="5760640"/>
              </a:xfrm>
              <a:blipFill>
                <a:blip r:embed="rId2"/>
                <a:stretch>
                  <a:fillRect l="-858" r="-6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5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B4192FF-2CDB-4EDC-A74C-A3723EEA9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45" y="92861"/>
            <a:ext cx="11801884" cy="1143000"/>
          </a:xfrm>
        </p:spPr>
        <p:txBody>
          <a:bodyPr/>
          <a:lstStyle/>
          <a:p>
            <a:pPr algn="l" eaLnBrk="1" hangingPunct="1"/>
            <a:r>
              <a:rPr lang="cs-CZ" altLang="cs-CZ" sz="3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PŘÍČINNOSTI V EPIDEMIOLOGII – HL. ZÁSADY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3651161-51AB-4648-8D88-44F15309D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963" y="1206500"/>
            <a:ext cx="11911692" cy="5546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chemeClr val="accent2"/>
                </a:solidFill>
              </a:rPr>
              <a:t>Studium příčin poruch zdraví </a:t>
            </a:r>
            <a:r>
              <a:rPr lang="cs-CZ" altLang="cs-CZ" sz="2600" dirty="0">
                <a:solidFill>
                  <a:schemeClr val="accent2"/>
                </a:solidFill>
              </a:rPr>
              <a:t>je východiskem a </a:t>
            </a:r>
            <a:r>
              <a:rPr lang="cs-CZ" altLang="cs-CZ" sz="2600" b="1" dirty="0">
                <a:solidFill>
                  <a:schemeClr val="accent2"/>
                </a:solidFill>
              </a:rPr>
              <a:t>základem epidemiologie.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Pouze vzácně existuje jen jedna příčina a jen jeden následek (porucha zdraví) – </a:t>
            </a:r>
            <a:r>
              <a:rPr lang="cs-CZ" altLang="cs-CZ" sz="2600" b="1" dirty="0">
                <a:solidFill>
                  <a:schemeClr val="accent2"/>
                </a:solidFill>
              </a:rPr>
              <a:t>multifaktoriální teorie vzniku nemocí</a:t>
            </a:r>
            <a:r>
              <a:rPr lang="cs-CZ" altLang="cs-CZ" sz="2600" dirty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cs-CZ" altLang="cs-CZ" sz="2600" b="1" dirty="0">
                <a:solidFill>
                  <a:schemeClr val="accent2"/>
                </a:solidFill>
              </a:rPr>
              <a:t>Kauzální faktory mohou být uspořádány ve složitých vztazích </a:t>
            </a:r>
            <a:r>
              <a:rPr lang="cs-CZ" altLang="cs-CZ" sz="2600" dirty="0">
                <a:solidFill>
                  <a:schemeClr val="accent2"/>
                </a:solidFill>
              </a:rPr>
              <a:t>od těch nejbližších až po ty vzdálenější (socioekonomické faktory).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b="1" dirty="0">
                <a:solidFill>
                  <a:schemeClr val="accent2"/>
                </a:solidFill>
              </a:rPr>
              <a:t>EPI studie </a:t>
            </a:r>
            <a:r>
              <a:rPr lang="cs-CZ" altLang="cs-CZ" sz="2600" dirty="0">
                <a:solidFill>
                  <a:schemeClr val="accent2"/>
                </a:solidFill>
              </a:rPr>
              <a:t>nám umožňují aplikovat EPI postupy a přístupy s cílem: 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identifikovat faktory spojené se vznikem nemoci (jejich změna vede ke změně výskytu nemoci), 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prokázat jejich roli ve vzniku a rozvoji onemocnění,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sz="2600" dirty="0">
                <a:solidFill>
                  <a:schemeClr val="accent2"/>
                </a:solidFill>
              </a:rPr>
              <a:t>Navrhnout, vypracovat a ověřit odpovídající preventivní opatření.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2600" dirty="0">
                <a:solidFill>
                  <a:schemeClr val="accent2"/>
                </a:solidFill>
              </a:rPr>
              <a:t>Při posuzování, zda je pravděpodobné, že asociace zjištěná v EPI studii  mezi Nemocí a sledovanými faktory je příčinná, se používají </a:t>
            </a:r>
            <a:r>
              <a:rPr lang="cs-CZ" altLang="cs-CZ" sz="2600" b="1" dirty="0">
                <a:solidFill>
                  <a:schemeClr val="accent2"/>
                </a:solidFill>
              </a:rPr>
              <a:t>hlediska       sira B. A. </a:t>
            </a:r>
            <a:r>
              <a:rPr lang="cs-CZ" altLang="cs-CZ" sz="2600" b="1" dirty="0" err="1">
                <a:solidFill>
                  <a:schemeClr val="accent2"/>
                </a:solidFill>
              </a:rPr>
              <a:t>Hilla</a:t>
            </a:r>
            <a:r>
              <a:rPr lang="cs-CZ" altLang="cs-CZ" sz="2600" b="1" dirty="0">
                <a:solidFill>
                  <a:schemeClr val="accent2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35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64" y="46657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Příklad na výpočet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358" y="1222894"/>
            <a:ext cx="11131586" cy="4530725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>
                <a:solidFill>
                  <a:srgbClr val="333399"/>
                </a:solidFill>
              </a:rPr>
              <a:t>Do studie věnované vztahu užívání orálních </a:t>
            </a:r>
            <a:r>
              <a:rPr lang="cs-CZ" sz="3600" dirty="0" err="1">
                <a:solidFill>
                  <a:srgbClr val="333399"/>
                </a:solidFill>
              </a:rPr>
              <a:t>kontraceptiv</a:t>
            </a:r>
            <a:r>
              <a:rPr lang="cs-CZ" sz="3600" dirty="0">
                <a:solidFill>
                  <a:srgbClr val="333399"/>
                </a:solidFill>
              </a:rPr>
              <a:t> (OC) a následné bakteriurie bylo zařazeno celkem 2 390 žen ve věku 16-49 let. U žádné z nich nebyla prokázána bakteriurie. Za tři roky na to byly všechny ženy opět vyšetřeny. Bakteriurie byla zjištěna u 27 z 482 žen, které užívaly OC, a u 77 z 1908 žen, které OC neužívaly.</a:t>
            </a:r>
          </a:p>
        </p:txBody>
      </p:sp>
    </p:spTree>
    <p:extLst>
      <p:ext uri="{BB962C8B-B14F-4D97-AF65-F5344CB8AC3E}">
        <p14:creationId xmlns:p14="http://schemas.microsoft.com/office/powerpoint/2010/main" val="2615893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Příklad na 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</p:nvPr>
        </p:nvGraphicFramePr>
        <p:xfrm>
          <a:off x="1805260" y="1417639"/>
          <a:ext cx="8425186" cy="2886075"/>
        </p:xfrm>
        <a:graphic>
          <a:graphicData uri="http://schemas.openxmlformats.org/drawingml/2006/table">
            <a:tbl>
              <a:tblPr/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bakteriurie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bakteriurie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užívání OC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455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482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neužívání OC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77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1831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1908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2286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2390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3D7C29E-46EE-48B2-A390-4CEF89FF471E}"/>
                  </a:ext>
                </a:extLst>
              </p:cNvPr>
              <p:cNvSpPr txBox="1"/>
              <p:nvPr/>
            </p:nvSpPr>
            <p:spPr>
              <a:xfrm>
                <a:off x="2279576" y="4653137"/>
                <a:ext cx="2304256" cy="612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/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I</a:t>
                </a:r>
                <a:r>
                  <a:rPr lang="cs-CZ" sz="2800" baseline="-250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482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=</a:t>
                </a:r>
                <a:r>
                  <a:rPr lang="cs-CZ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0,056</a:t>
                </a:r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B3D7C29E-46EE-48B2-A390-4CEF89FF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4653137"/>
                <a:ext cx="2304256" cy="612219"/>
              </a:xfrm>
              <a:prstGeom prst="rect">
                <a:avLst/>
              </a:prstGeom>
              <a:blipFill>
                <a:blip r:embed="rId3"/>
                <a:stretch>
                  <a:fillRect l="-9524" t="-5941" r="-4762" b="-168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D5EC1B3-E050-4FC8-A966-E30EBC8946BD}"/>
                  </a:ext>
                </a:extLst>
              </p:cNvPr>
              <p:cNvSpPr txBox="1"/>
              <p:nvPr/>
            </p:nvSpPr>
            <p:spPr>
              <a:xfrm>
                <a:off x="2279576" y="5436133"/>
                <a:ext cx="3024336" cy="609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/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I</a:t>
                </a:r>
                <a:r>
                  <a:rPr lang="cs-CZ" sz="2800" baseline="-250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1908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= </a:t>
                </a:r>
                <a:r>
                  <a:rPr lang="cs-CZ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0,040 </a:t>
                </a:r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D5EC1B3-E050-4FC8-A966-E30EBC894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5436133"/>
                <a:ext cx="3024336" cy="609782"/>
              </a:xfrm>
              <a:prstGeom prst="rect">
                <a:avLst/>
              </a:prstGeom>
              <a:blipFill>
                <a:blip r:embed="rId4"/>
                <a:stretch>
                  <a:fillRect l="-7258" t="-7000" b="-16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1CC5FDE-7EA8-416D-B040-ED41B1A1C545}"/>
                  </a:ext>
                </a:extLst>
              </p:cNvPr>
              <p:cNvSpPr txBox="1"/>
              <p:nvPr/>
            </p:nvSpPr>
            <p:spPr>
              <a:xfrm>
                <a:off x="5735960" y="4653136"/>
                <a:ext cx="2952328" cy="650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eaLnBrk="1" hangingPunct="1"/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RR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0,056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0,040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= </a:t>
                </a:r>
                <a:r>
                  <a:rPr lang="cs-CZ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1,4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1CC5FDE-7EA8-416D-B040-ED41B1A1C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4653136"/>
                <a:ext cx="2952328" cy="650756"/>
              </a:xfrm>
              <a:prstGeom prst="rect">
                <a:avLst/>
              </a:prstGeom>
              <a:blipFill>
                <a:blip r:embed="rId5"/>
                <a:stretch>
                  <a:fillRect l="-7438" t="-4673" b="-112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17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48"/>
    </mc:Choice>
    <mc:Fallback xmlns="">
      <p:transition spd="slow" advTm="210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3383" y="0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Příklad na výpočet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383" y="1346397"/>
            <a:ext cx="11009038" cy="5212903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solidFill>
                  <a:srgbClr val="333399"/>
                </a:solidFill>
              </a:rPr>
              <a:t>Ve studii byl studován vliv užívání hormonální terapie v menopauze na koronární srdeční nemoc v souboru zdravotních sester. Vzhledem k tomu, že osoby byly sledovány nestejně dlouhou dobu, byla použita metoda „osobo-roky“. Během sledování sester, které užívaly hormony (trvalo 54 308,7 „</a:t>
            </a:r>
            <a:r>
              <a:rPr lang="cs-CZ" sz="3000" dirty="0" err="1">
                <a:solidFill>
                  <a:srgbClr val="333399"/>
                </a:solidFill>
              </a:rPr>
              <a:t>osoboroků</a:t>
            </a:r>
            <a:r>
              <a:rPr lang="cs-CZ" sz="3000" dirty="0">
                <a:solidFill>
                  <a:srgbClr val="333399"/>
                </a:solidFill>
              </a:rPr>
              <a:t>“), došlo u 30 z nich ke koronární srdeční nemoci. Naproti tomu u sester, které neužívaly hormony (sledování trvalo 51 477,5 „</a:t>
            </a:r>
            <a:r>
              <a:rPr lang="cs-CZ" sz="3000" dirty="0" err="1">
                <a:solidFill>
                  <a:srgbClr val="333399"/>
                </a:solidFill>
              </a:rPr>
              <a:t>osoboroků</a:t>
            </a:r>
            <a:r>
              <a:rPr lang="cs-CZ" sz="3000" dirty="0">
                <a:solidFill>
                  <a:srgbClr val="333399"/>
                </a:solidFill>
              </a:rPr>
              <a:t>“), bylo zjištěno 60 případů koronární srdeční nemoci. </a:t>
            </a:r>
          </a:p>
        </p:txBody>
      </p:sp>
    </p:spTree>
    <p:extLst>
      <p:ext uri="{BB962C8B-B14F-4D97-AF65-F5344CB8AC3E}">
        <p14:creationId xmlns:p14="http://schemas.microsoft.com/office/powerpoint/2010/main" val="1570740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558899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Příklad na 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</p:nvPr>
        </p:nvGraphicFramePr>
        <p:xfrm>
          <a:off x="2279576" y="1124745"/>
          <a:ext cx="6720068" cy="2886075"/>
        </p:xfrm>
        <a:graphic>
          <a:graphicData uri="http://schemas.openxmlformats.org/drawingml/2006/table">
            <a:tbl>
              <a:tblPr/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5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oronární 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srdeční nemoc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osoba x čas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sledování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užívání HT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30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54 308,7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neužívání HT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60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51 477,5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90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105 786,2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2F0433AA-4CFE-4728-87CB-5D895830CFA0}"/>
                  </a:ext>
                </a:extLst>
              </p:cNvPr>
              <p:cNvSpPr txBox="1"/>
              <p:nvPr/>
            </p:nvSpPr>
            <p:spPr>
              <a:xfrm>
                <a:off x="2282036" y="4437112"/>
                <a:ext cx="3309908" cy="644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/>
                  <a:t>I</a:t>
                </a:r>
                <a:r>
                  <a:rPr lang="cs-CZ" sz="2800" baseline="-25000" dirty="0"/>
                  <a:t>e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54308,7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:r>
                  <a:rPr lang="cs-CZ" dirty="0"/>
                  <a:t>0,000552 </a:t>
                </a: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2F0433AA-4CFE-4728-87CB-5D895830C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036" y="4437112"/>
                <a:ext cx="3309908" cy="644600"/>
              </a:xfrm>
              <a:prstGeom prst="rect">
                <a:avLst/>
              </a:prstGeom>
              <a:blipFill>
                <a:blip r:embed="rId3"/>
                <a:stretch>
                  <a:fillRect l="-6446" t="-4717" b="-113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F3C2426-E80A-4FB4-998F-F9A6E4E2DC3E}"/>
                  </a:ext>
                </a:extLst>
              </p:cNvPr>
              <p:cNvSpPr txBox="1"/>
              <p:nvPr/>
            </p:nvSpPr>
            <p:spPr>
              <a:xfrm>
                <a:off x="2279576" y="5436133"/>
                <a:ext cx="3744416" cy="644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/>
                  <a:t>I</a:t>
                </a:r>
                <a:r>
                  <a:rPr lang="cs-CZ" sz="2800" baseline="-25000" dirty="0"/>
                  <a:t>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51477,5</m:t>
                        </m:r>
                      </m:den>
                    </m:f>
                  </m:oMath>
                </a14:m>
                <a:r>
                  <a:rPr lang="cs-CZ" sz="2800" dirty="0"/>
                  <a:t> = </a:t>
                </a:r>
                <a:r>
                  <a:rPr lang="cs-CZ" dirty="0"/>
                  <a:t>0,001166</a:t>
                </a:r>
                <a:r>
                  <a:rPr lang="cs-CZ" sz="2800" dirty="0"/>
                  <a:t> </a:t>
                </a: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F3C2426-E80A-4FB4-998F-F9A6E4E2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5436133"/>
                <a:ext cx="3744416" cy="644600"/>
              </a:xfrm>
              <a:prstGeom prst="rect">
                <a:avLst/>
              </a:prstGeom>
              <a:blipFill>
                <a:blip r:embed="rId4"/>
                <a:stretch>
                  <a:fillRect l="-5863" t="-4762" b="-12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A7C97E8-162A-4DB2-8BEF-853F3F3F81F5}"/>
                  </a:ext>
                </a:extLst>
              </p:cNvPr>
              <p:cNvSpPr txBox="1"/>
              <p:nvPr/>
            </p:nvSpPr>
            <p:spPr>
              <a:xfrm>
                <a:off x="6096000" y="4454521"/>
                <a:ext cx="3672408" cy="650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/>
                  <a:t>RR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0,000552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0,001166</m:t>
                        </m:r>
                      </m:den>
                    </m:f>
                  </m:oMath>
                </a14:m>
                <a:r>
                  <a:rPr lang="cs-CZ" sz="2800" dirty="0"/>
                  <a:t> = 0,47</a:t>
                </a: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A7C97E8-162A-4DB2-8BEF-853F3F3F8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54521"/>
                <a:ext cx="3672408" cy="650756"/>
              </a:xfrm>
              <a:prstGeom prst="rect">
                <a:avLst/>
              </a:prstGeom>
              <a:blipFill>
                <a:blip r:embed="rId5"/>
                <a:stretch>
                  <a:fillRect l="-5814" t="-3774" b="-122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01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43"/>
    </mc:Choice>
    <mc:Fallback xmlns="">
      <p:transition spd="slow" advTm="108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dirty="0">
                <a:solidFill>
                  <a:srgbClr val="333399"/>
                </a:solidFill>
                <a:latin typeface="Verdana" pitchFamily="34" charset="0"/>
              </a:rPr>
              <a:t>Atributivní riziko (AR) </a:t>
            </a:r>
            <a:br>
              <a:rPr lang="cs-CZ" sz="3200" b="1" dirty="0">
                <a:solidFill>
                  <a:srgbClr val="333399"/>
                </a:solidFill>
                <a:latin typeface="Verdana" pitchFamily="34" charset="0"/>
              </a:rPr>
            </a:br>
            <a:endParaRPr lang="cs-CZ" sz="32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570" y="1623326"/>
            <a:ext cx="10358486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3200" b="1" dirty="0">
                <a:solidFill>
                  <a:schemeClr val="accent2"/>
                </a:solidFill>
              </a:rPr>
              <a:t>AR = I</a:t>
            </a:r>
            <a:r>
              <a:rPr lang="cs-CZ" sz="3200" b="1" baseline="-25000" dirty="0">
                <a:solidFill>
                  <a:schemeClr val="accent2"/>
                </a:solidFill>
              </a:rPr>
              <a:t>e </a:t>
            </a:r>
            <a:r>
              <a:rPr lang="cs-CZ" sz="3200" b="1" dirty="0">
                <a:solidFill>
                  <a:schemeClr val="accent2"/>
                </a:solidFill>
              </a:rPr>
              <a:t>- I</a:t>
            </a:r>
            <a:r>
              <a:rPr lang="cs-CZ" sz="3200" b="1" baseline="-25000" dirty="0">
                <a:solidFill>
                  <a:schemeClr val="accent2"/>
                </a:solidFill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b="1" baseline="-25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= 0 </a:t>
            </a:r>
            <a:r>
              <a:rPr lang="cs-CZ" sz="2400" dirty="0"/>
              <a:t>… nepodařilo se prokázat závislost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</a:t>
            </a:r>
            <a:r>
              <a:rPr lang="en-US" sz="2400" b="1" dirty="0"/>
              <a:t>&lt; 0 </a:t>
            </a:r>
            <a:r>
              <a:rPr lang="en-US" sz="2400" dirty="0"/>
              <a:t>…</a:t>
            </a:r>
            <a:r>
              <a:rPr lang="cs-CZ" sz="2400" dirty="0"/>
              <a:t> v příp. kauzální závislosti jde o </a:t>
            </a:r>
            <a:r>
              <a:rPr lang="en-US" sz="2400" b="1" dirty="0" err="1"/>
              <a:t>protektivn</a:t>
            </a:r>
            <a:r>
              <a:rPr lang="cs-CZ" sz="2400" b="1" dirty="0"/>
              <a:t>í faktor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</a:t>
            </a:r>
            <a:r>
              <a:rPr lang="en-US" sz="2400" b="1" dirty="0"/>
              <a:t>&gt;</a:t>
            </a:r>
            <a:r>
              <a:rPr lang="cs-CZ" sz="2400" b="1" dirty="0"/>
              <a:t> 0 </a:t>
            </a:r>
            <a:r>
              <a:rPr lang="cs-CZ" sz="2400" dirty="0"/>
              <a:t>…</a:t>
            </a:r>
            <a:r>
              <a:rPr lang="cs-CZ" sz="2400" b="1" dirty="0"/>
              <a:t> </a:t>
            </a:r>
            <a:r>
              <a:rPr lang="cs-CZ" sz="2400" dirty="0"/>
              <a:t>v příp. kauzální závislosti jde o </a:t>
            </a:r>
            <a:r>
              <a:rPr lang="cs-CZ" sz="2400" b="1" dirty="0"/>
              <a:t>rizikový faktor</a:t>
            </a:r>
            <a:endParaRPr lang="cs-CZ" sz="2400" dirty="0"/>
          </a:p>
          <a:p>
            <a:pPr marL="1433513" indent="-143351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AR = I</a:t>
            </a:r>
            <a:r>
              <a:rPr lang="cs-CZ" sz="2400" b="1" baseline="-25000" dirty="0"/>
              <a:t>e</a:t>
            </a:r>
            <a:r>
              <a:rPr lang="cs-CZ" sz="2400" dirty="0"/>
              <a:t> … všechny případy nemoci v rizikové skupině jsou způsobeny sledovaným faktorem</a:t>
            </a:r>
          </a:p>
          <a:p>
            <a:pPr indent="0" eaLnBrk="1" hangingPunct="1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dirty="0">
                <a:solidFill>
                  <a:srgbClr val="333399"/>
                </a:solidFill>
              </a:rPr>
              <a:t>AR udává, kolik z nemocných </a:t>
            </a:r>
            <a:r>
              <a:rPr lang="cs-CZ" sz="2400" b="1" dirty="0">
                <a:solidFill>
                  <a:srgbClr val="333399"/>
                </a:solidFill>
              </a:rPr>
              <a:t>ve skupině rizikové </a:t>
            </a:r>
            <a:r>
              <a:rPr lang="cs-CZ" sz="2400" dirty="0">
                <a:solidFill>
                  <a:srgbClr val="333399"/>
                </a:solidFill>
              </a:rPr>
              <a:t>onemocnělo v důsledku sledovaného faktoru.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Příklad na 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949209"/>
              </p:ext>
            </p:extLst>
          </p:nvPr>
        </p:nvGraphicFramePr>
        <p:xfrm>
          <a:off x="876889" y="1689845"/>
          <a:ext cx="8425186" cy="2737211"/>
        </p:xfrm>
        <a:graphic>
          <a:graphicData uri="http://schemas.openxmlformats.org/drawingml/2006/table">
            <a:tbl>
              <a:tblPr/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bakteriurie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bakteriurie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užívání OC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455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482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neužívání OC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77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1831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1908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2286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2390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164AAB7-F113-4B83-A6AE-08AB0FFAE20A}"/>
                  </a:ext>
                </a:extLst>
              </p:cNvPr>
              <p:cNvSpPr txBox="1"/>
              <p:nvPr/>
            </p:nvSpPr>
            <p:spPr>
              <a:xfrm>
                <a:off x="876889" y="4699262"/>
                <a:ext cx="9360620" cy="214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</a:t>
                </a:r>
                <a:r>
                  <a:rPr lang="cs-CZ" baseline="-25000" dirty="0"/>
                  <a:t>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482</m:t>
                        </m:r>
                      </m:den>
                    </m:f>
                  </m:oMath>
                </a14:m>
                <a:r>
                  <a:rPr lang="cs-CZ" dirty="0"/>
                  <a:t> = 0,056              I</a:t>
                </a:r>
                <a:r>
                  <a:rPr lang="cs-CZ" baseline="-25000" dirty="0"/>
                  <a:t>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1908</m:t>
                        </m:r>
                      </m:den>
                    </m:f>
                  </m:oMath>
                </a14:m>
                <a:r>
                  <a:rPr lang="cs-CZ" dirty="0"/>
                  <a:t> = 0,040  </a:t>
                </a:r>
              </a:p>
              <a:p>
                <a:r>
                  <a:rPr lang="cs-CZ" dirty="0"/>
                  <a:t>   </a:t>
                </a:r>
              </a:p>
              <a:p>
                <a:r>
                  <a:rPr lang="cs-CZ" dirty="0"/>
                  <a:t>AR = 0,056 – 0,040 = 0,016;   </a:t>
                </a:r>
                <a:r>
                  <a:rPr lang="cs-CZ" dirty="0">
                    <a:solidFill>
                      <a:srgbClr val="333399"/>
                    </a:solidFill>
                  </a:rPr>
                  <a:t>16 na 1000</a:t>
                </a:r>
                <a:r>
                  <a:rPr lang="cs-CZ" dirty="0"/>
                  <a:t>, tj. asi 8 žen na 482 </a:t>
                </a:r>
              </a:p>
              <a:p>
                <a:endParaRPr lang="cs-CZ" dirty="0"/>
              </a:p>
              <a:p>
                <a:r>
                  <a:rPr lang="cs-CZ" b="1" dirty="0">
                    <a:solidFill>
                      <a:srgbClr val="333399"/>
                    </a:solidFill>
                  </a:rPr>
                  <a:t>Na každých 1000 žen v exponované skupině připadá 16 nových případů bakteriurie způsobené užíváním OC.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164AAB7-F113-4B83-A6AE-08AB0FFAE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89" y="4699262"/>
                <a:ext cx="9360620" cy="2147896"/>
              </a:xfrm>
              <a:prstGeom prst="rect">
                <a:avLst/>
              </a:prstGeom>
              <a:blipFill>
                <a:blip r:embed="rId3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74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33"/>
    </mc:Choice>
    <mc:Fallback xmlns="">
      <p:transition spd="slow" advTm="21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1866900" y="112713"/>
            <a:ext cx="8229600" cy="77787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425" y="1042988"/>
            <a:ext cx="11630025" cy="532765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sz="2000" dirty="0"/>
              <a:t> </a:t>
            </a:r>
            <a:r>
              <a:rPr lang="cs-CZ" sz="2400" b="1" dirty="0">
                <a:solidFill>
                  <a:srgbClr val="0066CC"/>
                </a:solidFill>
              </a:rPr>
              <a:t>Výhody kohortových studií </a:t>
            </a:r>
            <a:endParaRPr lang="cs-CZ" sz="2400" dirty="0">
              <a:solidFill>
                <a:srgbClr val="0066CC"/>
              </a:solidFill>
            </a:endParaRPr>
          </a:p>
          <a:p>
            <a:pPr>
              <a:defRPr/>
            </a:pPr>
            <a:r>
              <a:rPr lang="cs-CZ" sz="2400" dirty="0"/>
              <a:t>přesnost, spolehlivost, objektivita</a:t>
            </a:r>
          </a:p>
          <a:p>
            <a:pPr>
              <a:defRPr/>
            </a:pPr>
            <a:r>
              <a:rPr lang="cs-CZ" sz="2400" dirty="0"/>
              <a:t>jsou vhodné i pro studium vzácných rizikových faktorů</a:t>
            </a:r>
          </a:p>
          <a:p>
            <a:pPr>
              <a:defRPr/>
            </a:pPr>
            <a:r>
              <a:rPr lang="cs-CZ" sz="2400" dirty="0"/>
              <a:t>umožňují sledovat vícečetné následky jednoho rizikového faktoru</a:t>
            </a:r>
          </a:p>
          <a:p>
            <a:pPr>
              <a:defRPr/>
            </a:pPr>
            <a:r>
              <a:rPr lang="cs-CZ" sz="2400" dirty="0"/>
              <a:t>lze přímo měřit incidenci ve studovaném i kontrolním souboru</a:t>
            </a:r>
          </a:p>
          <a:p>
            <a:pPr>
              <a:defRPr/>
            </a:pPr>
            <a:r>
              <a:rPr lang="cs-CZ" sz="2400" dirty="0"/>
              <a:t>nejsou problémy s objasněním časového vztahu mezi rizikovým faktorem a vznikem nemoci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 </a:t>
            </a:r>
            <a:r>
              <a:rPr lang="cs-CZ" sz="2400" b="1" dirty="0">
                <a:solidFill>
                  <a:srgbClr val="0066CC"/>
                </a:solidFill>
              </a:rPr>
              <a:t>Nevýhody kohortových studií </a:t>
            </a:r>
            <a:endParaRPr lang="cs-CZ" sz="2400" dirty="0">
              <a:solidFill>
                <a:srgbClr val="0066CC"/>
              </a:solidFill>
            </a:endParaRPr>
          </a:p>
          <a:p>
            <a:pPr>
              <a:defRPr/>
            </a:pPr>
            <a:r>
              <a:rPr lang="cs-CZ" sz="2400" dirty="0"/>
              <a:t>finanční a časová náročnost (v průběhu klesá počet sledovaných osob)</a:t>
            </a:r>
          </a:p>
          <a:p>
            <a:pPr>
              <a:defRPr/>
            </a:pPr>
            <a:r>
              <a:rPr lang="cs-CZ" sz="2400" dirty="0"/>
              <a:t>nejsou vhodné pro studium vzácných onemocnění</a:t>
            </a:r>
          </a:p>
          <a:p>
            <a:pPr>
              <a:defRPr/>
            </a:pPr>
            <a:r>
              <a:rPr lang="cs-CZ" sz="2400" dirty="0" err="1"/>
              <a:t>retroprospektivní</a:t>
            </a:r>
            <a:r>
              <a:rPr lang="cs-CZ" sz="2400" dirty="0"/>
              <a:t> studie závisí na dostupnosti a kvalitě záznamů</a:t>
            </a:r>
          </a:p>
          <a:p>
            <a:pPr marL="0" indent="0">
              <a:buFontTx/>
              <a:buNone/>
              <a:defRPr/>
            </a:pPr>
            <a:endParaRPr lang="cs-CZ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787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Kohortové studie </a:t>
            </a:r>
            <a:endParaRPr lang="cs-CZ" altLang="cs-CZ" b="1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52513"/>
            <a:ext cx="10953750" cy="5561012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cs-CZ" sz="2800" b="1" dirty="0"/>
              <a:t>FRAMINGHAMSKÁ STUDIE  (</a:t>
            </a:r>
            <a:r>
              <a:rPr lang="cs-CZ" sz="2800" b="1" dirty="0">
                <a:hlinkClick r:id="rId3"/>
              </a:rPr>
              <a:t>http://www.framingham.com/</a:t>
            </a:r>
            <a:r>
              <a:rPr lang="cs-CZ" sz="2800" b="1" dirty="0" err="1">
                <a:hlinkClick r:id="rId3"/>
              </a:rPr>
              <a:t>heart</a:t>
            </a:r>
            <a:r>
              <a:rPr lang="cs-CZ" sz="2800" b="1" dirty="0">
                <a:hlinkClick r:id="rId3"/>
              </a:rPr>
              <a:t>/index.htm</a:t>
            </a:r>
            <a:r>
              <a:rPr lang="cs-CZ" sz="2800" b="1" dirty="0"/>
              <a:t>)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29. 9. 1948, Framingham, USA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5029 účastníků ve věku 30-62 let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50 let sledování, 43 mil. USD</a:t>
            </a:r>
          </a:p>
          <a:p>
            <a:pPr>
              <a:defRPr/>
            </a:pPr>
            <a:r>
              <a:rPr lang="cs-CZ" sz="2800" dirty="0"/>
              <a:t>zvýšení rizika ICHS v důsledku kouření; </a:t>
            </a:r>
          </a:p>
          <a:p>
            <a:pPr>
              <a:defRPr/>
            </a:pPr>
            <a:r>
              <a:rPr lang="cs-CZ" sz="2800" dirty="0"/>
              <a:t>zvýšení rizika ICHS úměrně koncentraci LDL cholesterolu, výšce krevního tlaku a odchylkám EKG; </a:t>
            </a:r>
          </a:p>
          <a:p>
            <a:pPr>
              <a:defRPr/>
            </a:pPr>
            <a:r>
              <a:rPr lang="cs-CZ" sz="2800" dirty="0"/>
              <a:t>snížení rizika srdečních chorob fyzickým cvičením a jeho zvýšení při obezitě; </a:t>
            </a:r>
          </a:p>
          <a:p>
            <a:pPr>
              <a:defRPr/>
            </a:pPr>
            <a:r>
              <a:rPr lang="cs-CZ" sz="2800" dirty="0"/>
              <a:t>celková představa o diabetu a jeho komplikacích, a souvislost se vznikem KVCH; </a:t>
            </a:r>
          </a:p>
          <a:p>
            <a:pPr>
              <a:defRPr/>
            </a:pPr>
            <a:r>
              <a:rPr lang="cs-CZ" sz="2800" dirty="0"/>
              <a:t>zvýšení rizika ICHS v menopauze; </a:t>
            </a:r>
          </a:p>
          <a:p>
            <a:pPr>
              <a:defRPr/>
            </a:pPr>
            <a:r>
              <a:rPr lang="cs-CZ" sz="2800" dirty="0"/>
              <a:t>vývoj hypertenze k srdečnímu selhání. </a:t>
            </a:r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altLang="cs-CZ" b="1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(case-control studies)</a:t>
            </a:r>
            <a:endParaRPr lang="cs-CZ" altLang="cs-CZ">
              <a:solidFill>
                <a:srgbClr val="0066CC"/>
              </a:solidFill>
            </a:endParaRPr>
          </a:p>
        </p:txBody>
      </p:sp>
      <p:sp>
        <p:nvSpPr>
          <p:cNvPr id="93187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ovéPole 4"/>
          <p:cNvSpPr txBox="1">
            <a:spLocks noChangeArrowheads="1"/>
          </p:cNvSpPr>
          <p:nvPr/>
        </p:nvSpPr>
        <p:spPr bwMode="auto">
          <a:xfrm>
            <a:off x="8256588" y="2486025"/>
            <a:ext cx="215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4211" name="TextovéPole 5"/>
          <p:cNvSpPr txBox="1">
            <a:spLocks noChangeArrowheads="1"/>
          </p:cNvSpPr>
          <p:nvPr/>
        </p:nvSpPr>
        <p:spPr bwMode="auto">
          <a:xfrm>
            <a:off x="8383588" y="5213350"/>
            <a:ext cx="304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96752"/>
            <a:ext cx="8784976" cy="4896544"/>
          </a:xfrm>
          <a:ln w="127000" cap="rnd">
            <a:solidFill>
              <a:srgbClr val="FFFFFF"/>
            </a:solidFill>
          </a:ln>
          <a:effectLst>
            <a:outerShdw blurRad="76200" dist="95250" sx="1000" sy="1000" kx="900000" algn="br" rotWithShape="0">
              <a:srgbClr val="000000"/>
            </a:outerShdw>
            <a:softEdge rad="127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42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</a:t>
            </a:r>
            <a:endParaRPr lang="cs-CZ" altLang="cs-CZ" sz="3600" b="1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19288" y="2689225"/>
            <a:ext cx="1873250" cy="4318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847850" y="4868863"/>
            <a:ext cx="1871663" cy="344487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972" y="56928"/>
            <a:ext cx="8229600" cy="1139825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  <a:latin typeface="Verdana" pitchFamily="34" charset="0"/>
              </a:rPr>
              <a:t>Kauzalita a epidemiologie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605" y="1413569"/>
            <a:ext cx="10622437" cy="4708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dirty="0">
                <a:solidFill>
                  <a:srgbClr val="333399"/>
                </a:solidFill>
              </a:rPr>
              <a:t>Při zkoumání kauzality nás kromě asociace zajímá, </a:t>
            </a:r>
            <a:r>
              <a:rPr lang="cs-CZ" b="1" dirty="0">
                <a:solidFill>
                  <a:srgbClr val="333399"/>
                </a:solidFill>
              </a:rPr>
              <a:t>zda je jeden jev příčinou druhého</a:t>
            </a:r>
            <a:r>
              <a:rPr lang="cs-CZ" dirty="0">
                <a:solidFill>
                  <a:srgbClr val="333399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Kauzální faktory 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jejich změna vede ke změně v incidenci nemoci a jejich přítomnost (absence) zvyšuje riziko onemocnění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jsou důležité pro prevenci, i když třeba skutečná příčina není známa</a:t>
            </a:r>
          </a:p>
        </p:txBody>
      </p:sp>
    </p:spTree>
    <p:extLst>
      <p:ext uri="{BB962C8B-B14F-4D97-AF65-F5344CB8AC3E}">
        <p14:creationId xmlns:p14="http://schemas.microsoft.com/office/powerpoint/2010/main" val="134847449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728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</p:nvPr>
        </p:nvGraphicFramePr>
        <p:xfrm>
          <a:off x="615181" y="1186768"/>
          <a:ext cx="7993063" cy="2886048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kouření+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kouření-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728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5486" y="60968"/>
            <a:ext cx="8229600" cy="1008112"/>
          </a:xfrm>
        </p:spPr>
        <p:txBody>
          <a:bodyPr/>
          <a:lstStyle/>
          <a:p>
            <a:pPr eaLnBrk="1" hangingPunct="1"/>
            <a:r>
              <a:rPr lang="cs-CZ" sz="3600" b="1" dirty="0" err="1">
                <a:solidFill>
                  <a:srgbClr val="333399"/>
                </a:solidFill>
                <a:latin typeface="Verdana" pitchFamily="34" charset="0"/>
              </a:rPr>
              <a:t>Odds</a:t>
            </a:r>
            <a:r>
              <a:rPr lang="cs-CZ" sz="3600" b="1" dirty="0">
                <a:solidFill>
                  <a:srgbClr val="333399"/>
                </a:solidFill>
                <a:latin typeface="Verdana" pitchFamily="34" charset="0"/>
              </a:rPr>
              <a:t>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72298" y="1184711"/>
                <a:ext cx="10432477" cy="5838257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cs-CZ" sz="2400" b="1" dirty="0">
                  <a:solidFill>
                    <a:schemeClr val="accent2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cs-CZ" sz="2400" b="1" dirty="0">
                    <a:solidFill>
                      <a:srgbClr val="333399"/>
                    </a:solidFill>
                  </a:rPr>
                  <a:t>Studie případů a kontrol: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endParaRPr lang="cs-CZ" sz="2400" b="1" dirty="0">
                  <a:solidFill>
                    <a:srgbClr val="3333FF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cs-CZ" sz="2400" b="1" dirty="0">
                    <a:solidFill>
                      <a:schemeClr val="accent2"/>
                    </a:solidFill>
                  </a:rPr>
                  <a:t>OR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b="1" i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ří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pad</m:t>
                            </m:r>
                            <m:r>
                              <m:rPr>
                                <m:nor/>
                              </m:rPr>
                              <a:rPr lang="cs-CZ" b="1" i="0" baseline="-25000" smtClean="0">
                                <a:solidFill>
                                  <a:schemeClr val="accent2"/>
                                </a:solidFill>
                              </a:rPr>
                              <m:t>ů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b="1" i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i="0" baseline="-25000" dirty="0" smtClean="0">
                                <a:solidFill>
                                  <a:schemeClr val="accent2"/>
                                </a:solidFill>
                              </a:rPr>
                              <m:t>Kontrol</m:t>
                            </m:r>
                            <m:r>
                              <m:rPr>
                                <m:nor/>
                              </m:rPr>
                              <a:rPr lang="cs-CZ" b="1" baseline="-25000" dirty="0">
                                <a:solidFill>
                                  <a:schemeClr val="accent2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cs-CZ" b="1" i="0" baseline="-25000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cs-CZ" baseline="-25000" dirty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cs-CZ" sz="2400" b="1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cs-CZ" sz="2400" dirty="0"/>
                  <a:t>OR uvádí, 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kolikrát častěji</a:t>
                </a:r>
                <a:r>
                  <a:rPr lang="cs-CZ" sz="2400" dirty="0">
                    <a:solidFill>
                      <a:schemeClr val="tx2"/>
                    </a:solidFill>
                  </a:rPr>
                  <a:t> 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se RF vyskytuje</a:t>
                </a:r>
                <a:r>
                  <a:rPr lang="cs-CZ" sz="2400" dirty="0">
                    <a:solidFill>
                      <a:schemeClr val="tx2"/>
                    </a:solidFill>
                  </a:rPr>
                  <a:t> </a:t>
                </a:r>
                <a:r>
                  <a:rPr lang="cs-CZ" sz="2400" dirty="0"/>
                  <a:t>ve skupině nemocných (případů) než ve skupině kontrolní.</a:t>
                </a:r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72298" y="1184711"/>
                <a:ext cx="10432477" cy="5838257"/>
              </a:xfrm>
              <a:blipFill>
                <a:blip r:embed="rId2"/>
                <a:stretch>
                  <a:fillRect l="-1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392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728"/>
            <a:ext cx="8229600" cy="1139825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333399"/>
                </a:solidFill>
                <a:latin typeface="Verdana" pitchFamily="34" charset="0"/>
              </a:rPr>
              <a:t>Výpočet rizik</a:t>
            </a:r>
          </a:p>
        </p:txBody>
      </p:sp>
      <p:graphicFrame>
        <p:nvGraphicFramePr>
          <p:cNvPr id="2257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230336"/>
              </p:ext>
            </p:extLst>
          </p:nvPr>
        </p:nvGraphicFramePr>
        <p:xfrm>
          <a:off x="492632" y="983564"/>
          <a:ext cx="7993063" cy="2886048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+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Úbytek kostní tkáně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čelistí 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kouření+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kouření-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Celkem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EB5EC8B1-3376-45D1-98F3-3071AD1FA9C2}"/>
              </a:ext>
            </a:extLst>
          </p:cNvPr>
          <p:cNvSpPr txBox="1"/>
          <p:nvPr/>
        </p:nvSpPr>
        <p:spPr>
          <a:xfrm>
            <a:off x="492632" y="5064178"/>
            <a:ext cx="971186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800" dirty="0">
                <a:solidFill>
                  <a:srgbClr val="333399"/>
                </a:solidFill>
              </a:rPr>
              <a:t>Ve skupině případů (tj. osob se zaznamenaným úbytkem kostní tkáně čelistí) je 5,4 krát vyšší pravděpodobnost, že je člověk kuřák, než ve skupině kontrol.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74E2E80-3846-4F03-A0DA-8A29260D1477}"/>
                  </a:ext>
                </a:extLst>
              </p:cNvPr>
              <p:cNvSpPr/>
              <p:nvPr/>
            </p:nvSpPr>
            <p:spPr>
              <a:xfrm>
                <a:off x="582208" y="4052728"/>
                <a:ext cx="2519211" cy="54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600" b="1" dirty="0">
                    <a:solidFill>
                      <a:schemeClr val="accent2"/>
                    </a:solidFill>
                  </a:rPr>
                  <a:t>OR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cs-CZ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b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ří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pad</m:t>
                            </m:r>
                            <m:r>
                              <m:rPr>
                                <m:nor/>
                              </m:rPr>
                              <a:rPr lang="cs-CZ" b="1" baseline="-25000">
                                <a:solidFill>
                                  <a:schemeClr val="accent2"/>
                                </a:solidFill>
                              </a:rPr>
                              <m:t>ů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cs-CZ" b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Odds</m:t>
                            </m:r>
                            <m:r>
                              <m:rPr>
                                <m:nor/>
                              </m:rPr>
                              <a:rPr lang="cs-CZ" b="1" baseline="-25000" dirty="0">
                                <a:solidFill>
                                  <a:schemeClr val="accent2"/>
                                </a:solidFill>
                              </a:rPr>
                              <m:t>Kontrol</m:t>
                            </m:r>
                            <m:r>
                              <m:rPr>
                                <m:nor/>
                              </m:rPr>
                              <a:rPr lang="cs-CZ" b="1" baseline="-25000" dirty="0">
                                <a:solidFill>
                                  <a:schemeClr val="accent2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74E2E80-3846-4F03-A0DA-8A29260D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08" y="4052728"/>
                <a:ext cx="2519211" cy="545149"/>
              </a:xfrm>
              <a:prstGeom prst="rect">
                <a:avLst/>
              </a:prstGeom>
              <a:blipFill>
                <a:blip r:embed="rId3"/>
                <a:stretch>
                  <a:fillRect l="-1453" b="-11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434AB53-9354-4C62-91FC-7657BD022369}"/>
                  </a:ext>
                </a:extLst>
              </p:cNvPr>
              <p:cNvSpPr/>
              <p:nvPr/>
            </p:nvSpPr>
            <p:spPr>
              <a:xfrm>
                <a:off x="2978869" y="4007445"/>
                <a:ext cx="4289197" cy="721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OR </a:t>
                </a:r>
                <a:r>
                  <a:rPr lang="cs-CZ" dirty="0"/>
                  <a:t>= </a:t>
                </a:r>
                <a:r>
                  <a:rPr lang="cs-CZ" b="1" dirty="0">
                    <a:solidFill>
                      <a:schemeClr val="accent2"/>
                    </a:solidFill>
                  </a:rPr>
                  <a:t>křížový poměr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434AB53-9354-4C62-91FC-7657BD022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869" y="4007445"/>
                <a:ext cx="4289197" cy="721416"/>
              </a:xfrm>
              <a:prstGeom prst="rect">
                <a:avLst/>
              </a:prstGeom>
              <a:blipFill>
                <a:blip r:embed="rId4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03230B2-F89B-49BC-827D-30E0C1591C77}"/>
                  </a:ext>
                </a:extLst>
              </p:cNvPr>
              <p:cNvSpPr/>
              <p:nvPr/>
            </p:nvSpPr>
            <p:spPr>
              <a:xfrm>
                <a:off x="6433467" y="4113016"/>
                <a:ext cx="2052228" cy="707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OR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700 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700 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300 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300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403230B2-F89B-49BC-827D-30E0C1591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67" y="4113016"/>
                <a:ext cx="2052228" cy="707758"/>
              </a:xfrm>
              <a:prstGeom prst="rect">
                <a:avLst/>
              </a:prstGeom>
              <a:blipFill>
                <a:blip r:embed="rId5"/>
                <a:stretch>
                  <a:fillRect l="-23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068DAC5-4873-4B97-B08D-847AA18E164B}"/>
                  </a:ext>
                </a:extLst>
              </p:cNvPr>
              <p:cNvSpPr/>
              <p:nvPr/>
            </p:nvSpPr>
            <p:spPr>
              <a:xfrm>
                <a:off x="8861065" y="4266840"/>
                <a:ext cx="20522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OR =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cs-C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068DAC5-4873-4B97-B08D-847AA18E1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065" y="4266840"/>
                <a:ext cx="2052228" cy="400110"/>
              </a:xfrm>
              <a:prstGeom prst="rect">
                <a:avLst/>
              </a:prstGeom>
              <a:blipFill>
                <a:blip r:embed="rId6"/>
                <a:stretch>
                  <a:fillRect l="-2679" t="-1515" b="-2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0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463" y="1260475"/>
            <a:ext cx="10836275" cy="525621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0066CC"/>
                </a:solidFill>
              </a:rPr>
              <a:t>Výhody studií případů a kontrol</a:t>
            </a:r>
            <a:endParaRPr lang="cs-CZ" sz="2000" dirty="0">
              <a:solidFill>
                <a:srgbClr val="0066CC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0066CC"/>
                </a:solidFill>
              </a:rPr>
              <a:t> </a:t>
            </a:r>
          </a:p>
          <a:p>
            <a:pPr>
              <a:defRPr/>
            </a:pPr>
            <a:r>
              <a:rPr lang="cs-CZ" sz="2000" dirty="0"/>
              <a:t>vhodné pro studium vzácných onemocnění</a:t>
            </a:r>
          </a:p>
          <a:p>
            <a:pPr>
              <a:defRPr/>
            </a:pPr>
            <a:r>
              <a:rPr lang="cs-CZ" sz="2000" dirty="0"/>
              <a:t>rychlé, levné, možnost rychlého zopakování</a:t>
            </a:r>
          </a:p>
          <a:p>
            <a:pPr>
              <a:defRPr/>
            </a:pPr>
            <a:r>
              <a:rPr lang="cs-CZ" sz="2000" dirty="0"/>
              <a:t>vhodné pro chronická onemocnění a nemoci s dlouhou latencí</a:t>
            </a:r>
          </a:p>
          <a:p>
            <a:pPr>
              <a:defRPr/>
            </a:pPr>
            <a:r>
              <a:rPr lang="cs-CZ" sz="2000" dirty="0"/>
              <a:t>možnost sledování i více rizikových faktorů u jedné nemoci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 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 </a:t>
            </a:r>
            <a:r>
              <a:rPr lang="cs-CZ" sz="2000" b="1" dirty="0">
                <a:solidFill>
                  <a:srgbClr val="0066CC"/>
                </a:solidFill>
              </a:rPr>
              <a:t>Nevýhody studií případů a kontrol</a:t>
            </a:r>
            <a:endParaRPr lang="cs-CZ" sz="2000" dirty="0">
              <a:solidFill>
                <a:srgbClr val="0066CC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000" dirty="0">
                <a:solidFill>
                  <a:srgbClr val="0066CC"/>
                </a:solidFill>
              </a:rPr>
              <a:t> </a:t>
            </a:r>
          </a:p>
          <a:p>
            <a:pPr>
              <a:defRPr/>
            </a:pPr>
            <a:r>
              <a:rPr lang="cs-CZ" sz="2000" dirty="0"/>
              <a:t>nutnost spoléhat na lidskou paměť a na údaje v dokumentaci (mohou být nedostatečné a nepřesné, existence expozice, doba expozice)</a:t>
            </a:r>
          </a:p>
          <a:p>
            <a:pPr>
              <a:defRPr/>
            </a:pPr>
            <a:r>
              <a:rPr lang="cs-CZ" sz="2000" dirty="0"/>
              <a:t>někdy je obtížné zjistit časový vztah mezi expozicí rizikovému faktoru a vznikem onemocnění</a:t>
            </a:r>
          </a:p>
          <a:p>
            <a:pPr>
              <a:defRPr/>
            </a:pPr>
            <a:r>
              <a:rPr lang="cs-CZ" sz="2000" dirty="0"/>
              <a:t>nevhodné pro studium vzácných rizikových  faktorů</a:t>
            </a:r>
          </a:p>
          <a:p>
            <a:pPr marL="0" indent="0">
              <a:buFontTx/>
              <a:buNone/>
              <a:defRPr/>
            </a:pPr>
            <a:br>
              <a:rPr lang="cs-CZ" sz="1800" dirty="0"/>
            </a:br>
            <a:r>
              <a:rPr lang="cs-CZ" sz="1800" dirty="0"/>
              <a:t> </a:t>
            </a:r>
          </a:p>
          <a:p>
            <a:pPr marL="0" indent="0">
              <a:buFontTx/>
              <a:buNone/>
              <a:defRPr/>
            </a:pPr>
            <a:endParaRPr lang="cs-CZ" sz="1800" dirty="0"/>
          </a:p>
        </p:txBody>
      </p:sp>
      <p:sp>
        <p:nvSpPr>
          <p:cNvPr id="972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</a:t>
            </a:r>
            <a:r>
              <a:rPr lang="cs-CZ" altLang="cs-CZ" sz="3600" b="1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1999" y="1417638"/>
            <a:ext cx="10566223" cy="525621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cs-CZ" sz="1800" b="1" dirty="0"/>
              <a:t>Thalidomidová aféra</a:t>
            </a:r>
          </a:p>
          <a:p>
            <a:pPr>
              <a:defRPr/>
            </a:pPr>
            <a:r>
              <a:rPr lang="cs-CZ" sz="1800" dirty="0"/>
              <a:t>Důkaz o příčinné souvislosti mezi požitím thalidomidu v rané fázi těhotenství a malformacemi plodu získán prostřednictvím studie případů a kontrol (1961).</a:t>
            </a:r>
          </a:p>
          <a:p>
            <a:pPr>
              <a:defRPr/>
            </a:pPr>
            <a:r>
              <a:rPr lang="cs-CZ" sz="1800" dirty="0"/>
              <a:t>Několik lékařů v Německu nezávisle na sobě subjektivně zaregistrovalo vyšší výskyt novorozenců s malformacemi končetin. Začali pátrat, zda matky byly v těhotenství vystaveny nějakým škodlivinám. Jako pravděpodobný společný činitel se po určité době tápání ukázalo užívání thalidomidového preparátu (Contergan, </a:t>
            </a:r>
            <a:r>
              <a:rPr lang="cs-CZ" sz="1800" dirty="0" err="1"/>
              <a:t>Distaval</a:t>
            </a:r>
            <a:r>
              <a:rPr lang="cs-CZ" sz="1800" dirty="0"/>
              <a:t>, uvedený na trh r 1957 firmou </a:t>
            </a:r>
            <a:r>
              <a:rPr lang="cs-CZ" sz="1800" dirty="0" err="1"/>
              <a:t>Grünenthal</a:t>
            </a:r>
            <a:r>
              <a:rPr lang="cs-CZ" sz="1800" dirty="0"/>
              <a:t>). </a:t>
            </a:r>
          </a:p>
          <a:p>
            <a:pPr>
              <a:defRPr/>
            </a:pPr>
            <a:r>
              <a:rPr lang="cs-CZ" sz="1800" dirty="0"/>
              <a:t>V r. 1961 prof. Hans Weicker provedl v Bonnu první </a:t>
            </a:r>
            <a:r>
              <a:rPr lang="cs-CZ" sz="1800" b="1" dirty="0"/>
              <a:t>studii případů </a:t>
            </a:r>
            <a:r>
              <a:rPr lang="cs-CZ" sz="1800" dirty="0"/>
              <a:t>(matky dětí s fokomelickými končetinami) </a:t>
            </a:r>
            <a:r>
              <a:rPr lang="cs-CZ" sz="1800" b="1" dirty="0"/>
              <a:t>a kontrol </a:t>
            </a:r>
            <a:r>
              <a:rPr lang="cs-CZ" sz="1800" dirty="0"/>
              <a:t>(matky zdravých dětí) a zjišťoval u nich užívání léků v těhotenství. Contergan užívalo 70% matek fokomelických dětí oproti 1% matek zdravých dětí.</a:t>
            </a:r>
          </a:p>
          <a:p>
            <a:pPr>
              <a:defRPr/>
            </a:pPr>
            <a:r>
              <a:rPr lang="cs-CZ" sz="1800" dirty="0"/>
              <a:t>Souvislost mezi užíváním thalidomidu v těhotenství a malformacemi plodu byla následně potvrzena i prospektivní studií.</a:t>
            </a:r>
          </a:p>
          <a:p>
            <a:pPr>
              <a:defRPr/>
            </a:pPr>
            <a:r>
              <a:rPr lang="cs-CZ" sz="1800" dirty="0"/>
              <a:t>Lék byl stažen z trhu v prosinci 1961. Celkem bylo kvůli jeho užívání postiženo asi 15000 plodů. 12000 dětí se narodilo, 4000 z nich zemřely během prvního roku.</a:t>
            </a:r>
          </a:p>
          <a:p>
            <a:pPr>
              <a:defRPr/>
            </a:pPr>
            <a:endParaRPr lang="cs-CZ" sz="1800" dirty="0"/>
          </a:p>
        </p:txBody>
      </p:sp>
      <p:sp>
        <p:nvSpPr>
          <p:cNvPr id="993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>
                <a:solidFill>
                  <a:srgbClr val="0066CC"/>
                </a:solidFill>
                <a:latin typeface="Arial Black" panose="020B0A04020102020204" pitchFamily="34" charset="0"/>
              </a:rPr>
              <a:t>Studie případů a kontrol </a:t>
            </a:r>
            <a:endParaRPr lang="cs-CZ" altLang="cs-CZ" sz="36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57" y="1063625"/>
            <a:ext cx="33782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3"/>
          <p:cNvSpPr>
            <a:spLocks noGrp="1"/>
          </p:cNvSpPr>
          <p:nvPr>
            <p:ph type="ctrTitle"/>
          </p:nvPr>
        </p:nvSpPr>
        <p:spPr>
          <a:xfrm>
            <a:off x="1209675" y="214947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rgbClr val="000066"/>
                </a:solidFill>
                <a:latin typeface="Arial Black" panose="020B0A04020102020204" pitchFamily="34" charset="0"/>
              </a:rPr>
              <a:t>Intervenční studie</a:t>
            </a:r>
            <a:endParaRPr lang="cs-CZ" altLang="cs-CZ" cap="all" dirty="0">
              <a:solidFill>
                <a:srgbClr val="000066"/>
              </a:solidFill>
            </a:endParaRPr>
          </a:p>
        </p:txBody>
      </p:sp>
      <p:sp>
        <p:nvSpPr>
          <p:cNvPr id="10035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>
                <a:solidFill>
                  <a:srgbClr val="333399"/>
                </a:solidFill>
                <a:latin typeface="Arial Black" panose="020B0A04020102020204" pitchFamily="34" charset="0"/>
              </a:rPr>
              <a:t>KONTROLOVANÉ POKUSY</a:t>
            </a:r>
          </a:p>
        </p:txBody>
      </p:sp>
      <p:sp>
        <p:nvSpPr>
          <p:cNvPr id="101379" name="Zástupný symbol pro obsah 2"/>
          <p:cNvSpPr>
            <a:spLocks noGrp="1"/>
          </p:cNvSpPr>
          <p:nvPr>
            <p:ph idx="1"/>
          </p:nvPr>
        </p:nvSpPr>
        <p:spPr>
          <a:xfrm>
            <a:off x="447675" y="1341438"/>
            <a:ext cx="10648950" cy="4992687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Experiment je jedním ze základních nástrojů vědecké metody.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V medicíně se používá především </a:t>
            </a:r>
            <a:r>
              <a:rPr lang="cs-CZ" altLang="cs-CZ" sz="2200" b="1">
                <a:solidFill>
                  <a:srgbClr val="FF0000"/>
                </a:solidFill>
              </a:rPr>
              <a:t>dvojitě slepý experiment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cs-CZ" altLang="cs-CZ" sz="2200"/>
              <a:t>umožňuje dospět k objektivním výsledkům, nezkresleným vědomím účastníků experimentu.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Pracuje se s rozsáhlým (tj. statisticky hodnotitelným) homogenním souborem, který se náhodně (</a:t>
            </a:r>
            <a:r>
              <a:rPr lang="cs-CZ" altLang="cs-CZ" sz="2200" b="1">
                <a:solidFill>
                  <a:srgbClr val="FF0000"/>
                </a:solidFill>
              </a:rPr>
              <a:t>randomizace</a:t>
            </a:r>
            <a:r>
              <a:rPr lang="cs-CZ" altLang="cs-CZ" sz="2200"/>
              <a:t>) rozdělí na dvě velké skupiny.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Jedné skupině se podá nově zkoušená látka, druhé placebo (nebo jiný dosud běžně používaný medikament).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altLang="cs-CZ" sz="2200"/>
              <a:t>Dvojité zaslepení – pacient ani lékař neví, kdo je ve skupině experimentální a kdo ve skupině kontrolní (eliminace zkreslení).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/>
              <a:t>- tři základní prvky: 	1) randomizace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				2) dojitý slepý pokus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				3) srovnání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 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- předmětem studia jsou jednotlivci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- problémy: např. etická stránka výzkumu</a:t>
            </a:r>
            <a:endParaRPr lang="cs-CZ" altLang="cs-CZ" b="1"/>
          </a:p>
          <a:p>
            <a:pPr marL="0" indent="0">
              <a:buFontTx/>
              <a:buNone/>
            </a:pPr>
            <a:r>
              <a:rPr lang="cs-CZ" altLang="cs-CZ"/>
              <a:t> </a:t>
            </a:r>
            <a:endParaRPr lang="cs-CZ" altLang="cs-CZ" b="1"/>
          </a:p>
        </p:txBody>
      </p:sp>
      <p:sp>
        <p:nvSpPr>
          <p:cNvPr id="10240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>
                <a:solidFill>
                  <a:srgbClr val="333399"/>
                </a:solidFill>
                <a:latin typeface="Arial Black" panose="020B0A04020102020204" pitchFamily="34" charset="0"/>
              </a:rPr>
              <a:t>KONTROLOVANÉ POKUSY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333399"/>
                </a:solidFill>
              </a:rPr>
              <a:t>VÝBĚR OSOB DO POKUSU</a:t>
            </a:r>
            <a:endParaRPr lang="en-GB" altLang="cs-CZ" sz="4400" b="1">
              <a:solidFill>
                <a:srgbClr val="333399"/>
              </a:solidFill>
            </a:endParaRPr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2959100" y="1620838"/>
            <a:ext cx="1444625" cy="1362075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3671888" y="2998788"/>
            <a:ext cx="7937" cy="641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3240088" y="3657600"/>
            <a:ext cx="831850" cy="812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967288" y="2044700"/>
            <a:ext cx="4595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ZÁKLADNÍ STUDOVANÁ POPULACE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4937125" y="1243013"/>
            <a:ext cx="528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DEFINICE CÍLOVÉ POPULACE (NA KTEROU BUDOU ZOBECNĚNY VÝSLEDKY)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4956175" y="3038475"/>
            <a:ext cx="508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VÝBĚR PODLE STANOVENÝCH KRITÉRIÍ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4991100" y="3851275"/>
            <a:ext cx="469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OSOBY VHODNÉ PRO EXPERIMENT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3629025" y="4489450"/>
            <a:ext cx="7938" cy="6413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5024438" y="4514850"/>
            <a:ext cx="3509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INFORMOVANÝ SOUHLAS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3319463" y="5160963"/>
            <a:ext cx="582612" cy="541337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4978400" y="5216525"/>
            <a:ext cx="481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333399"/>
                </a:solidFill>
              </a:rPr>
              <a:t>OSOBY ZAŘAZENÉ DO EXPERIMENTU</a:t>
            </a:r>
            <a:endParaRPr lang="en-GB" altLang="cs-CZ" sz="1800" b="1">
              <a:solidFill>
                <a:srgbClr val="3333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2" grpId="0" animBg="1"/>
      <p:bldP spid="98316" grpId="0"/>
      <p:bldP spid="983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20663"/>
            <a:ext cx="11677650" cy="1143000"/>
          </a:xfrm>
        </p:spPr>
        <p:txBody>
          <a:bodyPr/>
          <a:lstStyle/>
          <a:p>
            <a:r>
              <a:rPr lang="cs-CZ" altLang="cs-CZ" sz="4000" b="1">
                <a:solidFill>
                  <a:schemeClr val="accent2"/>
                </a:solidFill>
              </a:rPr>
              <a:t>DÍLČÍ SCHÉMA KONTROLOVANÉHO POKUSU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1600200"/>
            <a:ext cx="728345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cs-CZ" altLang="cs-CZ" sz="2400" b="1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cs-CZ" altLang="cs-CZ" sz="2400" b="1">
              <a:solidFill>
                <a:schemeClr val="accent2"/>
              </a:solidFill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3603625" y="1363663"/>
          <a:ext cx="4500563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r:id="rId4" imgW="3606800" imgH="3956050" progId="MSDraw">
                  <p:embed/>
                </p:oleObj>
              </mc:Choice>
              <mc:Fallback>
                <p:oleObj r:id="rId4" imgW="3606800" imgH="3956050" progId="MSDraw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1363663"/>
                        <a:ext cx="4500563" cy="499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765175"/>
            <a:ext cx="7696200" cy="806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23950" y="2447925"/>
            <a:ext cx="10134600" cy="1830388"/>
          </a:xfrm>
          <a:ln w="76200"/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0000"/>
              </a:buClr>
              <a:buSzPct val="100000"/>
              <a:buFontTx/>
              <a:buNone/>
              <a:defRPr/>
            </a:pPr>
            <a:r>
              <a:rPr lang="cs-CZ" sz="5400" b="1" cap="all" dirty="0">
                <a:solidFill>
                  <a:srgbClr val="333399"/>
                </a:solidFill>
                <a:latin typeface="Arial Black" pitchFamily="34" charset="0"/>
              </a:rPr>
              <a:t>Typy </a:t>
            </a:r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SzPct val="100000"/>
              <a:buFontTx/>
              <a:buNone/>
              <a:defRPr/>
            </a:pPr>
            <a:r>
              <a:rPr lang="cs-CZ" sz="5400" b="1" cap="all" dirty="0">
                <a:solidFill>
                  <a:srgbClr val="333399"/>
                </a:solidFill>
                <a:latin typeface="Arial Black" pitchFamily="34" charset="0"/>
              </a:rPr>
              <a:t>Epidemiologických studií</a:t>
            </a:r>
          </a:p>
          <a:p>
            <a:pPr marL="0" indent="0" algn="ctr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b="1" dirty="0">
              <a:solidFill>
                <a:srgbClr val="0000CC"/>
              </a:solidFill>
              <a:latin typeface="Arial Black" pitchFamily="34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Tx/>
              <a:buNone/>
              <a:defRPr/>
            </a:pPr>
            <a:endParaRPr lang="cs-CZ" sz="4000" dirty="0"/>
          </a:p>
        </p:txBody>
      </p:sp>
      <p:sp>
        <p:nvSpPr>
          <p:cNvPr id="54276" name="Obdélník 1"/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endParaRPr lang="cs-CZ" altLang="cs-CZ" sz="1800"/>
          </a:p>
        </p:txBody>
      </p:sp>
    </p:spTree>
    <p:custDataLst>
      <p:tags r:id="rId1"/>
    </p:custData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3" y="203200"/>
            <a:ext cx="8229600" cy="92233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POPULAČNÍ INTERVENČNÍ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230313"/>
            <a:ext cx="11049000" cy="597535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6200" dirty="0"/>
              <a:t>Konečná fáze průkazu platnosti hypotézy o etiologii nemoci.</a:t>
            </a:r>
          </a:p>
          <a:p>
            <a:pPr>
              <a:spcBef>
                <a:spcPts val="0"/>
              </a:spcBef>
              <a:defRPr/>
            </a:pPr>
            <a:endParaRPr lang="cs-CZ" sz="6200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Jde již o realizaci preventivního opatření, které si zachovává podobu experimentální prospektivní studie.</a:t>
            </a:r>
          </a:p>
          <a:p>
            <a:pPr>
              <a:spcBef>
                <a:spcPts val="0"/>
              </a:spcBef>
              <a:defRPr/>
            </a:pPr>
            <a:endParaRPr lang="cs-CZ" sz="6200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Do pokusného souboru (populace určitého území) je aktivně vnášen nový umělý element – např.: fluoridace pitné vody ve veřejných zdrojích za účelem prevence zubního kazu.</a:t>
            </a:r>
          </a:p>
          <a:p>
            <a:pPr>
              <a:spcBef>
                <a:spcPts val="0"/>
              </a:spcBef>
              <a:defRPr/>
            </a:pPr>
            <a:endParaRPr lang="cs-CZ" sz="6200" i="1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Po určité době se vyhodnocuje účinnost preventivního opatření – srovnání pokusného a kontrolního souboru (srovnání výskytu zubního kazu v populaci s </a:t>
            </a:r>
            <a:r>
              <a:rPr lang="cs-CZ" sz="6200" dirty="0" err="1"/>
              <a:t>fluoridovanou</a:t>
            </a:r>
            <a:r>
              <a:rPr lang="cs-CZ" sz="6200" dirty="0"/>
              <a:t> a </a:t>
            </a:r>
            <a:r>
              <a:rPr lang="cs-CZ" sz="6200" dirty="0" err="1"/>
              <a:t>nefluoridovanou</a:t>
            </a:r>
            <a:r>
              <a:rPr lang="cs-CZ" sz="6200" dirty="0"/>
              <a:t> pitnou vodou).</a:t>
            </a:r>
            <a:endParaRPr lang="cs-CZ" sz="6200" i="1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6200" i="1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Jsou orientovány na zdravé osoby, které jsou vystaveny běžnému působení různých rizikových faktorů.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6200" b="1" dirty="0"/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Mají velký rozsah; předmětem studia je předem vymezená populace (škola, nemocnice, město, okres).</a:t>
            </a:r>
            <a:endParaRPr lang="cs-CZ" sz="6200" b="1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sz="6200" b="1" dirty="0"/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cs-CZ" sz="6200" dirty="0"/>
              <a:t>Nevýhodou je, že je někdy velmi obtížné určit, co bylo dosaženo zavedeným opatřením a co bylo způsobeno jinými vlivy.</a:t>
            </a:r>
          </a:p>
          <a:p>
            <a:pPr>
              <a:defRPr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D767E-CC7E-4E1E-A499-E068AFD4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cap="all" dirty="0">
                <a:solidFill>
                  <a:srgbClr val="333399"/>
                </a:solidFill>
                <a:latin typeface="Arial Black" panose="020B0A04020102020204" pitchFamily="34" charset="0"/>
              </a:rPr>
              <a:t>Hierarchie důkazů v medicíně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9373CB-767A-45D9-9C2F-145294447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674" y="1166018"/>
            <a:ext cx="6026869" cy="4525963"/>
          </a:xfrm>
        </p:spPr>
        <p:txBody>
          <a:bodyPr/>
          <a:lstStyle/>
          <a:p>
            <a:r>
              <a:rPr lang="cs-CZ" sz="2400" dirty="0"/>
              <a:t>Výše stojí studie </a:t>
            </a:r>
            <a:r>
              <a:rPr lang="cs-CZ" sz="2400" dirty="0" err="1"/>
              <a:t>kohortové</a:t>
            </a:r>
            <a:r>
              <a:rPr lang="cs-CZ" sz="2400" dirty="0"/>
              <a:t> než studie případů a kontrol, nejvýše pak stojí intervenční studie, jejich výsledkům se nejvíce věří, neboť mívají nejmenší prostor pro různá úskalí (zkreslení, chyby) v hodnocení výsledků. </a:t>
            </a:r>
          </a:p>
          <a:p>
            <a:r>
              <a:rPr lang="cs-CZ" sz="2400" dirty="0"/>
              <a:t>Dobře provedená analytická studie ovšem může přinést správnější výsledek než špatně naplánovaný experiment. </a:t>
            </a:r>
          </a:p>
          <a:p>
            <a:r>
              <a:rPr lang="cs-CZ" sz="2400" dirty="0"/>
              <a:t>Vrcholné důkazy se očekávají od systematických přehledů a </a:t>
            </a:r>
            <a:r>
              <a:rPr lang="cs-CZ" sz="2400" dirty="0" err="1"/>
              <a:t>metaanalýz</a:t>
            </a:r>
            <a:r>
              <a:rPr lang="cs-CZ" sz="2400" dirty="0"/>
              <a:t> shrnujících výsledky vybraných primárních prací.</a:t>
            </a:r>
          </a:p>
        </p:txBody>
      </p:sp>
      <p:pic>
        <p:nvPicPr>
          <p:cNvPr id="6" name="Picture 2" descr="https://www.wikiskripta.eu/images/a/a8/Hayesova-pyramida.jpg">
            <a:extLst>
              <a:ext uri="{FF2B5EF4-FFF2-40B4-BE49-F238E27FC236}">
                <a16:creationId xmlns:a16="http://schemas.microsoft.com/office/drawing/2014/main" id="{4347FA5E-1736-48AF-ADA1-C0CD521F03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48" y="1728938"/>
            <a:ext cx="5394078" cy="43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95311"/>
      </p:ext>
    </p:extLst>
  </p:cSld>
  <p:clrMapOvr>
    <a:masterClrMapping/>
  </p:clrMapOvr>
  <p:transition advTm="110716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2" y="203200"/>
            <a:ext cx="10824999" cy="922338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SYSTEMATICKÉ PŘEHLEDY A METAANALÝZY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230313"/>
            <a:ext cx="11049000" cy="514220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/>
              <a:t>Syntetické studie </a:t>
            </a:r>
          </a:p>
          <a:p>
            <a:pPr>
              <a:defRPr/>
            </a:pPr>
            <a:r>
              <a:rPr lang="cs-CZ" dirty="0"/>
              <a:t>Přesná metodika (opakovatelnost) - předepsaným způsobem </a:t>
            </a:r>
            <a:r>
              <a:rPr lang="cs-CZ" b="1" dirty="0"/>
              <a:t>sdružují informace z více podobných studií</a:t>
            </a:r>
            <a:r>
              <a:rPr lang="cs-CZ" dirty="0"/>
              <a:t> (experimenty a analytické studie).</a:t>
            </a:r>
          </a:p>
          <a:p>
            <a:pPr>
              <a:defRPr/>
            </a:pPr>
            <a:r>
              <a:rPr lang="cs-CZ" b="1" dirty="0"/>
              <a:t>PRINCIP:</a:t>
            </a:r>
            <a:r>
              <a:rPr lang="cs-CZ" dirty="0"/>
              <a:t> souhrn více studií zkoumající stejný problém stejnou nebo velmi podobnou metodikou. Tento souhrn zajišťuje vyšší přesnost a statistickou spolehlivost výsledku (než jednotlivé studie).</a:t>
            </a:r>
          </a:p>
          <a:p>
            <a:pPr>
              <a:defRPr/>
            </a:pPr>
            <a:r>
              <a:rPr lang="cs-CZ" dirty="0"/>
              <a:t>Systematické přehledy jsou často navrženy tak, aby poskytovaly vyčerpávající shrnutí současných důkazů týkajících se zkoumaných otázek. </a:t>
            </a:r>
          </a:p>
          <a:p>
            <a:pPr>
              <a:defRPr/>
            </a:pPr>
            <a:r>
              <a:rPr lang="cs-CZ" dirty="0"/>
              <a:t>Přezkoumání stávajících studií je často </a:t>
            </a:r>
            <a:r>
              <a:rPr lang="cs-CZ" b="1" dirty="0"/>
              <a:t>rychlejší a levně</a:t>
            </a:r>
            <a:r>
              <a:rPr lang="cs-CZ" dirty="0"/>
              <a:t>jší, než zpracování nové studie.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84702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2" y="203200"/>
            <a:ext cx="10131625" cy="922338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SYSTEMATICKÉ PŘEHLEDY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587" y="1004070"/>
            <a:ext cx="11532320" cy="5975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rgbClr val="000000"/>
                </a:solidFill>
                <a:latin typeface="+mj-lt"/>
              </a:rPr>
              <a:t>P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oskytují vyčerpávající 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souhrn odborné literatury 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vztahující se k určitému výzkumnému tématu nebo otázce. </a:t>
            </a:r>
          </a:p>
          <a:p>
            <a:pPr>
              <a:defRPr/>
            </a:pPr>
            <a:r>
              <a:rPr lang="cs-CZ" dirty="0">
                <a:solidFill>
                  <a:srgbClr val="000000"/>
                </a:solidFill>
                <a:latin typeface="+mj-lt"/>
              </a:rPr>
              <a:t>J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sou psány </a:t>
            </a:r>
            <a:r>
              <a:rPr lang="cs-CZ" b="1" i="0" dirty="0">
                <a:solidFill>
                  <a:srgbClr val="000000"/>
                </a:solidFill>
                <a:effectLst/>
                <a:latin typeface="+mj-lt"/>
              </a:rPr>
              <a:t>skupinou odborníků 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po přezkoumání všech informací z publikovaných i nepublikovaných studií a stojí na vrcholu hierarchie důkazů. </a:t>
            </a:r>
            <a:endParaRPr lang="cs-CZ" dirty="0">
              <a:latin typeface="+mj-lt"/>
            </a:endParaRPr>
          </a:p>
          <a:p>
            <a:pPr>
              <a:defRPr/>
            </a:pPr>
            <a:r>
              <a:rPr lang="cs-CZ" dirty="0"/>
              <a:t>Systematické přehledy randomizovaných kontrolovaných studií jsou významným </a:t>
            </a:r>
            <a:r>
              <a:rPr lang="cs-CZ" b="1" dirty="0"/>
              <a:t>zdrojem medicíny založené na důkazech.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4884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468312" y="203200"/>
            <a:ext cx="10131625" cy="922338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METAANALÝZA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68" y="966362"/>
            <a:ext cx="11771246" cy="5975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Jde o 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+mj-lt"/>
              </a:rPr>
              <a:t>statistický postup 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pro shromažďování údajů v podobě hodnot nebo číselných údajů z různých nezávislých studií a slouží tedy ke shrnutí číselných výsledků těchto studií (vytvářejí průměrný výsledek). </a:t>
            </a:r>
            <a:endParaRPr lang="cs-CZ" sz="2800" dirty="0">
              <a:latin typeface="+mj-lt"/>
            </a:endParaRPr>
          </a:p>
          <a:p>
            <a:pPr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Jedná se o systematický přehled, který využívá </a:t>
            </a:r>
            <a:r>
              <a:rPr lang="cs-CZ" sz="2800" b="1" dirty="0">
                <a:solidFill>
                  <a:srgbClr val="000000"/>
                </a:solidFill>
                <a:latin typeface="+mj-lt"/>
              </a:rPr>
              <a:t>kvantitativní statistické metody k syntéze a shrnutí výsledků.</a:t>
            </a:r>
          </a:p>
          <a:p>
            <a:pPr>
              <a:defRPr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Ne všechny systematické přehledy zahrnují metaanalýzu, ale všechny metaanalýzy by se měly vyskytovat v systematických přehledech. </a:t>
            </a:r>
          </a:p>
          <a:p>
            <a:pPr>
              <a:defRPr/>
            </a:pPr>
            <a:r>
              <a:rPr lang="cs-CZ" sz="2800" b="1" i="0" dirty="0">
                <a:solidFill>
                  <a:srgbClr val="000000"/>
                </a:solidFill>
                <a:effectLst/>
                <a:latin typeface="+mj-lt"/>
              </a:rPr>
              <a:t>Závěry získané metaanalýzou jsou statisticky silnější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+mj-lt"/>
              </a:rPr>
              <a:t> než analýza jakékoli jednotlivé studie, a to díky většímu počtu subjektů, větší rozmanitosti mezi subjekty nebo kumulaci účinků a výsledků.</a:t>
            </a:r>
            <a:endParaRPr lang="cs-CZ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51140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2"/>
                </a:solidFill>
              </a:rPr>
              <a:t>SIR AUSTIN BREDFORD  HILL (1897-1991)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91873-7D6A-4FB1-9122-FE64837EE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7247" y="1967846"/>
            <a:ext cx="628767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Následnost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Biologická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plausibilita</a:t>
            </a:r>
            <a:r>
              <a:rPr lang="cs-CZ" altLang="cs-CZ" sz="2800" b="1" dirty="0">
                <a:solidFill>
                  <a:schemeClr val="accent2"/>
                </a:solidFill>
              </a:rPr>
              <a:t> (odůvodněnost)</a:t>
            </a:r>
            <a:endParaRPr lang="cs-CZ" altLang="cs-CZ" sz="2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Konzistence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Síla asociace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Biologický gradient, vztah dávky a účinku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Specificita a reversibilita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Koherence</a:t>
            </a:r>
            <a:r>
              <a:rPr lang="cs-CZ" altLang="cs-CZ" sz="2800" dirty="0">
                <a:solidFill>
                  <a:schemeClr val="accent2"/>
                </a:solidFill>
              </a:rPr>
              <a:t> (soudržnost)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Experimentální potvrzení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</a:p>
          <a:p>
            <a:endParaRPr lang="cs-CZ" dirty="0"/>
          </a:p>
        </p:txBody>
      </p:sp>
      <p:pic>
        <p:nvPicPr>
          <p:cNvPr id="106499" name="Picture 3" descr="hi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95" y="2264470"/>
            <a:ext cx="3014515" cy="41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67076" y="1228022"/>
            <a:ext cx="56141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 dirty="0" err="1">
                <a:solidFill>
                  <a:schemeClr val="accent2"/>
                </a:solidFill>
              </a:rPr>
              <a:t>Principles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of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Medical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Statistics</a:t>
            </a:r>
            <a:r>
              <a:rPr lang="cs-CZ" altLang="cs-CZ" sz="2800" b="1" dirty="0">
                <a:solidFill>
                  <a:schemeClr val="accent2"/>
                </a:solidFill>
              </a:rPr>
              <a:t>, London, Lancet 1937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20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NÁSLEDNOST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3700"/>
            <a:ext cx="10763250" cy="5545138"/>
          </a:xfrm>
        </p:spPr>
        <p:txBody>
          <a:bodyPr/>
          <a:lstStyle/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nezpochybnitelný požadavek </a:t>
            </a:r>
          </a:p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časové hledisko v epidemiologických studiích </a:t>
            </a:r>
          </a:p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časové prodlení (interval mezi expozicí a nemocí)</a:t>
            </a:r>
          </a:p>
          <a:p>
            <a:pPr marL="520700" lvl="1" indent="-342900" eaLnBrk="1" hangingPunct="1">
              <a:spcAft>
                <a:spcPts val="600"/>
              </a:spcAft>
            </a:pPr>
            <a:r>
              <a:rPr lang="cs-CZ" altLang="cs-CZ" sz="3600">
                <a:solidFill>
                  <a:schemeClr val="accent2"/>
                </a:solidFill>
              </a:rPr>
              <a:t>nemoc může zřejmě zpětně ovlivnit expozici</a:t>
            </a:r>
          </a:p>
          <a:p>
            <a:pPr marL="0" indent="0" eaLnBrk="1" hangingPunct="1"/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BIOLOGICKÁ PLAUSIBILITA (ODŮVODNĚNOST)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09775"/>
            <a:ext cx="11277600" cy="5257800"/>
          </a:xfrm>
        </p:spPr>
        <p:txBody>
          <a:bodyPr/>
          <a:lstStyle/>
          <a:p>
            <a:pPr marL="903288" lvl="1" indent="-457200" eaLnBrk="1" hangingPunct="1">
              <a:tabLst>
                <a:tab pos="446088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asociace je v souladu se známým nebo předpokládaným biologickým mechanismem vzniku nemoci</a:t>
            </a:r>
          </a:p>
          <a:p>
            <a:pPr marL="903288" lvl="1" indent="-457200" eaLnBrk="1" hangingPunct="1">
              <a:tabLst>
                <a:tab pos="446088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na druhou stranu protichůdnost asociace může pouze znamenat, že problém nebyl dosud dostatečně prozkoumán</a:t>
            </a:r>
          </a:p>
          <a:p>
            <a:pPr marL="0" indent="0" eaLnBrk="1" hangingPunct="1">
              <a:tabLst>
                <a:tab pos="446088" algn="l"/>
              </a:tabLst>
            </a:pPr>
            <a:endParaRPr lang="cs-CZ" altLang="cs-CZ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6443" y="135467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2"/>
                </a:solidFill>
              </a:rPr>
              <a:t>KONZISTENCE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81075"/>
            <a:ext cx="11525250" cy="5661025"/>
          </a:xfrm>
        </p:spPr>
        <p:txBody>
          <a:bodyPr/>
          <a:lstStyle/>
          <a:p>
            <a:pPr marL="812800" lvl="1" indent="-457200" eaLnBrk="1" hangingPunct="1"/>
            <a:endParaRPr lang="cs-CZ" altLang="cs-CZ" b="1" dirty="0">
              <a:solidFill>
                <a:schemeClr val="accent2"/>
              </a:solidFill>
            </a:endParaRP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odlišně navržené studie docházejí k podobným závěrům</a:t>
            </a: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protichůdné závěry</a:t>
            </a:r>
          </a:p>
          <a:p>
            <a:pPr marL="1212850" lvl="2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zahrnuty nové, nezkoumané faktory</a:t>
            </a:r>
          </a:p>
          <a:p>
            <a:pPr marL="1212850" lvl="2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zkreslení předchozích studií</a:t>
            </a: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i výsledky podobně navržených studií se mohou lišit v důsledku náhodných chyb</a:t>
            </a:r>
          </a:p>
          <a:p>
            <a:pPr marL="812800" lvl="1" indent="-457200" eaLnBrk="1" hangingPunct="1"/>
            <a:r>
              <a:rPr lang="cs-CZ" altLang="cs-CZ" b="1" dirty="0">
                <a:solidFill>
                  <a:schemeClr val="accent2"/>
                </a:solidFill>
              </a:rPr>
              <a:t>publikace studií s negativními či neprůkaznými výsledky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3635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SÍLA ASOCIACE</a:t>
            </a:r>
            <a:endParaRPr lang="cs-CZ" alt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817688"/>
            <a:ext cx="11258550" cy="5876925"/>
          </a:xfrm>
        </p:spPr>
        <p:txBody>
          <a:bodyPr/>
          <a:lstStyle/>
          <a:p>
            <a:pPr marL="355600" lvl="1" indent="0" eaLnBrk="1" hangingPunct="1">
              <a:buNone/>
              <a:tabLst>
                <a:tab pos="355600" algn="l"/>
              </a:tabLst>
              <a:defRPr/>
            </a:pPr>
            <a:endParaRPr lang="cs-CZ" sz="3200" b="1" dirty="0">
              <a:solidFill>
                <a:schemeClr val="accent2"/>
              </a:solidFill>
            </a:endParaRPr>
          </a:p>
          <a:p>
            <a:pPr marL="698500" lvl="1" indent="-342900" eaLnBrk="1" hangingPunct="1">
              <a:tabLst>
                <a:tab pos="355600" algn="l"/>
              </a:tabLst>
              <a:defRPr/>
            </a:pPr>
            <a:r>
              <a:rPr lang="cs-CZ" sz="3200" b="1" dirty="0">
                <a:solidFill>
                  <a:schemeClr val="accent2"/>
                </a:solidFill>
              </a:rPr>
              <a:t>statistická závislost však zdaleka nemusí znamenat kauzalitu</a:t>
            </a:r>
          </a:p>
          <a:p>
            <a:pPr marL="355600" lvl="1" indent="0" eaLnBrk="1" hangingPunct="1">
              <a:buFontTx/>
              <a:buNone/>
              <a:tabLst>
                <a:tab pos="355600" algn="l"/>
              </a:tabLst>
              <a:defRPr/>
            </a:pPr>
            <a:endParaRPr lang="cs-CZ" sz="3200" b="1" dirty="0">
              <a:solidFill>
                <a:schemeClr val="accent2"/>
              </a:solidFill>
            </a:endParaRPr>
          </a:p>
          <a:p>
            <a:pPr marL="698500" lvl="1" indent="-342900" eaLnBrk="1" hangingPunct="1">
              <a:tabLst>
                <a:tab pos="355600" algn="l"/>
              </a:tabLst>
              <a:defRPr/>
            </a:pPr>
            <a:r>
              <a:rPr lang="cs-CZ" altLang="cs-CZ" sz="3200" b="1" dirty="0">
                <a:solidFill>
                  <a:schemeClr val="accent2"/>
                </a:solidFill>
              </a:rPr>
              <a:t>zkreslení a zavádějící faktory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1551280" y="176984"/>
            <a:ext cx="9089439" cy="922337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Základní typy epidemiologických studií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631950" y="1341438"/>
          <a:ext cx="8928100" cy="5157792"/>
        </p:xfrm>
        <a:graphic>
          <a:graphicData uri="http://schemas.openxmlformats.org/drawingml/2006/table">
            <a:tbl>
              <a:tblPr/>
              <a:tblGrid>
                <a:gridCol w="388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 studie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Časové hledisko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Jednotka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STUDIE ZALOŽENÉ NA POZOROVÁNÍ        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I. Deskriptivní studie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a) Ekologické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(korelační)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Průřezové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Populace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b) Průřezové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(prevalenční)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Průřezové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II. Analytické studie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c) Kohortové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Prospektivní, retro-prospektivní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d) Případ–kontrola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(case – control)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Retrospektivní 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STUDIE ZALOŽENÉ NA EXPERIMENTU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III. Kontrolovaný pokus 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Prospektivní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Jedinec (pacient)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IV. Populační intervenční studie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Prospektivní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Populace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992313" y="692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6000" b="1">
              <a:solidFill>
                <a:schemeClr val="accent2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55650" y="1303338"/>
            <a:ext cx="110109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</a:rPr>
              <a:t>MOŽNOSTI VYSVĚTLENÍ POZOROVANÉ ASOCIACE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NÁHODA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CONFOUNDING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BIAS (ZKRESLENÍ)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altLang="cs-CZ" sz="2800" b="1">
                <a:solidFill>
                  <a:schemeClr val="accent2"/>
                </a:solidFill>
              </a:rPr>
              <a:t>SLEDOVANÝ FAKTOR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00225" y="3635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b="1" kern="0">
                <a:solidFill>
                  <a:schemeClr val="accent2"/>
                </a:solidFill>
              </a:rPr>
              <a:t>SÍLA ASOCIACE</a:t>
            </a:r>
            <a:endParaRPr lang="cs-CZ" altLang="cs-CZ" kern="0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74569" y="522910"/>
            <a:ext cx="8229600" cy="702915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rgbClr val="333399"/>
                </a:solidFill>
                <a:latin typeface="Verdana" pitchFamily="34" charset="0"/>
              </a:rPr>
              <a:t>Náhoda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192" y="1493070"/>
            <a:ext cx="8229600" cy="536493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Náhodnost asociace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Náhodu </a:t>
            </a:r>
            <a:r>
              <a:rPr lang="cs-CZ" b="1" dirty="0">
                <a:solidFill>
                  <a:srgbClr val="333399"/>
                </a:solidFill>
              </a:rPr>
              <a:t>nelze nikdy úplně vyloučit</a:t>
            </a:r>
            <a:r>
              <a:rPr lang="cs-CZ" dirty="0">
                <a:solidFill>
                  <a:srgbClr val="333399"/>
                </a:solidFill>
              </a:rPr>
              <a:t>, závěry o statistické závislosti jsou vždy pravděpodobnostní (i u statisticky významných výsledků je 5%, resp. 1% riziko, že jsou dílem náhody).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Zhodnocení statistické významnosti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333399"/>
                </a:solidFill>
              </a:rPr>
              <a:t>Velikost vzorku</a:t>
            </a:r>
          </a:p>
          <a:p>
            <a:pPr lvl="1" eaLnBrk="1" hangingPunct="1">
              <a:defRPr/>
            </a:pPr>
            <a:endParaRPr lang="cs-CZ" dirty="0">
              <a:solidFill>
                <a:srgbClr val="333399"/>
              </a:solidFill>
            </a:endParaRPr>
          </a:p>
          <a:p>
            <a:pPr marL="0" indent="0" eaLnBrk="1" hangingPunct="1">
              <a:buClr>
                <a:srgbClr val="FF0000"/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3839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96479" y="306095"/>
            <a:ext cx="10972800" cy="1139825"/>
          </a:xfrm>
        </p:spPr>
        <p:txBody>
          <a:bodyPr/>
          <a:lstStyle/>
          <a:p>
            <a:pPr eaLnBrk="1" hangingPunct="1"/>
            <a:r>
              <a:rPr lang="cs-CZ" sz="4000" b="1" dirty="0" err="1">
                <a:solidFill>
                  <a:srgbClr val="333399"/>
                </a:solidFill>
                <a:latin typeface="Verdana" pitchFamily="34" charset="0"/>
              </a:rPr>
              <a:t>Confounding</a:t>
            </a:r>
            <a:endParaRPr lang="cs-CZ" sz="40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479" y="1751028"/>
            <a:ext cx="8229600" cy="5257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Pozorovaná asociace je výsledkem působení třetího faktoru</a:t>
            </a:r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Faktor, který souvisí s expozicí i s následkem</a:t>
            </a:r>
          </a:p>
          <a:p>
            <a:pPr eaLnBrk="1" hangingPunct="1">
              <a:buClr>
                <a:srgbClr val="C00000"/>
              </a:buClr>
              <a:defRPr/>
            </a:pPr>
            <a:endParaRPr lang="cs-CZ" dirty="0">
              <a:solidFill>
                <a:srgbClr val="333399"/>
              </a:solidFill>
            </a:endParaRP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Fyzická aktivita a ICHS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Káva a rakovina pankreatu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Počet dětí u žen a rakovina prsu</a:t>
            </a:r>
          </a:p>
        </p:txBody>
      </p:sp>
    </p:spTree>
    <p:extLst>
      <p:ext uri="{BB962C8B-B14F-4D97-AF65-F5344CB8AC3E}">
        <p14:creationId xmlns:p14="http://schemas.microsoft.com/office/powerpoint/2010/main" val="26112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88710" y="460375"/>
            <a:ext cx="10972800" cy="1139825"/>
          </a:xfrm>
        </p:spPr>
        <p:txBody>
          <a:bodyPr/>
          <a:lstStyle/>
          <a:p>
            <a:pPr eaLnBrk="1" hangingPunct="1"/>
            <a:r>
              <a:rPr lang="cs-CZ" sz="4000" b="1" dirty="0" err="1">
                <a:solidFill>
                  <a:srgbClr val="333399"/>
                </a:solidFill>
                <a:latin typeface="Verdana" pitchFamily="34" charset="0"/>
              </a:rPr>
              <a:t>Confounding</a:t>
            </a:r>
            <a:endParaRPr lang="cs-CZ" sz="40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710" y="1866900"/>
            <a:ext cx="8911471" cy="4530725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333399"/>
                </a:solidFill>
              </a:rPr>
              <a:t>Restrikce</a:t>
            </a:r>
            <a:r>
              <a:rPr lang="cs-CZ" dirty="0">
                <a:solidFill>
                  <a:srgbClr val="333399"/>
                </a:solidFill>
              </a:rPr>
              <a:t> – sleduje se pouze jedna kategorie zavádějícího faktoru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333399"/>
                </a:solidFill>
              </a:rPr>
              <a:t>Strukturální vyvažování </a:t>
            </a:r>
            <a:r>
              <a:rPr lang="cs-CZ" dirty="0">
                <a:solidFill>
                  <a:srgbClr val="333399"/>
                </a:solidFill>
              </a:rPr>
              <a:t>– stratifikovaný výběr – stejné rozdělení zavádějícího faktoru ve srovnávaných skupinách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333399"/>
                </a:solidFill>
              </a:rPr>
              <a:t>Standardizace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333399"/>
                </a:solidFill>
              </a:rPr>
              <a:t>Stratifikace</a:t>
            </a:r>
          </a:p>
        </p:txBody>
      </p:sp>
    </p:spTree>
    <p:extLst>
      <p:ext uri="{BB962C8B-B14F-4D97-AF65-F5344CB8AC3E}">
        <p14:creationId xmlns:p14="http://schemas.microsoft.com/office/powerpoint/2010/main" val="40752339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854698" y="409789"/>
            <a:ext cx="10972800" cy="1139825"/>
          </a:xfrm>
        </p:spPr>
        <p:txBody>
          <a:bodyPr/>
          <a:lstStyle/>
          <a:p>
            <a:pPr eaLnBrk="1" hangingPunct="1"/>
            <a:r>
              <a:rPr lang="cs-CZ" sz="4000" b="1" dirty="0" err="1">
                <a:solidFill>
                  <a:srgbClr val="333399"/>
                </a:solidFill>
                <a:latin typeface="Verdana" pitchFamily="34" charset="0"/>
              </a:rPr>
              <a:t>Bias</a:t>
            </a:r>
            <a:endParaRPr lang="cs-CZ" sz="40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698" y="1647334"/>
            <a:ext cx="10972800" cy="4530725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Systematická chyba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plánování či provedení studie</a:t>
            </a:r>
          </a:p>
          <a:p>
            <a:pPr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nelze ji odstranit při analýze výsledků</a:t>
            </a:r>
          </a:p>
          <a:p>
            <a:pPr eaLnBrk="1" hangingPunct="1">
              <a:buClr>
                <a:srgbClr val="C00000"/>
              </a:buClr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333399"/>
                </a:solidFill>
              </a:rPr>
              <a:t>Selekční </a:t>
            </a:r>
            <a:r>
              <a:rPr lang="cs-CZ" b="1" dirty="0" err="1">
                <a:solidFill>
                  <a:srgbClr val="333399"/>
                </a:solidFill>
              </a:rPr>
              <a:t>bias</a:t>
            </a:r>
            <a:endParaRPr lang="cs-CZ" b="1" dirty="0">
              <a:solidFill>
                <a:srgbClr val="333399"/>
              </a:solidFill>
            </a:endParaRPr>
          </a:p>
          <a:p>
            <a:pPr eaLnBrk="1" hangingPunct="1">
              <a:buClr>
                <a:srgbClr val="C00000"/>
              </a:buClr>
              <a:defRPr/>
            </a:pPr>
            <a:r>
              <a:rPr lang="cs-CZ" b="1" dirty="0">
                <a:solidFill>
                  <a:srgbClr val="333399"/>
                </a:solidFill>
              </a:rPr>
              <a:t>Informační </a:t>
            </a:r>
            <a:r>
              <a:rPr lang="cs-CZ" b="1" dirty="0" err="1">
                <a:solidFill>
                  <a:srgbClr val="333399"/>
                </a:solidFill>
              </a:rPr>
              <a:t>bias</a:t>
            </a:r>
            <a:endParaRPr lang="cs-CZ" b="1" dirty="0">
              <a:solidFill>
                <a:srgbClr val="333399"/>
              </a:solidFill>
            </a:endParaRPr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při klasifikaci nemoci</a:t>
            </a:r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rozpomínání respondentů (případy X kontroly)</a:t>
            </a:r>
          </a:p>
          <a:p>
            <a:pPr lvl="1" eaLnBrk="1" hangingPunct="1">
              <a:buClr>
                <a:srgbClr val="C00000"/>
              </a:buClr>
              <a:defRPr/>
            </a:pPr>
            <a:r>
              <a:rPr lang="cs-CZ" dirty="0">
                <a:solidFill>
                  <a:srgbClr val="333399"/>
                </a:solidFill>
              </a:rPr>
              <a:t>zkreslení způsobené tazatelem</a:t>
            </a:r>
          </a:p>
          <a:p>
            <a:pPr lvl="1" eaLnBrk="1" hangingPunct="1">
              <a:buClr>
                <a:srgbClr val="C00000"/>
              </a:buCl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7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0125" y="666750"/>
            <a:ext cx="9677400" cy="6381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3600" b="1" cap="all" dirty="0" err="1">
                <a:solidFill>
                  <a:schemeClr val="accent2"/>
                </a:solidFill>
              </a:rPr>
              <a:t>Hillův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 seznam hledisek při posuzování kauzality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Následnost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Biologická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plausibilita</a:t>
            </a:r>
            <a:r>
              <a:rPr lang="cs-CZ" altLang="cs-CZ" sz="2400" b="1" dirty="0">
                <a:solidFill>
                  <a:schemeClr val="accent2"/>
                </a:solidFill>
              </a:rPr>
              <a:t> (odůvodněnost)</a:t>
            </a:r>
            <a:endParaRPr lang="cs-CZ" altLang="cs-CZ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Konzistence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Síla asociace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Biologický gradient, vztah dávky a účinku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Specificita a reversibilita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Koherence</a:t>
            </a:r>
            <a:r>
              <a:rPr lang="cs-CZ" altLang="cs-CZ" sz="2400" dirty="0">
                <a:solidFill>
                  <a:schemeClr val="accent2"/>
                </a:solidFill>
              </a:rPr>
              <a:t> (soudržnost)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Experimentální potvrzení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42661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74638"/>
            <a:ext cx="11772900" cy="1143000"/>
          </a:xfrm>
        </p:spPr>
        <p:txBody>
          <a:bodyPr/>
          <a:lstStyle/>
          <a:p>
            <a:pPr algn="l" eaLnBrk="1" hangingPunct="1"/>
            <a:r>
              <a:rPr lang="cs-CZ" altLang="cs-CZ" sz="3600" b="1">
                <a:solidFill>
                  <a:schemeClr val="accent2"/>
                </a:solidFill>
              </a:rPr>
              <a:t>BIOLOGICKÝ GRADIENT, VZTAH DÁVKY A ÚČINKU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662113"/>
            <a:ext cx="10506075" cy="4525962"/>
          </a:xfrm>
        </p:spPr>
        <p:txBody>
          <a:bodyPr/>
          <a:lstStyle/>
          <a:p>
            <a:pPr marL="520700" lvl="1" indent="-342900" eaLnBrk="1" hangingPunct="1"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Pokud jsou vyšší hladiny expozice asociovány s vyšší incidencí nemoci, svědčí to často ve prospěch kauzality. </a:t>
            </a:r>
          </a:p>
          <a:p>
            <a:pPr marL="177800" lvl="1" indent="0" eaLnBrk="1" hangingPunct="1">
              <a:buFontTx/>
              <a:buNone/>
              <a:defRPr/>
            </a:pPr>
            <a:endParaRPr lang="cs-CZ" altLang="cs-CZ" b="1" dirty="0">
              <a:solidFill>
                <a:schemeClr val="accent2"/>
              </a:solidFill>
            </a:endParaRPr>
          </a:p>
          <a:p>
            <a:pPr marL="520700" lvl="1" indent="-342900" eaLnBrk="1" hangingPunct="1"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Absence závislosti asociace na velikosti dávky nevylučuje kauzalitu (problematika určení prahových hodnot u původců infekčních nemocí).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SPECIFICITA A REVERSIBILITA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125538"/>
            <a:ext cx="11296650" cy="5246687"/>
          </a:xfrm>
        </p:spPr>
        <p:txBody>
          <a:bodyPr/>
          <a:lstStyle/>
          <a:p>
            <a:pPr marL="522288" lvl="1" indent="-342900" eaLnBrk="1" hangingPunct="1"/>
            <a:endParaRPr lang="cs-CZ" altLang="cs-CZ" sz="2400" b="1" dirty="0">
              <a:solidFill>
                <a:schemeClr val="accent2"/>
              </a:solidFill>
            </a:endParaRPr>
          </a:p>
          <a:p>
            <a:pPr marL="522288" lvl="1" indent="-342900" eaLnBrk="1" hangingPunct="1">
              <a:spcAft>
                <a:spcPts val="600"/>
              </a:spcAft>
            </a:pPr>
            <a:r>
              <a:rPr lang="cs-CZ" altLang="cs-CZ" b="1" dirty="0">
                <a:solidFill>
                  <a:schemeClr val="accent2"/>
                </a:solidFill>
              </a:rPr>
              <a:t>pokud se asociace s faktorem omezuje jen na určité (subkategorie) nemoci, zvyšuje to pravděpodobnost kauzálního vztahu </a:t>
            </a:r>
          </a:p>
          <a:p>
            <a:pPr marL="522288" lvl="1" indent="-342900" eaLnBrk="1" hangingPunct="1">
              <a:spcAft>
                <a:spcPts val="600"/>
              </a:spcAft>
            </a:pPr>
            <a:r>
              <a:rPr lang="cs-CZ" altLang="cs-CZ" b="1" dirty="0">
                <a:solidFill>
                  <a:schemeClr val="accent2"/>
                </a:solidFill>
              </a:rPr>
              <a:t>Podobně je tomu v situacích, kdy je asociace silnější u určitých skupin jedinců </a:t>
            </a:r>
            <a:r>
              <a:rPr lang="cs-CZ" altLang="cs-CZ" b="1" i="1" dirty="0">
                <a:solidFill>
                  <a:schemeClr val="accent2"/>
                </a:solidFill>
              </a:rPr>
              <a:t>(specificita subkategorií jedinců)</a:t>
            </a:r>
            <a:r>
              <a:rPr lang="cs-CZ" altLang="cs-CZ" b="1" dirty="0">
                <a:solidFill>
                  <a:schemeClr val="accent2"/>
                </a:solidFill>
              </a:rPr>
              <a:t>. </a:t>
            </a:r>
          </a:p>
          <a:p>
            <a:pPr marL="522288" lvl="1" indent="-342900" eaLnBrk="1" hangingPunct="1">
              <a:spcAft>
                <a:spcPts val="600"/>
              </a:spcAft>
            </a:pPr>
            <a:r>
              <a:rPr lang="cs-CZ" altLang="cs-CZ" b="1" dirty="0">
                <a:solidFill>
                  <a:schemeClr val="accent2"/>
                </a:solidFill>
              </a:rPr>
              <a:t>Se specificitou souvisí </a:t>
            </a:r>
            <a:r>
              <a:rPr lang="cs-CZ" altLang="cs-CZ" b="1" dirty="0">
                <a:solidFill>
                  <a:srgbClr val="FF0000"/>
                </a:solidFill>
              </a:rPr>
              <a:t>reversibilita</a:t>
            </a:r>
            <a:r>
              <a:rPr lang="cs-CZ" altLang="cs-CZ" b="1" dirty="0">
                <a:solidFill>
                  <a:schemeClr val="accent2"/>
                </a:solidFill>
              </a:rPr>
              <a:t>, u níž se posuzuje, zda odstranění či naopak doplnění faktoru vede v populaci k poklesu rizika onemocnění.</a:t>
            </a:r>
            <a:endParaRPr lang="cs-CZ" altLang="cs-CZ" dirty="0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-800100" y="428625"/>
            <a:ext cx="12525375" cy="1143000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KOHERENCE </a:t>
            </a:r>
            <a:br>
              <a:rPr lang="cs-CZ" altLang="cs-CZ" sz="4000" b="1">
                <a:solidFill>
                  <a:schemeClr val="accent2"/>
                </a:solidFill>
              </a:rPr>
            </a:br>
            <a:r>
              <a:rPr lang="cs-CZ" altLang="cs-CZ" sz="4000" b="1">
                <a:solidFill>
                  <a:schemeClr val="accent2"/>
                </a:solidFill>
              </a:rPr>
              <a:t>(SOUVISLOST, NÁVAZNOST)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468563"/>
            <a:ext cx="11001375" cy="3341687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2"/>
                </a:solidFill>
              </a:rPr>
              <a:t>další epidemiologické poznatky jsou v  souladu s pozorovanou asociací</a:t>
            </a:r>
          </a:p>
          <a:p>
            <a:pPr eaLnBrk="1" hangingPunct="1"/>
            <a:endParaRPr lang="cs-CZ" altLang="cs-CZ" sz="3600" b="1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sz="3600" b="1">
                <a:solidFill>
                  <a:schemeClr val="accent2"/>
                </a:solidFill>
              </a:rPr>
              <a:t>nemělo by být zřejmé žádné alternativní vysvětlení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accent2"/>
                </a:solidFill>
              </a:rPr>
              <a:t>EXPERIMENTÁLNÍ POTVRZENÍ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709738"/>
            <a:ext cx="11315700" cy="5472112"/>
          </a:xfrm>
        </p:spPr>
        <p:txBody>
          <a:bodyPr/>
          <a:lstStyle/>
          <a:p>
            <a:pPr marL="180975" lvl="1" indent="0" eaLnBrk="1" hangingPunct="1">
              <a:buFontTx/>
              <a:buNone/>
            </a:pPr>
            <a:r>
              <a:rPr lang="cs-CZ" altLang="cs-CZ" sz="3200" b="1">
                <a:solidFill>
                  <a:schemeClr val="accent2"/>
                </a:solidFill>
              </a:rPr>
              <a:t>V experimentálních studiích lze randomizací docílit relativně vyváženého zastoupení dalších známých i neznámých faktorů a potlačit tak jejich vliv na zkoumané vztahy. Jenže ve velkém procentu situací nelze odpovídající studie vztahu expozice a nemoci na lidech z etických důvodů provádět. Nelze tudíž ovlivňovat volbu populace, která bude exponována.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E60D9EB-7B02-47E8-AE92-2BA54B8AA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11" y="214696"/>
            <a:ext cx="11280228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 Black" panose="020B0A04020102020204" pitchFamily="34" charset="0"/>
              </a:rPr>
              <a:t>Dvě základní skupiny epidemiologických studií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3207861-7C86-4D84-96C5-0097C5239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4361" y="1357696"/>
            <a:ext cx="10777755" cy="5256213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333399"/>
                </a:solidFill>
              </a:rPr>
              <a:t>Observační (pozorovací) studie: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výzkumníci žádným způsobem nezasahují do chodu událostí, pouze zaznamenávají a statisticky vyhodnocují pozorovaná zjištění</a:t>
            </a:r>
          </a:p>
          <a:p>
            <a:pPr lvl="2"/>
            <a:r>
              <a:rPr lang="cs-CZ" altLang="cs-CZ" sz="2000" dirty="0">
                <a:solidFill>
                  <a:srgbClr val="333399"/>
                </a:solidFill>
              </a:rPr>
              <a:t>Deskriptivní studie </a:t>
            </a:r>
            <a:r>
              <a:rPr lang="cs-CZ" altLang="cs-CZ" sz="2000" dirty="0"/>
              <a:t>(popisují rozložení onemocnění v populaci)</a:t>
            </a:r>
          </a:p>
          <a:p>
            <a:pPr lvl="2"/>
            <a:r>
              <a:rPr lang="cs-CZ" altLang="cs-CZ" sz="2000" dirty="0">
                <a:solidFill>
                  <a:srgbClr val="333399"/>
                </a:solidFill>
              </a:rPr>
              <a:t>Analytické studie </a:t>
            </a:r>
            <a:r>
              <a:rPr lang="cs-CZ" altLang="cs-CZ" sz="2000" dirty="0"/>
              <a:t>(osvětlují příčiny onemocnění)</a:t>
            </a:r>
          </a:p>
          <a:p>
            <a:pPr lvl="1">
              <a:buFontTx/>
              <a:buNone/>
            </a:pPr>
            <a:endParaRPr lang="cs-CZ" altLang="cs-CZ" sz="2400" dirty="0"/>
          </a:p>
          <a:p>
            <a:r>
              <a:rPr lang="cs-CZ" altLang="cs-CZ" sz="2400" b="1" dirty="0">
                <a:solidFill>
                  <a:srgbClr val="333399"/>
                </a:solidFill>
              </a:rPr>
              <a:t>Intervenční studie: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výzkumníci mají pod kontrolou podmínky průběhu studie, např. určují jakému léčebnému režimu bude kdo podroben, realizace takovýchto studií je však zpravidla limitována etickými a právními omezeními</a:t>
            </a:r>
          </a:p>
        </p:txBody>
      </p:sp>
    </p:spTree>
  </p:cSld>
  <p:clrMapOvr>
    <a:masterClrMapping/>
  </p:clrMapOvr>
  <p:transition advTm="17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333399"/>
                </a:solidFill>
                <a:latin typeface="Arial Black" pitchFamily="34" charset="0"/>
              </a:rPr>
              <a:t>deskriptivní studie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58371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5fe909f-4b1f-4116-a337-bb9237bf22af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2|28.8|36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8|11.4|15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28.4|15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inky">
  <a:themeElements>
    <a:clrScheme name="Linky 9">
      <a:dk1>
        <a:srgbClr val="000000"/>
      </a:dk1>
      <a:lt1>
        <a:srgbClr val="FFFFFF"/>
      </a:lt1>
      <a:dk2>
        <a:srgbClr val="0000CC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0000CC"/>
      </a:hlink>
      <a:folHlink>
        <a:srgbClr val="999966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9">
        <a:dk1>
          <a:srgbClr val="000000"/>
        </a:dk1>
        <a:lt1>
          <a:srgbClr val="FFFFFF"/>
        </a:lt1>
        <a:dk2>
          <a:srgbClr val="0000CC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0000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10265</TotalTime>
  <Words>3469</Words>
  <Application>Microsoft Office PowerPoint</Application>
  <PresentationFormat>Širokoúhlá obrazovka</PresentationFormat>
  <Paragraphs>559</Paragraphs>
  <Slides>79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92" baseType="lpstr">
      <vt:lpstr>Arial</vt:lpstr>
      <vt:lpstr>Arial Black</vt:lpstr>
      <vt:lpstr>Arial Narrow</vt:lpstr>
      <vt:lpstr>Cambria Math</vt:lpstr>
      <vt:lpstr>Garamond</vt:lpstr>
      <vt:lpstr>Roboto</vt:lpstr>
      <vt:lpstr>Times New Roman</vt:lpstr>
      <vt:lpstr>Verdana</vt:lpstr>
      <vt:lpstr>Wingdings</vt:lpstr>
      <vt:lpstr>Výchozí návrh</vt:lpstr>
      <vt:lpstr>1_Motiv systému Office</vt:lpstr>
      <vt:lpstr>Linky</vt:lpstr>
      <vt:lpstr>MSDraw</vt:lpstr>
      <vt:lpstr>Příčinnost v epidemiologii</vt:lpstr>
      <vt:lpstr>Prezentace aplikace PowerPoint</vt:lpstr>
      <vt:lpstr>EPIDEMIOLOGIE</vt:lpstr>
      <vt:lpstr>PŘÍČINNOSTI V EPIDEMIOLOGII – HL. ZÁSADY</vt:lpstr>
      <vt:lpstr>Kauzalita a epidemiologie</vt:lpstr>
      <vt:lpstr>     </vt:lpstr>
      <vt:lpstr>Základní typy epidemiologických studií</vt:lpstr>
      <vt:lpstr>Dvě základní skupiny epidemiologických studií</vt:lpstr>
      <vt:lpstr>deskriptivní studie</vt:lpstr>
      <vt:lpstr> deskriptivní studie </vt:lpstr>
      <vt:lpstr>Ekologické studie  </vt:lpstr>
      <vt:lpstr>Ekologické studie  </vt:lpstr>
      <vt:lpstr>Ekologické studie  </vt:lpstr>
      <vt:lpstr>Ekologické studie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Ekologické studie  </vt:lpstr>
      <vt:lpstr>Průřezové (prevalenční) studie</vt:lpstr>
      <vt:lpstr>Prezentace aplikace PowerPoint</vt:lpstr>
      <vt:lpstr>Průřezové studie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Průřezové studie</vt:lpstr>
      <vt:lpstr>ANALYTICKÉ studie </vt:lpstr>
      <vt:lpstr>ANALYTICKÉ studie </vt:lpstr>
      <vt:lpstr>Kohortové studie </vt:lpstr>
      <vt:lpstr>Kohortové studie </vt:lpstr>
      <vt:lpstr>Výpočet rizik</vt:lpstr>
      <vt:lpstr>Relativní riziko (RR)</vt:lpstr>
      <vt:lpstr>Relativní riziko (RR)</vt:lpstr>
      <vt:lpstr>Příklad na výpočet rizik</vt:lpstr>
      <vt:lpstr>Příklad na výpočet rizik</vt:lpstr>
      <vt:lpstr>Příklad na výpočet rizik</vt:lpstr>
      <vt:lpstr>Příklad na výpočet rizik</vt:lpstr>
      <vt:lpstr>Atributivní riziko (AR)  </vt:lpstr>
      <vt:lpstr>Příklad na výpočet rizik</vt:lpstr>
      <vt:lpstr>Kohortové studie </vt:lpstr>
      <vt:lpstr>Kohortové studie </vt:lpstr>
      <vt:lpstr>Studie případů a kontrol (case-control studies)</vt:lpstr>
      <vt:lpstr>Studie případů a kontrol </vt:lpstr>
      <vt:lpstr>Výpočet rizik</vt:lpstr>
      <vt:lpstr>Odds ratio</vt:lpstr>
      <vt:lpstr>Výpočet rizik</vt:lpstr>
      <vt:lpstr>Studie případů a kontrol  </vt:lpstr>
      <vt:lpstr>Studie případů a kontrol </vt:lpstr>
      <vt:lpstr>Intervenční studie</vt:lpstr>
      <vt:lpstr>KONTROLOVANÉ POKUSY</vt:lpstr>
      <vt:lpstr>KONTROLOVANÉ POKUSY</vt:lpstr>
      <vt:lpstr>Prezentace aplikace PowerPoint</vt:lpstr>
      <vt:lpstr>DÍLČÍ SCHÉMA KONTROLOVANÉHO POKUSU</vt:lpstr>
      <vt:lpstr>POPULAČNÍ INTERVENČNÍ STUDIE </vt:lpstr>
      <vt:lpstr>Hierarchie důkazů v medicíně</vt:lpstr>
      <vt:lpstr>SYSTEMATICKÉ PŘEHLEDY A METAANALÝZY</vt:lpstr>
      <vt:lpstr>SYSTEMATICKÉ PŘEHLEDY</vt:lpstr>
      <vt:lpstr>METAANALÝZA</vt:lpstr>
      <vt:lpstr>SIR AUSTIN BREDFORD  HILL (1897-1991)</vt:lpstr>
      <vt:lpstr>NÁSLEDNOST</vt:lpstr>
      <vt:lpstr>BIOLOGICKÁ PLAUSIBILITA (ODŮVODNĚNOST)</vt:lpstr>
      <vt:lpstr>KONZISTENCE</vt:lpstr>
      <vt:lpstr>SÍLA ASOCIACE</vt:lpstr>
      <vt:lpstr>Prezentace aplikace PowerPoint</vt:lpstr>
      <vt:lpstr>Náhoda</vt:lpstr>
      <vt:lpstr>Confounding</vt:lpstr>
      <vt:lpstr>Confounding</vt:lpstr>
      <vt:lpstr>Bias</vt:lpstr>
      <vt:lpstr>Prezentace aplikace PowerPoint</vt:lpstr>
      <vt:lpstr>BIOLOGICKÝ GRADIENT, VZTAH DÁVKY A ÚČINKU</vt:lpstr>
      <vt:lpstr>SPECIFICITA A REVERSIBILITA </vt:lpstr>
      <vt:lpstr>KOHERENCE  (SOUVISLOST, NÁVAZNOST)</vt:lpstr>
      <vt:lpstr>EXPERIMENTÁLNÍ POTVRZENÍ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319</cp:revision>
  <cp:lastPrinted>2018-10-03T05:15:41Z</cp:lastPrinted>
  <dcterms:created xsi:type="dcterms:W3CDTF">2003-06-08T08:18:20Z</dcterms:created>
  <dcterms:modified xsi:type="dcterms:W3CDTF">2023-04-17T10:51:25Z</dcterms:modified>
</cp:coreProperties>
</file>