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2" r:id="rId5"/>
    <p:sldId id="264" r:id="rId6"/>
    <p:sldId id="266" r:id="rId7"/>
    <p:sldId id="265" r:id="rId8"/>
    <p:sldId id="267" r:id="rId9"/>
    <p:sldId id="268" r:id="rId10"/>
    <p:sldId id="270" r:id="rId11"/>
    <p:sldId id="283" r:id="rId12"/>
    <p:sldId id="284" r:id="rId13"/>
    <p:sldId id="286" r:id="rId14"/>
    <p:sldId id="275" r:id="rId15"/>
    <p:sldId id="277" r:id="rId16"/>
    <p:sldId id="276" r:id="rId17"/>
    <p:sldId id="278" r:id="rId18"/>
    <p:sldId id="279" r:id="rId19"/>
    <p:sldId id="280" r:id="rId20"/>
    <p:sldId id="281" r:id="rId21"/>
    <p:sldId id="271" r:id="rId22"/>
    <p:sldId id="272" r:id="rId23"/>
    <p:sldId id="273" r:id="rId24"/>
    <p:sldId id="274" r:id="rId25"/>
    <p:sldId id="297" r:id="rId26"/>
    <p:sldId id="298" r:id="rId27"/>
    <p:sldId id="299" r:id="rId28"/>
    <p:sldId id="288" r:id="rId29"/>
    <p:sldId id="289" r:id="rId30"/>
    <p:sldId id="290" r:id="rId31"/>
    <p:sldId id="291" r:id="rId32"/>
    <p:sldId id="292" r:id="rId33"/>
    <p:sldId id="282" r:id="rId34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r>
              <a:rPr lang="cs-CZ" i="1" dirty="0" err="1" smtClean="0"/>
              <a:t>M.Beňovská</a:t>
            </a:r>
            <a:endParaRPr lang="cs-CZ" i="1" dirty="0" smtClean="0"/>
          </a:p>
          <a:p>
            <a:r>
              <a:rPr lang="cs-CZ" i="1" dirty="0" smtClean="0"/>
              <a:t>KLM LF MU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628800"/>
            <a:ext cx="8568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196752"/>
            <a:ext cx="65344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výjimečně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720840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997839"/>
            <a:ext cx="6912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výjimečně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endParaRPr lang="cs-CZ" sz="2000" dirty="0" smtClean="0"/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  izoenzymu 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854110"/>
            <a:ext cx="612068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GMT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err="1"/>
              <a:t>pankreasu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899592" y="1916832"/>
            <a:ext cx="669674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988840"/>
            <a:ext cx="68407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859340"/>
            <a:ext cx="64624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2809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2060848"/>
            <a:ext cx="6390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Referenční </a:t>
            </a:r>
            <a:r>
              <a:rPr lang="cs-CZ" sz="2000" b="1" dirty="0" smtClean="0"/>
              <a:t>rozmezí:</a:t>
            </a:r>
            <a:r>
              <a:rPr lang="cs-CZ" sz="2000" dirty="0"/>
              <a:t> </a:t>
            </a:r>
            <a:r>
              <a:rPr lang="cs-CZ" sz="2000" dirty="0" smtClean="0"/>
              <a:t>     </a:t>
            </a:r>
            <a:r>
              <a:rPr lang="cs-CZ" sz="2000" b="1" dirty="0" smtClean="0">
                <a:solidFill>
                  <a:srgbClr val="C00000"/>
                </a:solidFill>
              </a:rPr>
              <a:t>0,22 </a:t>
            </a:r>
            <a:r>
              <a:rPr lang="cs-CZ" sz="2000" b="1" dirty="0">
                <a:solidFill>
                  <a:srgbClr val="C00000"/>
                </a:solidFill>
              </a:rPr>
              <a:t>- 1,00 µkat/l </a:t>
            </a:r>
            <a:r>
              <a:rPr lang="cs-CZ" sz="2000" dirty="0"/>
              <a:t>(platí pro metodu </a:t>
            </a:r>
            <a:r>
              <a:rPr lang="cs-CZ" sz="2000" dirty="0" err="1"/>
              <a:t>Roche</a:t>
            </a:r>
            <a:r>
              <a:rPr lang="cs-CZ" sz="2000" dirty="0"/>
              <a:t>)</a:t>
            </a:r>
          </a:p>
          <a:p>
            <a:r>
              <a:rPr lang="cs-CZ" sz="2000" dirty="0"/>
              <a:t>		</a:t>
            </a:r>
            <a:r>
              <a:rPr lang="cs-CZ" sz="2000" dirty="0" smtClean="0"/>
              <a:t>      do </a:t>
            </a:r>
            <a:r>
              <a:rPr lang="cs-CZ" sz="2000" dirty="0"/>
              <a:t>3,3 µkat/l (turbidimetrie)</a:t>
            </a:r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detekce a vyloučení akutní pankreatitidy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chronická pankreatitida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764704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700808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05273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23528" y="1844824"/>
            <a:ext cx="820891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2000" b="1" dirty="0" smtClean="0"/>
              <a:t>IMUNOCHEMICKY  - CK-MB </a:t>
            </a:r>
            <a:r>
              <a:rPr lang="cs-CZ" sz="2000" b="1" dirty="0" err="1"/>
              <a:t>mass</a:t>
            </a:r>
            <a:r>
              <a:rPr lang="cs-CZ" sz="2000" b="1" dirty="0"/>
              <a:t> </a:t>
            </a:r>
            <a:r>
              <a:rPr lang="cs-CZ" sz="2000" dirty="0"/>
              <a:t>(hmotnostní koncentrace) </a:t>
            </a:r>
          </a:p>
          <a:p>
            <a:r>
              <a:rPr lang="cs-CZ" sz="2000" dirty="0" smtClean="0"/>
              <a:t>je </a:t>
            </a:r>
            <a:r>
              <a:rPr lang="cs-CZ" sz="2000" dirty="0" err="1" smtClean="0"/>
              <a:t>kardiospecifická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dirty="0"/>
              <a:t>vyšší analytická citlivost </a:t>
            </a:r>
            <a:r>
              <a:rPr lang="cs-CZ" sz="2000" dirty="0" smtClean="0"/>
              <a:t>stanovení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IMUNOINHIBIČNĚ  - aktivita CK-MB (</a:t>
            </a:r>
            <a:r>
              <a:rPr lang="cs-CZ" sz="2000" dirty="0" smtClean="0">
                <a:solidFill>
                  <a:srgbClr val="C00000"/>
                </a:solidFill>
              </a:rPr>
              <a:t>neprovádí </a:t>
            </a:r>
            <a:r>
              <a:rPr lang="cs-CZ" sz="2000" dirty="0">
                <a:solidFill>
                  <a:srgbClr val="C00000"/>
                </a:solidFill>
              </a:rPr>
              <a:t>se</a:t>
            </a:r>
            <a:r>
              <a:rPr lang="cs-CZ" sz="2000" dirty="0"/>
              <a:t>) </a:t>
            </a:r>
          </a:p>
          <a:p>
            <a:r>
              <a:rPr lang="cs-CZ" sz="2000" dirty="0" smtClean="0"/>
              <a:t>založeno na inhibici M-podjednotek protilátkou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Interpretace biochemických nálezů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2095</Words>
  <Application>Microsoft Office PowerPoint</Application>
  <PresentationFormat>Předvádění na obrazovce (4:3)</PresentationFormat>
  <Paragraphs>395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Arial</vt:lpstr>
      <vt:lpstr>Calibri</vt:lpstr>
      <vt:lpstr>Motiv systému Office</vt:lpstr>
      <vt:lpstr>Analytické stanovení enzymů</vt:lpstr>
      <vt:lpstr>Množství enzymu v biologickém materiálu lze vyjádřit dvojím způsobem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Interpretace biochemických nálezů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Beňovská Miroslava</cp:lastModifiedBy>
  <cp:revision>94</cp:revision>
  <cp:lastPrinted>2020-11-10T16:08:37Z</cp:lastPrinted>
  <dcterms:created xsi:type="dcterms:W3CDTF">2015-10-04T08:13:41Z</dcterms:created>
  <dcterms:modified xsi:type="dcterms:W3CDTF">2020-11-10T16:09:11Z</dcterms:modified>
</cp:coreProperties>
</file>