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5" r:id="rId2"/>
    <p:sldId id="316" r:id="rId3"/>
    <p:sldId id="317" r:id="rId4"/>
    <p:sldId id="318" r:id="rId5"/>
    <p:sldId id="319" r:id="rId6"/>
    <p:sldId id="320" r:id="rId7"/>
    <p:sldId id="321" r:id="rId8"/>
    <p:sldId id="322" r:id="rId9"/>
    <p:sldId id="323" r:id="rId10"/>
    <p:sldId id="324" r:id="rId11"/>
    <p:sldId id="277" r:id="rId12"/>
    <p:sldId id="278" r:id="rId13"/>
    <p:sldId id="312" r:id="rId14"/>
    <p:sldId id="288" r:id="rId15"/>
    <p:sldId id="314" r:id="rId16"/>
    <p:sldId id="276" r:id="rId17"/>
    <p:sldId id="272" r:id="rId18"/>
    <p:sldId id="263" r:id="rId19"/>
    <p:sldId id="267" r:id="rId20"/>
    <p:sldId id="264" r:id="rId21"/>
    <p:sldId id="306" r:id="rId22"/>
    <p:sldId id="265" r:id="rId23"/>
    <p:sldId id="307" r:id="rId24"/>
    <p:sldId id="274" r:id="rId25"/>
    <p:sldId id="266" r:id="rId26"/>
    <p:sldId id="268" r:id="rId27"/>
    <p:sldId id="275" r:id="rId28"/>
    <p:sldId id="279" r:id="rId29"/>
    <p:sldId id="290" r:id="rId30"/>
    <p:sldId id="280" r:id="rId31"/>
    <p:sldId id="281" r:id="rId32"/>
    <p:sldId id="284" r:id="rId33"/>
    <p:sldId id="309" r:id="rId34"/>
    <p:sldId id="282" r:id="rId35"/>
    <p:sldId id="283" r:id="rId36"/>
    <p:sldId id="311" r:id="rId37"/>
    <p:sldId id="285" r:id="rId38"/>
    <p:sldId id="295" r:id="rId39"/>
    <p:sldId id="286" r:id="rId40"/>
    <p:sldId id="287" r:id="rId41"/>
  </p:sldIdLst>
  <p:sldSz cx="10080625" cy="7559675"/>
  <p:notesSz cx="7559675" cy="10691813"/>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412" y="996"/>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DejaVu Sans" pitchFamily="2"/>
              <a:cs typeface="Lohit Hindi"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DejaVu Sans" pitchFamily="2"/>
              <a:cs typeface="Lohit Hindi"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DejaVu Sans" pitchFamily="2"/>
              <a:cs typeface="Lohit Hindi"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5B30BFD0-0078-46CC-8733-A5C2A4C035D6}" type="slidenum">
              <a:t>‹#›</a:t>
            </a:fld>
            <a:endParaRPr lang="cs-CZ" sz="1400" b="0" i="0" u="none" strike="noStrike" kern="1200">
              <a:ln>
                <a:noFill/>
              </a:ln>
              <a:latin typeface="Arial" pitchFamily="18"/>
              <a:ea typeface="DejaVu Sans" pitchFamily="2"/>
              <a:cs typeface="Lohit Hindi" pitchFamily="2"/>
            </a:endParaRPr>
          </a:p>
        </p:txBody>
      </p:sp>
    </p:spTree>
    <p:extLst>
      <p:ext uri="{BB962C8B-B14F-4D97-AF65-F5344CB8AC3E}">
        <p14:creationId xmlns:p14="http://schemas.microsoft.com/office/powerpoint/2010/main" val="337702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DejaVu Sans" pitchFamily="2"/>
                <a:cs typeface="DejaVu Sans"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DejaVu Sans" pitchFamily="2"/>
                <a:cs typeface="DejaVu Sans"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DejaVu Sans" pitchFamily="2"/>
                <a:cs typeface="DejaVu Sans"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DejaVu Sans" pitchFamily="2"/>
                <a:cs typeface="DejaVu Sans" pitchFamily="2"/>
              </a:defRPr>
            </a:lvl1pPr>
          </a:lstStyle>
          <a:p>
            <a:pPr lvl="0"/>
            <a:fld id="{0238C076-72F7-4E04-987F-F6D80BF0503F}" type="slidenum">
              <a:t>‹#›</a:t>
            </a:fld>
            <a:endParaRPr lang="cs-CZ"/>
          </a:p>
        </p:txBody>
      </p:sp>
    </p:spTree>
    <p:extLst>
      <p:ext uri="{BB962C8B-B14F-4D97-AF65-F5344CB8AC3E}">
        <p14:creationId xmlns:p14="http://schemas.microsoft.com/office/powerpoint/2010/main" val="3275322193"/>
      </p:ext>
    </p:extLst>
  </p:cSld>
  <p:clrMap bg1="lt1" tx1="dk1" bg2="lt2" tx2="dk2" accent1="accent1" accent2="accent2" accent3="accent3" accent4="accent4" accent5="accent5" accent6="accent6" hlink="hlink" folHlink="folHlink"/>
  <p:notesStyle>
    <a:lvl1pPr marL="216000" marR="0" indent="0" rtl="0" hangingPunct="0">
      <a:tabLst/>
      <a:defRPr lang="cs-CZ" sz="2000" b="0" i="0" u="none" strike="noStrike" kern="1200">
        <a:ln>
          <a:noFill/>
        </a:ln>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330050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39523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375451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2000" b="0" i="0" u="none" strike="noStrike" kern="1200" dirty="0" smtClean="0">
                <a:ln>
                  <a:noFill/>
                </a:ln>
                <a:effectLst/>
                <a:latin typeface="Arial" pitchFamily="18"/>
              </a:rPr>
              <a:t>The DCCT took place from 1983 to 1993. The study involved 1,441 volunteers, ages 13 to 39, and took place in 29 medical centers in the United States and Canada. At the start of the DCCT, participants had type 1 diabetes for at least 1 year, but no longer than 15 years, and had no or only early signs of diabetic eye or kidney disease.</a:t>
            </a:r>
            <a:endParaRPr lang="cs-CZ" dirty="0"/>
          </a:p>
        </p:txBody>
      </p:sp>
      <p:sp>
        <p:nvSpPr>
          <p:cNvPr id="4" name="Zástupný symbol pro číslo snímku 3"/>
          <p:cNvSpPr>
            <a:spLocks noGrp="1"/>
          </p:cNvSpPr>
          <p:nvPr>
            <p:ph type="sldNum" sz="quarter" idx="10"/>
          </p:nvPr>
        </p:nvSpPr>
        <p:spPr/>
        <p:txBody>
          <a:bodyPr/>
          <a:lstStyle/>
          <a:p>
            <a:pPr lvl="0"/>
            <a:fld id="{0238C076-72F7-4E04-987F-F6D80BF0503F}" type="slidenum">
              <a:rPr lang="cs-CZ" smtClean="0"/>
              <a:t>8</a:t>
            </a:fld>
            <a:endParaRPr lang="cs-CZ"/>
          </a:p>
        </p:txBody>
      </p:sp>
    </p:spTree>
    <p:extLst>
      <p:ext uri="{BB962C8B-B14F-4D97-AF65-F5344CB8AC3E}">
        <p14:creationId xmlns:p14="http://schemas.microsoft.com/office/powerpoint/2010/main" val="2529834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303776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374384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260988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183370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extLst>
      <p:ext uri="{BB962C8B-B14F-4D97-AF65-F5344CB8AC3E}">
        <p14:creationId xmlns:p14="http://schemas.microsoft.com/office/powerpoint/2010/main" val="26983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1106488" y="812800"/>
            <a:ext cx="5345112" cy="4008438"/>
          </a:xfrm>
          <a:solidFill>
            <a:srgbClr val="729FCF"/>
          </a:solidFill>
          <a:ln w="25400">
            <a:solidFill>
              <a:srgbClr val="3465AF"/>
            </a:solidFill>
            <a:prstDash val="solid"/>
          </a:ln>
        </p:spPr>
      </p:sp>
      <p:sp>
        <p:nvSpPr>
          <p:cNvPr id="3" name="Zástupný symbol pro poznámky 2"/>
          <p:cNvSpPr txBox="1">
            <a:spLocks noGrp="1"/>
          </p:cNvSpPr>
          <p:nvPr>
            <p:ph type="body" sz="quarter" idx="1"/>
          </p:nvPr>
        </p:nvSpPr>
        <p:spPr/>
        <p:txBody>
          <a:bodyPr>
            <a:spAutoFit/>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2347913"/>
            <a:ext cx="8569325" cy="1620837"/>
          </a:xfrm>
        </p:spPr>
        <p:txBody>
          <a:bodyPr/>
          <a:lstStyle/>
          <a:p>
            <a:r>
              <a:rPr lang="cs-CZ"/>
              <a:t>Kliknutím lze upravit styl.</a:t>
            </a:r>
            <a:endParaRPr lang="en-US"/>
          </a:p>
        </p:txBody>
      </p:sp>
      <p:sp>
        <p:nvSpPr>
          <p:cNvPr id="3" name="Podnadpis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a:p>
        </p:txBody>
      </p:sp>
      <p:sp>
        <p:nvSpPr>
          <p:cNvPr id="4" name="Zástupný symbol pro datum 3"/>
          <p:cNvSpPr>
            <a:spLocks noGrp="1"/>
          </p:cNvSpPr>
          <p:nvPr>
            <p:ph type="dt" sz="half" idx="10"/>
          </p:nvPr>
        </p:nvSpPr>
        <p:spPr/>
        <p:txBody>
          <a:bodyPr/>
          <a:lstStyle/>
          <a:p>
            <a:pPr lvl="0"/>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D4ECD761-C764-48DA-BAB8-494A129B1F1A}" type="slidenum">
              <a:t>‹#›</a:t>
            </a:fld>
            <a:endParaRPr lang="cs-CZ"/>
          </a:p>
        </p:txBody>
      </p:sp>
    </p:spTree>
    <p:extLst>
      <p:ext uri="{BB962C8B-B14F-4D97-AF65-F5344CB8AC3E}">
        <p14:creationId xmlns:p14="http://schemas.microsoft.com/office/powerpoint/2010/main" val="324778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pPr lvl="0"/>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AF76E4E0-C321-4533-9EA6-1770591DA59C}" type="slidenum">
              <a:t>‹#›</a:t>
            </a:fld>
            <a:endParaRPr lang="cs-CZ"/>
          </a:p>
        </p:txBody>
      </p:sp>
    </p:spTree>
    <p:extLst>
      <p:ext uri="{BB962C8B-B14F-4D97-AF65-F5344CB8AC3E}">
        <p14:creationId xmlns:p14="http://schemas.microsoft.com/office/powerpoint/2010/main" val="361149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850" y="301625"/>
            <a:ext cx="2266950" cy="5851525"/>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503238" y="301625"/>
            <a:ext cx="6653212"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pPr lvl="0"/>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19C7145E-534B-4132-9110-8B6E3C3DB585}" type="slidenum">
              <a:t>‹#›</a:t>
            </a:fld>
            <a:endParaRPr lang="cs-CZ"/>
          </a:p>
        </p:txBody>
      </p:sp>
    </p:spTree>
    <p:extLst>
      <p:ext uri="{BB962C8B-B14F-4D97-AF65-F5344CB8AC3E}">
        <p14:creationId xmlns:p14="http://schemas.microsoft.com/office/powerpoint/2010/main" val="364039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503238" y="301625"/>
            <a:ext cx="9069387" cy="1260475"/>
          </a:xfrm>
        </p:spPr>
        <p:txBody>
          <a:bodyPr/>
          <a:lstStyle/>
          <a:p>
            <a:r>
              <a:rPr lang="cs-CZ"/>
              <a:t>Kliknutím lze upravit styl.</a:t>
            </a:r>
          </a:p>
        </p:txBody>
      </p:sp>
      <p:sp>
        <p:nvSpPr>
          <p:cNvPr id="3" name="Rectangle 3"/>
          <p:cNvSpPr>
            <a:spLocks noGrp="1" noChangeArrowheads="1"/>
          </p:cNvSpPr>
          <p:nvPr>
            <p:ph type="dt" idx="10"/>
          </p:nvPr>
        </p:nvSpPr>
        <p:spPr>
          <a:ln/>
        </p:spPr>
        <p:txBody>
          <a:bodyPr/>
          <a:lstStyle>
            <a:lvl1pPr>
              <a:defRPr/>
            </a:lvl1pPr>
          </a:lstStyle>
          <a:p>
            <a:pPr>
              <a:defRPr/>
            </a:pPr>
            <a:endParaRPr lang="cs-CZ"/>
          </a:p>
        </p:txBody>
      </p:sp>
      <p:sp>
        <p:nvSpPr>
          <p:cNvPr id="4" name="Rectangle 4"/>
          <p:cNvSpPr>
            <a:spLocks noGrp="1" noChangeArrowheads="1"/>
          </p:cNvSpPr>
          <p:nvPr>
            <p:ph type="ftr" idx="11"/>
          </p:nvPr>
        </p:nvSpPr>
        <p:spPr>
          <a:ln/>
        </p:spPr>
        <p:txBody>
          <a:bodyPr/>
          <a:lstStyle>
            <a:lvl1pPr>
              <a:defRPr/>
            </a:lvl1pPr>
          </a:lstStyle>
          <a:p>
            <a:pPr>
              <a:defRPr/>
            </a:pPr>
            <a:endParaRPr lang="cs-CZ"/>
          </a:p>
        </p:txBody>
      </p:sp>
      <p:sp>
        <p:nvSpPr>
          <p:cNvPr id="5" name="Rectangle 5"/>
          <p:cNvSpPr>
            <a:spLocks noGrp="1" noChangeArrowheads="1"/>
          </p:cNvSpPr>
          <p:nvPr>
            <p:ph type="sldNum" idx="12"/>
          </p:nvPr>
        </p:nvSpPr>
        <p:spPr>
          <a:ln/>
        </p:spPr>
        <p:txBody>
          <a:bodyPr/>
          <a:lstStyle>
            <a:lvl1pPr>
              <a:defRPr/>
            </a:lvl1pPr>
          </a:lstStyle>
          <a:p>
            <a:pPr>
              <a:defRPr/>
            </a:pPr>
            <a:fld id="{5AEEE1FC-4272-48C8-A4BD-EC7A348139E2}" type="slidenum">
              <a:rPr lang="cs-CZ"/>
              <a:pPr>
                <a:defRPr/>
              </a:pPr>
              <a:t>‹#›</a:t>
            </a:fld>
            <a:endParaRPr lang="cs-CZ"/>
          </a:p>
        </p:txBody>
      </p:sp>
    </p:spTree>
    <p:extLst>
      <p:ext uri="{BB962C8B-B14F-4D97-AF65-F5344CB8AC3E}">
        <p14:creationId xmlns:p14="http://schemas.microsoft.com/office/powerpoint/2010/main" val="403301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pPr lvl="0"/>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7EC0C4B0-670E-4E2B-9383-14856A750BC5}" type="slidenum">
              <a:t>‹#›</a:t>
            </a:fld>
            <a:endParaRPr lang="cs-CZ"/>
          </a:p>
        </p:txBody>
      </p:sp>
    </p:spTree>
    <p:extLst>
      <p:ext uri="{BB962C8B-B14F-4D97-AF65-F5344CB8AC3E}">
        <p14:creationId xmlns:p14="http://schemas.microsoft.com/office/powerpoint/2010/main" val="207247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925" y="4857750"/>
            <a:ext cx="8567738" cy="15017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pPr lvl="0"/>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250C080-2B1C-44AC-980C-B087BFF528AE}" type="slidenum">
              <a:t>‹#›</a:t>
            </a:fld>
            <a:endParaRPr lang="cs-CZ"/>
          </a:p>
        </p:txBody>
      </p:sp>
    </p:spTree>
    <p:extLst>
      <p:ext uri="{BB962C8B-B14F-4D97-AF65-F5344CB8AC3E}">
        <p14:creationId xmlns:p14="http://schemas.microsoft.com/office/powerpoint/2010/main" val="192182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p:cNvSpPr>
            <a:spLocks noGrp="1"/>
          </p:cNvSpPr>
          <p:nvPr>
            <p:ph type="dt" sz="half" idx="10"/>
          </p:nvPr>
        </p:nvSpPr>
        <p:spPr/>
        <p:txBody>
          <a:bodyPr/>
          <a:lstStyle/>
          <a:p>
            <a:pPr lvl="0"/>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8BEBEE34-7450-4399-B9FD-F25263664FFF}" type="slidenum">
              <a:t>‹#›</a:t>
            </a:fld>
            <a:endParaRPr lang="cs-CZ"/>
          </a:p>
        </p:txBody>
      </p:sp>
    </p:spTree>
    <p:extLst>
      <p:ext uri="{BB962C8B-B14F-4D97-AF65-F5344CB8AC3E}">
        <p14:creationId xmlns:p14="http://schemas.microsoft.com/office/powerpoint/2010/main" val="372832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825" y="303213"/>
            <a:ext cx="9072563" cy="1258887"/>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p:cNvSpPr>
            <a:spLocks noGrp="1"/>
          </p:cNvSpPr>
          <p:nvPr>
            <p:ph type="dt" sz="half" idx="10"/>
          </p:nvPr>
        </p:nvSpPr>
        <p:spPr/>
        <p:txBody>
          <a:bodyPr/>
          <a:lstStyle/>
          <a:p>
            <a:pPr lvl="0"/>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D4B073B4-7E46-478F-8ABF-4B3608F5135C}" type="slidenum">
              <a:t>‹#›</a:t>
            </a:fld>
            <a:endParaRPr lang="cs-CZ"/>
          </a:p>
        </p:txBody>
      </p:sp>
    </p:spTree>
    <p:extLst>
      <p:ext uri="{BB962C8B-B14F-4D97-AF65-F5344CB8AC3E}">
        <p14:creationId xmlns:p14="http://schemas.microsoft.com/office/powerpoint/2010/main" val="277039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datum 2"/>
          <p:cNvSpPr>
            <a:spLocks noGrp="1"/>
          </p:cNvSpPr>
          <p:nvPr>
            <p:ph type="dt" sz="half" idx="10"/>
          </p:nvPr>
        </p:nvSpPr>
        <p:spPr/>
        <p:txBody>
          <a:bodyPr/>
          <a:lstStyle/>
          <a:p>
            <a:pPr lvl="0"/>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78A55069-7C62-4717-9A0E-E6D10ACDD1CC}" type="slidenum">
              <a:t>‹#›</a:t>
            </a:fld>
            <a:endParaRPr lang="cs-CZ"/>
          </a:p>
        </p:txBody>
      </p:sp>
    </p:spTree>
    <p:extLst>
      <p:ext uri="{BB962C8B-B14F-4D97-AF65-F5344CB8AC3E}">
        <p14:creationId xmlns:p14="http://schemas.microsoft.com/office/powerpoint/2010/main" val="19428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74DB305E-F1E8-495D-92EC-F68930AB533E}" type="slidenum">
              <a:t>‹#›</a:t>
            </a:fld>
            <a:endParaRPr lang="cs-CZ"/>
          </a:p>
        </p:txBody>
      </p:sp>
    </p:spTree>
    <p:extLst>
      <p:ext uri="{BB962C8B-B14F-4D97-AF65-F5344CB8AC3E}">
        <p14:creationId xmlns:p14="http://schemas.microsoft.com/office/powerpoint/2010/main" val="6049968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825" y="301625"/>
            <a:ext cx="3316288" cy="1279525"/>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pPr lvl="0"/>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C816155A-05F4-49EF-A074-786B78B21E4B}" type="slidenum">
              <a:t>‹#›</a:t>
            </a:fld>
            <a:endParaRPr lang="cs-CZ"/>
          </a:p>
        </p:txBody>
      </p:sp>
    </p:spTree>
    <p:extLst>
      <p:ext uri="{BB962C8B-B14F-4D97-AF65-F5344CB8AC3E}">
        <p14:creationId xmlns:p14="http://schemas.microsoft.com/office/powerpoint/2010/main" val="287418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6438" y="5291138"/>
            <a:ext cx="6048375" cy="625475"/>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pPr lvl="0"/>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8D4B4DB8-27BD-457B-A7A8-43817578562C}" type="slidenum">
              <a:t>‹#›</a:t>
            </a:fld>
            <a:endParaRPr lang="cs-CZ"/>
          </a:p>
        </p:txBody>
      </p:sp>
    </p:spTree>
    <p:extLst>
      <p:ext uri="{BB962C8B-B14F-4D97-AF65-F5344CB8AC3E}">
        <p14:creationId xmlns:p14="http://schemas.microsoft.com/office/powerpoint/2010/main" val="323165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colorTemperature colorTemp="11500"/>
                    </a14:imgEffect>
                    <a14:imgEffect>
                      <a14:saturation sat="8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cs-CZ"/>
          </a:p>
        </p:txBody>
      </p:sp>
      <p:sp>
        <p:nvSpPr>
          <p:cNvPr id="3" name="Zástupný symbol pro text 2"/>
          <p:cNvSpPr txBox="1">
            <a:spLocks noGrp="1"/>
          </p:cNvSpPr>
          <p:nvPr>
            <p:ph type="body" idx="1"/>
          </p:nvPr>
        </p:nvSpPr>
        <p:spPr>
          <a:xfrm>
            <a:off x="503999" y="1769040"/>
            <a:ext cx="9071640" cy="43844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cs-CZ" sz="1400" kern="1200">
                <a:latin typeface="Times New Roman" pitchFamily="18"/>
                <a:ea typeface="DejaVu Sans" pitchFamily="2"/>
                <a:cs typeface="DejaVu Sans" pitchFamily="2"/>
              </a:defRPr>
            </a:lvl1pPr>
          </a:lstStyle>
          <a:p>
            <a:pPr lvl="0"/>
            <a:endParaRPr lang="cs-CZ"/>
          </a:p>
        </p:txBody>
      </p:sp>
      <p:sp>
        <p:nvSpPr>
          <p:cNvPr id="5" name="Zástupný symbol pro zápatí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cs-CZ" sz="1400" kern="1200">
                <a:latin typeface="Times New Roman" pitchFamily="18"/>
                <a:ea typeface="DejaVu Sans" pitchFamily="2"/>
                <a:cs typeface="DejaVu Sans" pitchFamily="2"/>
              </a:defRPr>
            </a:lvl1pPr>
          </a:lstStyle>
          <a:p>
            <a:pPr lvl="0"/>
            <a:endParaRPr lang="cs-CZ"/>
          </a:p>
        </p:txBody>
      </p:sp>
      <p:sp>
        <p:nvSpPr>
          <p:cNvPr id="6" name="Zástupný symbol pro číslo snímku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DejaVu Sans" pitchFamily="2"/>
                <a:cs typeface="DejaVu Sans" pitchFamily="2"/>
              </a:defRPr>
            </a:lvl1pPr>
          </a:lstStyle>
          <a:p>
            <a:pPr lvl="0"/>
            <a:fld id="{455C4022-4A4C-40A7-A9D9-5EAD13C38E82}"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hangingPunct="0">
        <a:tabLst/>
        <a:defRPr lang="cs-CZ" sz="4400" b="0" i="0" u="none" strike="noStrike" kern="1200">
          <a:ln>
            <a:noFill/>
          </a:ln>
          <a:latin typeface="Arial" pitchFamily="18"/>
        </a:defRPr>
      </a:lvl1pPr>
    </p:titleStyle>
    <p:bodyStyle>
      <a:lvl1pPr marL="0" marR="0" indent="0" rtl="0" hangingPunct="0">
        <a:spcBef>
          <a:spcPts val="0"/>
        </a:spcBef>
        <a:spcAft>
          <a:spcPts val="1414"/>
        </a:spcAft>
        <a:tabLst/>
        <a:defRPr lang="cs-CZ" sz="3200" b="0" i="0" u="none" strike="noStrike" kern="1200">
          <a:ln>
            <a:noFill/>
          </a:ln>
          <a:latin typeface="Arial" pitchFamily="18"/>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z/url?sa=i&amp;rct=j&amp;q=&amp;esrc=s&amp;source=images&amp;cd=&amp;cad=rja&amp;uact=8&amp;ved=0CAcQjRxqFQoTCNWl_fD358gCFcVVGgodRLUCNA&amp;url=http://medievalmeetsworld.blogspot.com/2011_01_01_archive.html&amp;psig=AFQjCNGitsoNuKj5ri6Kzo6MiWSeOpOFGA&amp;ust=144621688126910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z/url?sa=i&amp;rct=j&amp;q=&amp;esrc=s&amp;source=images&amp;cd=&amp;cad=rja&amp;uact=8&amp;ved=0CAcQjRxqFQoTCJ_dxJP458gCFYM9GgodRhEHlg&amp;url=http://www.dailymail.co.uk/news/article-2201221/Rare-500-year-old-illustrated-medical-book-shows-doctors-analysing-urine-diagnose-illness-brushing-lice-boys-hair.html&amp;psig=AFQjCNGitsoNuKj5ri6Kzo6MiWSeOpOFGA&amp;ust=144621688126910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z/url?sa=i&amp;rct=j&amp;q=&amp;esrc=s&amp;source=images&amp;cd=&amp;cad=rja&amp;uact=8&amp;ved=0CAcQjRxqFQoTCOKP3I7RtcgCFQJuFAodFe0IwQ&amp;url=http://www.upmc.com/locations/hospitals/east/patients-and-visitors/Pages/photo-gallery.aspx&amp;psig=AFQjCNFFZQuObREIvPb_pCv5UztR8-Z4zA&amp;ust=1444488482168563"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3999" y="197443"/>
            <a:ext cx="9071640" cy="2708434"/>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err="1"/>
              <a:t>K</a:t>
            </a:r>
            <a:r>
              <a:rPr lang="en-US" dirty="0" err="1" smtClean="0"/>
              <a:t>alibrace</a:t>
            </a:r>
            <a:r>
              <a:rPr lang="cs-CZ" dirty="0" smtClean="0"/>
              <a:t/>
            </a:r>
            <a:br>
              <a:rPr lang="cs-CZ" dirty="0" smtClean="0"/>
            </a:br>
            <a:r>
              <a:rPr lang="cs-CZ" dirty="0" smtClean="0"/>
              <a:t>J</a:t>
            </a:r>
            <a:r>
              <a:rPr lang="en-US" dirty="0" err="1" smtClean="0"/>
              <a:t>ednotky</a:t>
            </a:r>
            <a:r>
              <a:rPr lang="cs-CZ" dirty="0" smtClean="0"/>
              <a:t/>
            </a:r>
            <a:br>
              <a:rPr lang="cs-CZ" dirty="0" smtClean="0"/>
            </a:br>
            <a:r>
              <a:rPr lang="cs-CZ" dirty="0" smtClean="0"/>
              <a:t>Referenční</a:t>
            </a:r>
            <a:r>
              <a:rPr lang="en-US" dirty="0" smtClean="0"/>
              <a:t> </a:t>
            </a:r>
            <a:r>
              <a:rPr lang="cs-CZ" dirty="0" smtClean="0"/>
              <a:t>m</a:t>
            </a:r>
            <a:r>
              <a:rPr lang="en-US" dirty="0" err="1" smtClean="0"/>
              <a:t>eze</a:t>
            </a:r>
            <a:r>
              <a:rPr lang="cs-CZ" dirty="0" smtClean="0"/>
              <a:t/>
            </a:r>
            <a:br>
              <a:rPr lang="cs-CZ" dirty="0" smtClean="0"/>
            </a:br>
            <a:r>
              <a:rPr lang="cs-CZ" dirty="0" err="1" smtClean="0"/>
              <a:t>Cut</a:t>
            </a:r>
            <a:r>
              <a:rPr lang="cs-CZ" dirty="0" smtClean="0"/>
              <a:t> </a:t>
            </a:r>
            <a:r>
              <a:rPr lang="cs-CZ" dirty="0" err="1" smtClean="0"/>
              <a:t>off</a:t>
            </a:r>
            <a:endParaRPr lang="cs-CZ" dirty="0"/>
          </a:p>
        </p:txBody>
      </p:sp>
      <p:sp>
        <p:nvSpPr>
          <p:cNvPr id="3" name="Podnadpis 2"/>
          <p:cNvSpPr txBox="1">
            <a:spLocks noGrp="1"/>
          </p:cNvSpPr>
          <p:nvPr>
            <p:ph type="subTitle" idx="4294967295"/>
          </p:nvPr>
        </p:nvSpPr>
        <p:spPr>
          <a:xfrm>
            <a:off x="1799819" y="2915741"/>
            <a:ext cx="6480000" cy="3035962"/>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cs-CZ" dirty="0" smtClean="0"/>
              <a:t>Ondřej Wiewiorka</a:t>
            </a:r>
            <a:endParaRPr lang="cs-CZ" dirty="0"/>
          </a:p>
        </p:txBody>
      </p:sp>
    </p:spTree>
    <p:custDataLst>
      <p:tags r:id="rId1"/>
    </p:custDataLst>
    <p:extLst>
      <p:ext uri="{BB962C8B-B14F-4D97-AF65-F5344CB8AC3E}">
        <p14:creationId xmlns:p14="http://schemas.microsoft.com/office/powerpoint/2010/main" val="405413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cs-CZ" dirty="0" smtClean="0"/>
              <a:t>Kalibrace</a:t>
            </a:r>
            <a:endParaRPr lang="cs-CZ" dirty="0"/>
          </a:p>
        </p:txBody>
      </p:sp>
      <p:sp>
        <p:nvSpPr>
          <p:cNvPr id="3" name="Zástupný symbol pro obsah 2"/>
          <p:cNvSpPr>
            <a:spLocks noGrp="1"/>
          </p:cNvSpPr>
          <p:nvPr>
            <p:ph idx="1"/>
          </p:nvPr>
        </p:nvSpPr>
        <p:spPr>
          <a:xfrm>
            <a:off x="503999" y="1769039"/>
            <a:ext cx="9071640" cy="5971237"/>
          </a:xfrm>
        </p:spPr>
        <p:txBody>
          <a:bodyPr/>
          <a:lstStyle/>
          <a:p>
            <a:r>
              <a:rPr lang="cs-CZ" dirty="0" smtClean="0"/>
              <a:t>Citlivost </a:t>
            </a:r>
            <a:r>
              <a:rPr lang="cs-CZ" dirty="0" smtClean="0"/>
              <a:t>metody – míra změny signálu ke koncentraci vzorku</a:t>
            </a:r>
          </a:p>
          <a:p>
            <a:r>
              <a:rPr lang="cs-CZ" dirty="0" smtClean="0"/>
              <a:t>Selektivita/Specificita – míra příspěvku jiných látek než analytu k signálu</a:t>
            </a:r>
          </a:p>
          <a:p>
            <a:pPr lvl="1"/>
            <a:r>
              <a:rPr lang="cs-CZ" i="1" dirty="0" smtClean="0"/>
              <a:t>Pouze </a:t>
            </a:r>
            <a:r>
              <a:rPr lang="cs-CZ" i="1" dirty="0"/>
              <a:t>minimum metod chemické analýzy lze označit za specifické. Proto doporučení IUPAC (2001) dává přednost obecnému používání termínu </a:t>
            </a:r>
            <a:r>
              <a:rPr lang="cs-CZ" i="1" dirty="0" smtClean="0"/>
              <a:t>selektivita</a:t>
            </a:r>
            <a:endParaRPr lang="cs-CZ" dirty="0"/>
          </a:p>
        </p:txBody>
      </p:sp>
    </p:spTree>
    <p:extLst>
      <p:ext uri="{BB962C8B-B14F-4D97-AF65-F5344CB8AC3E}">
        <p14:creationId xmlns:p14="http://schemas.microsoft.com/office/powerpoint/2010/main" val="377759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Referenční materiály a kalibrace</a:t>
            </a:r>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a:t>Porovnání výsledků měření s referenčními materiály je zajištěna jejich pravdivost</a:t>
            </a:r>
          </a:p>
          <a:p>
            <a:pPr lvl="0"/>
            <a:r>
              <a:rPr lang="cs-CZ"/>
              <a:t>Referenční materiály jsou odvozeny řadou kalibrací k referenčním materiálům vyšší úrovně (čistoty, přesnější metodou stanovení)</a:t>
            </a:r>
          </a:p>
        </p:txBody>
      </p:sp>
    </p:spTree>
    <p:extLst>
      <p:ext uri="{BB962C8B-B14F-4D97-AF65-F5344CB8AC3E}">
        <p14:creationId xmlns:p14="http://schemas.microsoft.com/office/powerpoint/2010/main" val="138736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Referenční hodnoty</a:t>
            </a:r>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marL="0" indent="0"/>
            <a:endParaRPr lang="cs-CZ"/>
          </a:p>
        </p:txBody>
      </p:sp>
      <p:pic>
        <p:nvPicPr>
          <p:cNvPr id="4" name="Obrázek 3"/>
          <p:cNvPicPr>
            <a:picLocks noChangeAspect="1"/>
          </p:cNvPicPr>
          <p:nvPr/>
        </p:nvPicPr>
        <p:blipFill>
          <a:blip r:embed="rId3">
            <a:lum/>
            <a:alphaModFix/>
          </a:blip>
          <a:srcRect/>
          <a:stretch>
            <a:fillRect/>
          </a:stretch>
        </p:blipFill>
        <p:spPr>
          <a:xfrm>
            <a:off x="936000" y="1224000"/>
            <a:ext cx="8207279" cy="6263999"/>
          </a:xfrm>
          <a:prstGeom prst="rect">
            <a:avLst/>
          </a:prstGeom>
          <a:noFill/>
          <a:ln>
            <a:noFill/>
          </a:ln>
        </p:spPr>
      </p:pic>
    </p:spTree>
    <p:extLst>
      <p:ext uri="{BB962C8B-B14F-4D97-AF65-F5344CB8AC3E}">
        <p14:creationId xmlns:p14="http://schemas.microsoft.com/office/powerpoint/2010/main" val="154369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0207EA17-EAA5-447C-9ACD-439C1F28A1FE}"/>
              </a:ext>
            </a:extLst>
          </p:cNvPr>
          <p:cNvSpPr>
            <a:spLocks noGrp="1" noChangeArrowheads="1"/>
          </p:cNvSpPr>
          <p:nvPr>
            <p:ph type="title"/>
          </p:nvPr>
        </p:nvSpPr>
        <p:spPr>
          <a:xfrm>
            <a:off x="595313" y="0"/>
            <a:ext cx="9072562" cy="1117600"/>
          </a:xfrm>
        </p:spPr>
        <p:txBody>
          <a:bodyPr/>
          <a:lstStyle/>
          <a:p>
            <a:endParaRPr lang="en-US" altLang="en-US"/>
          </a:p>
        </p:txBody>
      </p:sp>
      <p:sp>
        <p:nvSpPr>
          <p:cNvPr id="3" name="Zástupný symbol pro obsah 2">
            <a:extLst>
              <a:ext uri="{FF2B5EF4-FFF2-40B4-BE49-F238E27FC236}">
                <a16:creationId xmlns:a16="http://schemas.microsoft.com/office/drawing/2014/main" id="{F1167EFA-4211-4852-BDF1-5DD587F3A133}"/>
              </a:ext>
            </a:extLst>
          </p:cNvPr>
          <p:cNvSpPr>
            <a:spLocks noGrp="1"/>
          </p:cNvSpPr>
          <p:nvPr>
            <p:ph idx="1"/>
          </p:nvPr>
        </p:nvSpPr>
        <p:spPr>
          <a:xfrm>
            <a:off x="2771775" y="1042988"/>
            <a:ext cx="4156075" cy="611187"/>
          </a:xfrm>
        </p:spPr>
        <p:txBody>
          <a:bodyPr>
            <a:normAutofit/>
          </a:bodyPr>
          <a:lstStyle/>
          <a:p>
            <a:pPr lvl="1">
              <a:defRPr/>
            </a:pPr>
            <a:endParaRPr lang="cs-CZ" dirty="0"/>
          </a:p>
          <a:p>
            <a:pPr marL="503972" lvl="1" indent="0">
              <a:defRPr/>
            </a:pPr>
            <a:endParaRPr lang="cs-CZ" dirty="0"/>
          </a:p>
        </p:txBody>
      </p:sp>
      <p:sp>
        <p:nvSpPr>
          <p:cNvPr id="14340" name="Zástupný symbol pro číslo snímku 3">
            <a:extLst>
              <a:ext uri="{FF2B5EF4-FFF2-40B4-BE49-F238E27FC236}">
                <a16:creationId xmlns:a16="http://schemas.microsoft.com/office/drawing/2014/main" id="{721E31CF-2DDE-4A40-BAFB-496ED02DF25A}"/>
              </a:ext>
            </a:extLst>
          </p:cNvPr>
          <p:cNvSpPr>
            <a:spLocks noGrp="1"/>
          </p:cNvSpPr>
          <p:nvPr>
            <p:ph type="sldNum" sz="quarter" idx="12"/>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chemeClr val="tx1"/>
                </a:solidFill>
                <a:latin typeface="Arial" panose="020B0604020202020204" pitchFamily="34" charset="0"/>
                <a:cs typeface="DejaVu Sans" charset="0"/>
              </a:defRPr>
            </a:lvl9pPr>
          </a:lstStyle>
          <a:p>
            <a:fld id="{6F7F5979-7370-4619-A2A8-99276DDF125C}" type="slidenum">
              <a:rPr lang="en-US" altLang="en-US">
                <a:solidFill>
                  <a:srgbClr val="000000"/>
                </a:solidFill>
                <a:latin typeface="Times New Roman" panose="02020603050405020304" pitchFamily="18" charset="0"/>
              </a:rPr>
              <a:pPr/>
              <a:t>13</a:t>
            </a:fld>
            <a:endParaRPr lang="en-US" altLang="en-US">
              <a:solidFill>
                <a:srgbClr val="000000"/>
              </a:solidFill>
              <a:latin typeface="Times New Roman" panose="02020603050405020304" pitchFamily="18" charset="0"/>
            </a:endParaRPr>
          </a:p>
        </p:txBody>
      </p:sp>
      <p:pic>
        <p:nvPicPr>
          <p:cNvPr id="14341" name="Picture 2">
            <a:extLst>
              <a:ext uri="{FF2B5EF4-FFF2-40B4-BE49-F238E27FC236}">
                <a16:creationId xmlns:a16="http://schemas.microsoft.com/office/drawing/2014/main" id="{E4C4F158-E34B-4340-A1D3-0EBF1DAF7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595" r="18124" b="82924"/>
          <a:stretch>
            <a:fillRect/>
          </a:stretch>
        </p:blipFill>
        <p:spPr bwMode="auto">
          <a:xfrm>
            <a:off x="2963863" y="1460500"/>
            <a:ext cx="6891337" cy="18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3">
            <a:extLst>
              <a:ext uri="{FF2B5EF4-FFF2-40B4-BE49-F238E27FC236}">
                <a16:creationId xmlns:a16="http://schemas.microsoft.com/office/drawing/2014/main" id="{3AFE0CDF-2763-4620-9FF1-CB43CBB5E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45" r="31815" b="83035"/>
          <a:stretch>
            <a:fillRect/>
          </a:stretch>
        </p:blipFill>
        <p:spPr bwMode="auto">
          <a:xfrm>
            <a:off x="2987675" y="5384800"/>
            <a:ext cx="6861175" cy="182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bdélník 12">
            <a:extLst>
              <a:ext uri="{FF2B5EF4-FFF2-40B4-BE49-F238E27FC236}">
                <a16:creationId xmlns:a16="http://schemas.microsoft.com/office/drawing/2014/main" id="{C2CBDEA0-062E-4205-B6A9-E2FB3981E3D9}"/>
              </a:ext>
            </a:extLst>
          </p:cNvPr>
          <p:cNvSpPr/>
          <p:nvPr/>
        </p:nvSpPr>
        <p:spPr>
          <a:xfrm>
            <a:off x="2963863" y="3297238"/>
            <a:ext cx="6891337" cy="1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100794" tIns="50397" rIns="100794" bIns="50397" anchor="ctr"/>
          <a:lstStyle/>
          <a:p>
            <a:pPr algn="ctr" eaLnBrk="1">
              <a:lnSpc>
                <a:spcPct val="93000"/>
              </a:lnSpc>
              <a:buClr>
                <a:srgbClr val="000000"/>
              </a:buClr>
              <a:buSzPct val="100000"/>
              <a:buFont typeface="Times New Roman" panose="02020603050405020304" pitchFamily="18" charset="0"/>
              <a:buNone/>
              <a:defRPr/>
            </a:pPr>
            <a:endParaRPr lang="en-US" sz="1700" dirty="0"/>
          </a:p>
        </p:txBody>
      </p:sp>
      <p:sp>
        <p:nvSpPr>
          <p:cNvPr id="14" name="Obdélník 13">
            <a:extLst>
              <a:ext uri="{FF2B5EF4-FFF2-40B4-BE49-F238E27FC236}">
                <a16:creationId xmlns:a16="http://schemas.microsoft.com/office/drawing/2014/main" id="{0F0682FA-EE07-44AA-ACD4-285506414A0D}"/>
              </a:ext>
            </a:extLst>
          </p:cNvPr>
          <p:cNvSpPr/>
          <p:nvPr/>
        </p:nvSpPr>
        <p:spPr>
          <a:xfrm>
            <a:off x="2817813" y="1495425"/>
            <a:ext cx="136525" cy="6064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100794" tIns="50397" rIns="100794" bIns="50397" anchor="ctr"/>
          <a:lstStyle/>
          <a:p>
            <a:pPr algn="ctr" eaLnBrk="1">
              <a:lnSpc>
                <a:spcPct val="93000"/>
              </a:lnSpc>
              <a:buClr>
                <a:srgbClr val="000000"/>
              </a:buClr>
              <a:buSzPct val="100000"/>
              <a:buFont typeface="Times New Roman" panose="02020603050405020304" pitchFamily="18" charset="0"/>
              <a:buNone/>
              <a:defRPr/>
            </a:pPr>
            <a:endParaRPr lang="en-US" sz="1700" dirty="0"/>
          </a:p>
        </p:txBody>
      </p:sp>
      <p:pic>
        <p:nvPicPr>
          <p:cNvPr id="14345" name="Picture 4">
            <a:extLst>
              <a:ext uri="{FF2B5EF4-FFF2-40B4-BE49-F238E27FC236}">
                <a16:creationId xmlns:a16="http://schemas.microsoft.com/office/drawing/2014/main" id="{76A93FD0-5397-4EFB-A18F-CE5ECA4E3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594" r="33243" b="84225"/>
          <a:stretch>
            <a:fillRect/>
          </a:stretch>
        </p:blipFill>
        <p:spPr bwMode="auto">
          <a:xfrm>
            <a:off x="2979738" y="3462338"/>
            <a:ext cx="6877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bdélník 15">
            <a:extLst>
              <a:ext uri="{FF2B5EF4-FFF2-40B4-BE49-F238E27FC236}">
                <a16:creationId xmlns:a16="http://schemas.microsoft.com/office/drawing/2014/main" id="{D1DFA6FC-3BC8-495B-9ED8-D00C2F8957FC}"/>
              </a:ext>
            </a:extLst>
          </p:cNvPr>
          <p:cNvSpPr/>
          <p:nvPr/>
        </p:nvSpPr>
        <p:spPr>
          <a:xfrm>
            <a:off x="2954338" y="5265738"/>
            <a:ext cx="6892925" cy="1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100794" tIns="50397" rIns="100794" bIns="50397" anchor="ctr"/>
          <a:lstStyle/>
          <a:p>
            <a:pPr algn="ctr" eaLnBrk="1">
              <a:lnSpc>
                <a:spcPct val="93000"/>
              </a:lnSpc>
              <a:buClr>
                <a:srgbClr val="000000"/>
              </a:buClr>
              <a:buSzPct val="100000"/>
              <a:buFont typeface="Times New Roman" panose="02020603050405020304" pitchFamily="18" charset="0"/>
              <a:buNone/>
              <a:defRPr/>
            </a:pPr>
            <a:endParaRPr lang="en-US" sz="1700" dirty="0"/>
          </a:p>
        </p:txBody>
      </p:sp>
      <p:pic>
        <p:nvPicPr>
          <p:cNvPr id="14347" name="Picture 5">
            <a:extLst>
              <a:ext uri="{FF2B5EF4-FFF2-40B4-BE49-F238E27FC236}">
                <a16:creationId xmlns:a16="http://schemas.microsoft.com/office/drawing/2014/main" id="{04343247-5F71-4466-A38A-60A74FBA9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7793" r="85953" b="29823"/>
          <a:stretch>
            <a:fillRect/>
          </a:stretch>
        </p:blipFill>
        <p:spPr bwMode="auto">
          <a:xfrm>
            <a:off x="122238" y="1495425"/>
            <a:ext cx="2659062" cy="490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7" t="15485" r="16071" b="6710"/>
          <a:stretch/>
        </p:blipFill>
        <p:spPr bwMode="auto">
          <a:xfrm>
            <a:off x="791840" y="-29104"/>
            <a:ext cx="8360229" cy="758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96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Analýza</a:t>
            </a:r>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a:t>Rutinní / statimová vyšetření / vitální indikace</a:t>
            </a:r>
          </a:p>
          <a:p>
            <a:pPr lvl="0"/>
            <a:r>
              <a:rPr lang="cs-CZ"/>
              <a:t>Automatické analyzátory / speciální metody</a:t>
            </a:r>
          </a:p>
          <a:p>
            <a:pPr lvl="0"/>
            <a:r>
              <a:rPr lang="cs-CZ"/>
              <a:t>Různí výrobci přístrojů / dodavatelé reagencií / různé principy vyšetření</a:t>
            </a:r>
          </a:p>
          <a:p>
            <a:pPr lvl="0"/>
            <a:r>
              <a:rPr lang="cs-CZ"/>
              <a:t>Harmonizace vyšetření / referenční systém</a:t>
            </a:r>
          </a:p>
          <a:p>
            <a:pPr lvl="0"/>
            <a:endParaRPr lang="cs-CZ"/>
          </a:p>
          <a:p>
            <a:pPr lvl="0"/>
            <a:endParaRPr lang="cs-CZ"/>
          </a:p>
        </p:txBody>
      </p:sp>
    </p:spTree>
    <p:extLst>
      <p:ext uri="{BB962C8B-B14F-4D97-AF65-F5344CB8AC3E}">
        <p14:creationId xmlns:p14="http://schemas.microsoft.com/office/powerpoint/2010/main" val="197566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3999" y="593846"/>
            <a:ext cx="907164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a:t>Zavedení nové metody</a:t>
            </a:r>
          </a:p>
        </p:txBody>
      </p:sp>
      <p:sp>
        <p:nvSpPr>
          <p:cNvPr id="3" name="Zástupný symbol pro text 2"/>
          <p:cNvSpPr txBox="1">
            <a:spLocks noGrp="1"/>
          </p:cNvSpPr>
          <p:nvPr>
            <p:ph type="body" idx="4294967295"/>
          </p:nvPr>
        </p:nvSpPr>
        <p:spPr>
          <a:xfrm>
            <a:off x="503999" y="1769040"/>
            <a:ext cx="9071640" cy="5790959"/>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Při přijetí nové metody je potřeba provést její validaci/verifikaci</a:t>
            </a:r>
          </a:p>
          <a:p>
            <a:pPr lvl="1" rtl="0" hangingPunct="0"/>
            <a:r>
              <a:rPr lang="cs-CZ" b="1" dirty="0"/>
              <a:t>Validace</a:t>
            </a:r>
            <a:r>
              <a:rPr lang="cs-CZ" dirty="0"/>
              <a:t> je proces ověřování, že specifikované požadavky jsou přiměřené pro zamýšlené použití.</a:t>
            </a:r>
          </a:p>
          <a:p>
            <a:pPr lvl="1" rtl="0" hangingPunct="0"/>
            <a:r>
              <a:rPr lang="cs-CZ" dirty="0"/>
              <a:t>Je třeba definovat preciznost, pravdivost, mez detekce, mez stanovitelnosti, selektivitu, rozsah, linearitu, robustnost</a:t>
            </a:r>
          </a:p>
          <a:p>
            <a:pPr lvl="1" rtl="0" hangingPunct="0"/>
            <a:r>
              <a:rPr lang="cs-CZ" b="1" dirty="0"/>
              <a:t>Verifikace</a:t>
            </a:r>
            <a:r>
              <a:rPr lang="cs-CZ" dirty="0"/>
              <a:t> je poskytnutí objektivního důkazu, že daná položka splňuje specifikované požadavky.</a:t>
            </a:r>
          </a:p>
          <a:p>
            <a:pPr lvl="1" rtl="0" hangingPunct="0"/>
            <a:r>
              <a:rPr lang="cs-CZ" dirty="0"/>
              <a:t>Ověření specifikací metod výrobce, především nejistota měření</a:t>
            </a:r>
          </a:p>
        </p:txBody>
      </p:sp>
    </p:spTree>
    <p:extLst>
      <p:ext uri="{BB962C8B-B14F-4D97-AF65-F5344CB8AC3E}">
        <p14:creationId xmlns:p14="http://schemas.microsoft.com/office/powerpoint/2010/main" val="125982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Parametry analytických metod</a:t>
            </a:r>
          </a:p>
        </p:txBody>
      </p:sp>
      <p:sp>
        <p:nvSpPr>
          <p:cNvPr id="3" name="Zástupný symbol pro text 2"/>
          <p:cNvSpPr txBox="1">
            <a:spLocks noGrp="1"/>
          </p:cNvSpPr>
          <p:nvPr>
            <p:ph type="body" idx="4294967295"/>
          </p:nvPr>
        </p:nvSpPr>
        <p:spPr>
          <a:xfrm>
            <a:off x="503999" y="1769040"/>
            <a:ext cx="9071640" cy="5790959"/>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1" rtl="0" hangingPunct="0"/>
            <a:r>
              <a:rPr lang="cs-CZ" b="1"/>
              <a:t>Mez detekce</a:t>
            </a:r>
          </a:p>
          <a:p>
            <a:pPr lvl="1" rtl="0" hangingPunct="0"/>
            <a:r>
              <a:rPr lang="cs-CZ"/>
              <a:t>Minimální množství analytu, které může být zachyceno danou metodou,výsledná hodnota ovšem nemusí odpovídat nejistotě měření meze stanovitelnosti (3s)</a:t>
            </a:r>
          </a:p>
          <a:p>
            <a:pPr lvl="1" rtl="0" hangingPunct="0"/>
            <a:r>
              <a:rPr lang="cs-CZ" b="1"/>
              <a:t>Mez stanovitelnosti</a:t>
            </a:r>
          </a:p>
          <a:p>
            <a:pPr lvl="1" rtl="0" hangingPunct="0"/>
            <a:r>
              <a:rPr lang="cs-CZ"/>
              <a:t>Minimální množství analytu, které může být stanoveno s danou nejistotou měření (10s)</a:t>
            </a:r>
          </a:p>
          <a:p>
            <a:pPr lvl="1" rtl="0" hangingPunct="0"/>
            <a:r>
              <a:rPr lang="cs-CZ" b="1"/>
              <a:t>Pracovní interval (rozsah metody)</a:t>
            </a:r>
          </a:p>
          <a:p>
            <a:pPr lvl="1" rtl="0" hangingPunct="0"/>
            <a:r>
              <a:rPr lang="cs-CZ"/>
              <a:t>Rozpětí koncentrace analytu uzavřené minimální a maximální mezí stanovitelnosti</a:t>
            </a:r>
          </a:p>
        </p:txBody>
      </p:sp>
    </p:spTree>
    <p:extLst>
      <p:ext uri="{BB962C8B-B14F-4D97-AF65-F5344CB8AC3E}">
        <p14:creationId xmlns:p14="http://schemas.microsoft.com/office/powerpoint/2010/main" val="213666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Chyby měření</a:t>
            </a:r>
          </a:p>
        </p:txBody>
      </p:sp>
      <p:sp>
        <p:nvSpPr>
          <p:cNvPr id="3" name="Zástupný symbol pro text 2"/>
          <p:cNvSpPr txBox="1">
            <a:spLocks noGrp="1"/>
          </p:cNvSpPr>
          <p:nvPr>
            <p:ph type="body" idx="4294967295"/>
          </p:nvPr>
        </p:nvSpPr>
        <p:spPr>
          <a:xfrm>
            <a:off x="503999" y="1769040"/>
            <a:ext cx="9071640" cy="5646960"/>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Chybou měření rozumíme rozdíl mezi skutečnou a naměřenou hodnotou</a:t>
            </a:r>
          </a:p>
          <a:p>
            <a:pPr lvl="0"/>
            <a:r>
              <a:rPr lang="cs-CZ" dirty="0"/>
              <a:t>Můžeme je rozdělit na </a:t>
            </a:r>
            <a:r>
              <a:rPr lang="cs-CZ" b="1" dirty="0"/>
              <a:t>chyby náhodné, systematické a hrubé</a:t>
            </a:r>
          </a:p>
          <a:p>
            <a:pPr lvl="0"/>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Chyby měření</a:t>
            </a:r>
            <a:br>
              <a:rPr lang="cs-CZ"/>
            </a:br>
            <a:r>
              <a:rPr lang="cs-CZ"/>
              <a:t>hrubé chyby</a:t>
            </a:r>
          </a:p>
        </p:txBody>
      </p:sp>
      <p:sp>
        <p:nvSpPr>
          <p:cNvPr id="3" name="Zástupný symbol pro text 2"/>
          <p:cNvSpPr txBox="1">
            <a:spLocks noGrp="1"/>
          </p:cNvSpPr>
          <p:nvPr>
            <p:ph type="body" idx="4294967295"/>
          </p:nvPr>
        </p:nvSpPr>
        <p:spPr>
          <a:xfrm>
            <a:off x="503999" y="1769040"/>
            <a:ext cx="9071640" cy="5646960"/>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Chyby měření způsobené nepozorností, nesprávným postupem, chybou přístroje</a:t>
            </a:r>
          </a:p>
          <a:p>
            <a:pPr lvl="0"/>
            <a:r>
              <a:rPr lang="cs-CZ" dirty="0"/>
              <a:t>Lze je odhalit pouze opakovaným měřením</a:t>
            </a:r>
          </a:p>
          <a:p>
            <a:pPr lvl="0"/>
            <a:r>
              <a:rPr lang="cs-CZ" dirty="0"/>
              <a:t>Vybočují ze souboru ostatních opakování (</a:t>
            </a:r>
            <a:r>
              <a:rPr lang="cs-CZ" dirty="0" err="1"/>
              <a:t>outliers</a:t>
            </a:r>
            <a:r>
              <a:rPr lang="cs-CZ" dirty="0"/>
              <a:t>) a dají se odhalit a vyloučit pomocí testování odlehlých hodnot</a:t>
            </a:r>
          </a:p>
          <a:p>
            <a:pPr lvl="0"/>
            <a:r>
              <a:rPr lang="cs-CZ" dirty="0"/>
              <a:t>Q-test, </a:t>
            </a:r>
            <a:r>
              <a:rPr lang="cs-CZ" dirty="0" err="1"/>
              <a:t>Grubbsův</a:t>
            </a:r>
            <a:r>
              <a:rPr lang="cs-CZ" dirty="0"/>
              <a:t>, Studentův, </a:t>
            </a:r>
            <a:r>
              <a:rPr lang="cs-CZ" dirty="0" err="1"/>
              <a:t>Cochranův</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3.bp.blogspot.com/_ijVOsJdq68M/TSE_K0pEyUI/AAAAAAAAAG0/LmphTBOURCU/s1600/1-2UrineFlas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05" y="325486"/>
            <a:ext cx="5159320" cy="679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http://i.dailymail.co.uk/i/pix/2012/09/10/article-2201221-14F06618000005DC-679_312x48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1986"/>
            <a:ext cx="4364771" cy="679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58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3999" y="593846"/>
            <a:ext cx="907164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a:t>Chyby měření - náhodné chyby</a:t>
            </a:r>
          </a:p>
        </p:txBody>
      </p:sp>
      <p:sp>
        <p:nvSpPr>
          <p:cNvPr id="3" name="Zástupný symbol pro text 2"/>
          <p:cNvSpPr txBox="1">
            <a:spLocks noGrp="1"/>
          </p:cNvSpPr>
          <p:nvPr>
            <p:ph type="body" idx="4294967295"/>
          </p:nvPr>
        </p:nvSpPr>
        <p:spPr>
          <a:xfrm>
            <a:off x="503808" y="1259557"/>
            <a:ext cx="9071640" cy="4384440"/>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Složka chyby měření, která se v opakovaných měřeních mění nepředvídatelným způsobem</a:t>
            </a:r>
          </a:p>
          <a:p>
            <a:pPr lvl="0"/>
            <a:r>
              <a:rPr lang="cs-CZ" dirty="0"/>
              <a:t>Má normální (Gaussovo) rozdělení s nulovou střední hodnotou a rozptylem</a:t>
            </a:r>
          </a:p>
          <a:p>
            <a:pPr lvl="0"/>
            <a:r>
              <a:rPr lang="cs-CZ" dirty="0"/>
              <a:t>Její vliv na nejistotu výsledku lze zmenšit zvýšením počtu stanovení</a:t>
            </a:r>
          </a:p>
        </p:txBody>
      </p:sp>
      <p:pic>
        <p:nvPicPr>
          <p:cNvPr id="4" name="Obrázek 3"/>
          <p:cNvPicPr>
            <a:picLocks noChangeAspect="1"/>
          </p:cNvPicPr>
          <p:nvPr/>
        </p:nvPicPr>
        <p:blipFill>
          <a:blip r:embed="rId3">
            <a:lum/>
            <a:alphaModFix/>
          </a:blip>
          <a:srcRect/>
          <a:stretch>
            <a:fillRect/>
          </a:stretch>
        </p:blipFill>
        <p:spPr>
          <a:xfrm>
            <a:off x="2160000" y="4849920"/>
            <a:ext cx="5040000" cy="26380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125484" y="110021"/>
            <a:ext cx="4752528" cy="1354217"/>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0">
              <a:buSzPct val="45000"/>
              <a:buFont typeface="StarSymbol"/>
              <a:buChar char="●"/>
              <a:tabLst/>
              <a:defRPr lang="cs-CZ" sz="4400" b="0" i="0" u="none" strike="noStrike" kern="1200">
                <a:ln>
                  <a:noFill/>
                </a:ln>
                <a:latin typeface="Arial" pitchFamily="18"/>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GB" dirty="0" err="1">
                <a:solidFill>
                  <a:sysClr val="windowText" lastClr="000000"/>
                </a:solidFill>
              </a:rPr>
              <a:t>Chyby</a:t>
            </a:r>
            <a:r>
              <a:rPr lang="en-GB" dirty="0">
                <a:solidFill>
                  <a:sysClr val="windowText" lastClr="000000"/>
                </a:solidFill>
              </a:rPr>
              <a:t> </a:t>
            </a:r>
            <a:r>
              <a:rPr lang="en-GB" dirty="0" err="1">
                <a:solidFill>
                  <a:sysClr val="windowText" lastClr="000000"/>
                </a:solidFill>
              </a:rPr>
              <a:t>měření</a:t>
            </a:r>
            <a:r>
              <a:rPr lang="en-GB" dirty="0">
                <a:solidFill>
                  <a:sysClr val="windowText" lastClr="000000"/>
                </a:solidFill>
              </a:rPr>
              <a:t> - </a:t>
            </a:r>
            <a:r>
              <a:rPr lang="en-GB" dirty="0" err="1">
                <a:solidFill>
                  <a:sysClr val="windowText" lastClr="000000"/>
                </a:solidFill>
              </a:rPr>
              <a:t>náhodné</a:t>
            </a:r>
            <a:r>
              <a:rPr lang="en-GB" dirty="0">
                <a:solidFill>
                  <a:sysClr val="windowText" lastClr="000000"/>
                </a:solidFill>
              </a:rPr>
              <a:t> </a:t>
            </a:r>
            <a:r>
              <a:rPr lang="en-GB" dirty="0" err="1">
                <a:solidFill>
                  <a:sysClr val="windowText" lastClr="000000"/>
                </a:solidFill>
              </a:rPr>
              <a:t>chyby</a:t>
            </a:r>
            <a:endParaRPr lang="en-GB" dirty="0">
              <a:solidFill>
                <a:sysClr val="windowText" lastClr="000000"/>
              </a:solidFill>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394"/>
            <a:ext cx="8766799" cy="3168352"/>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19302" r="71190" b="29270"/>
          <a:stretch/>
        </p:blipFill>
        <p:spPr bwMode="auto">
          <a:xfrm>
            <a:off x="5328344" y="111283"/>
            <a:ext cx="4628932" cy="606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642810" y="3707829"/>
            <a:ext cx="2314466"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6" name="Obrázek 5"/>
          <p:cNvPicPr>
            <a:picLocks noChangeAspect="1"/>
          </p:cNvPicPr>
          <p:nvPr/>
        </p:nvPicPr>
        <p:blipFill>
          <a:blip r:embed="rId4">
            <a:lum/>
            <a:alphaModFix/>
          </a:blip>
          <a:srcRect/>
          <a:stretch>
            <a:fillRect/>
          </a:stretch>
        </p:blipFill>
        <p:spPr>
          <a:xfrm>
            <a:off x="0" y="1614144"/>
            <a:ext cx="3525790" cy="2791250"/>
          </a:xfrm>
          <a:prstGeom prst="rect">
            <a:avLst/>
          </a:prstGeom>
          <a:noFill/>
          <a:ln>
            <a:noFill/>
          </a:ln>
        </p:spPr>
      </p:pic>
      <p:cxnSp>
        <p:nvCxnSpPr>
          <p:cNvPr id="7" name="Přímá spojnice se šipkou 6"/>
          <p:cNvCxnSpPr/>
          <p:nvPr/>
        </p:nvCxnSpPr>
        <p:spPr>
          <a:xfrm>
            <a:off x="3271306" y="2267669"/>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3201754" y="3707829"/>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3919378" y="1806004"/>
            <a:ext cx="1624990" cy="923330"/>
          </a:xfrm>
          <a:prstGeom prst="rect">
            <a:avLst/>
          </a:prstGeom>
          <a:noFill/>
        </p:spPr>
        <p:txBody>
          <a:bodyPr wrap="square" rtlCol="0">
            <a:spAutoFit/>
          </a:bodyPr>
          <a:lstStyle/>
          <a:p>
            <a:r>
              <a:rPr lang="cs-CZ" dirty="0"/>
              <a:t>Nízká preciznost měření</a:t>
            </a:r>
            <a:endParaRPr lang="en-GB" dirty="0"/>
          </a:p>
        </p:txBody>
      </p:sp>
      <p:sp>
        <p:nvSpPr>
          <p:cNvPr id="13" name="TextovéPole 12"/>
          <p:cNvSpPr txBox="1"/>
          <p:nvPr/>
        </p:nvSpPr>
        <p:spPr>
          <a:xfrm>
            <a:off x="3919378" y="3246164"/>
            <a:ext cx="1624990" cy="923330"/>
          </a:xfrm>
          <a:prstGeom prst="rect">
            <a:avLst/>
          </a:prstGeom>
          <a:noFill/>
        </p:spPr>
        <p:txBody>
          <a:bodyPr wrap="square" rtlCol="0">
            <a:spAutoFit/>
          </a:bodyPr>
          <a:lstStyle/>
          <a:p>
            <a:r>
              <a:rPr lang="cs-CZ" dirty="0"/>
              <a:t>Vysoká preciznost měření</a:t>
            </a:r>
            <a:endParaRPr lang="en-GB" dirty="0"/>
          </a:p>
        </p:txBody>
      </p:sp>
    </p:spTree>
    <p:extLst>
      <p:ext uri="{BB962C8B-B14F-4D97-AF65-F5344CB8AC3E}">
        <p14:creationId xmlns:p14="http://schemas.microsoft.com/office/powerpoint/2010/main" val="162351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Chyby měření</a:t>
            </a:r>
            <a:br>
              <a:rPr lang="cs-CZ"/>
            </a:br>
            <a:r>
              <a:rPr lang="cs-CZ"/>
              <a:t>systematické chyby</a:t>
            </a:r>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a:t>Složka chyby měření, která v opakovaných měřeních zůstává konstantní nebo se mění předvídatelným způsobem</a:t>
            </a:r>
          </a:p>
          <a:p>
            <a:pPr lvl="0"/>
            <a:r>
              <a:rPr lang="cs-CZ"/>
              <a:t>Systematická chyba měření a její příčiny mohou být známé nebo neznámé. Ke kompenzaci známé systematické chyby měření může být aplikována korekce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359792" y="120147"/>
            <a:ext cx="3816233" cy="1354217"/>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0">
              <a:buSzPct val="45000"/>
              <a:buFont typeface="StarSymbol"/>
              <a:buChar char="●"/>
              <a:tabLst/>
              <a:defRPr lang="cs-CZ" sz="4400" b="0" i="0" u="none" strike="noStrike" kern="1200">
                <a:ln>
                  <a:noFill/>
                </a:ln>
                <a:latin typeface="Arial" pitchFamily="18"/>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GB" dirty="0" err="1">
                <a:solidFill>
                  <a:sysClr val="windowText" lastClr="000000"/>
                </a:solidFill>
              </a:rPr>
              <a:t>Chyby</a:t>
            </a:r>
            <a:r>
              <a:rPr lang="en-GB" dirty="0">
                <a:solidFill>
                  <a:sysClr val="windowText" lastClr="000000"/>
                </a:solidFill>
              </a:rPr>
              <a:t> </a:t>
            </a:r>
            <a:r>
              <a:rPr lang="en-GB" dirty="0" err="1">
                <a:solidFill>
                  <a:sysClr val="windowText" lastClr="000000"/>
                </a:solidFill>
              </a:rPr>
              <a:t>měření</a:t>
            </a:r>
            <a:r>
              <a:rPr lang="en-GB" dirty="0">
                <a:solidFill>
                  <a:sysClr val="windowText" lastClr="000000"/>
                </a:solidFill>
              </a:rPr>
              <a:t> - </a:t>
            </a:r>
            <a:r>
              <a:rPr lang="cs-CZ" dirty="0">
                <a:solidFill>
                  <a:sysClr val="windowText" lastClr="000000"/>
                </a:solidFill>
              </a:rPr>
              <a:t>systematické</a:t>
            </a:r>
            <a:endParaRPr lang="en-GB" dirty="0">
              <a:solidFill>
                <a:sysClr val="windowText" lastClr="000000"/>
              </a:solidFill>
            </a:endParaRPr>
          </a:p>
        </p:txBody>
      </p:sp>
      <p:pic>
        <p:nvPicPr>
          <p:cNvPr id="6" name="Obrázek 5"/>
          <p:cNvPicPr>
            <a:picLocks noChangeAspect="1"/>
          </p:cNvPicPr>
          <p:nvPr/>
        </p:nvPicPr>
        <p:blipFill rotWithShape="1">
          <a:blip r:embed="rId2">
            <a:lum/>
            <a:alphaModFix/>
          </a:blip>
          <a:srcRect l="15326" r="25122"/>
          <a:stretch/>
        </p:blipFill>
        <p:spPr>
          <a:xfrm>
            <a:off x="0" y="4204530"/>
            <a:ext cx="5402379" cy="3342960"/>
          </a:xfrm>
          <a:prstGeom prst="rect">
            <a:avLst/>
          </a:prstGeom>
          <a:noFill/>
          <a:ln>
            <a:noFill/>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19302" r="71190" b="29270"/>
          <a:stretch/>
        </p:blipFill>
        <p:spPr bwMode="auto">
          <a:xfrm>
            <a:off x="5328344" y="-36587"/>
            <a:ext cx="4628932" cy="606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7661405" y="4394185"/>
            <a:ext cx="2314466"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7" name="Obrázek 6"/>
          <p:cNvPicPr>
            <a:picLocks noChangeAspect="1"/>
          </p:cNvPicPr>
          <p:nvPr/>
        </p:nvPicPr>
        <p:blipFill>
          <a:blip r:embed="rId4">
            <a:lum/>
            <a:alphaModFix/>
          </a:blip>
          <a:srcRect/>
          <a:stretch>
            <a:fillRect/>
          </a:stretch>
        </p:blipFill>
        <p:spPr>
          <a:xfrm>
            <a:off x="-12215" y="1413280"/>
            <a:ext cx="3525790" cy="2791250"/>
          </a:xfrm>
          <a:prstGeom prst="rect">
            <a:avLst/>
          </a:prstGeom>
          <a:noFill/>
          <a:ln>
            <a:noFill/>
          </a:ln>
        </p:spPr>
      </p:pic>
      <p:cxnSp>
        <p:nvCxnSpPr>
          <p:cNvPr id="9" name="Přímá spojnice se šipkou 8"/>
          <p:cNvCxnSpPr/>
          <p:nvPr/>
        </p:nvCxnSpPr>
        <p:spPr>
          <a:xfrm>
            <a:off x="1442395" y="2100368"/>
            <a:ext cx="251932" cy="4553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V="1">
            <a:off x="1511405" y="2883084"/>
            <a:ext cx="282277" cy="36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3178409" y="2883084"/>
            <a:ext cx="282277" cy="36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3237234" y="2116069"/>
            <a:ext cx="251932" cy="4553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652544" y="2564797"/>
            <a:ext cx="1624990" cy="369332"/>
          </a:xfrm>
          <a:prstGeom prst="rect">
            <a:avLst/>
          </a:prstGeom>
          <a:noFill/>
        </p:spPr>
        <p:txBody>
          <a:bodyPr wrap="square" rtlCol="0">
            <a:spAutoFit/>
          </a:bodyPr>
          <a:lstStyle/>
          <a:p>
            <a:r>
              <a:rPr lang="cs-CZ" dirty="0"/>
              <a:t>Vysoký </a:t>
            </a:r>
            <a:r>
              <a:rPr lang="cs-CZ" dirty="0" err="1"/>
              <a:t>bias</a:t>
            </a:r>
            <a:endParaRPr lang="en-GB" dirty="0"/>
          </a:p>
        </p:txBody>
      </p:sp>
      <p:sp>
        <p:nvSpPr>
          <p:cNvPr id="18" name="TextovéPole 17"/>
          <p:cNvSpPr txBox="1"/>
          <p:nvPr/>
        </p:nvSpPr>
        <p:spPr>
          <a:xfrm>
            <a:off x="3460686" y="2571402"/>
            <a:ext cx="1624990" cy="369332"/>
          </a:xfrm>
          <a:prstGeom prst="rect">
            <a:avLst/>
          </a:prstGeom>
          <a:noFill/>
        </p:spPr>
        <p:txBody>
          <a:bodyPr wrap="square" rtlCol="0">
            <a:spAutoFit/>
          </a:bodyPr>
          <a:lstStyle/>
          <a:p>
            <a:r>
              <a:rPr lang="cs-CZ" dirty="0"/>
              <a:t>Nízký </a:t>
            </a:r>
            <a:r>
              <a:rPr lang="cs-CZ" dirty="0" err="1"/>
              <a:t>bias</a:t>
            </a:r>
            <a:endParaRPr lang="en-GB" dirty="0"/>
          </a:p>
        </p:txBody>
      </p:sp>
      <p:sp>
        <p:nvSpPr>
          <p:cNvPr id="19" name="Obdélník 18"/>
          <p:cNvSpPr/>
          <p:nvPr/>
        </p:nvSpPr>
        <p:spPr>
          <a:xfrm>
            <a:off x="7661405" y="4826233"/>
            <a:ext cx="2314466" cy="68179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5213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Parametry analytických metod</a:t>
            </a:r>
          </a:p>
        </p:txBody>
      </p:sp>
      <p:sp>
        <p:nvSpPr>
          <p:cNvPr id="3" name="Zástupný symbol pro text 2"/>
          <p:cNvSpPr txBox="1">
            <a:spLocks noGrp="1"/>
          </p:cNvSpPr>
          <p:nvPr>
            <p:ph type="body" idx="4294967295"/>
          </p:nvPr>
        </p:nvSpPr>
        <p:spPr>
          <a:xfrm>
            <a:off x="503808" y="1390137"/>
            <a:ext cx="9071640" cy="6150959"/>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1" rtl="0" hangingPunct="0"/>
            <a:r>
              <a:rPr lang="cs-CZ" sz="2400" b="1" dirty="0"/>
              <a:t>Nejistota měření</a:t>
            </a:r>
          </a:p>
          <a:p>
            <a:pPr lvl="1" rtl="0" hangingPunct="0"/>
            <a:r>
              <a:rPr lang="cs-CZ" sz="2400" dirty="0"/>
              <a:t>Parametr přidružený k výsledku měření, který charakterizuje míru rozptýlení hodnot, které by mohly být důvodně přisuzovány měřené veličině</a:t>
            </a:r>
          </a:p>
          <a:p>
            <a:pPr lvl="1" rtl="0" hangingPunct="0"/>
            <a:r>
              <a:rPr lang="cs-CZ" sz="2400" dirty="0"/>
              <a:t>Parametrem může být např. směrodatná odchylka nazývaná standardní nejistota měření (nebo její specifikovaný násobek), nebo polovina šířky intervalu, který má stanovenou pravděpodobnost pokrytí.</a:t>
            </a:r>
          </a:p>
          <a:p>
            <a:pPr lvl="1" rtl="0" hangingPunct="0"/>
            <a:r>
              <a:rPr lang="cs-CZ" sz="2400" dirty="0"/>
              <a:t>Kombinovaná standardní nejistota se určí po identifikaci a vyhodnocení všech složek (dílčích nejistot), které k ní přispívají, jejich sloučením dle zákona o šíření nejistot.</a:t>
            </a:r>
          </a:p>
          <a:p>
            <a:pPr lvl="1" rtl="0" hangingPunct="0"/>
            <a:r>
              <a:rPr lang="cs-CZ" sz="2400" b="1" dirty="0"/>
              <a:t>Kombinovaná standardní nejistota</a:t>
            </a:r>
            <a:r>
              <a:rPr lang="cs-CZ" sz="2400" dirty="0"/>
              <a:t> násobená koeficientem rozšíření poskytuje kombinovanou rozšířenou nejistotu:</a:t>
            </a:r>
          </a:p>
          <a:p>
            <a:pPr lvl="1" rtl="0" hangingPunct="0"/>
            <a:r>
              <a:rPr lang="cs-CZ" sz="2400" dirty="0" err="1"/>
              <a:t>U</a:t>
            </a:r>
            <a:r>
              <a:rPr lang="cs-CZ" sz="1600" dirty="0" err="1"/>
              <a:t>c</a:t>
            </a:r>
            <a:r>
              <a:rPr lang="cs-CZ" sz="2400" dirty="0"/>
              <a:t> = k . </a:t>
            </a:r>
            <a:r>
              <a:rPr lang="cs-CZ" sz="2400" dirty="0" err="1"/>
              <a:t>u</a:t>
            </a:r>
            <a:r>
              <a:rPr lang="cs-CZ" sz="1600" dirty="0" err="1"/>
              <a:t>c</a:t>
            </a:r>
            <a:r>
              <a:rPr lang="cs-CZ" sz="1600" dirty="0"/>
              <a:t> </a:t>
            </a:r>
            <a:r>
              <a:rPr lang="cs-CZ" sz="2400" dirty="0"/>
              <a:t>(k=2 odpovídá 95% hladině spolehlivosti )</a:t>
            </a:r>
          </a:p>
          <a:p>
            <a:pPr lvl="1" rtl="0" hangingPunct="0"/>
            <a:endParaRPr lang="cs-CZ" dirty="0"/>
          </a:p>
        </p:txBody>
      </p:sp>
    </p:spTree>
    <p:extLst>
      <p:ext uri="{BB962C8B-B14F-4D97-AF65-F5344CB8AC3E}">
        <p14:creationId xmlns:p14="http://schemas.microsoft.com/office/powerpoint/2010/main" val="1051601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cs-CZ"/>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marL="0" indent="0"/>
            <a:endParaRPr lang="cs-CZ"/>
          </a:p>
        </p:txBody>
      </p:sp>
      <p:pic>
        <p:nvPicPr>
          <p:cNvPr id="4" name="Obrázek 3"/>
          <p:cNvPicPr>
            <a:picLocks noChangeAspect="1"/>
          </p:cNvPicPr>
          <p:nvPr/>
        </p:nvPicPr>
        <p:blipFill>
          <a:blip r:embed="rId3">
            <a:lum/>
            <a:alphaModFix/>
          </a:blip>
          <a:srcRect/>
          <a:stretch>
            <a:fillRect/>
          </a:stretch>
        </p:blipFill>
        <p:spPr>
          <a:xfrm>
            <a:off x="24120" y="0"/>
            <a:ext cx="10055880" cy="237600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24120" y="2304000"/>
            <a:ext cx="10055880" cy="2592000"/>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33480" y="4821480"/>
            <a:ext cx="10046520" cy="237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Chyby měření</a:t>
            </a:r>
          </a:p>
        </p:txBody>
      </p:sp>
      <p:sp>
        <p:nvSpPr>
          <p:cNvPr id="3" name="Zástupný symbol pro text 2"/>
          <p:cNvSpPr txBox="1">
            <a:spLocks noGrp="1"/>
          </p:cNvSpPr>
          <p:nvPr>
            <p:ph type="body" idx="4294967295"/>
          </p:nvPr>
        </p:nvSpPr>
        <p:spPr>
          <a:xfrm>
            <a:off x="144000" y="2015999"/>
            <a:ext cx="2951640" cy="5320440"/>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Jaká je maximální povolená chyba?</a:t>
            </a:r>
          </a:p>
          <a:p>
            <a:pPr lvl="0"/>
            <a:r>
              <a:rPr lang="cs-CZ" dirty="0"/>
              <a:t>Odvozená z biologické variability</a:t>
            </a:r>
          </a:p>
        </p:txBody>
      </p:sp>
      <p:pic>
        <p:nvPicPr>
          <p:cNvPr id="4" name="Obrázek 3"/>
          <p:cNvPicPr>
            <a:picLocks noChangeAspect="1"/>
          </p:cNvPicPr>
          <p:nvPr/>
        </p:nvPicPr>
        <p:blipFill>
          <a:blip r:embed="rId3">
            <a:lum/>
            <a:alphaModFix/>
          </a:blip>
          <a:srcRect/>
          <a:stretch>
            <a:fillRect/>
          </a:stretch>
        </p:blipFill>
        <p:spPr>
          <a:xfrm>
            <a:off x="3116520" y="1785960"/>
            <a:ext cx="6819479" cy="548604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3960000" y="1224000"/>
            <a:ext cx="5095440" cy="552240"/>
          </a:xfrm>
          <a:prstGeom prst="rect">
            <a:avLst/>
          </a:prstGeom>
          <a:noFill/>
          <a:ln>
            <a:noFill/>
          </a:ln>
        </p:spPr>
      </p:pic>
    </p:spTree>
    <p:extLst>
      <p:ext uri="{BB962C8B-B14F-4D97-AF65-F5344CB8AC3E}">
        <p14:creationId xmlns:p14="http://schemas.microsoft.com/office/powerpoint/2010/main" val="389800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pic>
        <p:nvPicPr>
          <p:cNvPr id="2" name="Obrázek 1"/>
          <p:cNvPicPr>
            <a:picLocks noChangeAspect="1"/>
          </p:cNvPicPr>
          <p:nvPr/>
        </p:nvPicPr>
        <p:blipFill>
          <a:blip r:embed="rId3">
            <a:lum/>
            <a:alphaModFix/>
          </a:blip>
          <a:srcRect/>
          <a:stretch>
            <a:fillRect/>
          </a:stretch>
        </p:blipFill>
        <p:spPr>
          <a:xfrm>
            <a:off x="1368000" y="0"/>
            <a:ext cx="7560000" cy="7559279"/>
          </a:xfrm>
          <a:prstGeom prst="rect">
            <a:avLst/>
          </a:prstGeom>
          <a:noFill/>
          <a:ln w="36000">
            <a:solidFill>
              <a:srgbClr val="C5000B"/>
            </a:solidFill>
            <a:prstDash val="solid"/>
          </a:ln>
        </p:spPr>
      </p:pic>
      <p:pic>
        <p:nvPicPr>
          <p:cNvPr id="3" name="Obrázek 2"/>
          <p:cNvPicPr>
            <a:picLocks noChangeAspect="1"/>
          </p:cNvPicPr>
          <p:nvPr/>
        </p:nvPicPr>
        <p:blipFill>
          <a:blip r:embed="rId3">
            <a:lum/>
            <a:alphaModFix/>
          </a:blip>
          <a:srcRect/>
          <a:stretch>
            <a:fillRect/>
          </a:stretch>
        </p:blipFill>
        <p:spPr>
          <a:xfrm>
            <a:off x="1368000" y="0"/>
            <a:ext cx="7560000" cy="7559279"/>
          </a:xfrm>
          <a:prstGeom prst="rect">
            <a:avLst/>
          </a:prstGeom>
          <a:noFill/>
          <a:ln w="36000">
            <a:solidFill>
              <a:srgbClr val="C5000B"/>
            </a:solidFill>
            <a:prstDash val="soli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Referenční hodnoty pacientů</a:t>
            </a:r>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Lze je získat analýzou zdravé populace pacientů, musí být dobře definovaní</a:t>
            </a:r>
          </a:p>
          <a:p>
            <a:pPr lvl="1"/>
            <a:r>
              <a:rPr lang="cs-CZ" dirty="0"/>
              <a:t>Statistické rozlišení rozdílů mezi skupinami – muži, ženy, dospělí, </a:t>
            </a:r>
            <a:r>
              <a:rPr lang="cs-CZ"/>
              <a:t>děti….</a:t>
            </a:r>
          </a:p>
          <a:p>
            <a:pPr lvl="1"/>
            <a:r>
              <a:rPr lang="cs-CZ"/>
              <a:t>95% rozpětí (horní a dolní 2,5 % se vyloučí)</a:t>
            </a:r>
          </a:p>
          <a:p>
            <a:r>
              <a:rPr lang="cs-CZ"/>
              <a:t>Na základě odborného konsenzu</a:t>
            </a:r>
          </a:p>
          <a:p>
            <a:pPr lvl="1"/>
            <a:r>
              <a:rPr lang="cs-CZ"/>
              <a:t>Zdravotní rizika začínají na nižší hladině, něž ukazuje populační rozpětí</a:t>
            </a:r>
          </a:p>
          <a:p>
            <a:pPr lvl="0"/>
            <a:r>
              <a:rPr lang="cs-CZ"/>
              <a:t>Data výrobce metody</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délník 2"/>
          <p:cNvSpPr>
            <a:spLocks noChangeArrowheads="1"/>
          </p:cNvSpPr>
          <p:nvPr/>
        </p:nvSpPr>
        <p:spPr bwMode="auto">
          <a:xfrm>
            <a:off x="1670050" y="790576"/>
            <a:ext cx="6599238" cy="540990"/>
          </a:xfrm>
          <a:prstGeom prst="rect">
            <a:avLst/>
          </a:prstGeom>
          <a:solidFill>
            <a:srgbClr val="FFFF00"/>
          </a:solidFill>
          <a:ln w="9525" algn="ctr">
            <a:solidFill>
              <a:schemeClr val="tx1"/>
            </a:solidFill>
            <a:round/>
            <a:headEnd/>
            <a:tailEnd/>
          </a:ln>
        </p:spPr>
        <p:txBody>
          <a:bodyPr/>
          <a:lstStyle/>
          <a:p>
            <a:pPr algn="ctr"/>
            <a:r>
              <a:rPr lang="cs-CZ" altLang="en-US" sz="3200" dirty="0" err="1"/>
              <a:t>Pre</a:t>
            </a:r>
            <a:r>
              <a:rPr lang="cs-CZ" altLang="en-US" sz="3200" dirty="0"/>
              <a:t>-analytická chyba</a:t>
            </a:r>
          </a:p>
        </p:txBody>
      </p:sp>
      <p:sp>
        <p:nvSpPr>
          <p:cNvPr id="7171" name="Obdélník 4"/>
          <p:cNvSpPr>
            <a:spLocks noChangeArrowheads="1"/>
          </p:cNvSpPr>
          <p:nvPr/>
        </p:nvSpPr>
        <p:spPr bwMode="auto">
          <a:xfrm>
            <a:off x="1670050" y="2483693"/>
            <a:ext cx="6599238" cy="912117"/>
          </a:xfrm>
          <a:prstGeom prst="rect">
            <a:avLst/>
          </a:prstGeom>
          <a:solidFill>
            <a:srgbClr val="FFFF00"/>
          </a:solidFill>
          <a:ln w="9525" algn="ctr">
            <a:solidFill>
              <a:schemeClr val="tx1"/>
            </a:solidFill>
            <a:round/>
            <a:headEnd/>
            <a:tailEnd/>
          </a:ln>
        </p:spPr>
        <p:txBody>
          <a:bodyPr/>
          <a:lstStyle/>
          <a:p>
            <a:pPr algn="ctr"/>
            <a:r>
              <a:rPr lang="cs-CZ" altLang="en-US" sz="3600" dirty="0"/>
              <a:t>Analytická chyba</a:t>
            </a:r>
          </a:p>
        </p:txBody>
      </p:sp>
      <p:sp>
        <p:nvSpPr>
          <p:cNvPr id="7172" name="Obdélník 6"/>
          <p:cNvSpPr>
            <a:spLocks noChangeArrowheads="1"/>
          </p:cNvSpPr>
          <p:nvPr/>
        </p:nvSpPr>
        <p:spPr bwMode="auto">
          <a:xfrm>
            <a:off x="1670050" y="4628779"/>
            <a:ext cx="6599238" cy="1152127"/>
          </a:xfrm>
          <a:prstGeom prst="rect">
            <a:avLst/>
          </a:prstGeom>
          <a:solidFill>
            <a:srgbClr val="FFFF00"/>
          </a:solidFill>
          <a:ln w="9525" algn="ctr">
            <a:solidFill>
              <a:schemeClr val="tx1"/>
            </a:solidFill>
            <a:round/>
            <a:headEnd/>
            <a:tailEnd/>
          </a:ln>
        </p:spPr>
        <p:txBody>
          <a:bodyPr/>
          <a:lstStyle/>
          <a:p>
            <a:pPr algn="ctr"/>
            <a:r>
              <a:rPr lang="cs-CZ" altLang="en-US" sz="4000" dirty="0"/>
              <a:t>Post-analytická chyba</a:t>
            </a:r>
          </a:p>
        </p:txBody>
      </p:sp>
      <p:sp>
        <p:nvSpPr>
          <p:cNvPr id="7173" name="Šipka dolů 5"/>
          <p:cNvSpPr>
            <a:spLocks noChangeArrowheads="1"/>
          </p:cNvSpPr>
          <p:nvPr/>
        </p:nvSpPr>
        <p:spPr bwMode="auto">
          <a:xfrm>
            <a:off x="4464050" y="1547589"/>
            <a:ext cx="863600" cy="719138"/>
          </a:xfrm>
          <a:prstGeom prst="downArrow">
            <a:avLst>
              <a:gd name="adj1" fmla="val 50000"/>
              <a:gd name="adj2" fmla="val 50000"/>
            </a:avLst>
          </a:prstGeom>
          <a:solidFill>
            <a:srgbClr val="FFC000"/>
          </a:solidFill>
          <a:ln w="9525" algn="ctr">
            <a:solidFill>
              <a:schemeClr val="tx1"/>
            </a:solidFill>
            <a:round/>
            <a:headEnd/>
            <a:tailEnd/>
          </a:ln>
        </p:spPr>
        <p:txBody>
          <a:bodyPr/>
          <a:lstStyle/>
          <a:p>
            <a:endParaRPr lang="cs-CZ" altLang="en-US"/>
          </a:p>
        </p:txBody>
      </p:sp>
      <p:sp>
        <p:nvSpPr>
          <p:cNvPr id="7174" name="Šipka dolů 7"/>
          <p:cNvSpPr>
            <a:spLocks noChangeArrowheads="1"/>
          </p:cNvSpPr>
          <p:nvPr/>
        </p:nvSpPr>
        <p:spPr bwMode="auto">
          <a:xfrm>
            <a:off x="4484348" y="3563813"/>
            <a:ext cx="863600" cy="720725"/>
          </a:xfrm>
          <a:prstGeom prst="downArrow">
            <a:avLst>
              <a:gd name="adj1" fmla="val 50000"/>
              <a:gd name="adj2" fmla="val 50000"/>
            </a:avLst>
          </a:prstGeom>
          <a:solidFill>
            <a:srgbClr val="FFC000"/>
          </a:solidFill>
          <a:ln w="9525" algn="ctr">
            <a:solidFill>
              <a:schemeClr val="tx1"/>
            </a:solidFill>
            <a:round/>
            <a:headEnd/>
            <a:tailEnd/>
          </a:ln>
        </p:spPr>
        <p:txBody>
          <a:bodyPr/>
          <a:lstStyle/>
          <a:p>
            <a:endParaRPr lang="cs-CZ" altLang="en-US"/>
          </a:p>
        </p:txBody>
      </p:sp>
      <p:sp>
        <p:nvSpPr>
          <p:cNvPr id="7175" name="Šipka dolů 10"/>
          <p:cNvSpPr>
            <a:spLocks noChangeArrowheads="1"/>
          </p:cNvSpPr>
          <p:nvPr/>
        </p:nvSpPr>
        <p:spPr bwMode="auto">
          <a:xfrm>
            <a:off x="8856663" y="790575"/>
            <a:ext cx="242887" cy="5942013"/>
          </a:xfrm>
          <a:prstGeom prst="downArrow">
            <a:avLst>
              <a:gd name="adj1" fmla="val 50000"/>
              <a:gd name="adj2" fmla="val 49834"/>
            </a:avLst>
          </a:prstGeom>
          <a:solidFill>
            <a:srgbClr val="FFC000"/>
          </a:solidFill>
          <a:ln w="9525" algn="ctr">
            <a:solidFill>
              <a:schemeClr val="tx1"/>
            </a:solidFill>
            <a:round/>
            <a:headEnd/>
            <a:tailEnd/>
          </a:ln>
        </p:spPr>
        <p:txBody>
          <a:bodyPr/>
          <a:lstStyle/>
          <a:p>
            <a:endParaRPr lang="cs-CZ" altLang="en-US"/>
          </a:p>
        </p:txBody>
      </p:sp>
      <p:sp>
        <p:nvSpPr>
          <p:cNvPr id="12" name="TextovéPole 11"/>
          <p:cNvSpPr txBox="1"/>
          <p:nvPr/>
        </p:nvSpPr>
        <p:spPr>
          <a:xfrm>
            <a:off x="9052164" y="1049338"/>
            <a:ext cx="861774" cy="5936882"/>
          </a:xfrm>
          <a:prstGeom prst="rect">
            <a:avLst/>
          </a:prstGeom>
          <a:noFill/>
        </p:spPr>
        <p:txBody>
          <a:bodyPr vert="vert" wrap="none">
            <a:spAutoFit/>
          </a:bodyPr>
          <a:lstStyle/>
          <a:p>
            <a:pPr>
              <a:defRPr/>
            </a:pPr>
            <a:r>
              <a:rPr lang="cs-CZ" sz="4400" dirty="0"/>
              <a:t>Zvyšující se celková chyba</a:t>
            </a:r>
          </a:p>
        </p:txBody>
      </p:sp>
      <p:sp>
        <p:nvSpPr>
          <p:cNvPr id="7177" name="TextovéPole 12"/>
          <p:cNvSpPr txBox="1">
            <a:spLocks noChangeArrowheads="1"/>
          </p:cNvSpPr>
          <p:nvPr/>
        </p:nvSpPr>
        <p:spPr bwMode="auto">
          <a:xfrm>
            <a:off x="1086929" y="0"/>
            <a:ext cx="77654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en-US" sz="4000" dirty="0"/>
              <a:t>GIGO =&gt;„</a:t>
            </a:r>
            <a:r>
              <a:rPr lang="cs-CZ" altLang="en-US" sz="4000" dirty="0" err="1"/>
              <a:t>Garbage</a:t>
            </a:r>
            <a:r>
              <a:rPr lang="cs-CZ" altLang="en-US" sz="4000" dirty="0"/>
              <a:t> in....</a:t>
            </a:r>
          </a:p>
        </p:txBody>
      </p:sp>
      <p:sp>
        <p:nvSpPr>
          <p:cNvPr id="11" name="TextovéPole 12"/>
          <p:cNvSpPr txBox="1">
            <a:spLocks noChangeArrowheads="1"/>
          </p:cNvSpPr>
          <p:nvPr/>
        </p:nvSpPr>
        <p:spPr bwMode="auto">
          <a:xfrm>
            <a:off x="1013110" y="5809163"/>
            <a:ext cx="77654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cs-CZ" altLang="en-US" sz="4000" dirty="0"/>
              <a:t>GIGO =&gt; ...</a:t>
            </a:r>
            <a:r>
              <a:rPr lang="cs-CZ" altLang="en-US" sz="4000" dirty="0" err="1"/>
              <a:t>garbage</a:t>
            </a:r>
            <a:r>
              <a:rPr lang="cs-CZ" altLang="en-US" sz="4000" dirty="0"/>
              <a:t> </a:t>
            </a:r>
            <a:r>
              <a:rPr lang="cs-CZ" altLang="en-US" sz="4000" dirty="0" err="1"/>
              <a:t>out</a:t>
            </a:r>
            <a:r>
              <a:rPr lang="cs-CZ" altLang="en-US" sz="4000" dirty="0"/>
              <a:t>“</a:t>
            </a:r>
          </a:p>
        </p:txBody>
      </p:sp>
      <p:sp>
        <p:nvSpPr>
          <p:cNvPr id="3" name="Obdélník 2"/>
          <p:cNvSpPr/>
          <p:nvPr/>
        </p:nvSpPr>
        <p:spPr>
          <a:xfrm>
            <a:off x="1670050" y="6632277"/>
            <a:ext cx="6768505" cy="707886"/>
          </a:xfrm>
          <a:prstGeom prst="rect">
            <a:avLst/>
          </a:prstGeom>
          <a:solidFill>
            <a:srgbClr val="FF0000"/>
          </a:solidFill>
        </p:spPr>
        <p:txBody>
          <a:bodyPr wrap="square">
            <a:spAutoFit/>
          </a:bodyPr>
          <a:lstStyle/>
          <a:p>
            <a:pPr lvl="1" algn="ctr"/>
            <a:r>
              <a:rPr lang="cs-CZ" sz="4000" b="1" dirty="0"/>
              <a:t>Dodržovat postupy!</a:t>
            </a:r>
          </a:p>
        </p:txBody>
      </p:sp>
    </p:spTree>
    <p:extLst>
      <p:ext uri="{BB962C8B-B14F-4D97-AF65-F5344CB8AC3E}">
        <p14:creationId xmlns:p14="http://schemas.microsoft.com/office/powerpoint/2010/main" val="202566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503808" y="-252611"/>
            <a:ext cx="9071640" cy="1262160"/>
          </a:xfrm>
        </p:spPr>
        <p:txBody>
          <a:bodyPr/>
          <a:lstStyle/>
          <a:p>
            <a:pPr>
              <a:buNone/>
            </a:pPr>
            <a:r>
              <a:rPr lang="cs-CZ" altLang="en-US" sz="3500" b="1" dirty="0" smtClean="0"/>
              <a:t>Centralizované laboratoře</a:t>
            </a:r>
            <a:endParaRPr lang="cs-CZ" altLang="en-US" sz="3500" b="1" dirty="0"/>
          </a:p>
        </p:txBody>
      </p:sp>
      <p:pic>
        <p:nvPicPr>
          <p:cNvPr id="27652" name="Obrázek 3"/>
          <p:cNvPicPr>
            <a:picLocks noChangeAspect="1"/>
          </p:cNvPicPr>
          <p:nvPr/>
        </p:nvPicPr>
        <p:blipFill>
          <a:blip r:embed="rId2">
            <a:extLst>
              <a:ext uri="{28A0092B-C50C-407E-A947-70E740481C1C}">
                <a14:useLocalDpi xmlns:a14="http://schemas.microsoft.com/office/drawing/2010/main" val="0"/>
              </a:ext>
            </a:extLst>
          </a:blip>
          <a:srcRect r="6168"/>
          <a:stretch>
            <a:fillRect/>
          </a:stretch>
        </p:blipFill>
        <p:spPr bwMode="auto">
          <a:xfrm>
            <a:off x="1" y="827509"/>
            <a:ext cx="4881053" cy="390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054" y="3694092"/>
            <a:ext cx="5176821" cy="388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Obráze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8424" y="683493"/>
            <a:ext cx="3989112" cy="299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527" y="4559158"/>
            <a:ext cx="4021689" cy="301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45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cs-CZ"/>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marL="0" indent="0"/>
            <a:endParaRPr lang="cs-CZ"/>
          </a:p>
        </p:txBody>
      </p:sp>
      <p:pic>
        <p:nvPicPr>
          <p:cNvPr id="4" name="Obrázek 3"/>
          <p:cNvPicPr>
            <a:picLocks noChangeAspect="1"/>
          </p:cNvPicPr>
          <p:nvPr/>
        </p:nvPicPr>
        <p:blipFill>
          <a:blip r:embed="rId3">
            <a:lum/>
            <a:alphaModFix/>
          </a:blip>
          <a:srcRect/>
          <a:stretch>
            <a:fillRect/>
          </a:stretch>
        </p:blipFill>
        <p:spPr>
          <a:xfrm>
            <a:off x="360000" y="2102760"/>
            <a:ext cx="9553320" cy="36572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cs-CZ"/>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marL="0" indent="0"/>
            <a:endParaRPr lang="cs-CZ"/>
          </a:p>
        </p:txBody>
      </p:sp>
      <p:pic>
        <p:nvPicPr>
          <p:cNvPr id="4" name="Obrázek 3"/>
          <p:cNvPicPr>
            <a:picLocks noChangeAspect="1"/>
          </p:cNvPicPr>
          <p:nvPr/>
        </p:nvPicPr>
        <p:blipFill>
          <a:blip r:embed="rId3">
            <a:lum/>
            <a:alphaModFix/>
          </a:blip>
          <a:srcRect/>
          <a:stretch>
            <a:fillRect/>
          </a:stretch>
        </p:blipFill>
        <p:spPr>
          <a:xfrm>
            <a:off x="144000" y="1296000"/>
            <a:ext cx="9792000" cy="5400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a:t>Diagnostická efektivita analýzy</a:t>
            </a:r>
          </a:p>
        </p:txBody>
      </p:sp>
      <p:sp>
        <p:nvSpPr>
          <p:cNvPr id="3" name="Zástupný symbol pro text 2"/>
          <p:cNvSpPr txBox="1">
            <a:spLocks noGrp="1"/>
          </p:cNvSpPr>
          <p:nvPr>
            <p:ph type="body" idx="4294967295"/>
          </p:nvPr>
        </p:nvSpPr>
        <p:spPr>
          <a:xfrm>
            <a:off x="-432000" y="1256040"/>
            <a:ext cx="10800000" cy="3450600"/>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marL="540000" lvl="1" indent="0" rtl="0" hangingPunct="0">
              <a:buNone/>
            </a:pPr>
            <a:r>
              <a:rPr lang="cs-CZ" b="1"/>
              <a:t>Specificita </a:t>
            </a:r>
            <a:r>
              <a:rPr lang="cs-CZ" b="1" dirty="0"/>
              <a:t>metody</a:t>
            </a:r>
          </a:p>
          <a:p>
            <a:pPr lvl="1" rtl="0" hangingPunct="0"/>
            <a:r>
              <a:rPr lang="cs-CZ" dirty="0"/>
              <a:t>Schopnost měřícího postupu detekovat pouze cílený analyt</a:t>
            </a:r>
          </a:p>
          <a:p>
            <a:pPr lvl="1" rtl="0" hangingPunct="0"/>
            <a:endParaRPr lang="cs-CZ" dirty="0"/>
          </a:p>
          <a:p>
            <a:pPr lvl="1" rtl="0" hangingPunct="0"/>
            <a:endParaRPr lang="cs-CZ" dirty="0"/>
          </a:p>
          <a:p>
            <a:pPr lvl="1" rtl="0" hangingPunct="0"/>
            <a:r>
              <a:rPr lang="cs-CZ" dirty="0"/>
              <a:t>Ceněna obzvlášť u testů pro stanovení konečné diagnózy a závažných onemocnění (intervence značně poškozuje pacienta)</a:t>
            </a:r>
          </a:p>
          <a:p>
            <a:pPr lvl="1" rtl="0" hangingPunct="0"/>
            <a:endParaRPr lang="cs-CZ" dirty="0"/>
          </a:p>
          <a:p>
            <a:pPr lvl="1" rtl="0" hangingPunct="0"/>
            <a:endParaRPr lang="cs-CZ" dirty="0"/>
          </a:p>
        </p:txBody>
      </p:sp>
      <p:pic>
        <p:nvPicPr>
          <p:cNvPr id="6" name="Obrázek 5"/>
          <p:cNvPicPr>
            <a:picLocks noChangeAspect="1"/>
          </p:cNvPicPr>
          <p:nvPr/>
        </p:nvPicPr>
        <p:blipFill>
          <a:blip r:embed="rId3">
            <a:lum/>
            <a:alphaModFix/>
          </a:blip>
          <a:srcRect/>
          <a:stretch>
            <a:fillRect/>
          </a:stretch>
        </p:blipFill>
        <p:spPr>
          <a:xfrm>
            <a:off x="35566" y="2483693"/>
            <a:ext cx="8640000" cy="746640"/>
          </a:xfrm>
          <a:prstGeom prst="rect">
            <a:avLst/>
          </a:prstGeom>
          <a:noFill/>
          <a:ln>
            <a:noFill/>
          </a:ln>
        </p:spPr>
      </p:pic>
      <p:pic>
        <p:nvPicPr>
          <p:cNvPr id="7" name="Obrázek 6"/>
          <p:cNvPicPr>
            <a:picLocks noChangeAspect="1"/>
          </p:cNvPicPr>
          <p:nvPr/>
        </p:nvPicPr>
        <p:blipFill>
          <a:blip r:embed="rId4">
            <a:lum/>
            <a:alphaModFix/>
          </a:blip>
          <a:srcRect/>
          <a:stretch>
            <a:fillRect/>
          </a:stretch>
        </p:blipFill>
        <p:spPr>
          <a:xfrm>
            <a:off x="30240" y="4824000"/>
            <a:ext cx="10079640" cy="2795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Diagnostická efektivita analýzy</a:t>
            </a:r>
          </a:p>
        </p:txBody>
      </p:sp>
      <p:sp>
        <p:nvSpPr>
          <p:cNvPr id="3" name="Zástupný symbol pro text 2"/>
          <p:cNvSpPr txBox="1">
            <a:spLocks noGrp="1"/>
          </p:cNvSpPr>
          <p:nvPr>
            <p:ph type="body" idx="4294967295"/>
          </p:nvPr>
        </p:nvSpPr>
        <p:spPr>
          <a:xfrm>
            <a:off x="-432000" y="1256040"/>
            <a:ext cx="10800000" cy="3450600"/>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1" rtl="0" hangingPunct="0"/>
            <a:r>
              <a:rPr lang="cs-CZ" b="1" dirty="0"/>
              <a:t>Senzitivita metody </a:t>
            </a:r>
            <a:r>
              <a:rPr lang="cs-CZ" dirty="0"/>
              <a:t>(citlivost)</a:t>
            </a:r>
          </a:p>
          <a:p>
            <a:pPr lvl="1" rtl="0" hangingPunct="0"/>
            <a:r>
              <a:rPr lang="cs-CZ" dirty="0"/>
              <a:t>Schopnost měřícího postupu zachytit i malé množství analytu</a:t>
            </a:r>
          </a:p>
          <a:p>
            <a:pPr lvl="1" rtl="0" hangingPunct="0"/>
            <a:endParaRPr lang="cs-CZ" dirty="0"/>
          </a:p>
          <a:p>
            <a:pPr lvl="1" rtl="0" hangingPunct="0"/>
            <a:endParaRPr lang="cs-CZ" dirty="0"/>
          </a:p>
          <a:p>
            <a:pPr lvl="1" rtl="0" hangingPunct="0"/>
            <a:r>
              <a:rPr lang="cs-CZ" dirty="0"/>
              <a:t>Ceněna obzvlášť u screeningových testů pro včasný záchyt onemocnění a onemocnění kde by byl pacient bez intervence značně poškozen</a:t>
            </a:r>
          </a:p>
          <a:p>
            <a:pPr lvl="1" rtl="0" hangingPunct="0"/>
            <a:endParaRPr lang="cs-CZ" dirty="0"/>
          </a:p>
        </p:txBody>
      </p:sp>
      <p:pic>
        <p:nvPicPr>
          <p:cNvPr id="4" name="Obrázek 3"/>
          <p:cNvPicPr>
            <a:picLocks noChangeAspect="1"/>
          </p:cNvPicPr>
          <p:nvPr/>
        </p:nvPicPr>
        <p:blipFill>
          <a:blip r:embed="rId3">
            <a:lum/>
            <a:alphaModFix/>
          </a:blip>
          <a:srcRect/>
          <a:stretch>
            <a:fillRect/>
          </a:stretch>
        </p:blipFill>
        <p:spPr>
          <a:xfrm>
            <a:off x="30240" y="4824000"/>
            <a:ext cx="10079640" cy="279540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1601" y="2483693"/>
            <a:ext cx="8568000" cy="792000"/>
          </a:xfrm>
          <a:prstGeom prst="rect">
            <a:avLst/>
          </a:prstGeom>
          <a:noFill/>
          <a:ln>
            <a:noFill/>
          </a:ln>
        </p:spPr>
      </p:pic>
    </p:spTree>
    <p:extLst>
      <p:ext uri="{BB962C8B-B14F-4D97-AF65-F5344CB8AC3E}">
        <p14:creationId xmlns:p14="http://schemas.microsoft.com/office/powerpoint/2010/main" val="2268708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3808" y="-396627"/>
            <a:ext cx="9071640" cy="1875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err="1"/>
              <a:t>ROC</a:t>
            </a:r>
            <a:r>
              <a:rPr lang="cs-CZ" dirty="0"/>
              <a:t> křivka</a:t>
            </a:r>
            <a:br>
              <a:rPr lang="cs-CZ" dirty="0"/>
            </a:br>
            <a:r>
              <a:rPr lang="cs-CZ" sz="1600" dirty="0"/>
              <a:t>(</a:t>
            </a:r>
            <a:r>
              <a:rPr lang="cs-CZ" sz="1600" dirty="0" err="1"/>
              <a:t>Receiver</a:t>
            </a:r>
            <a:r>
              <a:rPr lang="cs-CZ" sz="1600" dirty="0"/>
              <a:t> </a:t>
            </a:r>
            <a:r>
              <a:rPr lang="cs-CZ" sz="1600" dirty="0" err="1"/>
              <a:t>operating</a:t>
            </a:r>
            <a:r>
              <a:rPr lang="cs-CZ" sz="1600" dirty="0"/>
              <a:t> </a:t>
            </a:r>
            <a:r>
              <a:rPr lang="cs-CZ" sz="1600" dirty="0" err="1"/>
              <a:t>characteristic</a:t>
            </a:r>
            <a:r>
              <a:rPr lang="cs-CZ" sz="1600" dirty="0"/>
              <a:t> plot)</a:t>
            </a:r>
          </a:p>
        </p:txBody>
      </p:sp>
      <p:pic>
        <p:nvPicPr>
          <p:cNvPr id="4" name="Obrázek 3"/>
          <p:cNvPicPr>
            <a:picLocks noChangeAspect="1"/>
          </p:cNvPicPr>
          <p:nvPr/>
        </p:nvPicPr>
        <p:blipFill rotWithShape="1">
          <a:blip r:embed="rId3">
            <a:lum/>
            <a:alphaModFix/>
          </a:blip>
          <a:srcRect t="8487" r="3729"/>
          <a:stretch/>
        </p:blipFill>
        <p:spPr>
          <a:xfrm>
            <a:off x="3930609" y="1979636"/>
            <a:ext cx="6145419" cy="4986837"/>
          </a:xfrm>
          <a:prstGeom prst="rect">
            <a:avLst/>
          </a:prstGeom>
          <a:noFill/>
          <a:ln>
            <a:noFill/>
          </a:ln>
        </p:spPr>
      </p:pic>
      <p:sp>
        <p:nvSpPr>
          <p:cNvPr id="3" name="Zástupný symbol pro text 2"/>
          <p:cNvSpPr txBox="1">
            <a:spLocks noGrp="1"/>
          </p:cNvSpPr>
          <p:nvPr>
            <p:ph type="body" idx="4294967295"/>
          </p:nvPr>
        </p:nvSpPr>
        <p:spPr>
          <a:xfrm>
            <a:off x="359792" y="1577575"/>
            <a:ext cx="3587022" cy="5790959"/>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sz="2800" dirty="0"/>
              <a:t>Grafické vyhodnocení diskriminačních schopností testu.</a:t>
            </a:r>
          </a:p>
          <a:p>
            <a:pPr lvl="0"/>
            <a:r>
              <a:rPr lang="cs-CZ" sz="2800" dirty="0"/>
              <a:t>Sestrojuje se vynesením hodnot klinické citlivosti (osa y) proti hodnotám klinické nespecifičnosti (osa x) pro všechny rozhodovací úrovně.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pic>
        <p:nvPicPr>
          <p:cNvPr id="4" name="Obrázek 3"/>
          <p:cNvPicPr>
            <a:picLocks noChangeAspect="1"/>
          </p:cNvPicPr>
          <p:nvPr/>
        </p:nvPicPr>
        <p:blipFill>
          <a:blip r:embed="rId3">
            <a:lum/>
            <a:alphaModFix/>
          </a:blip>
          <a:srcRect/>
          <a:stretch>
            <a:fillRect/>
          </a:stretch>
        </p:blipFill>
        <p:spPr>
          <a:xfrm>
            <a:off x="0" y="981054"/>
            <a:ext cx="6242065" cy="5328592"/>
          </a:xfrm>
          <a:prstGeom prst="rect">
            <a:avLst/>
          </a:prstGeom>
          <a:noFill/>
          <a:ln>
            <a:noFill/>
          </a:ln>
        </p:spPr>
      </p:pic>
      <p:pic>
        <p:nvPicPr>
          <p:cNvPr id="5" name="Obrázek 4"/>
          <p:cNvPicPr>
            <a:picLocks noChangeAspect="1"/>
          </p:cNvPicPr>
          <p:nvPr/>
        </p:nvPicPr>
        <p:blipFill rotWithShape="1">
          <a:blip r:embed="rId4">
            <a:lum/>
            <a:alphaModFix/>
          </a:blip>
          <a:srcRect l="12082" t="-930" r="31437" b="930"/>
          <a:stretch/>
        </p:blipFill>
        <p:spPr>
          <a:xfrm>
            <a:off x="6208894" y="981054"/>
            <a:ext cx="3871731" cy="3780259"/>
          </a:xfrm>
          <a:prstGeom prst="rect">
            <a:avLst/>
          </a:prstGeom>
          <a:noFill/>
          <a:ln>
            <a:noFill/>
          </a:ln>
        </p:spPr>
      </p:pic>
      <p:sp>
        <p:nvSpPr>
          <p:cNvPr id="6" name="Nadpis 1"/>
          <p:cNvSpPr txBox="1">
            <a:spLocks noGrp="1"/>
          </p:cNvSpPr>
          <p:nvPr>
            <p:ph type="title" idx="4294967295"/>
          </p:nvPr>
        </p:nvSpPr>
        <p:spPr>
          <a:xfrm>
            <a:off x="503808" y="-108595"/>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err="1"/>
              <a:t>ROC</a:t>
            </a:r>
            <a:r>
              <a:rPr lang="cs-CZ" dirty="0"/>
              <a:t> křivka</a:t>
            </a:r>
            <a:br>
              <a:rPr lang="cs-CZ" dirty="0"/>
            </a:br>
            <a:r>
              <a:rPr lang="cs-CZ" sz="1600" dirty="0"/>
              <a:t>(</a:t>
            </a:r>
            <a:r>
              <a:rPr lang="cs-CZ" sz="1600" dirty="0" err="1"/>
              <a:t>Receiver</a:t>
            </a:r>
            <a:r>
              <a:rPr lang="cs-CZ" sz="1600" dirty="0"/>
              <a:t> </a:t>
            </a:r>
            <a:r>
              <a:rPr lang="cs-CZ" sz="1600" dirty="0" err="1"/>
              <a:t>operating</a:t>
            </a:r>
            <a:r>
              <a:rPr lang="cs-CZ" sz="1600" dirty="0"/>
              <a:t> </a:t>
            </a:r>
            <a:r>
              <a:rPr lang="cs-CZ" sz="1600" dirty="0" err="1"/>
              <a:t>characteristic</a:t>
            </a:r>
            <a:r>
              <a:rPr lang="cs-CZ" sz="1600" dirty="0"/>
              <a:t> plot)</a:t>
            </a:r>
          </a:p>
        </p:txBody>
      </p:sp>
      <p:sp>
        <p:nvSpPr>
          <p:cNvPr id="7" name="Obdélník 6"/>
          <p:cNvSpPr/>
          <p:nvPr/>
        </p:nvSpPr>
        <p:spPr>
          <a:xfrm>
            <a:off x="17139" y="6482457"/>
            <a:ext cx="8127620" cy="1077218"/>
          </a:xfrm>
          <a:prstGeom prst="rect">
            <a:avLst/>
          </a:prstGeom>
        </p:spPr>
        <p:txBody>
          <a:bodyPr wrap="square">
            <a:spAutoFit/>
          </a:bodyPr>
          <a:lstStyle/>
          <a:p>
            <a:pPr marL="457200" indent="-457200">
              <a:buFont typeface="Arial" panose="020B0604020202020204" pitchFamily="34" charset="0"/>
              <a:buChar char="•"/>
            </a:pPr>
            <a:r>
              <a:rPr lang="en-GB" sz="3200" dirty="0" err="1">
                <a:solidFill>
                  <a:sysClr val="windowText" lastClr="000000"/>
                </a:solidFill>
              </a:rPr>
              <a:t>citlivosti</a:t>
            </a:r>
            <a:r>
              <a:rPr lang="cs-CZ" sz="3200" dirty="0">
                <a:solidFill>
                  <a:sysClr val="windowText" lastClr="000000"/>
                </a:solidFill>
              </a:rPr>
              <a:t>,</a:t>
            </a:r>
            <a:r>
              <a:rPr lang="en-GB" sz="3200" dirty="0" err="1">
                <a:solidFill>
                  <a:sysClr val="windowText" lastClr="000000"/>
                </a:solidFill>
              </a:rPr>
              <a:t>specifičnosti</a:t>
            </a:r>
            <a:r>
              <a:rPr lang="en-GB" sz="3200" dirty="0">
                <a:solidFill>
                  <a:sysClr val="windowText" lastClr="000000"/>
                </a:solidFill>
              </a:rPr>
              <a:t>, </a:t>
            </a:r>
            <a:r>
              <a:rPr lang="en-GB" sz="3200" dirty="0" err="1">
                <a:solidFill>
                  <a:sysClr val="windowText" lastClr="000000"/>
                </a:solidFill>
              </a:rPr>
              <a:t>pozitivní</a:t>
            </a:r>
            <a:r>
              <a:rPr lang="en-GB" sz="3200" dirty="0">
                <a:solidFill>
                  <a:sysClr val="windowText" lastClr="000000"/>
                </a:solidFill>
              </a:rPr>
              <a:t> a </a:t>
            </a:r>
            <a:r>
              <a:rPr lang="en-GB" sz="3200" dirty="0" err="1">
                <a:solidFill>
                  <a:sysClr val="windowText" lastClr="000000"/>
                </a:solidFill>
              </a:rPr>
              <a:t>negativní</a:t>
            </a:r>
            <a:r>
              <a:rPr lang="en-GB" sz="3200" dirty="0">
                <a:solidFill>
                  <a:sysClr val="windowText" lastClr="000000"/>
                </a:solidFill>
              </a:rPr>
              <a:t> </a:t>
            </a:r>
            <a:r>
              <a:rPr lang="en-GB" sz="3200" dirty="0" err="1">
                <a:solidFill>
                  <a:sysClr val="windowText" lastClr="000000"/>
                </a:solidFill>
              </a:rPr>
              <a:t>prediktivní</a:t>
            </a:r>
            <a:r>
              <a:rPr lang="en-GB" sz="3200" dirty="0">
                <a:solidFill>
                  <a:sysClr val="windowText" lastClr="000000"/>
                </a:solidFill>
              </a:rPr>
              <a:t> </a:t>
            </a:r>
            <a:r>
              <a:rPr lang="en-GB" sz="3200" dirty="0" err="1">
                <a:solidFill>
                  <a:sysClr val="windowText" lastClr="000000"/>
                </a:solidFill>
              </a:rPr>
              <a:t>hodnot</a:t>
            </a:r>
            <a:r>
              <a:rPr lang="cs-CZ" sz="3200" dirty="0">
                <a:solidFill>
                  <a:sysClr val="windowText" lastClr="000000"/>
                </a:solidFill>
              </a:rPr>
              <a:t>y</a:t>
            </a:r>
            <a:r>
              <a:rPr lang="en-GB" sz="3200" dirty="0">
                <a:solidFill>
                  <a:sysClr val="windowText" lastClr="000000"/>
                </a:solidFill>
              </a:rPr>
              <a:t> a </a:t>
            </a:r>
            <a:r>
              <a:rPr lang="en-GB" sz="3200" dirty="0" err="1">
                <a:solidFill>
                  <a:sysClr val="windowText" lastClr="000000"/>
                </a:solidFill>
              </a:rPr>
              <a:t>klinick</a:t>
            </a:r>
            <a:r>
              <a:rPr lang="cs-CZ" sz="3200" dirty="0">
                <a:solidFill>
                  <a:sysClr val="windowText" lastClr="000000"/>
                </a:solidFill>
              </a:rPr>
              <a:t>á</a:t>
            </a:r>
            <a:r>
              <a:rPr lang="en-GB" sz="3200" dirty="0">
                <a:solidFill>
                  <a:sysClr val="windowText" lastClr="000000"/>
                </a:solidFill>
              </a:rPr>
              <a:t> </a:t>
            </a:r>
            <a:r>
              <a:rPr lang="en-GB" sz="3200" dirty="0" err="1">
                <a:solidFill>
                  <a:sysClr val="windowText" lastClr="000000"/>
                </a:solidFill>
              </a:rPr>
              <a:t>věrohodnost</a:t>
            </a:r>
            <a:r>
              <a:rPr lang="en-GB" sz="3200" dirty="0">
                <a:solidFill>
                  <a:sysClr val="windowText" lastClr="000000"/>
                </a:solidFill>
              </a:rPr>
              <a:t> </a:t>
            </a:r>
            <a:endParaRPr lang="en-GB" sz="3200" dirty="0"/>
          </a:p>
        </p:txBody>
      </p:sp>
      <p:sp>
        <p:nvSpPr>
          <p:cNvPr id="8" name="Obdélník 7"/>
          <p:cNvSpPr/>
          <p:nvPr/>
        </p:nvSpPr>
        <p:spPr>
          <a:xfrm>
            <a:off x="6336455" y="4795331"/>
            <a:ext cx="3744169" cy="1569660"/>
          </a:xfrm>
          <a:prstGeom prst="rect">
            <a:avLst/>
          </a:prstGeom>
        </p:spPr>
        <p:txBody>
          <a:bodyPr wrap="square">
            <a:spAutoFit/>
          </a:bodyPr>
          <a:lstStyle/>
          <a:p>
            <a:pPr marL="457200" indent="-457200">
              <a:buFont typeface="Arial" panose="020B0604020202020204" pitchFamily="34" charset="0"/>
              <a:buChar char="•"/>
            </a:pPr>
            <a:r>
              <a:rPr lang="en-GB" sz="3200" dirty="0" err="1">
                <a:solidFill>
                  <a:sysClr val="windowText" lastClr="000000"/>
                </a:solidFill>
              </a:rPr>
              <a:t>AUC</a:t>
            </a:r>
            <a:r>
              <a:rPr lang="cs-CZ" sz="3200" dirty="0">
                <a:solidFill>
                  <a:sysClr val="windowText" lastClr="000000"/>
                </a:solidFill>
              </a:rPr>
              <a:t> k</a:t>
            </a:r>
            <a:r>
              <a:rPr lang="en-GB" sz="3200" dirty="0" err="1">
                <a:solidFill>
                  <a:sysClr val="windowText" lastClr="000000"/>
                </a:solidFill>
              </a:rPr>
              <a:t>vantifikuje</a:t>
            </a:r>
            <a:r>
              <a:rPr lang="en-GB" sz="3200" dirty="0">
                <a:solidFill>
                  <a:sysClr val="windowText" lastClr="000000"/>
                </a:solidFill>
              </a:rPr>
              <a:t> </a:t>
            </a:r>
            <a:r>
              <a:rPr lang="en-GB" sz="3200" dirty="0" err="1">
                <a:solidFill>
                  <a:sysClr val="windowText" lastClr="000000"/>
                </a:solidFill>
              </a:rPr>
              <a:t>diagnostickou</a:t>
            </a:r>
            <a:r>
              <a:rPr lang="en-GB" sz="3200" dirty="0">
                <a:solidFill>
                  <a:sysClr val="windowText" lastClr="000000"/>
                </a:solidFill>
              </a:rPr>
              <a:t> </a:t>
            </a:r>
            <a:r>
              <a:rPr lang="en-GB" sz="3200" dirty="0" err="1">
                <a:solidFill>
                  <a:sysClr val="windowText" lastClr="000000"/>
                </a:solidFill>
              </a:rPr>
              <a:t>správnost</a:t>
            </a:r>
            <a:r>
              <a:rPr lang="en-GB" sz="3200" dirty="0">
                <a:solidFill>
                  <a:sysClr val="windowText" lastClr="000000"/>
                </a:solidFill>
              </a:rPr>
              <a:t> </a:t>
            </a:r>
            <a:r>
              <a:rPr lang="en-GB" sz="3200" dirty="0" err="1">
                <a:solidFill>
                  <a:sysClr val="windowText" lastClr="000000"/>
                </a:solidFill>
              </a:rPr>
              <a:t>zkoušky</a:t>
            </a:r>
            <a:endParaRPr lang="en-GB"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noGrp="1"/>
          </p:cNvSpPr>
          <p:nvPr>
            <p:ph type="title" idx="4294967295"/>
          </p:nvPr>
        </p:nvSpPr>
        <p:spPr>
          <a:xfrm>
            <a:off x="503808" y="-108595"/>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err="1"/>
              <a:t>Likelihood</a:t>
            </a:r>
            <a:r>
              <a:rPr lang="cs-CZ" dirty="0"/>
              <a:t> ratio</a:t>
            </a:r>
            <a:br>
              <a:rPr lang="cs-CZ" dirty="0"/>
            </a:br>
            <a:r>
              <a:rPr lang="cs-CZ" sz="1600" dirty="0"/>
              <a:t>(</a:t>
            </a:r>
            <a:r>
              <a:rPr lang="cs-CZ" sz="1600" dirty="0" err="1"/>
              <a:t>věrohodnostní</a:t>
            </a:r>
            <a:r>
              <a:rPr lang="cs-CZ" sz="1600" dirty="0"/>
              <a:t> poměr)</a:t>
            </a:r>
          </a:p>
        </p:txBody>
      </p:sp>
      <p:sp>
        <p:nvSpPr>
          <p:cNvPr id="7" name="Obdélník 6"/>
          <p:cNvSpPr/>
          <p:nvPr/>
        </p:nvSpPr>
        <p:spPr>
          <a:xfrm>
            <a:off x="359792" y="2076847"/>
            <a:ext cx="8127620" cy="1077218"/>
          </a:xfrm>
          <a:prstGeom prst="rect">
            <a:avLst/>
          </a:prstGeom>
        </p:spPr>
        <p:txBody>
          <a:bodyPr wrap="square">
            <a:spAutoFit/>
          </a:bodyPr>
          <a:lstStyle/>
          <a:p>
            <a:pPr marL="457200" indent="-457200">
              <a:buFont typeface="Arial" panose="020B0604020202020204" pitchFamily="34" charset="0"/>
              <a:buChar char="•"/>
            </a:pPr>
            <a:r>
              <a:rPr lang="cs-CZ" sz="3200" dirty="0">
                <a:solidFill>
                  <a:sysClr val="windowText" lastClr="000000"/>
                </a:solidFill>
              </a:rPr>
              <a:t>Poměr sensitivity a </a:t>
            </a:r>
            <a:r>
              <a:rPr lang="cs-CZ" sz="3200" dirty="0" err="1">
                <a:solidFill>
                  <a:sysClr val="windowText" lastClr="000000"/>
                </a:solidFill>
              </a:rPr>
              <a:t>nespecificity</a:t>
            </a:r>
            <a:r>
              <a:rPr lang="cs-CZ" sz="3200" dirty="0">
                <a:solidFill>
                  <a:sysClr val="windowText" lastClr="000000"/>
                </a:solidFill>
              </a:rPr>
              <a:t> (směrnice </a:t>
            </a:r>
            <a:r>
              <a:rPr lang="cs-CZ" sz="3200" dirty="0" err="1">
                <a:solidFill>
                  <a:sysClr val="windowText" lastClr="000000"/>
                </a:solidFill>
              </a:rPr>
              <a:t>ROC</a:t>
            </a:r>
            <a:r>
              <a:rPr lang="cs-CZ" sz="3200" dirty="0">
                <a:solidFill>
                  <a:sysClr val="windowText" lastClr="000000"/>
                </a:solidFill>
              </a:rPr>
              <a:t> v </a:t>
            </a:r>
            <a:r>
              <a:rPr lang="cs-CZ" sz="3200" dirty="0" err="1">
                <a:solidFill>
                  <a:sysClr val="windowText" lastClr="000000"/>
                </a:solidFill>
              </a:rPr>
              <a:t>cutoff</a:t>
            </a:r>
            <a:r>
              <a:rPr lang="cs-CZ" sz="3200" dirty="0">
                <a:solidFill>
                  <a:sysClr val="windowText" lastClr="000000"/>
                </a:solidFill>
              </a:rPr>
              <a:t> hodnotě)</a:t>
            </a:r>
            <a:endParaRPr lang="en-GB" sz="3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31" t="23750" r="77685" b="71750"/>
          <a:stretch/>
        </p:blipFill>
        <p:spPr bwMode="auto">
          <a:xfrm>
            <a:off x="359792" y="1115541"/>
            <a:ext cx="3514923" cy="96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39" t="42431" r="77561" b="52403"/>
          <a:stretch/>
        </p:blipFill>
        <p:spPr bwMode="auto">
          <a:xfrm>
            <a:off x="562769" y="4447206"/>
            <a:ext cx="3325836" cy="10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délník 8"/>
          <p:cNvSpPr/>
          <p:nvPr/>
        </p:nvSpPr>
        <p:spPr>
          <a:xfrm>
            <a:off x="500434" y="5710354"/>
            <a:ext cx="8127620" cy="584775"/>
          </a:xfrm>
          <a:prstGeom prst="rect">
            <a:avLst/>
          </a:prstGeom>
        </p:spPr>
        <p:txBody>
          <a:bodyPr wrap="square">
            <a:spAutoFit/>
          </a:bodyPr>
          <a:lstStyle/>
          <a:p>
            <a:pPr marL="457200" indent="-457200">
              <a:buFont typeface="Arial" panose="020B0604020202020204" pitchFamily="34" charset="0"/>
              <a:buChar char="•"/>
            </a:pPr>
            <a:r>
              <a:rPr lang="cs-CZ" sz="3200" dirty="0">
                <a:solidFill>
                  <a:sysClr val="windowText" lastClr="000000"/>
                </a:solidFill>
              </a:rPr>
              <a:t>Poměr </a:t>
            </a:r>
            <a:r>
              <a:rPr lang="cs-CZ" sz="3200" dirty="0" err="1">
                <a:solidFill>
                  <a:sysClr val="windowText" lastClr="000000"/>
                </a:solidFill>
              </a:rPr>
              <a:t>nesensitivity</a:t>
            </a:r>
            <a:r>
              <a:rPr lang="cs-CZ" sz="3200" dirty="0">
                <a:solidFill>
                  <a:sysClr val="windowText" lastClr="000000"/>
                </a:solidFill>
              </a:rPr>
              <a:t> a specificity</a:t>
            </a:r>
            <a:endParaRPr lang="en-GB" sz="3200" dirty="0"/>
          </a:p>
        </p:txBody>
      </p:sp>
      <p:sp>
        <p:nvSpPr>
          <p:cNvPr id="10" name="Obdélník 9"/>
          <p:cNvSpPr/>
          <p:nvPr/>
        </p:nvSpPr>
        <p:spPr>
          <a:xfrm>
            <a:off x="395734" y="3279180"/>
            <a:ext cx="9325098" cy="1077218"/>
          </a:xfrm>
          <a:prstGeom prst="rect">
            <a:avLst/>
          </a:prstGeom>
        </p:spPr>
        <p:txBody>
          <a:bodyPr wrap="square">
            <a:spAutoFit/>
          </a:bodyPr>
          <a:lstStyle/>
          <a:p>
            <a:pPr marL="457200" indent="-457200">
              <a:buFont typeface="Arial" panose="020B0604020202020204" pitchFamily="34" charset="0"/>
              <a:buChar char="•"/>
            </a:pPr>
            <a:r>
              <a:rPr lang="cs-CZ" sz="3200" dirty="0">
                <a:solidFill>
                  <a:sysClr val="windowText" lastClr="000000"/>
                </a:solidFill>
              </a:rPr>
              <a:t>Kolikrát je vyšší šance, že pacient s pozitivním testem má danou chorobu, než že se jedná o FP</a:t>
            </a:r>
            <a:endParaRPr lang="en-GB" sz="3200" dirty="0"/>
          </a:p>
        </p:txBody>
      </p:sp>
      <p:sp>
        <p:nvSpPr>
          <p:cNvPr id="11" name="Obdélník 10"/>
          <p:cNvSpPr/>
          <p:nvPr/>
        </p:nvSpPr>
        <p:spPr>
          <a:xfrm>
            <a:off x="500434" y="6231927"/>
            <a:ext cx="9325098" cy="1077218"/>
          </a:xfrm>
          <a:prstGeom prst="rect">
            <a:avLst/>
          </a:prstGeom>
        </p:spPr>
        <p:txBody>
          <a:bodyPr wrap="square">
            <a:spAutoFit/>
          </a:bodyPr>
          <a:lstStyle/>
          <a:p>
            <a:pPr marL="457200" indent="-457200">
              <a:buFont typeface="Arial" panose="020B0604020202020204" pitchFamily="34" charset="0"/>
              <a:buChar char="•"/>
            </a:pPr>
            <a:r>
              <a:rPr lang="cs-CZ" sz="3200" dirty="0">
                <a:solidFill>
                  <a:sysClr val="windowText" lastClr="000000"/>
                </a:solidFill>
              </a:rPr>
              <a:t>Kolikrát je vyšší šance, že pacient s negativním testem má danou chorobu, než že se jedná o </a:t>
            </a:r>
            <a:r>
              <a:rPr lang="cs-CZ" sz="3200" dirty="0" err="1">
                <a:solidFill>
                  <a:sysClr val="windowText" lastClr="000000"/>
                </a:solidFill>
              </a:rPr>
              <a:t>TN</a:t>
            </a:r>
            <a:endParaRPr lang="en-GB" sz="3200" dirty="0"/>
          </a:p>
        </p:txBody>
      </p:sp>
    </p:spTree>
    <p:extLst>
      <p:ext uri="{BB962C8B-B14F-4D97-AF65-F5344CB8AC3E}">
        <p14:creationId xmlns:p14="http://schemas.microsoft.com/office/powerpoint/2010/main" val="1643479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dirty="0"/>
              <a:t>Prediktivní hodnoty</a:t>
            </a:r>
          </a:p>
        </p:txBody>
      </p:sp>
      <p:sp>
        <p:nvSpPr>
          <p:cNvPr id="3" name="Zástupný symbol pro text 2"/>
          <p:cNvSpPr txBox="1">
            <a:spLocks noGrp="1"/>
          </p:cNvSpPr>
          <p:nvPr>
            <p:ph type="body" idx="4294967295"/>
          </p:nvPr>
        </p:nvSpPr>
        <p:spPr>
          <a:xfrm>
            <a:off x="503999" y="1769040"/>
            <a:ext cx="9071640" cy="5718960"/>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Pozitivní prediktivní hodnota</a:t>
            </a:r>
          </a:p>
          <a:p>
            <a:pPr lvl="0"/>
            <a:r>
              <a:rPr lang="cs-CZ" dirty="0"/>
              <a:t>Pravděpodobnost, že osoba s pozitivním testem je opravdu nemocná</a:t>
            </a:r>
          </a:p>
          <a:p>
            <a:pPr lvl="0"/>
            <a:endParaRPr lang="cs-CZ" dirty="0"/>
          </a:p>
          <a:p>
            <a:pPr lvl="0"/>
            <a:endParaRPr lang="cs-CZ" dirty="0"/>
          </a:p>
          <a:p>
            <a:pPr lvl="0"/>
            <a:r>
              <a:rPr lang="cs-CZ" dirty="0"/>
              <a:t>Negativní prediktivní hodnota</a:t>
            </a:r>
          </a:p>
          <a:p>
            <a:pPr lvl="0"/>
            <a:r>
              <a:rPr lang="cs-CZ" dirty="0"/>
              <a:t>Pravděpodobnost, že osoba s negativním testem je opravdu zdravá</a:t>
            </a:r>
          </a:p>
        </p:txBody>
      </p:sp>
      <p:pic>
        <p:nvPicPr>
          <p:cNvPr id="4" name="Obrázek 3"/>
          <p:cNvPicPr>
            <a:picLocks noChangeAspect="1"/>
          </p:cNvPicPr>
          <p:nvPr/>
        </p:nvPicPr>
        <p:blipFill>
          <a:blip r:embed="rId3">
            <a:lum/>
            <a:alphaModFix/>
          </a:blip>
          <a:srcRect/>
          <a:stretch>
            <a:fillRect/>
          </a:stretch>
        </p:blipFill>
        <p:spPr>
          <a:xfrm>
            <a:off x="1963868" y="3491805"/>
            <a:ext cx="6200280" cy="84743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1944000" y="6588149"/>
            <a:ext cx="6057720" cy="82835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b="29495"/>
          <a:stretch>
            <a:fillRect/>
          </a:stretch>
        </p:blipFill>
        <p:spPr bwMode="auto">
          <a:xfrm>
            <a:off x="481013" y="1187450"/>
            <a:ext cx="9023350" cy="4537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069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3" name="Zástupný symbol pro text 2"/>
          <p:cNvSpPr txBox="1">
            <a:spLocks noGrp="1"/>
          </p:cNvSpPr>
          <p:nvPr>
            <p:ph type="body" idx="4294967295"/>
          </p:nvPr>
        </p:nvSpPr>
        <p:spPr>
          <a:xfrm>
            <a:off x="503999" y="1769040"/>
            <a:ext cx="9071640" cy="5790959"/>
          </a:xfrm>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lvl="0"/>
            <a:r>
              <a:rPr lang="cs-CZ" dirty="0"/>
              <a:t>Prevalence</a:t>
            </a:r>
          </a:p>
          <a:p>
            <a:pPr lvl="0"/>
            <a:r>
              <a:rPr lang="cs-CZ" dirty="0"/>
              <a:t>Míra zastoupení nemoci v populaci</a:t>
            </a:r>
          </a:p>
          <a:p>
            <a:pPr lvl="0"/>
            <a:endParaRPr lang="cs-CZ" dirty="0"/>
          </a:p>
          <a:p>
            <a:pPr lvl="0"/>
            <a:endParaRPr lang="cs-CZ" dirty="0"/>
          </a:p>
          <a:p>
            <a:pPr lvl="0"/>
            <a:r>
              <a:rPr lang="cs-CZ" dirty="0"/>
              <a:t>Diagnostická efektivita</a:t>
            </a:r>
          </a:p>
          <a:p>
            <a:pPr lvl="0"/>
            <a:r>
              <a:rPr lang="cs-CZ" dirty="0"/>
              <a:t>vyjadřuje počet správně určených stavů </a:t>
            </a:r>
            <a:r>
              <a:rPr lang="cs-CZ"/>
              <a:t>ke všem nesprávně určným</a:t>
            </a:r>
          </a:p>
        </p:txBody>
      </p:sp>
      <p:pic>
        <p:nvPicPr>
          <p:cNvPr id="4" name="Obrázek 3"/>
          <p:cNvPicPr>
            <a:picLocks noChangeAspect="1"/>
          </p:cNvPicPr>
          <p:nvPr/>
        </p:nvPicPr>
        <p:blipFill>
          <a:blip r:embed="rId3">
            <a:lum/>
            <a:alphaModFix/>
          </a:blip>
          <a:srcRect/>
          <a:stretch>
            <a:fillRect/>
          </a:stretch>
        </p:blipFill>
        <p:spPr>
          <a:xfrm>
            <a:off x="1283200" y="3203773"/>
            <a:ext cx="7391160" cy="84743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5688384" y="5652045"/>
            <a:ext cx="2009520" cy="8092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pmc.com/locations/hospitals/east/patients-and-visitors/Picture%20Library/6_East_patinetcare.jpg">
            <a:hlinkClick r:id="rId2"/>
          </p:cNvPr>
          <p:cNvPicPr>
            <a:picLocks noChangeAspect="1" noChangeArrowheads="1"/>
          </p:cNvPicPr>
          <p:nvPr/>
        </p:nvPicPr>
        <p:blipFill>
          <a:blip r:embed="rId3"/>
          <a:srcRect/>
          <a:stretch>
            <a:fillRect/>
          </a:stretch>
        </p:blipFill>
        <p:spPr bwMode="auto">
          <a:xfrm>
            <a:off x="503808" y="1331565"/>
            <a:ext cx="9144000" cy="6096000"/>
          </a:xfrm>
          <a:prstGeom prst="rect">
            <a:avLst/>
          </a:prstGeom>
          <a:noFill/>
          <a:ln w="9525">
            <a:noFill/>
            <a:miter lim="800000"/>
            <a:headEnd/>
            <a:tailEnd/>
          </a:ln>
        </p:spPr>
      </p:pic>
      <p:sp>
        <p:nvSpPr>
          <p:cNvPr id="3" name="TextovéPole 2"/>
          <p:cNvSpPr txBox="1"/>
          <p:nvPr/>
        </p:nvSpPr>
        <p:spPr>
          <a:xfrm>
            <a:off x="1109467" y="467469"/>
            <a:ext cx="7861704" cy="769441"/>
          </a:xfrm>
          <a:prstGeom prst="rect">
            <a:avLst/>
          </a:prstGeom>
          <a:noFill/>
        </p:spPr>
        <p:txBody>
          <a:bodyPr wrap="none" rtlCol="0">
            <a:spAutoFit/>
          </a:bodyPr>
          <a:lstStyle/>
          <a:p>
            <a:pPr algn="ctr"/>
            <a:r>
              <a:rPr lang="cs-CZ" sz="4400" dirty="0" smtClean="0"/>
              <a:t>Decentralizované přístroje - POCT</a:t>
            </a:r>
            <a:endParaRPr lang="en-US" sz="4400" dirty="0"/>
          </a:p>
        </p:txBody>
      </p:sp>
    </p:spTree>
    <p:extLst>
      <p:ext uri="{BB962C8B-B14F-4D97-AF65-F5344CB8AC3E}">
        <p14:creationId xmlns:p14="http://schemas.microsoft.com/office/powerpoint/2010/main" val="2098811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cs-CZ"/>
              <a:t>Děkuji za pozornost</a:t>
            </a:r>
          </a:p>
        </p:txBody>
      </p:sp>
      <p:sp>
        <p:nvSpPr>
          <p:cNvPr id="3" name="Zástupný symbol pro text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cs-CZ" sz="3200" b="0" i="0" u="none" strike="noStrike" kern="1200">
                <a:ln>
                  <a:noFill/>
                </a:ln>
                <a:latin typeface="Arial" pitchFamily="18"/>
                <a:ea typeface="DejaVu Sans" pitchFamily="2"/>
                <a:cs typeface="Lohit Hindi" pitchFamily="2"/>
              </a:defRPr>
            </a:defPPr>
            <a:lvl1pPr marL="432000" marR="0" lvl="0" indent="-324000">
              <a:spcBef>
                <a:spcPts val="0"/>
              </a:spcBef>
              <a:spcAft>
                <a:spcPts val="1414"/>
              </a:spcAft>
              <a:buSzPct val="45000"/>
              <a:buFont typeface="StarSymbol"/>
              <a:buChar char="●"/>
              <a:defRPr lang="cs-CZ" sz="3200" b="0" i="0" u="none" strike="noStrike" kern="1200">
                <a:ln>
                  <a:noFill/>
                </a:ln>
                <a:latin typeface="Arial" pitchFamily="18"/>
                <a:ea typeface="DejaVu Sans" pitchFamily="2"/>
                <a:cs typeface="Lohit Hindi" pitchFamily="2"/>
              </a:defRPr>
            </a:lvl1pPr>
            <a:lvl2pPr marL="864000" marR="0" lvl="1" indent="-324000">
              <a:spcBef>
                <a:spcPts val="0"/>
              </a:spcBef>
              <a:spcAft>
                <a:spcPts val="1134"/>
              </a:spcAft>
              <a:buSzPct val="75000"/>
              <a:buFont typeface="StarSymbol"/>
              <a:buChar char="–"/>
              <a:defRPr lang="cs-CZ" sz="2800" b="0" i="0" u="none" strike="noStrike" kern="1200">
                <a:ln>
                  <a:noFill/>
                </a:ln>
                <a:latin typeface="Arial" pitchFamily="18"/>
                <a:ea typeface="DejaVu Sans" pitchFamily="2"/>
                <a:cs typeface="Lohit Hindi" pitchFamily="2"/>
              </a:defRPr>
            </a:lvl2pPr>
            <a:lvl3pPr marL="1295999" marR="0" lvl="2" indent="-288000">
              <a:spcBef>
                <a:spcPts val="0"/>
              </a:spcBef>
              <a:spcAft>
                <a:spcPts val="850"/>
              </a:spcAft>
              <a:buSzPct val="45000"/>
              <a:buFont typeface="StarSymbol"/>
              <a:buChar char="●"/>
              <a:defRPr lang="cs-CZ" sz="2400" b="0" i="0" u="none" strike="noStrike" kern="1200">
                <a:ln>
                  <a:noFill/>
                </a:ln>
                <a:latin typeface="Arial" pitchFamily="18"/>
                <a:ea typeface="DejaVu Sans" pitchFamily="2"/>
                <a:cs typeface="Lohit Hindi" pitchFamily="2"/>
              </a:defRPr>
            </a:lvl3pPr>
            <a:lvl4pPr marL="1728000" marR="0" lvl="3" indent="-216000">
              <a:spcBef>
                <a:spcPts val="0"/>
              </a:spcBef>
              <a:spcAft>
                <a:spcPts val="567"/>
              </a:spcAft>
              <a:buSzPct val="75000"/>
              <a:buFont typeface="StarSymbol"/>
              <a:buChar char="–"/>
              <a:defRPr lang="cs-CZ" sz="2000" b="0" i="0" u="none" strike="noStrike" kern="1200">
                <a:ln>
                  <a:noFill/>
                </a:ln>
                <a:latin typeface="Arial" pitchFamily="18"/>
                <a:ea typeface="DejaVu Sans" pitchFamily="2"/>
                <a:cs typeface="Lohit Hindi" pitchFamily="2"/>
              </a:defRPr>
            </a:lvl4pPr>
            <a:lvl5pPr marL="2160000" marR="0" lvl="4"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5pPr>
            <a:lvl6pPr marL="2592000" marR="0" lvl="5"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6pPr>
            <a:lvl7pPr marL="3024000" marR="0" lvl="6"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7pPr>
            <a:lvl8pPr marL="3456000" marR="0" lvl="7"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8pPr>
            <a:lvl9pPr marL="3887999" marR="0" lvl="8" indent="-216000">
              <a:spcBef>
                <a:spcPts val="0"/>
              </a:spcBef>
              <a:spcAft>
                <a:spcPts val="283"/>
              </a:spcAft>
              <a:buSzPct val="45000"/>
              <a:buFont typeface="StarSymbol"/>
              <a:buChar char="●"/>
              <a:defRPr lang="cs-CZ" sz="2000" b="0" i="0" u="none" strike="noStrike" kern="1200">
                <a:ln>
                  <a:noFill/>
                </a:ln>
                <a:latin typeface="Arial" pitchFamily="18"/>
                <a:ea typeface="DejaVu Sans" pitchFamily="2"/>
                <a:cs typeface="Lohit Hindi" pitchFamily="2"/>
              </a:defRPr>
            </a:lvl9pPr>
          </a:lstStyle>
          <a:p>
            <a:pPr marL="0" indent="0"/>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descr="CRP315_YD"/>
          <p:cNvPicPr>
            <a:picLocks noChangeAspect="1" noChangeArrowheads="1"/>
          </p:cNvPicPr>
          <p:nvPr/>
        </p:nvPicPr>
        <p:blipFill rotWithShape="1">
          <a:blip r:embed="rId2"/>
          <a:srcRect l="50665" t="7566"/>
          <a:stretch/>
        </p:blipFill>
        <p:spPr bwMode="auto">
          <a:xfrm>
            <a:off x="6231071" y="3819184"/>
            <a:ext cx="3820623" cy="3777950"/>
          </a:xfrm>
          <a:prstGeom prst="rect">
            <a:avLst/>
          </a:prstGeom>
          <a:noFill/>
        </p:spPr>
      </p:pic>
      <p:pic>
        <p:nvPicPr>
          <p:cNvPr id="51209" name="Picture 9" descr="GLC115_YD"/>
          <p:cNvPicPr>
            <a:picLocks noChangeAspect="1" noChangeArrowheads="1"/>
          </p:cNvPicPr>
          <p:nvPr/>
        </p:nvPicPr>
        <p:blipFill rotWithShape="1">
          <a:blip r:embed="rId3"/>
          <a:srcRect l="-1" t="555" r="49918" b="92508"/>
          <a:stretch/>
        </p:blipFill>
        <p:spPr bwMode="auto">
          <a:xfrm>
            <a:off x="1178234" y="3793440"/>
            <a:ext cx="3830763" cy="3648999"/>
          </a:xfrm>
          <a:prstGeom prst="rect">
            <a:avLst/>
          </a:prstGeom>
          <a:noFill/>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853" r="50000"/>
          <a:stretch/>
        </p:blipFill>
        <p:spPr bwMode="auto">
          <a:xfrm>
            <a:off x="6151686" y="0"/>
            <a:ext cx="3926642" cy="381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85853" r="50195" b="7073"/>
          <a:stretch/>
        </p:blipFill>
        <p:spPr bwMode="auto">
          <a:xfrm>
            <a:off x="1164096" y="13569"/>
            <a:ext cx="3859038" cy="380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29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cs-CZ" dirty="0" smtClean="0"/>
              <a:t>Standardizace metod</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0" y="1331565"/>
            <a:ext cx="10112547" cy="5833581"/>
          </a:xfrm>
          <a:prstGeom prst="rect">
            <a:avLst/>
          </a:prstGeom>
        </p:spPr>
      </p:pic>
      <p:sp>
        <p:nvSpPr>
          <p:cNvPr id="7" name="Šipka doprava 6"/>
          <p:cNvSpPr/>
          <p:nvPr/>
        </p:nvSpPr>
        <p:spPr>
          <a:xfrm rot="15535556">
            <a:off x="7302359" y="4456248"/>
            <a:ext cx="720080" cy="360040"/>
          </a:xfrm>
          <a:prstGeom prst="rightArrow">
            <a:avLst>
              <a:gd name="adj1" fmla="val 18693"/>
              <a:gd name="adj2" fmla="val 40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rot="15535556">
            <a:off x="6366256" y="4995843"/>
            <a:ext cx="720080" cy="360040"/>
          </a:xfrm>
          <a:prstGeom prst="rightArrow">
            <a:avLst>
              <a:gd name="adj1" fmla="val 18693"/>
              <a:gd name="adj2" fmla="val 40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002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cs-CZ" dirty="0" smtClean="0"/>
              <a:t>Standardizace metod</a:t>
            </a:r>
            <a:endParaRPr lang="cs-CZ" dirty="0"/>
          </a:p>
        </p:txBody>
      </p:sp>
      <p:pic>
        <p:nvPicPr>
          <p:cNvPr id="5" name="Obrázek 4"/>
          <p:cNvPicPr>
            <a:picLocks noChangeAspect="1"/>
          </p:cNvPicPr>
          <p:nvPr/>
        </p:nvPicPr>
        <p:blipFill rotWithShape="1">
          <a:blip r:embed="rId2"/>
          <a:srcRect r="5549" b="14423"/>
          <a:stretch/>
        </p:blipFill>
        <p:spPr>
          <a:xfrm>
            <a:off x="5112567" y="1402505"/>
            <a:ext cx="4968305" cy="4824536"/>
          </a:xfrm>
          <a:prstGeom prst="rect">
            <a:avLst/>
          </a:prstGeom>
        </p:spPr>
      </p:pic>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 y="1402505"/>
            <a:ext cx="5113554" cy="4800479"/>
          </a:xfrm>
          <a:prstGeom prst="rect">
            <a:avLst/>
          </a:prstGeom>
        </p:spPr>
      </p:pic>
      <p:pic>
        <p:nvPicPr>
          <p:cNvPr id="10" name="Obrázek 9"/>
          <p:cNvPicPr>
            <a:picLocks noChangeAspect="1"/>
          </p:cNvPicPr>
          <p:nvPr/>
        </p:nvPicPr>
        <p:blipFill rotWithShape="1">
          <a:blip r:embed="rId4"/>
          <a:srcRect l="15744" t="27951" r="16531" b="54410"/>
          <a:stretch/>
        </p:blipFill>
        <p:spPr>
          <a:xfrm>
            <a:off x="826981" y="6227041"/>
            <a:ext cx="8425675" cy="1371621"/>
          </a:xfrm>
          <a:prstGeom prst="rect">
            <a:avLst/>
          </a:prstGeom>
        </p:spPr>
      </p:pic>
      <p:pic>
        <p:nvPicPr>
          <p:cNvPr id="11" name="Obrázek 10"/>
          <p:cNvPicPr>
            <a:picLocks noChangeAspect="1"/>
          </p:cNvPicPr>
          <p:nvPr/>
        </p:nvPicPr>
        <p:blipFill rotWithShape="1">
          <a:blip r:embed="rId2"/>
          <a:srcRect l="1604" t="85577" r="28581"/>
          <a:stretch/>
        </p:blipFill>
        <p:spPr>
          <a:xfrm>
            <a:off x="6073531" y="1858707"/>
            <a:ext cx="3672408" cy="813151"/>
          </a:xfrm>
          <a:prstGeom prst="rect">
            <a:avLst/>
          </a:prstGeom>
        </p:spPr>
      </p:pic>
    </p:spTree>
    <p:extLst>
      <p:ext uri="{BB962C8B-B14F-4D97-AF65-F5344CB8AC3E}">
        <p14:creationId xmlns:p14="http://schemas.microsoft.com/office/powerpoint/2010/main" val="86325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cs-CZ" dirty="0" smtClean="0"/>
              <a:t>Standardizace metod</a:t>
            </a:r>
            <a:endParaRPr lang="cs-CZ" dirty="0"/>
          </a:p>
        </p:txBody>
      </p:sp>
      <p:pic>
        <p:nvPicPr>
          <p:cNvPr id="2050" name="Picture 2" descr="IFCC/NGSP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674" y="1560453"/>
            <a:ext cx="7332290" cy="466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8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buNone/>
            </a:pPr>
            <a:r>
              <a:rPr lang="cs-CZ" dirty="0" smtClean="0"/>
              <a:t>Kalibrace</a:t>
            </a:r>
            <a:endParaRPr lang="cs-CZ" dirty="0"/>
          </a:p>
        </p:txBody>
      </p:sp>
      <p:sp>
        <p:nvSpPr>
          <p:cNvPr id="3" name="Zástupný symbol pro obsah 2"/>
          <p:cNvSpPr>
            <a:spLocks noGrp="1"/>
          </p:cNvSpPr>
          <p:nvPr>
            <p:ph idx="1"/>
          </p:nvPr>
        </p:nvSpPr>
        <p:spPr>
          <a:xfrm>
            <a:off x="503999" y="1769039"/>
            <a:ext cx="9071640" cy="5971237"/>
          </a:xfrm>
        </p:spPr>
        <p:txBody>
          <a:bodyPr/>
          <a:lstStyle/>
          <a:p>
            <a:r>
              <a:rPr lang="cs-CZ" dirty="0" smtClean="0"/>
              <a:t>Vztah mezi signálem a koncentrací analytu ve vzorku</a:t>
            </a:r>
          </a:p>
          <a:p>
            <a:r>
              <a:rPr lang="cs-CZ" dirty="0" smtClean="0"/>
              <a:t>Materiál použitý pro kalibraci je odvozen od referenčního materiálu - etalonu</a:t>
            </a:r>
          </a:p>
        </p:txBody>
      </p:sp>
    </p:spTree>
    <p:extLst>
      <p:ext uri="{BB962C8B-B14F-4D97-AF65-F5344CB8AC3E}">
        <p14:creationId xmlns:p14="http://schemas.microsoft.com/office/powerpoint/2010/main" val="2548841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Biochemické testy2018[20181001151148366].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Výchoz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958</Words>
  <Application>Microsoft Office PowerPoint</Application>
  <PresentationFormat>Vlastní</PresentationFormat>
  <Paragraphs>121</Paragraphs>
  <Slides>40</Slides>
  <Notes>26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40</vt:i4>
      </vt:variant>
    </vt:vector>
  </HeadingPairs>
  <TitlesOfParts>
    <vt:vector size="47" baseType="lpstr">
      <vt:lpstr>Arial</vt:lpstr>
      <vt:lpstr>Calibri</vt:lpstr>
      <vt:lpstr>DejaVu Sans</vt:lpstr>
      <vt:lpstr>Lohit Hindi</vt:lpstr>
      <vt:lpstr>StarSymbol</vt:lpstr>
      <vt:lpstr>Times New Roman</vt:lpstr>
      <vt:lpstr>Výchozí</vt:lpstr>
      <vt:lpstr>Kalibrace Jednotky Referenční meze Cut off</vt:lpstr>
      <vt:lpstr>Prezentace aplikace PowerPoint</vt:lpstr>
      <vt:lpstr>Centralizované laboratoře</vt:lpstr>
      <vt:lpstr>Prezentace aplikace PowerPoint</vt:lpstr>
      <vt:lpstr>Prezentace aplikace PowerPoint</vt:lpstr>
      <vt:lpstr>Standardizace metod</vt:lpstr>
      <vt:lpstr>Standardizace metod</vt:lpstr>
      <vt:lpstr>Standardizace metod</vt:lpstr>
      <vt:lpstr>Kalibrace</vt:lpstr>
      <vt:lpstr>Kalibrace</vt:lpstr>
      <vt:lpstr>Referenční materiály a kalibrace</vt:lpstr>
      <vt:lpstr>Referenční hodnoty</vt:lpstr>
      <vt:lpstr>Prezentace aplikace PowerPoint</vt:lpstr>
      <vt:lpstr>Prezentace aplikace PowerPoint</vt:lpstr>
      <vt:lpstr>Analýza</vt:lpstr>
      <vt:lpstr>Zavedení nové metody</vt:lpstr>
      <vt:lpstr>Parametry analytických metod</vt:lpstr>
      <vt:lpstr>Chyby měření</vt:lpstr>
      <vt:lpstr>Chyby měření hrubé chyby</vt:lpstr>
      <vt:lpstr>Chyby měření - náhodné chyby</vt:lpstr>
      <vt:lpstr>Prezentace aplikace PowerPoint</vt:lpstr>
      <vt:lpstr>Chyby měření systematické chyby</vt:lpstr>
      <vt:lpstr>Prezentace aplikace PowerPoint</vt:lpstr>
      <vt:lpstr>Parametry analytických metod</vt:lpstr>
      <vt:lpstr>Prezentace aplikace PowerPoint</vt:lpstr>
      <vt:lpstr>Chyby měření</vt:lpstr>
      <vt:lpstr>Prezentace aplikace PowerPoint</vt:lpstr>
      <vt:lpstr>Referenční hodnoty pacientů</vt:lpstr>
      <vt:lpstr>Prezentace aplikace PowerPoint</vt:lpstr>
      <vt:lpstr>Prezentace aplikace PowerPoint</vt:lpstr>
      <vt:lpstr>Prezentace aplikace PowerPoint</vt:lpstr>
      <vt:lpstr>Diagnostická efektivita analýzy</vt:lpstr>
      <vt:lpstr>Diagnostická efektivita analýzy</vt:lpstr>
      <vt:lpstr>ROC křivka (Receiver operating characteristic plot)</vt:lpstr>
      <vt:lpstr>ROC křivka (Receiver operating characteristic plot)</vt:lpstr>
      <vt:lpstr>Likelihood ratio (věrohodnostní poměr)</vt:lpstr>
      <vt:lpstr>Prediktivní hodnoty</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materiálu</dc:title>
  <dc:creator>wiwi</dc:creator>
  <cp:lastModifiedBy>Wiewiorka Ondřej</cp:lastModifiedBy>
  <cp:revision>44</cp:revision>
  <dcterms:created xsi:type="dcterms:W3CDTF">2013-09-29T12:27:20Z</dcterms:created>
  <dcterms:modified xsi:type="dcterms:W3CDTF">2023-02-07T07:41:02Z</dcterms:modified>
</cp:coreProperties>
</file>