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71" r:id="rId2"/>
    <p:sldId id="274" r:id="rId3"/>
    <p:sldId id="273" r:id="rId4"/>
    <p:sldId id="276" r:id="rId5"/>
    <p:sldId id="272" r:id="rId6"/>
    <p:sldId id="275" r:id="rId7"/>
    <p:sldId id="277" r:id="rId8"/>
    <p:sldId id="307" r:id="rId9"/>
    <p:sldId id="308" r:id="rId10"/>
    <p:sldId id="278" r:id="rId11"/>
    <p:sldId id="417" r:id="rId12"/>
    <p:sldId id="279" r:id="rId13"/>
    <p:sldId id="280" r:id="rId14"/>
    <p:sldId id="311" r:id="rId15"/>
    <p:sldId id="312" r:id="rId16"/>
    <p:sldId id="281" r:id="rId17"/>
    <p:sldId id="313" r:id="rId18"/>
    <p:sldId id="309" r:id="rId19"/>
    <p:sldId id="283" r:id="rId20"/>
    <p:sldId id="391" r:id="rId21"/>
    <p:sldId id="418" r:id="rId22"/>
    <p:sldId id="420" r:id="rId23"/>
    <p:sldId id="285" r:id="rId24"/>
    <p:sldId id="286" r:id="rId25"/>
    <p:sldId id="284" r:id="rId26"/>
    <p:sldId id="282" r:id="rId27"/>
    <p:sldId id="288" r:id="rId28"/>
    <p:sldId id="295" r:id="rId29"/>
    <p:sldId id="419" r:id="rId30"/>
    <p:sldId id="289" r:id="rId31"/>
    <p:sldId id="314" r:id="rId32"/>
    <p:sldId id="315" r:id="rId33"/>
    <p:sldId id="316" r:id="rId34"/>
    <p:sldId id="290" r:id="rId35"/>
    <p:sldId id="292" r:id="rId36"/>
    <p:sldId id="291" r:id="rId37"/>
    <p:sldId id="294" r:id="rId38"/>
    <p:sldId id="317" r:id="rId39"/>
    <p:sldId id="299" r:id="rId40"/>
    <p:sldId id="300" r:id="rId41"/>
    <p:sldId id="387" r:id="rId42"/>
    <p:sldId id="303" r:id="rId43"/>
    <p:sldId id="345" r:id="rId44"/>
    <p:sldId id="346" r:id="rId45"/>
    <p:sldId id="348" r:id="rId46"/>
    <p:sldId id="361" r:id="rId47"/>
    <p:sldId id="421" r:id="rId48"/>
    <p:sldId id="301" r:id="rId49"/>
    <p:sldId id="415" r:id="rId50"/>
    <p:sldId id="302" r:id="rId51"/>
    <p:sldId id="304" r:id="rId52"/>
    <p:sldId id="324" r:id="rId53"/>
    <p:sldId id="323" r:id="rId54"/>
    <p:sldId id="306" r:id="rId55"/>
    <p:sldId id="326" r:id="rId56"/>
    <p:sldId id="325" r:id="rId57"/>
    <p:sldId id="327" r:id="rId58"/>
    <p:sldId id="328" r:id="rId59"/>
    <p:sldId id="305" r:id="rId60"/>
    <p:sldId id="329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36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96336-B219-460D-8B26-7D1F4BAD1B77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670F1-8032-49AB-816C-536D3671C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345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9668-2CEC-49D3-A1AD-353C62907F8F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4B38-DA96-4301-BCA5-63046629B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496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9668-2CEC-49D3-A1AD-353C62907F8F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4B38-DA96-4301-BCA5-63046629B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57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9668-2CEC-49D3-A1AD-353C62907F8F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4B38-DA96-4301-BCA5-63046629B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89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9668-2CEC-49D3-A1AD-353C62907F8F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4B38-DA96-4301-BCA5-63046629B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9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9668-2CEC-49D3-A1AD-353C62907F8F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4B38-DA96-4301-BCA5-63046629B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8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9668-2CEC-49D3-A1AD-353C62907F8F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4B38-DA96-4301-BCA5-63046629B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70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9668-2CEC-49D3-A1AD-353C62907F8F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4B38-DA96-4301-BCA5-63046629B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69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9668-2CEC-49D3-A1AD-353C62907F8F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4B38-DA96-4301-BCA5-63046629B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194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9668-2CEC-49D3-A1AD-353C62907F8F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4B38-DA96-4301-BCA5-63046629B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17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9668-2CEC-49D3-A1AD-353C62907F8F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4B38-DA96-4301-BCA5-63046629B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54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9668-2CEC-49D3-A1AD-353C62907F8F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4B38-DA96-4301-BCA5-63046629B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827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F9668-2CEC-49D3-A1AD-353C62907F8F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54B38-DA96-4301-BCA5-63046629B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33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 Slizniční a kožní imunita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4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Imunita gastrointestinálního systému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cs-CZ" dirty="0" smtClean="0"/>
              <a:t>2 základní </a:t>
            </a:r>
            <a:r>
              <a:rPr lang="cs-CZ" dirty="0" err="1" smtClean="0"/>
              <a:t>chrakteristiky</a:t>
            </a:r>
            <a:r>
              <a:rPr lang="cs-CZ" dirty="0" smtClean="0"/>
              <a:t>:</a:t>
            </a:r>
          </a:p>
          <a:p>
            <a:pPr marL="457200" lvl="1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Mukóza</a:t>
            </a:r>
            <a:r>
              <a:rPr lang="cs-CZ" dirty="0" smtClean="0"/>
              <a:t> tenkého a tlustého střeva – větší než 200m</a:t>
            </a:r>
            <a:r>
              <a:rPr lang="cs-CZ" baseline="30000" dirty="0" smtClean="0"/>
              <a:t>2</a:t>
            </a:r>
            <a:r>
              <a:rPr lang="cs-CZ" dirty="0" smtClean="0"/>
              <a:t> (velikost tenisového kurtu)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smtClean="0"/>
              <a:t>500 různých druhů bakterií – dohromady 10</a:t>
            </a:r>
            <a:r>
              <a:rPr lang="cs-CZ" baseline="30000" dirty="0" smtClean="0"/>
              <a:t>14 </a:t>
            </a:r>
            <a:r>
              <a:rPr lang="cs-CZ" dirty="0" smtClean="0"/>
              <a:t>buněk – 10x více než buněk člověka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r>
              <a:rPr lang="cs-CZ" dirty="0" smtClean="0"/>
              <a:t>Soustředěno okolo 80% imunokompetentních buněk těla – největší </a:t>
            </a:r>
            <a:r>
              <a:rPr lang="cs-CZ" dirty="0" err="1" smtClean="0"/>
              <a:t>lymfytický</a:t>
            </a:r>
            <a:r>
              <a:rPr lang="cs-CZ" dirty="0" smtClean="0"/>
              <a:t> orgán ) spolu s kůží</a:t>
            </a:r>
          </a:p>
          <a:p>
            <a:pPr marL="457200" lvl="1" indent="0">
              <a:buNone/>
            </a:pPr>
            <a:endParaRPr lang="cs-CZ" dirty="0" smtClean="0"/>
          </a:p>
          <a:p>
            <a:pPr lvl="1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984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568952" cy="493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95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Buňky střevního  epitelu</a:t>
            </a:r>
            <a:endParaRPr lang="en-US" sz="4000" b="1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12776"/>
            <a:ext cx="8763000" cy="480060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cs-CZ" sz="2800" b="1" dirty="0" smtClean="0"/>
              <a:t>Vznikají </a:t>
            </a:r>
            <a:r>
              <a:rPr lang="cs-CZ" sz="2800" b="1" dirty="0" err="1" smtClean="0"/>
              <a:t>dieferenciací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multipotentní</a:t>
            </a:r>
            <a:r>
              <a:rPr lang="cs-CZ" sz="2800" b="1" dirty="0" smtClean="0"/>
              <a:t> kmenové buňky: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sz="2800" b="1" dirty="0" smtClean="0"/>
              <a:t>4 typy buněk: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sz="2800" b="1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cs-CZ" sz="2800" b="1" dirty="0" err="1" smtClean="0"/>
              <a:t>Enterocyty</a:t>
            </a:r>
            <a:r>
              <a:rPr lang="cs-CZ" sz="2800" b="1" dirty="0"/>
              <a:t>, </a:t>
            </a:r>
            <a:r>
              <a:rPr lang="cs-CZ" sz="2800" b="1" dirty="0" err="1"/>
              <a:t>kolonocyty</a:t>
            </a:r>
            <a:r>
              <a:rPr lang="cs-CZ" sz="2800" b="1" dirty="0"/>
              <a:t> v tlustém střevě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sz="2800" b="1" dirty="0" smtClean="0"/>
              <a:t>rychlá </a:t>
            </a:r>
            <a:r>
              <a:rPr lang="cs-CZ" sz="2800" b="1" dirty="0"/>
              <a:t>obměna - 18 h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sz="2800" b="1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cs-CZ" sz="2800" b="1" dirty="0" smtClean="0"/>
              <a:t>Pohárkové </a:t>
            </a:r>
            <a:r>
              <a:rPr lang="cs-CZ" sz="2800" b="1" dirty="0"/>
              <a:t>buňky - granula </a:t>
            </a:r>
            <a:r>
              <a:rPr lang="cs-CZ" sz="2800" b="1" dirty="0" smtClean="0"/>
              <a:t>mucinu produkují hlen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sz="28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sz="2800" b="1" dirty="0" err="1"/>
              <a:t>Panethovy</a:t>
            </a:r>
            <a:r>
              <a:rPr lang="cs-CZ" sz="2800" b="1" dirty="0"/>
              <a:t> buňky - na dně krypt tenkého </a:t>
            </a:r>
            <a:r>
              <a:rPr lang="cs-CZ" sz="2800" b="1" dirty="0" smtClean="0"/>
              <a:t>střeva,</a:t>
            </a:r>
            <a:endParaRPr lang="cs-CZ" sz="28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sz="2800" b="1" dirty="0" smtClean="0"/>
              <a:t>sekreční </a:t>
            </a:r>
            <a:r>
              <a:rPr lang="cs-CZ" sz="2800" b="1" dirty="0"/>
              <a:t>granula - </a:t>
            </a:r>
            <a:r>
              <a:rPr lang="cs-CZ" sz="2800" b="1" dirty="0" err="1"/>
              <a:t>defensiny</a:t>
            </a:r>
            <a:r>
              <a:rPr lang="cs-CZ" sz="2800" b="1" dirty="0"/>
              <a:t>, žijí 20 dní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sz="2800" b="1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cs-CZ" sz="2800" b="1" u="sng" dirty="0" smtClean="0"/>
              <a:t>M- buňky </a:t>
            </a:r>
            <a:r>
              <a:rPr lang="cs-CZ" sz="2800" b="1" dirty="0" smtClean="0"/>
              <a:t>- v epitelu kryjícím lymfatické folikuly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sz="2800" b="1" dirty="0"/>
          </a:p>
          <a:p>
            <a:pPr>
              <a:spcBef>
                <a:spcPct val="0"/>
              </a:spcBef>
              <a:buFontTx/>
              <a:buNone/>
            </a:pP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62504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Buňky střevního epitelu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Epitelové buňky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000" dirty="0" smtClean="0"/>
              <a:t>Součást fyziologických barier:  pevné spojení epitel.   buněk, tvorba hlenu, rychlá obnova slizniční vrstvy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000" dirty="0" smtClean="0"/>
              <a:t>Krátce žijící, 3-5 dní, rychlá obměna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000" dirty="0" smtClean="0"/>
              <a:t>Mikrob, který pronikl do epitelové buňky, nemůže </a:t>
            </a:r>
            <a:r>
              <a:rPr lang="cs-CZ" sz="3000" dirty="0" err="1" smtClean="0"/>
              <a:t>invadovat</a:t>
            </a:r>
            <a:r>
              <a:rPr lang="cs-CZ" sz="3000" dirty="0" smtClean="0"/>
              <a:t> do podslizniční vrstvy díky rychlému odlučování buněk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000" dirty="0" smtClean="0"/>
              <a:t>Udržování střevní homeostázy regulací absorpce vody, elektrolytů a živin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000" dirty="0" smtClean="0"/>
              <a:t>Povrch buněk chráněn a muciny - tvorba hlenu</a:t>
            </a:r>
            <a:r>
              <a:rPr lang="cs-CZ" sz="3000" dirty="0"/>
              <a:t> </a:t>
            </a:r>
            <a:r>
              <a:rPr lang="cs-CZ" sz="3000" dirty="0" smtClean="0"/>
              <a:t> a </a:t>
            </a:r>
            <a:r>
              <a:rPr lang="cs-CZ" sz="3000" dirty="0" err="1" smtClean="0"/>
              <a:t>glykosaminoglykany</a:t>
            </a:r>
            <a:r>
              <a:rPr lang="cs-CZ" sz="3000" dirty="0" smtClean="0"/>
              <a:t> – </a:t>
            </a:r>
            <a:r>
              <a:rPr lang="cs-CZ" sz="3000" dirty="0" err="1" smtClean="0"/>
              <a:t>glykokalyx</a:t>
            </a:r>
            <a:r>
              <a:rPr lang="cs-CZ" sz="3000" dirty="0" smtClean="0"/>
              <a:t> ) obojí produkováno každých 6 -12 hodin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000" dirty="0" smtClean="0"/>
              <a:t>Schopny </a:t>
            </a:r>
            <a:r>
              <a:rPr lang="cs-CZ" sz="3000" dirty="0"/>
              <a:t>diskriminace mezi patogenní a nepatogenními mikroorganismy – zajištěno </a:t>
            </a:r>
            <a:r>
              <a:rPr lang="cs-CZ" sz="3000" dirty="0" smtClean="0"/>
              <a:t>intracelulární </a:t>
            </a:r>
            <a:r>
              <a:rPr lang="cs-CZ" sz="3000" dirty="0"/>
              <a:t>lokalizací PAMP </a:t>
            </a:r>
            <a:r>
              <a:rPr lang="cs-CZ" sz="3000" dirty="0" smtClean="0"/>
              <a:t>receptorů (TLR2,4,5,6,7,9; NLR receptory pro </a:t>
            </a:r>
            <a:r>
              <a:rPr lang="cs-CZ" sz="3000" dirty="0" err="1" smtClean="0"/>
              <a:t>flagelin</a:t>
            </a:r>
            <a:r>
              <a:rPr lang="cs-CZ" sz="3000" dirty="0" smtClean="0"/>
              <a:t>)</a:t>
            </a:r>
            <a:endParaRPr lang="cs-CZ" sz="3000" dirty="0"/>
          </a:p>
          <a:p>
            <a:pPr marL="457200" lvl="1" indent="0">
              <a:buNone/>
            </a:pPr>
            <a:endParaRPr lang="cs-CZ" dirty="0" smtClean="0"/>
          </a:p>
          <a:p>
            <a:pPr lvl="1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546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Buňky střevního epitelu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Obměna je regulována mírou expozice potravním faktorům</a:t>
            </a:r>
          </a:p>
          <a:p>
            <a:r>
              <a:rPr lang="cs-CZ" dirty="0" smtClean="0"/>
              <a:t>Podvýživa či absence potravinových podnětů vede k atrofii epitelové vrstvy</a:t>
            </a:r>
          </a:p>
          <a:p>
            <a:r>
              <a:rPr lang="cs-CZ" dirty="0" smtClean="0"/>
              <a:t>Stimulace proliferace epitelových buněk působením mikrobiálních podnětů – výrazně omezena u </a:t>
            </a:r>
            <a:r>
              <a:rPr lang="cs-CZ" dirty="0" err="1" smtClean="0"/>
              <a:t>bezmikrobních</a:t>
            </a:r>
            <a:r>
              <a:rPr lang="cs-CZ" dirty="0" smtClean="0"/>
              <a:t> zvířat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183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Úloha epitelových buněk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Přímá ochrana před vniknutím mikroorganismů</a:t>
            </a:r>
          </a:p>
          <a:p>
            <a:r>
              <a:rPr lang="cs-CZ" dirty="0" smtClean="0"/>
              <a:t>Kooperace s </a:t>
            </a:r>
            <a:r>
              <a:rPr lang="cs-CZ" dirty="0" err="1" smtClean="0"/>
              <a:t>intraepitelovými</a:t>
            </a:r>
            <a:r>
              <a:rPr lang="cs-CZ" dirty="0" smtClean="0"/>
              <a:t> T-lymfocyty pomocí adhezivních interakcí</a:t>
            </a:r>
          </a:p>
          <a:p>
            <a:r>
              <a:rPr lang="cs-CZ" dirty="0" smtClean="0"/>
              <a:t>Produkce humorálních složek regulujících aktivitu epitelových buněk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5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Epitelové buňky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Bez aktivace nízká exprese TLR2 a TLR4</a:t>
            </a:r>
          </a:p>
          <a:p>
            <a:r>
              <a:rPr lang="cs-CZ" sz="2800" dirty="0" smtClean="0"/>
              <a:t>Po aktivaci produkce prozánětlivých </a:t>
            </a:r>
            <a:r>
              <a:rPr lang="cs-CZ" sz="2800" dirty="0" err="1" smtClean="0"/>
              <a:t>cytokinů</a:t>
            </a:r>
            <a:r>
              <a:rPr lang="cs-CZ" sz="2800" dirty="0" smtClean="0"/>
              <a:t>: TNF alfa, GM-CSF, IL-8, zvyšování exprese TLR4</a:t>
            </a:r>
          </a:p>
          <a:p>
            <a:r>
              <a:rPr lang="cs-CZ" sz="2800" dirty="0" smtClean="0"/>
              <a:t>Přítomny receptory pro IL-2 a další </a:t>
            </a:r>
            <a:r>
              <a:rPr lang="cs-CZ" sz="2800" dirty="0" err="1" smtClean="0"/>
              <a:t>cytokiny</a:t>
            </a:r>
            <a:endParaRPr lang="cs-CZ" sz="2800" dirty="0" smtClean="0"/>
          </a:p>
          <a:p>
            <a:r>
              <a:rPr lang="cs-CZ" sz="2800" dirty="0" smtClean="0"/>
              <a:t>Po aktivaci zvýšení exprese HLA-II, působením IFN-</a:t>
            </a:r>
            <a:r>
              <a:rPr lang="el-GR" sz="2800" dirty="0" smtClean="0"/>
              <a:t>γ</a:t>
            </a:r>
            <a:r>
              <a:rPr lang="cs-CZ" sz="2800" dirty="0" smtClean="0"/>
              <a:t> – produkován </a:t>
            </a:r>
            <a:r>
              <a:rPr lang="cs-CZ" sz="2800" dirty="0" err="1" smtClean="0"/>
              <a:t>intraepitelovými</a:t>
            </a:r>
            <a:r>
              <a:rPr lang="cs-CZ" sz="2800" dirty="0" smtClean="0"/>
              <a:t> T-lymfocyty, zvyšuje se schopnost </a:t>
            </a:r>
            <a:r>
              <a:rPr lang="cs-CZ" sz="2800" dirty="0" err="1" smtClean="0"/>
              <a:t>ep</a:t>
            </a:r>
            <a:r>
              <a:rPr lang="cs-CZ" sz="2800" dirty="0" smtClean="0"/>
              <a:t>. buněk prezentovat </a:t>
            </a:r>
            <a:r>
              <a:rPr lang="cs-CZ" sz="2800" dirty="0" err="1" smtClean="0"/>
              <a:t>Ag</a:t>
            </a:r>
            <a:endParaRPr lang="cs-CZ" sz="2800" dirty="0" smtClean="0"/>
          </a:p>
          <a:p>
            <a:r>
              <a:rPr lang="cs-CZ" sz="2800" dirty="0" smtClean="0"/>
              <a:t>Konstitutivně přítomna molekula CD1d – předkládání antigenů ne-proteinové povahy – např. lipopolysacharidů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18030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Epitelové buňky střeva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 svém povrchu mají </a:t>
            </a:r>
            <a:r>
              <a:rPr lang="cs-CZ" dirty="0" err="1" smtClean="0"/>
              <a:t>Fc</a:t>
            </a:r>
            <a:r>
              <a:rPr lang="cs-CZ" dirty="0" smtClean="0"/>
              <a:t> receptory: </a:t>
            </a:r>
            <a:r>
              <a:rPr lang="cs-CZ" dirty="0" err="1" smtClean="0"/>
              <a:t>Fc</a:t>
            </a:r>
            <a:r>
              <a:rPr lang="el-GR" dirty="0" smtClean="0"/>
              <a:t>γ</a:t>
            </a:r>
            <a:r>
              <a:rPr lang="cs-CZ" dirty="0" smtClean="0"/>
              <a:t>RII a </a:t>
            </a:r>
            <a:r>
              <a:rPr lang="cs-CZ" dirty="0" err="1"/>
              <a:t>Fc</a:t>
            </a:r>
            <a:r>
              <a:rPr lang="el-GR" dirty="0"/>
              <a:t>γ</a:t>
            </a:r>
            <a:r>
              <a:rPr lang="cs-CZ" dirty="0" smtClean="0"/>
              <a:t>RIII </a:t>
            </a:r>
            <a:r>
              <a:rPr lang="cs-CZ" dirty="0"/>
              <a:t>a dál neonatální </a:t>
            </a:r>
            <a:r>
              <a:rPr lang="cs-CZ" dirty="0" err="1"/>
              <a:t>FcRn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/>
              <a:t>neonatální </a:t>
            </a:r>
            <a:r>
              <a:rPr lang="cs-CZ" dirty="0" err="1" smtClean="0"/>
              <a:t>FcRn</a:t>
            </a:r>
            <a:r>
              <a:rPr lang="cs-CZ" dirty="0" smtClean="0"/>
              <a:t> – přenos mateřských </a:t>
            </a:r>
            <a:r>
              <a:rPr lang="cs-CZ" dirty="0" err="1"/>
              <a:t>I</a:t>
            </a:r>
            <a:r>
              <a:rPr lang="cs-CZ" dirty="0" err="1" smtClean="0"/>
              <a:t>gG</a:t>
            </a:r>
            <a:r>
              <a:rPr lang="cs-CZ" dirty="0" smtClean="0"/>
              <a:t> in </a:t>
            </a:r>
            <a:r>
              <a:rPr lang="cs-CZ" dirty="0" err="1" smtClean="0"/>
              <a:t>utero</a:t>
            </a:r>
            <a:endParaRPr lang="cs-CZ" dirty="0" smtClean="0"/>
          </a:p>
          <a:p>
            <a:r>
              <a:rPr lang="cs-CZ" dirty="0" smtClean="0"/>
              <a:t>U dospělých přenos </a:t>
            </a:r>
            <a:r>
              <a:rPr lang="cs-CZ" dirty="0" err="1" smtClean="0"/>
              <a:t>imunokomplexů</a:t>
            </a:r>
            <a:r>
              <a:rPr lang="cs-CZ" dirty="0" smtClean="0"/>
              <a:t> </a:t>
            </a:r>
            <a:r>
              <a:rPr lang="cs-CZ" dirty="0" err="1" smtClean="0"/>
              <a:t>IgG</a:t>
            </a:r>
            <a:r>
              <a:rPr lang="cs-CZ" dirty="0" smtClean="0"/>
              <a:t> a </a:t>
            </a:r>
            <a:r>
              <a:rPr lang="cs-CZ" dirty="0" err="1" smtClean="0"/>
              <a:t>ciz</a:t>
            </a:r>
            <a:r>
              <a:rPr lang="cs-CZ" dirty="0" smtClean="0"/>
              <a:t>. </a:t>
            </a:r>
            <a:r>
              <a:rPr lang="cs-CZ" dirty="0" err="1" smtClean="0"/>
              <a:t>Ag</a:t>
            </a:r>
            <a:r>
              <a:rPr lang="cs-CZ" dirty="0" smtClean="0"/>
              <a:t> do podslizniční vrstvy – pro zpracování dendritickými </a:t>
            </a:r>
            <a:r>
              <a:rPr lang="cs-CZ" dirty="0" err="1" smtClean="0"/>
              <a:t>bb</a:t>
            </a:r>
            <a:r>
              <a:rPr lang="cs-CZ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063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Pohárkové buňky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Vytváří ve velkém množství muciny  - hydratované gely skládající se z různých glykoproteinů</a:t>
            </a:r>
          </a:p>
          <a:p>
            <a:r>
              <a:rPr lang="cs-CZ" dirty="0" smtClean="0"/>
              <a:t>Funkce mucinů: lubrikace a ochrana střevních klků</a:t>
            </a:r>
          </a:p>
          <a:p>
            <a:r>
              <a:rPr lang="cs-CZ" dirty="0" smtClean="0"/>
              <a:t>Interakce s lysozymem a sekrečními imunoglobuliny</a:t>
            </a:r>
          </a:p>
          <a:p>
            <a:r>
              <a:rPr lang="cs-CZ" dirty="0" smtClean="0"/>
              <a:t>Hlen chrání epitelové buňky před přichycením mikroorganismů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95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Panethovy</a:t>
            </a:r>
            <a:r>
              <a:rPr lang="cs-CZ" dirty="0" smtClean="0"/>
              <a:t> buňky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Sekreční epitelové buňky</a:t>
            </a:r>
          </a:p>
          <a:p>
            <a:r>
              <a:rPr lang="cs-CZ" dirty="0" smtClean="0"/>
              <a:t>Produkce lysozymu, fosfolipázy A </a:t>
            </a:r>
          </a:p>
          <a:p>
            <a:r>
              <a:rPr lang="cs-CZ" dirty="0" smtClean="0"/>
              <a:t>Produkce </a:t>
            </a:r>
            <a:r>
              <a:rPr lang="cs-CZ" dirty="0" err="1" smtClean="0"/>
              <a:t>defenzínů</a:t>
            </a:r>
            <a:r>
              <a:rPr lang="cs-CZ" dirty="0" smtClean="0"/>
              <a:t> – vazba na mikrobiální membrány s velkým obsahem záporně nabitých </a:t>
            </a:r>
            <a:r>
              <a:rPr lang="cs-CZ" dirty="0" err="1" smtClean="0"/>
              <a:t>fosolipidů</a:t>
            </a:r>
            <a:r>
              <a:rPr lang="cs-CZ" dirty="0" smtClean="0"/>
              <a:t> a působí mikrobicidně (</a:t>
            </a:r>
            <a:r>
              <a:rPr lang="cs-CZ" dirty="0" err="1" smtClean="0"/>
              <a:t>Listeria</a:t>
            </a:r>
            <a:r>
              <a:rPr lang="cs-CZ" dirty="0" smtClean="0"/>
              <a:t>, </a:t>
            </a:r>
            <a:r>
              <a:rPr lang="cs-CZ" dirty="0" err="1" smtClean="0"/>
              <a:t>Esherichia</a:t>
            </a:r>
            <a:r>
              <a:rPr lang="cs-CZ" dirty="0" smtClean="0"/>
              <a:t>, </a:t>
            </a:r>
            <a:r>
              <a:rPr lang="cs-CZ" dirty="0" err="1" smtClean="0"/>
              <a:t>Salmonella</a:t>
            </a:r>
            <a:r>
              <a:rPr lang="cs-CZ" dirty="0" smtClean="0"/>
              <a:t>, </a:t>
            </a:r>
            <a:r>
              <a:rPr lang="cs-CZ" dirty="0" err="1" smtClean="0"/>
              <a:t>Candida</a:t>
            </a:r>
            <a:r>
              <a:rPr lang="cs-CZ" dirty="0" smtClean="0"/>
              <a:t> </a:t>
            </a:r>
            <a:r>
              <a:rPr lang="cs-CZ" dirty="0" err="1" smtClean="0"/>
              <a:t>Albicans</a:t>
            </a:r>
            <a:r>
              <a:rPr lang="cs-CZ" dirty="0" smtClean="0"/>
              <a:t>)</a:t>
            </a:r>
          </a:p>
          <a:p>
            <a:r>
              <a:rPr lang="cs-CZ" dirty="0" smtClean="0"/>
              <a:t>Lokalizovány v blízkosti </a:t>
            </a:r>
            <a:r>
              <a:rPr lang="cs-CZ" dirty="0" err="1" smtClean="0"/>
              <a:t>proliferujících</a:t>
            </a:r>
            <a:r>
              <a:rPr lang="cs-CZ" dirty="0" smtClean="0"/>
              <a:t> kmenových buněk, které chrání před mikrobiálním poškozením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795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Slizniční povrchy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Oddělení vnějšího prostředí od vnitřního prostředí člověka</a:t>
            </a:r>
          </a:p>
          <a:p>
            <a:r>
              <a:rPr lang="cs-CZ" dirty="0" smtClean="0"/>
              <a:t>Slizniční povrchy jsou zodpovědné za </a:t>
            </a:r>
            <a:r>
              <a:rPr lang="cs-CZ" dirty="0" err="1" smtClean="0"/>
              <a:t>resorbci</a:t>
            </a:r>
            <a:r>
              <a:rPr lang="cs-CZ" dirty="0" smtClean="0"/>
              <a:t> živin, výměnu plynů x obrovské množství podnětů (složky potravy, fyziologická mikroflóra, indiferentní mikroflóra, </a:t>
            </a:r>
            <a:r>
              <a:rPr lang="cs-CZ" dirty="0" err="1" smtClean="0"/>
              <a:t>enviromentální</a:t>
            </a:r>
            <a:r>
              <a:rPr lang="cs-CZ" dirty="0" smtClean="0"/>
              <a:t> podněty) – nesmí dojít ke vzniku imunitní odpovědi</a:t>
            </a:r>
          </a:p>
          <a:p>
            <a:r>
              <a:rPr lang="cs-CZ" dirty="0" smtClean="0"/>
              <a:t>X patogenní mikroby – nutná imunitní reakce – eliminaci patogenů – reparace poškození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200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Intraepteliální</a:t>
            </a:r>
            <a:r>
              <a:rPr lang="cs-CZ" dirty="0" smtClean="0"/>
              <a:t> T lymfocyty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Lokalizovány zejména v klcích tenkého střeva</a:t>
            </a:r>
          </a:p>
          <a:p>
            <a:r>
              <a:rPr lang="cs-CZ" dirty="0" err="1" smtClean="0"/>
              <a:t>Tc</a:t>
            </a:r>
            <a:r>
              <a:rPr lang="cs-CZ" dirty="0" smtClean="0"/>
              <a:t> lymfocyty (CD3+8+), působí cytotoxicky – </a:t>
            </a:r>
            <a:r>
              <a:rPr lang="cs-CZ" dirty="0" err="1" smtClean="0"/>
              <a:t>granzym</a:t>
            </a:r>
            <a:r>
              <a:rPr lang="cs-CZ" dirty="0" smtClean="0"/>
              <a:t> nebo vazbou přes Fas-</a:t>
            </a:r>
            <a:r>
              <a:rPr lang="cs-CZ" dirty="0" err="1" smtClean="0"/>
              <a:t>FasL</a:t>
            </a:r>
            <a:r>
              <a:rPr lang="cs-CZ" dirty="0" smtClean="0"/>
              <a:t> na infikované nebo nádorově změněné epiteliální </a:t>
            </a:r>
            <a:r>
              <a:rPr lang="cs-CZ" dirty="0" err="1" smtClean="0"/>
              <a:t>bb</a:t>
            </a:r>
            <a:r>
              <a:rPr lang="cs-CZ" dirty="0" smtClean="0"/>
              <a:t>.</a:t>
            </a:r>
          </a:p>
          <a:p>
            <a:r>
              <a:rPr lang="cs-CZ" dirty="0" smtClean="0"/>
              <a:t>75% exprimuje receptor </a:t>
            </a:r>
            <a:r>
              <a:rPr lang="en-GB" dirty="0" smtClean="0"/>
              <a:t>αβ</a:t>
            </a:r>
            <a:r>
              <a:rPr lang="cs-CZ" dirty="0" smtClean="0"/>
              <a:t> </a:t>
            </a:r>
            <a:r>
              <a:rPr lang="cs-CZ" dirty="0" err="1" smtClean="0"/>
              <a:t>oligoklonálního</a:t>
            </a:r>
            <a:r>
              <a:rPr lang="cs-CZ" dirty="0"/>
              <a:t> </a:t>
            </a:r>
            <a:r>
              <a:rPr lang="cs-CZ" dirty="0" smtClean="0"/>
              <a:t>charakteru</a:t>
            </a:r>
          </a:p>
          <a:p>
            <a:r>
              <a:rPr lang="cs-CZ" dirty="0" smtClean="0"/>
              <a:t>Regulace nežádoucích reakcí proti potravinovým </a:t>
            </a:r>
            <a:r>
              <a:rPr lang="cs-CZ" dirty="0" err="1" smtClean="0"/>
              <a:t>Ag</a:t>
            </a:r>
            <a:endParaRPr lang="cs-CZ" dirty="0" smtClean="0"/>
          </a:p>
          <a:p>
            <a:r>
              <a:rPr lang="cs-CZ" dirty="0" smtClean="0"/>
              <a:t>25% exprimuje receptor</a:t>
            </a:r>
            <a:r>
              <a:rPr lang="cs-CZ" dirty="0"/>
              <a:t> </a:t>
            </a:r>
            <a:r>
              <a:rPr lang="en-GB" dirty="0" err="1" smtClean="0"/>
              <a:t>γδ</a:t>
            </a:r>
            <a:r>
              <a:rPr lang="cs-CZ" dirty="0" smtClean="0"/>
              <a:t> </a:t>
            </a:r>
            <a:r>
              <a:rPr lang="cs-CZ" dirty="0"/>
              <a:t>– sekrece </a:t>
            </a:r>
            <a:r>
              <a:rPr lang="cs-CZ" dirty="0" err="1" smtClean="0"/>
              <a:t>cytokinů</a:t>
            </a:r>
            <a:r>
              <a:rPr lang="cs-CZ" dirty="0"/>
              <a:t> </a:t>
            </a:r>
            <a:r>
              <a:rPr lang="cs-CZ" dirty="0" smtClean="0"/>
              <a:t>důležitých při hojení </a:t>
            </a:r>
            <a:r>
              <a:rPr lang="cs-CZ" dirty="0" err="1" smtClean="0"/>
              <a:t>epitelií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440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Epiteliální T-lymfocyty a lamina propria T-lymfocyty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90" y="1556792"/>
            <a:ext cx="8836662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83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Homing</a:t>
            </a:r>
            <a:r>
              <a:rPr lang="cs-CZ" dirty="0" smtClean="0"/>
              <a:t> tkáňově specifických T-lymfocytů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6552728" cy="427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52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676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</a:t>
            </a:r>
            <a:r>
              <a:rPr lang="cs-CZ" sz="4000" dirty="0" smtClean="0"/>
              <a:t> - </a:t>
            </a:r>
            <a:r>
              <a:rPr lang="en-US" sz="4000" dirty="0" smtClean="0"/>
              <a:t> </a:t>
            </a:r>
            <a:r>
              <a:rPr lang="en-US" sz="4000" dirty="0"/>
              <a:t>BUŇKY </a:t>
            </a:r>
            <a:r>
              <a:rPr lang="cs-CZ" sz="4000" dirty="0"/>
              <a:t> </a:t>
            </a:r>
            <a:r>
              <a:rPr lang="en-US" sz="4000" dirty="0" smtClean="0"/>
              <a:t>V </a:t>
            </a:r>
            <a:r>
              <a:rPr lang="en-US" sz="4000" dirty="0"/>
              <a:t>EPITELU KRYJÍCÍM LYMFATICKÉ FOLIKULY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988840"/>
            <a:ext cx="8136904" cy="4724400"/>
          </a:xfrm>
        </p:spPr>
        <p:txBody>
          <a:bodyPr/>
          <a:lstStyle/>
          <a:p>
            <a:pPr algn="l">
              <a:lnSpc>
                <a:spcPct val="60000"/>
              </a:lnSpc>
            </a:pPr>
            <a:endParaRPr lang="en-US" sz="2400" b="1" dirty="0"/>
          </a:p>
          <a:p>
            <a:pPr marL="457200" indent="-457200" algn="l">
              <a:lnSpc>
                <a:spcPct val="6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</a:rPr>
              <a:t>Epitelové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>
                <a:solidFill>
                  <a:schemeClr val="tx1"/>
                </a:solidFill>
              </a:rPr>
              <a:t>buňky</a:t>
            </a:r>
            <a:r>
              <a:rPr lang="en-US" sz="2800" dirty="0">
                <a:solidFill>
                  <a:schemeClr val="tx1"/>
                </a:solidFill>
              </a:rPr>
              <a:t>  s  </a:t>
            </a:r>
            <a:r>
              <a:rPr lang="en-US" sz="2800" dirty="0" err="1">
                <a:solidFill>
                  <a:schemeClr val="tx1"/>
                </a:solidFill>
              </a:rPr>
              <a:t>nízkým</a:t>
            </a:r>
            <a:r>
              <a:rPr lang="en-US" sz="2800" dirty="0">
                <a:solidFill>
                  <a:schemeClr val="tx1"/>
                </a:solidFill>
              </a:rPr>
              <a:t>  </a:t>
            </a:r>
            <a:r>
              <a:rPr lang="en-US" sz="2800" dirty="0" err="1">
                <a:solidFill>
                  <a:schemeClr val="tx1"/>
                </a:solidFill>
              </a:rPr>
              <a:t>nebo</a:t>
            </a:r>
            <a:r>
              <a:rPr lang="en-US" sz="2800" dirty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chybějícím</a:t>
            </a:r>
            <a:r>
              <a:rPr lang="cs-CZ" sz="2800" dirty="0" smtClean="0">
                <a:solidFill>
                  <a:schemeClr val="tx1"/>
                </a:solidFill>
              </a:rPr>
              <a:t> kartáčkovým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lemem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minimální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glykokalyx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bez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lysozomálních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cs-CZ" sz="2800" dirty="0" smtClean="0">
                <a:solidFill>
                  <a:schemeClr val="tx1"/>
                </a:solidFill>
              </a:rPr>
              <a:t> struktur,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basolaterálně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výběžky</a:t>
            </a:r>
            <a:endParaRPr lang="en-US" sz="2800" dirty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Funkce</a:t>
            </a:r>
            <a:r>
              <a:rPr lang="en-US" sz="2800" dirty="0">
                <a:solidFill>
                  <a:schemeClr val="tx1"/>
                </a:solidFill>
              </a:rPr>
              <a:t>: </a:t>
            </a:r>
            <a:r>
              <a:rPr lang="cs-CZ" sz="2800" dirty="0" smtClean="0">
                <a:solidFill>
                  <a:schemeClr val="tx1"/>
                </a:solidFill>
              </a:rPr>
              <a:t> transport 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antigenů</a:t>
            </a:r>
            <a:r>
              <a:rPr lang="cs-CZ" sz="2800" dirty="0" smtClean="0">
                <a:solidFill>
                  <a:schemeClr val="tx1"/>
                </a:solidFill>
              </a:rPr>
              <a:t> do lymfatického folikulu</a:t>
            </a:r>
            <a:endParaRPr lang="en-US" sz="2800" dirty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2800" dirty="0">
                <a:solidFill>
                  <a:schemeClr val="tx1"/>
                </a:solidFill>
              </a:rPr>
              <a:t>               </a:t>
            </a:r>
          </a:p>
          <a:p>
            <a:pPr marL="457200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Počet</a:t>
            </a:r>
            <a:r>
              <a:rPr lang="en-US" sz="2800" dirty="0">
                <a:solidFill>
                  <a:schemeClr val="tx1"/>
                </a:solidFill>
              </a:rPr>
              <a:t>:  1/100 - 1/1000 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konvenčních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enterocytů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50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Epteliální</a:t>
            </a:r>
            <a:r>
              <a:rPr lang="cs-CZ" dirty="0" smtClean="0"/>
              <a:t> M buňky – transport </a:t>
            </a:r>
            <a:r>
              <a:rPr lang="cs-CZ" dirty="0" err="1" smtClean="0"/>
              <a:t>Ag</a:t>
            </a:r>
            <a:r>
              <a:rPr lang="cs-CZ" dirty="0" smtClean="0"/>
              <a:t> přes slizniční povrch</a:t>
            </a:r>
            <a:endParaRPr lang="cs-CZ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30670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60848"/>
            <a:ext cx="4096122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9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Lymfoidní folikuly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Organizovaný lymfoidní systém</a:t>
            </a:r>
          </a:p>
          <a:p>
            <a:r>
              <a:rPr lang="cs-CZ" dirty="0" smtClean="0"/>
              <a:t>V epiteliální vrstvě sliznic nebo těsně pod touto vrstvou</a:t>
            </a:r>
          </a:p>
          <a:p>
            <a:r>
              <a:rPr lang="cs-CZ" dirty="0" err="1" smtClean="0"/>
              <a:t>Peyerovy</a:t>
            </a:r>
            <a:r>
              <a:rPr lang="cs-CZ" dirty="0" smtClean="0"/>
              <a:t> plaky – tvořeny více než 100 folikulů s centrální zónou složenou z lymfocytů B a menším počtem lymfocytů T</a:t>
            </a:r>
          </a:p>
          <a:p>
            <a:r>
              <a:rPr lang="cs-CZ" dirty="0" smtClean="0"/>
              <a:t>Uprostřed jsou folikulární dendritické buňky, dendritické buňky a makrofágy</a:t>
            </a:r>
          </a:p>
          <a:p>
            <a:r>
              <a:rPr lang="cs-CZ" dirty="0" smtClean="0"/>
              <a:t>V </a:t>
            </a:r>
            <a:r>
              <a:rPr lang="cs-CZ" dirty="0" err="1" smtClean="0"/>
              <a:t>interfolikulární</a:t>
            </a:r>
            <a:r>
              <a:rPr lang="cs-CZ" dirty="0" smtClean="0"/>
              <a:t> oblasti se nacházejí </a:t>
            </a:r>
            <a:r>
              <a:rPr lang="cs-CZ" dirty="0" err="1" smtClean="0"/>
              <a:t>venuly</a:t>
            </a:r>
            <a:r>
              <a:rPr lang="cs-CZ" dirty="0" smtClean="0"/>
              <a:t> s vysokým epitelem – exprese adhezivních molekul – zachycení lymfocytů z oběhu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987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Gastrointestinální imunitní systém</a:t>
            </a:r>
            <a:endParaRPr lang="cs-CZ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31" y="1556792"/>
            <a:ext cx="849694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403648" y="144042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Střevní klk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49114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</a:t>
            </a:r>
            <a:r>
              <a:rPr lang="cs-CZ" dirty="0" err="1" smtClean="0"/>
              <a:t>Homing</a:t>
            </a:r>
            <a:r>
              <a:rPr lang="cs-CZ" dirty="0" smtClean="0"/>
              <a:t>“ </a:t>
            </a:r>
            <a:r>
              <a:rPr lang="cs-CZ" dirty="0"/>
              <a:t>lymfocytů</a:t>
            </a:r>
            <a:endParaRPr lang="en-US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Řízená migrace a usazování se lymfocytů u určitých tkáních imunitního systému. </a:t>
            </a:r>
          </a:p>
          <a:p>
            <a:r>
              <a:rPr lang="cs-CZ"/>
              <a:t>Je závislá na expresi adhezívních molekul označovaných  jako </a:t>
            </a:r>
            <a:r>
              <a:rPr lang="cs-CZ" b="1"/>
              <a:t>homingové receptory</a:t>
            </a:r>
            <a:r>
              <a:rPr lang="cs-CZ"/>
              <a:t> na lymfocytech. </a:t>
            </a:r>
          </a:p>
          <a:p>
            <a:r>
              <a:rPr lang="cs-CZ"/>
              <a:t>Na endoteliích cílových tkání jsou exprimovány příslušné ligandy pro  tyto receptory, označované jako </a:t>
            </a:r>
            <a:r>
              <a:rPr lang="cs-CZ" b="1"/>
              <a:t>adresiny</a:t>
            </a:r>
            <a:r>
              <a:rPr lang="cs-CZ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9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Venuly</a:t>
            </a:r>
            <a:r>
              <a:rPr lang="cs-CZ" dirty="0" smtClean="0"/>
              <a:t> s vysokým endotelem</a:t>
            </a:r>
            <a:br>
              <a:rPr lang="cs-CZ" dirty="0" smtClean="0"/>
            </a:br>
            <a:r>
              <a:rPr lang="cs-CZ" dirty="0" smtClean="0"/>
              <a:t> (</a:t>
            </a:r>
            <a:r>
              <a:rPr lang="cs-CZ" sz="3600" i="1" dirty="0" err="1" smtClean="0"/>
              <a:t>High</a:t>
            </a:r>
            <a:r>
              <a:rPr lang="cs-CZ" sz="3600" i="1" dirty="0" smtClean="0"/>
              <a:t> </a:t>
            </a:r>
            <a:r>
              <a:rPr lang="cs-CZ" sz="3600" i="1" dirty="0" err="1"/>
              <a:t>endotelial</a:t>
            </a:r>
            <a:r>
              <a:rPr lang="cs-CZ" sz="3600" i="1" dirty="0"/>
              <a:t> </a:t>
            </a:r>
            <a:r>
              <a:rPr lang="cs-CZ" sz="3600" i="1" dirty="0" err="1" smtClean="0"/>
              <a:t>venules</a:t>
            </a:r>
            <a:r>
              <a:rPr lang="cs-CZ" sz="3600" i="1" dirty="0" smtClean="0"/>
              <a:t>)</a:t>
            </a:r>
            <a:endParaRPr lang="en-US" sz="3600" i="1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Specializované venuly, místem kde lymfocyty pronikají z krevního oběhu do stromatu lymfatických uzlin nebo do  slizničního imunitního systému. </a:t>
            </a:r>
          </a:p>
          <a:p>
            <a:r>
              <a:rPr lang="cs-CZ"/>
              <a:t>Jsou na nich adhezivní molekuly umožňující vazbu zejména „naivních“ (panenských) T- lymfocytů.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6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Cesty T-lymfocytů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865822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27584" y="1628800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</a:t>
            </a:r>
            <a:r>
              <a:rPr lang="cs-CZ" baseline="-25000" dirty="0" smtClean="0"/>
              <a:t>4</a:t>
            </a:r>
            <a:r>
              <a:rPr lang="cs-CZ" dirty="0" smtClean="0"/>
              <a:t>:</a:t>
            </a:r>
            <a:r>
              <a:rPr lang="el-GR" dirty="0" smtClean="0"/>
              <a:t>β</a:t>
            </a:r>
            <a:r>
              <a:rPr lang="cs-CZ" baseline="-25000" dirty="0" smtClean="0"/>
              <a:t>7</a:t>
            </a:r>
            <a:r>
              <a:rPr lang="cs-CZ" dirty="0" smtClean="0"/>
              <a:t> </a:t>
            </a:r>
            <a:r>
              <a:rPr lang="cs-CZ" dirty="0" err="1" smtClean="0"/>
              <a:t>integrin</a:t>
            </a:r>
            <a:r>
              <a:rPr lang="cs-CZ" dirty="0" smtClean="0"/>
              <a:t> se váže na mukózní vaskulární </a:t>
            </a:r>
            <a:r>
              <a:rPr lang="cs-CZ" dirty="0" err="1" smtClean="0"/>
              <a:t>adresin</a:t>
            </a:r>
            <a:r>
              <a:rPr lang="cs-CZ" dirty="0" smtClean="0"/>
              <a:t> MAdCAM-1 na endoteliálních buňkách</a:t>
            </a:r>
          </a:p>
          <a:p>
            <a:r>
              <a:rPr lang="cs-CZ" dirty="0" smtClean="0"/>
              <a:t>CCR9 se váže na CCL25 na střevní epitelové buňky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148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995988" y="53975"/>
            <a:ext cx="8953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cs-CZ" sz="4400" b="1" baseline="-25000">
                <a:latin typeface="Arial" pitchFamily="34" charset="0"/>
              </a:rPr>
              <a:t>       </a:t>
            </a:r>
            <a:endParaRPr lang="cs-CZ" sz="2400" baseline="-25000">
              <a:solidFill>
                <a:schemeClr val="tx1"/>
              </a:solidFill>
              <a:latin typeface="Times New Roman" pitchFamily="18" charset="0"/>
            </a:endParaRPr>
          </a:p>
        </p:txBody>
      </p:sp>
      <p:sp useBgFill="1"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0" y="0"/>
            <a:ext cx="9372600" cy="685800"/>
          </a:xfrm>
          <a:prstGeom prst="rect">
            <a:avLst/>
          </a:prstGeom>
          <a:ln w="0">
            <a:solidFill>
              <a:srgbClr val="FF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hangingPunct="0"/>
            <a:r>
              <a:rPr lang="cs-CZ" sz="4000" b="1" baseline="-25000">
                <a:solidFill>
                  <a:schemeClr val="hlink"/>
                </a:solidFill>
                <a:latin typeface="Arial" pitchFamily="34" charset="0"/>
              </a:rPr>
              <a:t>SPOLEČNÝ IMUNITNÍ SYSTÉM SLIZNIC</a:t>
            </a:r>
            <a:endParaRPr lang="cs-CZ" sz="2400" baseline="-25000">
              <a:solidFill>
                <a:schemeClr val="hlink"/>
              </a:solidFill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081088"/>
            <a:ext cx="87630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180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Gastrointestinální imunitní systém</a:t>
            </a:r>
            <a:endParaRPr lang="cs-CZ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31" y="1556792"/>
            <a:ext cx="849694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403648" y="144042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Střevní klk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69009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Indukce imunitní odpovědi na střevní sliznici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M-buňky lokalizovány v tenkém střevě, v oblasti zvané </a:t>
            </a:r>
            <a:r>
              <a:rPr lang="cs-CZ" dirty="0" err="1" smtClean="0"/>
              <a:t>Peyerovy</a:t>
            </a:r>
            <a:r>
              <a:rPr lang="cs-CZ" dirty="0" smtClean="0"/>
              <a:t> plaky</a:t>
            </a:r>
          </a:p>
          <a:p>
            <a:r>
              <a:rPr lang="cs-CZ" dirty="0"/>
              <a:t>Před M- buňky prostupují, makromolekuly </a:t>
            </a:r>
            <a:r>
              <a:rPr lang="cs-CZ" dirty="0" smtClean="0"/>
              <a:t>částice, mikroorganismy</a:t>
            </a:r>
            <a:endParaRPr lang="en-GB" dirty="0"/>
          </a:p>
          <a:p>
            <a:r>
              <a:rPr lang="cs-CZ" dirty="0" smtClean="0"/>
              <a:t>Pod nimi se nachází lymfoidní folikul tvořený velkými lymfocyty a APC</a:t>
            </a:r>
          </a:p>
          <a:p>
            <a:r>
              <a:rPr lang="cs-CZ" dirty="0" smtClean="0"/>
              <a:t>Dále velký počet paměťových B-lymfocytů stimulovaných </a:t>
            </a:r>
            <a:r>
              <a:rPr lang="cs-CZ" dirty="0" err="1" smtClean="0"/>
              <a:t>Ag</a:t>
            </a:r>
            <a:r>
              <a:rPr lang="cs-CZ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313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Indukce imunitní odpovědi na střevní sliznici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Mino folikuly jsou v lamina propria rozptýleny:</a:t>
            </a:r>
          </a:p>
          <a:p>
            <a:r>
              <a:rPr lang="cs-CZ" dirty="0" smtClean="0"/>
              <a:t>CD4+T-lymfocyty, které  sousedí s </a:t>
            </a:r>
            <a:r>
              <a:rPr lang="cs-CZ" dirty="0" err="1" smtClean="0"/>
              <a:t>venulemi</a:t>
            </a:r>
            <a:r>
              <a:rPr lang="cs-CZ" dirty="0" smtClean="0"/>
              <a:t> tvořenými vysokým endotelem</a:t>
            </a:r>
          </a:p>
          <a:p>
            <a:r>
              <a:rPr lang="cs-CZ" dirty="0" smtClean="0"/>
              <a:t>Fibroblasty – podílejí se na diferenciaci epitel. buněk</a:t>
            </a:r>
          </a:p>
          <a:p>
            <a:r>
              <a:rPr lang="cs-CZ" dirty="0" smtClean="0"/>
              <a:t>Makrofágy a dendritické buňky – zdroj </a:t>
            </a:r>
            <a:r>
              <a:rPr lang="cs-CZ" dirty="0" err="1" smtClean="0"/>
              <a:t>cytokinů</a:t>
            </a:r>
            <a:endParaRPr lang="cs-CZ" dirty="0" smtClean="0"/>
          </a:p>
          <a:p>
            <a:r>
              <a:rPr lang="cs-CZ" dirty="0" smtClean="0"/>
              <a:t>Den. </a:t>
            </a:r>
            <a:r>
              <a:rPr lang="cs-CZ" dirty="0" err="1"/>
              <a:t>b</a:t>
            </a:r>
            <a:r>
              <a:rPr lang="cs-CZ" dirty="0" err="1" smtClean="0"/>
              <a:t>b</a:t>
            </a:r>
            <a:r>
              <a:rPr lang="cs-CZ" dirty="0" smtClean="0"/>
              <a:t>. nejsou plně vyzrálé, po stimulaci dozrávání a přenos </a:t>
            </a:r>
            <a:r>
              <a:rPr lang="cs-CZ" dirty="0" err="1" smtClean="0"/>
              <a:t>Ag</a:t>
            </a:r>
            <a:r>
              <a:rPr lang="cs-CZ" dirty="0" smtClean="0"/>
              <a:t> do příslušných  lymfatických uzlin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018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Dendritické buňky sliznic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Rozdělení do dvou </a:t>
            </a:r>
            <a:r>
              <a:rPr lang="cs-CZ" dirty="0" err="1" smtClean="0"/>
              <a:t>subsetů</a:t>
            </a:r>
            <a:r>
              <a:rPr lang="cs-CZ" dirty="0" smtClean="0"/>
              <a:t> DC-1 a DC-2</a:t>
            </a:r>
          </a:p>
          <a:p>
            <a:r>
              <a:rPr lang="cs-CZ" dirty="0" smtClean="0"/>
              <a:t>DC-1 -stimulace infekčním </a:t>
            </a:r>
            <a:r>
              <a:rPr lang="cs-CZ" dirty="0" err="1" smtClean="0"/>
              <a:t>Ag</a:t>
            </a:r>
            <a:r>
              <a:rPr lang="cs-CZ" dirty="0" smtClean="0"/>
              <a:t> ve vysoké koncentraci – aktivace T-lymfocytů do Th1 (IFN-</a:t>
            </a:r>
            <a:r>
              <a:rPr lang="el-GR" dirty="0" smtClean="0"/>
              <a:t>γ</a:t>
            </a:r>
            <a:r>
              <a:rPr lang="cs-CZ" dirty="0" smtClean="0"/>
              <a:t> a cytotoxické mechanismy)</a:t>
            </a:r>
          </a:p>
          <a:p>
            <a:r>
              <a:rPr lang="cs-CZ" dirty="0" smtClean="0"/>
              <a:t>DC-2 –stimulace nízkými dávkami </a:t>
            </a:r>
            <a:r>
              <a:rPr lang="cs-CZ" dirty="0" err="1" smtClean="0"/>
              <a:t>Ag</a:t>
            </a:r>
            <a:r>
              <a:rPr lang="cs-CZ" dirty="0" smtClean="0"/>
              <a:t> – za fyziologických podmínek – aktivace lymfocytů do Th2 (IL-2,4 a 13 ) a </a:t>
            </a:r>
            <a:r>
              <a:rPr lang="cs-CZ" dirty="0" err="1" smtClean="0"/>
              <a:t>Tr</a:t>
            </a:r>
            <a:r>
              <a:rPr lang="cs-CZ" dirty="0" smtClean="0"/>
              <a:t> – produkce </a:t>
            </a:r>
            <a:r>
              <a:rPr lang="cs-CZ" dirty="0" err="1" smtClean="0"/>
              <a:t>cytokinů</a:t>
            </a:r>
            <a:r>
              <a:rPr lang="cs-CZ" dirty="0" smtClean="0"/>
              <a:t> IL-10 a TGF</a:t>
            </a:r>
            <a:r>
              <a:rPr lang="el-GR" dirty="0" smtClean="0"/>
              <a:t>β</a:t>
            </a:r>
            <a:endParaRPr lang="cs-CZ" dirty="0" smtClean="0"/>
          </a:p>
          <a:p>
            <a:r>
              <a:rPr lang="cs-CZ" dirty="0" smtClean="0"/>
              <a:t>Výsledek aktivace B-lymfocytů k produkci </a:t>
            </a:r>
            <a:r>
              <a:rPr lang="cs-CZ" dirty="0" err="1" smtClean="0"/>
              <a:t>IgA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658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Humorální mechanismy slizničního imunitního systému – role </a:t>
            </a:r>
            <a:r>
              <a:rPr lang="cs-CZ" dirty="0" err="1" smtClean="0"/>
              <a:t>IgA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Produkován B-lymfocyty a plazmatickými buňkami v </a:t>
            </a:r>
            <a:r>
              <a:rPr lang="cs-CZ" dirty="0" err="1" smtClean="0"/>
              <a:t>submokózních</a:t>
            </a:r>
            <a:r>
              <a:rPr lang="cs-CZ" dirty="0" smtClean="0"/>
              <a:t> vrstvách </a:t>
            </a:r>
          </a:p>
          <a:p>
            <a:r>
              <a:rPr lang="cs-CZ" dirty="0" smtClean="0"/>
              <a:t>Transport přes </a:t>
            </a:r>
            <a:r>
              <a:rPr lang="cs-CZ" dirty="0" err="1" smtClean="0"/>
              <a:t>epteliální</a:t>
            </a:r>
            <a:r>
              <a:rPr lang="cs-CZ" dirty="0" smtClean="0"/>
              <a:t> buňku na slizniční povrch - </a:t>
            </a:r>
            <a:r>
              <a:rPr lang="cs-CZ" b="1" dirty="0" err="1" smtClean="0"/>
              <a:t>transcytóza</a:t>
            </a:r>
            <a:endParaRPr lang="cs-CZ" b="1" dirty="0"/>
          </a:p>
          <a:p>
            <a:r>
              <a:rPr lang="cs-CZ" dirty="0" smtClean="0"/>
              <a:t>Váže se na transportní </a:t>
            </a:r>
            <a:r>
              <a:rPr lang="cs-CZ" dirty="0" err="1" smtClean="0"/>
              <a:t>Fc</a:t>
            </a:r>
            <a:r>
              <a:rPr lang="cs-CZ" dirty="0" smtClean="0"/>
              <a:t>-receptor </a:t>
            </a:r>
            <a:r>
              <a:rPr lang="en-GB" dirty="0" smtClean="0"/>
              <a:t>→</a:t>
            </a:r>
            <a:r>
              <a:rPr lang="cs-CZ" dirty="0" smtClean="0"/>
              <a:t> endocytóza a přenesení na </a:t>
            </a:r>
            <a:r>
              <a:rPr lang="cs-CZ" dirty="0" err="1" smtClean="0"/>
              <a:t>luminární</a:t>
            </a:r>
            <a:r>
              <a:rPr lang="cs-CZ" dirty="0" smtClean="0"/>
              <a:t> stranu buňky, tam fúzuje s membránou a část receptorové molekuly  ( tzv. sekreční komponenta) spolu s navázaným </a:t>
            </a:r>
            <a:r>
              <a:rPr lang="cs-CZ" dirty="0" err="1" smtClean="0"/>
              <a:t>IgA</a:t>
            </a:r>
            <a:r>
              <a:rPr lang="cs-CZ" dirty="0" smtClean="0"/>
              <a:t> se odštěpí</a:t>
            </a:r>
          </a:p>
          <a:p>
            <a:r>
              <a:rPr lang="cs-CZ" dirty="0" smtClean="0"/>
              <a:t>Přenos </a:t>
            </a:r>
            <a:r>
              <a:rPr lang="cs-CZ" dirty="0" err="1" smtClean="0"/>
              <a:t>IgA</a:t>
            </a:r>
            <a:r>
              <a:rPr lang="cs-CZ" dirty="0" smtClean="0"/>
              <a:t> do mateřského mléka a do zažívacího traktu novorozence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720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ObrHele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81534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822325" y="192088"/>
            <a:ext cx="66223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tx1"/>
                </a:solidFill>
                <a:latin typeface="Arial" pitchFamily="34" charset="0"/>
              </a:rPr>
              <a:t>                </a:t>
            </a:r>
            <a:r>
              <a:rPr lang="en-US" sz="2400" b="1" dirty="0" err="1" smtClean="0">
                <a:solidFill>
                  <a:schemeClr val="hlink"/>
                </a:solidFill>
                <a:latin typeface="Arial" pitchFamily="34" charset="0"/>
              </a:rPr>
              <a:t>Struktura</a:t>
            </a:r>
            <a:r>
              <a:rPr lang="en-US" sz="2400" b="1" dirty="0" smtClean="0">
                <a:solidFill>
                  <a:schemeClr val="hlink"/>
                </a:solidFill>
                <a:latin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hlink"/>
                </a:solidFill>
                <a:latin typeface="Arial" pitchFamily="34" charset="0"/>
              </a:rPr>
              <a:t>molekuly</a:t>
            </a:r>
            <a:r>
              <a:rPr lang="cs-CZ" sz="2400" b="1" dirty="0" smtClean="0">
                <a:solidFill>
                  <a:schemeClr val="hlink"/>
                </a:solidFill>
                <a:latin typeface="Arial" pitchFamily="34" charset="0"/>
              </a:rPr>
              <a:t> sekrečního</a:t>
            </a:r>
            <a:r>
              <a:rPr lang="en-US" sz="2400" b="1" dirty="0" smtClean="0">
                <a:solidFill>
                  <a:schemeClr val="hlink"/>
                </a:solidFill>
                <a:latin typeface="Arial" pitchFamily="34" charset="0"/>
              </a:rPr>
              <a:t> </a:t>
            </a:r>
            <a:r>
              <a:rPr lang="en-US" sz="2400" b="1" dirty="0">
                <a:solidFill>
                  <a:schemeClr val="hlink"/>
                </a:solidFill>
                <a:latin typeface="Arial" pitchFamily="34" charset="0"/>
              </a:rPr>
              <a:t>IgA</a:t>
            </a:r>
            <a:endParaRPr lang="en-US" sz="24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45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Transcytóza</a:t>
            </a:r>
            <a:endParaRPr lang="cs-CZ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46760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90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sz="3200" b="1" dirty="0" err="1"/>
              <a:t>Vlastnosti</a:t>
            </a:r>
            <a:r>
              <a:rPr lang="en-US" sz="3200" b="1" dirty="0"/>
              <a:t> a </a:t>
            </a:r>
            <a:r>
              <a:rPr lang="en-US" sz="3200" b="1" dirty="0" err="1"/>
              <a:t>funkce</a:t>
            </a:r>
            <a:r>
              <a:rPr lang="en-US" sz="3200" b="1" dirty="0"/>
              <a:t> </a:t>
            </a:r>
            <a:r>
              <a:rPr lang="en-US" sz="3200" b="1" dirty="0" err="1"/>
              <a:t>sekrečního</a:t>
            </a:r>
            <a:r>
              <a:rPr lang="en-US" sz="3200" b="1" dirty="0"/>
              <a:t> IgA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219200"/>
            <a:ext cx="8153400" cy="5522168"/>
          </a:xfrm>
        </p:spPr>
        <p:txBody>
          <a:bodyPr>
            <a:normAutofit fontScale="62500" lnSpcReduction="20000"/>
          </a:bodyPr>
          <a:lstStyle/>
          <a:p>
            <a:pPr marL="34290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</a:rPr>
              <a:t>Produkováno v největším množství -3-5g denně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cs-CZ" b="1" dirty="0" smtClean="0">
              <a:solidFill>
                <a:srgbClr val="FF0000"/>
              </a:solidFill>
            </a:endParaRPr>
          </a:p>
          <a:p>
            <a:pPr marL="34290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Odolnost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vůči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proteolytickým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enzymům</a:t>
            </a:r>
            <a:endParaRPr lang="cs-CZ" dirty="0" smtClean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Neutralizace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toxinů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virů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enzymů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Inhibice</a:t>
            </a:r>
            <a:r>
              <a:rPr lang="en-US" dirty="0">
                <a:solidFill>
                  <a:schemeClr val="tx1"/>
                </a:solidFill>
              </a:rPr>
              <a:t> adherence </a:t>
            </a:r>
            <a:r>
              <a:rPr lang="en-US" dirty="0" err="1">
                <a:solidFill>
                  <a:schemeClr val="tx1"/>
                </a:solidFill>
              </a:rPr>
              <a:t>mikroorganismů</a:t>
            </a:r>
            <a:r>
              <a:rPr lang="en-US" dirty="0">
                <a:solidFill>
                  <a:schemeClr val="tx1"/>
                </a:solidFill>
              </a:rPr>
              <a:t> k </a:t>
            </a:r>
            <a:r>
              <a:rPr lang="en-US" dirty="0" err="1">
                <a:solidFill>
                  <a:schemeClr val="tx1"/>
                </a:solidFill>
              </a:rPr>
              <a:t>epiteliím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Zábrana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průniku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antigenu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mikrobů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Opsonizační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efekt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Protilátkami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mediovaná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cytotoxicita</a:t>
            </a:r>
            <a:endParaRPr lang="cs-CZ" dirty="0" smtClean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Intracelulární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neutralizace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virů</a:t>
            </a:r>
            <a:r>
              <a:rPr lang="en-US" dirty="0">
                <a:solidFill>
                  <a:schemeClr val="tx1"/>
                </a:solidFill>
              </a:rPr>
              <a:t> v </a:t>
            </a:r>
            <a:r>
              <a:rPr lang="en-US" dirty="0" err="1">
                <a:solidFill>
                  <a:schemeClr val="tx1"/>
                </a:solidFill>
              </a:rPr>
              <a:t>epitelových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buňkách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transportu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sIgA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fúze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vesiklů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obsahujících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sIgA</a:t>
            </a:r>
            <a:r>
              <a:rPr lang="en-US" dirty="0">
                <a:solidFill>
                  <a:schemeClr val="tx1"/>
                </a:solidFill>
              </a:rPr>
              <a:t> s </a:t>
            </a:r>
            <a:r>
              <a:rPr lang="en-US" dirty="0" err="1">
                <a:solidFill>
                  <a:schemeClr val="tx1"/>
                </a:solidFill>
              </a:rPr>
              <a:t>endosomy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obsahujícími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smtClean="0">
                <a:solidFill>
                  <a:schemeClr val="tx1"/>
                </a:solidFill>
              </a:rPr>
              <a:t>antigen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457200" indent="-4572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Protizánětlivá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aktivita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kompetitivní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vazbou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</a:t>
            </a:r>
            <a:r>
              <a:rPr lang="en-US" dirty="0" smtClean="0">
                <a:solidFill>
                  <a:schemeClr val="tx1"/>
                </a:solidFill>
              </a:rPr>
              <a:t> antigen (</a:t>
            </a:r>
            <a:r>
              <a:rPr lang="en-US" dirty="0" err="1" smtClean="0">
                <a:solidFill>
                  <a:schemeClr val="tx1"/>
                </a:solidFill>
              </a:rPr>
              <a:t>blokace</a:t>
            </a:r>
            <a:r>
              <a:rPr lang="en-US" dirty="0" smtClean="0">
                <a:solidFill>
                  <a:schemeClr val="tx1"/>
                </a:solidFill>
              </a:rPr>
              <a:t> IgG a </a:t>
            </a:r>
            <a:r>
              <a:rPr lang="en-US" dirty="0" err="1" smtClean="0">
                <a:solidFill>
                  <a:schemeClr val="tx1"/>
                </a:solidFill>
              </a:rPr>
              <a:t>IgE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mediovaných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reakcí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56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Sekreční imunoglobuliny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err="1" smtClean="0"/>
              <a:t>IgA</a:t>
            </a:r>
            <a:r>
              <a:rPr lang="cs-CZ" dirty="0" smtClean="0"/>
              <a:t> – největší strukturní heterogenita</a:t>
            </a:r>
          </a:p>
          <a:p>
            <a:r>
              <a:rPr lang="cs-CZ" dirty="0" smtClean="0"/>
              <a:t>Monomer, polymer a sekreční</a:t>
            </a:r>
          </a:p>
          <a:p>
            <a:r>
              <a:rPr lang="cs-CZ" dirty="0" smtClean="0"/>
              <a:t>V zažívacím traktu IgA2, v dýchacích cestách IgA1</a:t>
            </a:r>
          </a:p>
          <a:p>
            <a:r>
              <a:rPr lang="cs-CZ" dirty="0" smtClean="0"/>
              <a:t>U sekrečních  výhoda polyvalence – 4 -8 vazebných míst pro </a:t>
            </a:r>
            <a:r>
              <a:rPr lang="cs-CZ" dirty="0" err="1" smtClean="0"/>
              <a:t>Ag</a:t>
            </a:r>
            <a:r>
              <a:rPr lang="cs-CZ" dirty="0" smtClean="0"/>
              <a:t> – vysoká </a:t>
            </a:r>
            <a:r>
              <a:rPr lang="cs-CZ" dirty="0" err="1" smtClean="0"/>
              <a:t>avidita</a:t>
            </a:r>
            <a:r>
              <a:rPr lang="cs-CZ" dirty="0" smtClean="0"/>
              <a:t> x nízká afinita</a:t>
            </a:r>
          </a:p>
          <a:p>
            <a:r>
              <a:rPr lang="cs-CZ" dirty="0" smtClean="0"/>
              <a:t>Kromě </a:t>
            </a:r>
            <a:r>
              <a:rPr lang="cs-CZ" dirty="0" err="1" smtClean="0"/>
              <a:t>IgA</a:t>
            </a:r>
            <a:r>
              <a:rPr lang="cs-CZ" dirty="0" smtClean="0"/>
              <a:t> také </a:t>
            </a:r>
            <a:r>
              <a:rPr lang="cs-CZ" dirty="0" err="1" smtClean="0"/>
              <a:t>IgM</a:t>
            </a:r>
            <a:endParaRPr lang="cs-CZ" dirty="0" smtClean="0"/>
          </a:p>
          <a:p>
            <a:r>
              <a:rPr lang="cs-CZ" dirty="0" smtClean="0"/>
              <a:t>Význam v raném dětství a u selektivního deficitu </a:t>
            </a:r>
            <a:r>
              <a:rPr lang="cs-CZ" dirty="0" err="1" smtClean="0"/>
              <a:t>IgA</a:t>
            </a:r>
            <a:endParaRPr lang="cs-CZ" dirty="0" smtClean="0"/>
          </a:p>
          <a:p>
            <a:r>
              <a:rPr lang="cs-CZ" dirty="0" smtClean="0"/>
              <a:t>Náchylnější k proteolytickému rozkladu v </a:t>
            </a:r>
            <a:r>
              <a:rPr lang="cs-CZ" dirty="0"/>
              <a:t>l</a:t>
            </a:r>
            <a:r>
              <a:rPr lang="cs-CZ" dirty="0" smtClean="0"/>
              <a:t>umen střeva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72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sz="3400" b="1" dirty="0" err="1"/>
              <a:t>Antimikrobní</a:t>
            </a:r>
            <a:r>
              <a:rPr lang="en-US" sz="3400" b="1" dirty="0"/>
              <a:t> </a:t>
            </a:r>
            <a:r>
              <a:rPr lang="en-US" sz="3400" b="1" dirty="0" err="1"/>
              <a:t>mechani</a:t>
            </a:r>
            <a:r>
              <a:rPr lang="cs-CZ" sz="3400" b="1" dirty="0"/>
              <a:t>s</a:t>
            </a:r>
            <a:r>
              <a:rPr lang="en-US" sz="3400" b="1" dirty="0"/>
              <a:t>my </a:t>
            </a:r>
            <a:br>
              <a:rPr lang="en-US" sz="3400" b="1" dirty="0"/>
            </a:br>
            <a:r>
              <a:rPr lang="en-US" sz="3400" b="1" dirty="0" err="1"/>
              <a:t>na</a:t>
            </a:r>
            <a:r>
              <a:rPr lang="en-US" sz="3400" b="1" dirty="0"/>
              <a:t> </a:t>
            </a:r>
            <a:r>
              <a:rPr lang="en-US" sz="3400" b="1" dirty="0" err="1"/>
              <a:t>sliznicích</a:t>
            </a:r>
            <a:endParaRPr lang="en-US" sz="3400" b="1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371600"/>
            <a:ext cx="8610600" cy="4876800"/>
          </a:xfrm>
        </p:spPr>
        <p:txBody>
          <a:bodyPr>
            <a:normAutofit lnSpcReduction="10000"/>
          </a:bodyPr>
          <a:lstStyle/>
          <a:p>
            <a:pPr algn="just"/>
            <a:endParaRPr lang="en-US" sz="2200" b="1" dirty="0"/>
          </a:p>
          <a:p>
            <a:pPr algn="just"/>
            <a:r>
              <a:rPr lang="en-US" sz="2200" dirty="0" err="1">
                <a:solidFill>
                  <a:schemeClr val="tx1"/>
                </a:solidFill>
              </a:rPr>
              <a:t>Faktor</a:t>
            </a:r>
            <a:r>
              <a:rPr lang="en-US" sz="2200" dirty="0">
                <a:solidFill>
                  <a:schemeClr val="tx1"/>
                </a:solidFill>
              </a:rPr>
              <a:t>			           </a:t>
            </a:r>
            <a:r>
              <a:rPr lang="en-US" sz="2200" dirty="0" err="1">
                <a:solidFill>
                  <a:schemeClr val="tx1"/>
                </a:solidFill>
              </a:rPr>
              <a:t>Mechani</a:t>
            </a:r>
            <a:r>
              <a:rPr lang="cs-CZ" sz="2200" dirty="0">
                <a:solidFill>
                  <a:schemeClr val="tx1"/>
                </a:solidFill>
              </a:rPr>
              <a:t>s</a:t>
            </a:r>
            <a:r>
              <a:rPr lang="en-US" sz="2200" dirty="0" err="1">
                <a:solidFill>
                  <a:schemeClr val="tx1"/>
                </a:solidFill>
              </a:rPr>
              <a:t>mus</a:t>
            </a:r>
            <a:endParaRPr lang="en-US" sz="2200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</a:pPr>
            <a:endParaRPr lang="en-US" sz="2200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n-US" sz="2200" dirty="0" err="1">
                <a:solidFill>
                  <a:schemeClr val="tx1"/>
                </a:solidFill>
              </a:rPr>
              <a:t>komensální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bakterie</a:t>
            </a:r>
            <a:r>
              <a:rPr lang="en-US" sz="2200" dirty="0">
                <a:solidFill>
                  <a:schemeClr val="tx1"/>
                </a:solidFill>
              </a:rPr>
              <a:t>	</a:t>
            </a:r>
            <a:r>
              <a:rPr lang="cs-CZ" sz="2200" dirty="0" smtClean="0">
                <a:solidFill>
                  <a:schemeClr val="tx1"/>
                </a:solidFill>
              </a:rPr>
              <a:t>              </a:t>
            </a:r>
            <a:r>
              <a:rPr lang="en-US" sz="2200" dirty="0" err="1" smtClean="0">
                <a:solidFill>
                  <a:schemeClr val="tx1"/>
                </a:solidFill>
              </a:rPr>
              <a:t>kompetice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s </a:t>
            </a:r>
            <a:r>
              <a:rPr lang="en-US" sz="2200" dirty="0" err="1">
                <a:solidFill>
                  <a:schemeClr val="tx1"/>
                </a:solidFill>
              </a:rPr>
              <a:t>exogenními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mikroby</a:t>
            </a:r>
            <a:r>
              <a:rPr lang="en-US" sz="2200" dirty="0">
                <a:solidFill>
                  <a:schemeClr val="tx1"/>
                </a:solidFill>
              </a:rPr>
              <a:t>,</a:t>
            </a:r>
          </a:p>
          <a:p>
            <a:pPr algn="just">
              <a:lnSpc>
                <a:spcPct val="90000"/>
              </a:lnSpc>
            </a:pPr>
            <a:r>
              <a:rPr lang="en-US" sz="2200" dirty="0">
                <a:solidFill>
                  <a:schemeClr val="tx1"/>
                </a:solidFill>
              </a:rPr>
              <a:t>                                    	</a:t>
            </a:r>
            <a:r>
              <a:rPr lang="cs-CZ" sz="2200" dirty="0" smtClean="0">
                <a:solidFill>
                  <a:schemeClr val="tx1"/>
                </a:solidFill>
              </a:rPr>
              <a:t>              </a:t>
            </a:r>
            <a:r>
              <a:rPr lang="en-US" sz="2200" dirty="0" err="1" smtClean="0">
                <a:solidFill>
                  <a:schemeClr val="tx1"/>
                </a:solidFill>
              </a:rPr>
              <a:t>produkce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protizánětlivých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látek</a:t>
            </a:r>
            <a:endParaRPr lang="en-US" sz="2200" dirty="0">
              <a:solidFill>
                <a:schemeClr val="tx1"/>
              </a:solidFill>
            </a:endParaRPr>
          </a:p>
          <a:p>
            <a:pPr algn="just"/>
            <a:r>
              <a:rPr lang="en-US" sz="2200" dirty="0" err="1">
                <a:solidFill>
                  <a:schemeClr val="tx1"/>
                </a:solidFill>
              </a:rPr>
              <a:t>těsné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spoje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epitelu</a:t>
            </a:r>
            <a:r>
              <a:rPr lang="en-US" sz="2200" dirty="0">
                <a:solidFill>
                  <a:schemeClr val="tx1"/>
                </a:solidFill>
              </a:rPr>
              <a:t> 	 	</a:t>
            </a:r>
            <a:r>
              <a:rPr lang="en-US" sz="2200" dirty="0" err="1">
                <a:solidFill>
                  <a:schemeClr val="tx1"/>
                </a:solidFill>
              </a:rPr>
              <a:t>brání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průniku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bakterií</a:t>
            </a:r>
            <a:endParaRPr lang="en-US" sz="2200" dirty="0">
              <a:solidFill>
                <a:schemeClr val="tx1"/>
              </a:solidFill>
            </a:endParaRPr>
          </a:p>
          <a:p>
            <a:pPr algn="just"/>
            <a:r>
              <a:rPr lang="en-US" sz="2200" dirty="0" err="1">
                <a:solidFill>
                  <a:schemeClr val="tx1"/>
                </a:solidFill>
              </a:rPr>
              <a:t>řasinky</a:t>
            </a:r>
            <a:r>
              <a:rPr lang="en-US" sz="2200" dirty="0">
                <a:solidFill>
                  <a:schemeClr val="tx1"/>
                </a:solidFill>
              </a:rPr>
              <a:t>			</a:t>
            </a:r>
            <a:r>
              <a:rPr lang="cs-CZ" sz="2200" dirty="0" smtClean="0">
                <a:solidFill>
                  <a:schemeClr val="tx1"/>
                </a:solidFill>
              </a:rPr>
              <a:t>              </a:t>
            </a:r>
            <a:r>
              <a:rPr lang="en-US" sz="2200" dirty="0" err="1" smtClean="0">
                <a:solidFill>
                  <a:schemeClr val="tx1"/>
                </a:solidFill>
              </a:rPr>
              <a:t>zachytávají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mikroby</a:t>
            </a:r>
            <a:endParaRPr lang="en-US" sz="2200" dirty="0">
              <a:solidFill>
                <a:schemeClr val="tx1"/>
              </a:solidFill>
            </a:endParaRPr>
          </a:p>
          <a:p>
            <a:pPr algn="just"/>
            <a:r>
              <a:rPr lang="en-US" sz="2200" dirty="0" err="1">
                <a:solidFill>
                  <a:schemeClr val="tx1"/>
                </a:solidFill>
              </a:rPr>
              <a:t>mucin</a:t>
            </a:r>
            <a:r>
              <a:rPr lang="en-US" sz="2200" dirty="0">
                <a:solidFill>
                  <a:schemeClr val="tx1"/>
                </a:solidFill>
              </a:rPr>
              <a:t>		       		</a:t>
            </a:r>
            <a:r>
              <a:rPr lang="en-US" sz="2200" dirty="0" err="1">
                <a:solidFill>
                  <a:schemeClr val="tx1"/>
                </a:solidFill>
              </a:rPr>
              <a:t>zachytává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bakterie</a:t>
            </a:r>
            <a:endParaRPr lang="en-US" sz="2200" dirty="0">
              <a:solidFill>
                <a:schemeClr val="tx1"/>
              </a:solidFill>
            </a:endParaRPr>
          </a:p>
          <a:p>
            <a:pPr algn="just"/>
            <a:r>
              <a:rPr lang="en-US" sz="2200" dirty="0" err="1">
                <a:solidFill>
                  <a:schemeClr val="tx1"/>
                </a:solidFill>
              </a:rPr>
              <a:t>lysozym</a:t>
            </a:r>
            <a:r>
              <a:rPr lang="en-US" sz="2200" dirty="0">
                <a:solidFill>
                  <a:schemeClr val="tx1"/>
                </a:solidFill>
              </a:rPr>
              <a:t>		       	</a:t>
            </a:r>
            <a:r>
              <a:rPr lang="cs-CZ" sz="2200" dirty="0" smtClean="0">
                <a:solidFill>
                  <a:schemeClr val="tx1"/>
                </a:solidFill>
              </a:rPr>
              <a:t>	</a:t>
            </a:r>
            <a:r>
              <a:rPr lang="en-US" sz="2200" dirty="0" err="1" smtClean="0">
                <a:solidFill>
                  <a:schemeClr val="tx1"/>
                </a:solidFill>
              </a:rPr>
              <a:t>zabíjí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G+ </a:t>
            </a:r>
            <a:r>
              <a:rPr lang="en-US" sz="2200" dirty="0" err="1">
                <a:solidFill>
                  <a:schemeClr val="tx1"/>
                </a:solidFill>
              </a:rPr>
              <a:t>bakterie</a:t>
            </a:r>
            <a:r>
              <a:rPr lang="en-US" sz="2200" dirty="0">
                <a:solidFill>
                  <a:schemeClr val="tx1"/>
                </a:solidFill>
              </a:rPr>
              <a:t> (</a:t>
            </a:r>
            <a:r>
              <a:rPr lang="en-US" sz="2200" dirty="0" err="1">
                <a:solidFill>
                  <a:schemeClr val="tx1"/>
                </a:solidFill>
              </a:rPr>
              <a:t>stěny</a:t>
            </a:r>
            <a:r>
              <a:rPr lang="en-US" sz="2200" dirty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lang="en-US" sz="2200" dirty="0" err="1">
                <a:solidFill>
                  <a:schemeClr val="tx1"/>
                </a:solidFill>
              </a:rPr>
              <a:t>laktoferin</a:t>
            </a:r>
            <a:r>
              <a:rPr lang="en-US" sz="2200" dirty="0">
                <a:solidFill>
                  <a:schemeClr val="tx1"/>
                </a:solidFill>
              </a:rPr>
              <a:t>	                       </a:t>
            </a:r>
            <a:r>
              <a:rPr lang="cs-CZ" sz="2200" dirty="0" smtClean="0">
                <a:solidFill>
                  <a:schemeClr val="tx1"/>
                </a:solidFill>
              </a:rPr>
              <a:t>      </a:t>
            </a:r>
            <a:r>
              <a:rPr lang="en-US" sz="2200" dirty="0" err="1" smtClean="0">
                <a:solidFill>
                  <a:schemeClr val="tx1"/>
                </a:solidFill>
              </a:rPr>
              <a:t>váže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železo</a:t>
            </a:r>
            <a:r>
              <a:rPr lang="en-US" sz="2200" dirty="0">
                <a:solidFill>
                  <a:schemeClr val="tx1"/>
                </a:solidFill>
              </a:rPr>
              <a:t> (</a:t>
            </a:r>
            <a:r>
              <a:rPr lang="en-US" sz="2200" dirty="0" err="1">
                <a:solidFill>
                  <a:schemeClr val="tx1"/>
                </a:solidFill>
              </a:rPr>
              <a:t>inhibice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růstu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mikrobů</a:t>
            </a:r>
            <a:r>
              <a:rPr lang="en-US" sz="2200" dirty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lang="en-US" sz="2200" dirty="0" err="1">
                <a:solidFill>
                  <a:schemeClr val="tx1"/>
                </a:solidFill>
              </a:rPr>
              <a:t>laktoperoxidasa</a:t>
            </a:r>
            <a:r>
              <a:rPr lang="en-US" sz="2200" dirty="0">
                <a:solidFill>
                  <a:schemeClr val="tx1"/>
                </a:solidFill>
              </a:rPr>
              <a:t>	       	</a:t>
            </a:r>
            <a:r>
              <a:rPr lang="cs-CZ" sz="2200" dirty="0" smtClean="0">
                <a:solidFill>
                  <a:schemeClr val="tx1"/>
                </a:solidFill>
              </a:rPr>
              <a:t>	</a:t>
            </a:r>
            <a:r>
              <a:rPr lang="en-US" sz="2200" dirty="0" err="1" smtClean="0">
                <a:solidFill>
                  <a:schemeClr val="tx1"/>
                </a:solidFill>
              </a:rPr>
              <a:t>usmrcuje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bakterie</a:t>
            </a:r>
            <a:r>
              <a:rPr lang="en-US" sz="2200" dirty="0">
                <a:solidFill>
                  <a:schemeClr val="tx1"/>
                </a:solidFill>
              </a:rPr>
              <a:t> (</a:t>
            </a:r>
            <a:r>
              <a:rPr lang="en-US" sz="2200" dirty="0" err="1">
                <a:solidFill>
                  <a:schemeClr val="tx1"/>
                </a:solidFill>
              </a:rPr>
              <a:t>volné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radikály</a:t>
            </a:r>
            <a:r>
              <a:rPr lang="en-US" sz="2200" dirty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lang="en-US" sz="2200" dirty="0" err="1">
                <a:solidFill>
                  <a:schemeClr val="tx1"/>
                </a:solidFill>
              </a:rPr>
              <a:t>antibiot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  <a:r>
              <a:rPr lang="en-US" sz="2200" dirty="0" err="1">
                <a:solidFill>
                  <a:schemeClr val="tx1"/>
                </a:solidFill>
              </a:rPr>
              <a:t>peptidy</a:t>
            </a:r>
            <a:r>
              <a:rPr lang="en-US" sz="2200" dirty="0">
                <a:solidFill>
                  <a:schemeClr val="tx1"/>
                </a:solidFill>
              </a:rPr>
              <a:t>	       	</a:t>
            </a:r>
            <a:r>
              <a:rPr lang="en-US" sz="2200" dirty="0" err="1">
                <a:solidFill>
                  <a:schemeClr val="tx1"/>
                </a:solidFill>
              </a:rPr>
              <a:t>usmrcují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bakterie</a:t>
            </a:r>
            <a:endParaRPr lang="en-US" sz="2200" dirty="0">
              <a:solidFill>
                <a:schemeClr val="tx1"/>
              </a:solidFill>
            </a:endParaRPr>
          </a:p>
          <a:p>
            <a:pPr algn="just"/>
            <a:r>
              <a:rPr lang="en-US" sz="2200" dirty="0" err="1">
                <a:solidFill>
                  <a:schemeClr val="tx1"/>
                </a:solidFill>
              </a:rPr>
              <a:t>sekreční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Ig</a:t>
            </a:r>
            <a:r>
              <a:rPr lang="en-US" sz="2200" dirty="0">
                <a:solidFill>
                  <a:schemeClr val="tx1"/>
                </a:solidFill>
              </a:rPr>
              <a:t>                 	</a:t>
            </a:r>
            <a:r>
              <a:rPr lang="cs-CZ" sz="2200" dirty="0" smtClean="0">
                <a:solidFill>
                  <a:schemeClr val="tx1"/>
                </a:solidFill>
              </a:rPr>
              <a:t>               </a:t>
            </a:r>
            <a:r>
              <a:rPr lang="en-US" sz="2200" dirty="0" err="1" smtClean="0">
                <a:solidFill>
                  <a:schemeClr val="tx1"/>
                </a:solidFill>
              </a:rPr>
              <a:t>blokují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adherenci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bakterií</a:t>
            </a:r>
            <a:r>
              <a:rPr lang="en-US" sz="2200" dirty="0">
                <a:solidFill>
                  <a:schemeClr val="tx1"/>
                </a:solidFill>
              </a:rPr>
              <a:t> k </a:t>
            </a:r>
            <a:r>
              <a:rPr lang="en-US" sz="2200" dirty="0" err="1">
                <a:solidFill>
                  <a:schemeClr val="tx1"/>
                </a:solidFill>
              </a:rPr>
              <a:t>epitelu</a:t>
            </a:r>
            <a:r>
              <a:rPr lang="en-US" sz="2000" dirty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457200" y="2286000"/>
            <a:ext cx="822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811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Mukózní imunitní systém – MALT (</a:t>
            </a:r>
            <a:r>
              <a:rPr lang="cs-CZ" b="1" dirty="0" err="1">
                <a:solidFill>
                  <a:srgbClr val="FF0000"/>
                </a:solidFill>
              </a:rPr>
              <a:t>Mucosa</a:t>
            </a:r>
            <a:r>
              <a:rPr lang="cs-CZ" b="1" dirty="0">
                <a:solidFill>
                  <a:srgbClr val="FF0000"/>
                </a:solidFill>
              </a:rPr>
              <a:t>- </a:t>
            </a:r>
            <a:r>
              <a:rPr lang="cs-CZ" b="1" dirty="0" err="1">
                <a:solidFill>
                  <a:srgbClr val="FF0000"/>
                </a:solidFill>
              </a:rPr>
              <a:t>Associated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Lymphoid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Tissue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GALT – Gut- </a:t>
            </a:r>
            <a:r>
              <a:rPr lang="cs-CZ" dirty="0" err="1"/>
              <a:t>Associated</a:t>
            </a:r>
            <a:r>
              <a:rPr lang="cs-CZ" dirty="0"/>
              <a:t> </a:t>
            </a:r>
            <a:r>
              <a:rPr lang="cs-CZ" dirty="0" err="1"/>
              <a:t>Lymphoid</a:t>
            </a:r>
            <a:r>
              <a:rPr lang="cs-CZ" dirty="0"/>
              <a:t> </a:t>
            </a:r>
            <a:r>
              <a:rPr lang="cs-CZ" dirty="0" err="1" smtClean="0"/>
              <a:t>Tissue</a:t>
            </a:r>
            <a:r>
              <a:rPr lang="cs-CZ" dirty="0" smtClean="0"/>
              <a:t> – slizniční imunitní systém trávicího traktu</a:t>
            </a:r>
          </a:p>
          <a:p>
            <a:r>
              <a:rPr lang="cs-CZ" dirty="0" smtClean="0"/>
              <a:t>BALT – Bronchus-</a:t>
            </a:r>
            <a:r>
              <a:rPr lang="cs-CZ" dirty="0" err="1"/>
              <a:t>Associated</a:t>
            </a:r>
            <a:r>
              <a:rPr lang="cs-CZ" dirty="0"/>
              <a:t> </a:t>
            </a:r>
            <a:r>
              <a:rPr lang="cs-CZ" dirty="0" err="1"/>
              <a:t>Lymphoid</a:t>
            </a:r>
            <a:r>
              <a:rPr lang="cs-CZ" dirty="0"/>
              <a:t> </a:t>
            </a:r>
            <a:r>
              <a:rPr lang="cs-CZ" dirty="0" err="1" smtClean="0"/>
              <a:t>Tissue</a:t>
            </a:r>
            <a:r>
              <a:rPr lang="cs-CZ" dirty="0" smtClean="0"/>
              <a:t>-</a:t>
            </a:r>
            <a:r>
              <a:rPr lang="cs-CZ" dirty="0"/>
              <a:t>slizniční imunitní systém </a:t>
            </a:r>
            <a:r>
              <a:rPr lang="cs-CZ" dirty="0" smtClean="0"/>
              <a:t>dýchacího traktu</a:t>
            </a:r>
          </a:p>
          <a:p>
            <a:r>
              <a:rPr lang="cs-CZ" dirty="0" smtClean="0"/>
              <a:t>NALT- </a:t>
            </a:r>
            <a:r>
              <a:rPr lang="cs-CZ" dirty="0" err="1" smtClean="0"/>
              <a:t>Nassal</a:t>
            </a:r>
            <a:r>
              <a:rPr lang="cs-CZ" dirty="0" smtClean="0"/>
              <a:t> – </a:t>
            </a:r>
            <a:r>
              <a:rPr lang="cs-CZ" dirty="0" err="1" smtClean="0"/>
              <a:t>Associated</a:t>
            </a:r>
            <a:r>
              <a:rPr lang="cs-CZ" dirty="0" smtClean="0"/>
              <a:t> </a:t>
            </a:r>
            <a:r>
              <a:rPr lang="cs-CZ" dirty="0" err="1" smtClean="0"/>
              <a:t>Lymphoid</a:t>
            </a:r>
            <a:r>
              <a:rPr lang="cs-CZ" dirty="0" smtClean="0"/>
              <a:t> </a:t>
            </a:r>
            <a:r>
              <a:rPr lang="cs-CZ" dirty="0" err="1" smtClean="0"/>
              <a:t>Tissue</a:t>
            </a:r>
            <a:r>
              <a:rPr lang="cs-CZ" dirty="0" smtClean="0"/>
              <a:t> –  nasální </a:t>
            </a:r>
            <a:r>
              <a:rPr lang="cs-CZ" dirty="0" err="1" smtClean="0"/>
              <a:t>imunití</a:t>
            </a:r>
            <a:r>
              <a:rPr lang="cs-CZ" dirty="0" smtClean="0"/>
              <a:t> systém</a:t>
            </a:r>
          </a:p>
          <a:p>
            <a:r>
              <a:rPr lang="cs-CZ" dirty="0" smtClean="0"/>
              <a:t>Močopohlavní  slizniční imunitní systém</a:t>
            </a:r>
          </a:p>
          <a:p>
            <a:r>
              <a:rPr lang="cs-CZ" dirty="0" smtClean="0"/>
              <a:t>Oko, slinné žlázy, střední ucho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096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685800"/>
            <a:ext cx="7772400" cy="152400"/>
          </a:xfrm>
        </p:spPr>
        <p:txBody>
          <a:bodyPr>
            <a:normAutofit fontScale="90000"/>
          </a:bodyPr>
          <a:lstStyle/>
          <a:p>
            <a:r>
              <a:rPr lang="en-US" sz="3200"/>
              <a:t/>
            </a:r>
            <a:br>
              <a:rPr lang="en-US" sz="3200"/>
            </a:br>
            <a:endParaRPr lang="en-US" sz="32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447800"/>
            <a:ext cx="8610600" cy="5181600"/>
          </a:xfrm>
        </p:spPr>
        <p:txBody>
          <a:bodyPr>
            <a:normAutofit fontScale="85000" lnSpcReduction="20000"/>
          </a:bodyPr>
          <a:lstStyle/>
          <a:p>
            <a:pPr algn="l">
              <a:lnSpc>
                <a:spcPct val="90000"/>
              </a:lnSpc>
              <a:buFontTx/>
              <a:buChar char="•"/>
            </a:pPr>
            <a:endParaRPr lang="cs-CZ" sz="2400" b="1" i="1" u="sng" dirty="0" smtClean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cs-CZ" sz="2400" i="1" u="sng" dirty="0" err="1" smtClean="0">
                <a:solidFill>
                  <a:schemeClr val="tx1"/>
                </a:solidFill>
              </a:rPr>
              <a:t>Cathelicidiny</a:t>
            </a:r>
            <a:r>
              <a:rPr lang="cs-CZ" sz="2400" i="1" u="sng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- </a:t>
            </a:r>
            <a:r>
              <a:rPr lang="en-US" sz="2400" dirty="0" err="1">
                <a:solidFill>
                  <a:schemeClr val="tx1"/>
                </a:solidFill>
              </a:rPr>
              <a:t>kationické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peptidy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  </a:t>
            </a:r>
            <a:endParaRPr lang="cs-CZ" sz="240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cs-CZ" sz="2400" dirty="0">
                <a:solidFill>
                  <a:schemeClr val="tx1"/>
                </a:solidFill>
              </a:rPr>
              <a:t>           </a:t>
            </a:r>
            <a:r>
              <a:rPr lang="cs-CZ" sz="2400" dirty="0" smtClean="0">
                <a:solidFill>
                  <a:schemeClr val="tx1"/>
                </a:solidFill>
              </a:rPr>
              <a:t>      neutrofilní leukocyty, některé epitelové 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buňky, mastocyty,   </a:t>
            </a:r>
          </a:p>
          <a:p>
            <a:pPr algn="l">
              <a:lnSpc>
                <a:spcPct val="90000"/>
              </a:lnSpc>
            </a:pP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                účinkují </a:t>
            </a:r>
            <a:r>
              <a:rPr lang="cs-CZ" sz="2400" dirty="0">
                <a:solidFill>
                  <a:schemeClr val="tx1"/>
                </a:solidFill>
              </a:rPr>
              <a:t>jako </a:t>
            </a:r>
            <a:r>
              <a:rPr lang="cs-CZ" sz="2400" dirty="0" smtClean="0">
                <a:solidFill>
                  <a:schemeClr val="tx1"/>
                </a:solidFill>
              </a:rPr>
              <a:t>přirozená mikrobicidní  antibiotika</a:t>
            </a:r>
          </a:p>
          <a:p>
            <a:pPr algn="l">
              <a:lnSpc>
                <a:spcPct val="90000"/>
              </a:lnSpc>
            </a:pPr>
            <a:r>
              <a:rPr lang="cs-CZ" sz="2400" dirty="0" smtClean="0">
                <a:solidFill>
                  <a:schemeClr val="tx1"/>
                </a:solidFill>
              </a:rPr>
              <a:t> </a:t>
            </a:r>
            <a:endParaRPr lang="cs-CZ" sz="240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sz="2400" i="1" u="sng" dirty="0" err="1">
                <a:solidFill>
                  <a:schemeClr val="tx1"/>
                </a:solidFill>
              </a:rPr>
              <a:t>Defensiny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- </a:t>
            </a:r>
            <a:r>
              <a:rPr lang="en-US" sz="2400" dirty="0" err="1">
                <a:solidFill>
                  <a:schemeClr val="tx1"/>
                </a:solidFill>
              </a:rPr>
              <a:t>kationické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peptidy</a:t>
            </a:r>
            <a:endParaRPr lang="en-US" sz="240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endParaRPr lang="cs-CZ" sz="2400" dirty="0" smtClean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tx1"/>
                </a:solidFill>
              </a:rPr>
              <a:t>α-</a:t>
            </a:r>
            <a:r>
              <a:rPr lang="en-US" sz="2400" i="1" dirty="0" err="1" smtClean="0">
                <a:solidFill>
                  <a:schemeClr val="tx1"/>
                </a:solidFill>
              </a:rPr>
              <a:t>defensiny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– </a:t>
            </a:r>
            <a:r>
              <a:rPr lang="en-US" sz="2400" dirty="0" err="1">
                <a:solidFill>
                  <a:schemeClr val="tx1"/>
                </a:solidFill>
              </a:rPr>
              <a:t>neutrofily</a:t>
            </a:r>
            <a:r>
              <a:rPr lang="cs-CZ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Panet</a:t>
            </a:r>
            <a:r>
              <a:rPr lang="cs-CZ" sz="2400" dirty="0">
                <a:solidFill>
                  <a:schemeClr val="tx1"/>
                </a:solidFill>
              </a:rPr>
              <a:t>h</a:t>
            </a:r>
            <a:r>
              <a:rPr lang="en-US" sz="2400" dirty="0" err="1">
                <a:solidFill>
                  <a:schemeClr val="tx1"/>
                </a:solidFill>
              </a:rPr>
              <a:t>ovy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buňky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tenkého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</a:p>
          <a:p>
            <a:pPr algn="l">
              <a:lnSpc>
                <a:spcPct val="90000"/>
              </a:lnSpc>
            </a:pPr>
            <a:r>
              <a:rPr lang="cs-CZ" sz="2400" dirty="0">
                <a:solidFill>
                  <a:schemeClr val="tx1"/>
                </a:solidFill>
              </a:rPr>
              <a:t>                  </a:t>
            </a:r>
            <a:r>
              <a:rPr lang="en-US" sz="2400" dirty="0" err="1">
                <a:solidFill>
                  <a:schemeClr val="tx1"/>
                </a:solidFill>
              </a:rPr>
              <a:t>střeva</a:t>
            </a:r>
            <a:r>
              <a:rPr lang="cs-CZ" sz="2400" dirty="0">
                <a:solidFill>
                  <a:schemeClr val="tx1"/>
                </a:solidFill>
              </a:rPr>
              <a:t>,mají významnou roli při zánětu,  </a:t>
            </a:r>
          </a:p>
          <a:p>
            <a:pPr algn="l">
              <a:lnSpc>
                <a:spcPct val="90000"/>
              </a:lnSpc>
            </a:pPr>
            <a:r>
              <a:rPr lang="cs-CZ" sz="2400" dirty="0">
                <a:solidFill>
                  <a:schemeClr val="tx1"/>
                </a:solidFill>
              </a:rPr>
              <a:t>                  hojení ran a zasahují i do imunity získané </a:t>
            </a:r>
            <a:endParaRPr lang="en-US" sz="240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endParaRPr lang="cs-CZ" sz="2400" dirty="0" smtClean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tx1"/>
                </a:solidFill>
              </a:rPr>
              <a:t>β-</a:t>
            </a:r>
            <a:r>
              <a:rPr lang="en-US" sz="2400" i="1" dirty="0" err="1" smtClean="0">
                <a:solidFill>
                  <a:schemeClr val="tx1"/>
                </a:solidFill>
              </a:rPr>
              <a:t>defensiny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- </a:t>
            </a:r>
            <a:r>
              <a:rPr lang="en-US" sz="2400" dirty="0" err="1">
                <a:solidFill>
                  <a:schemeClr val="tx1"/>
                </a:solidFill>
              </a:rPr>
              <a:t>epitelové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buňky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ústní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sliznice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bronchů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urogenitálního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traktu</a:t>
            </a:r>
            <a:r>
              <a:rPr lang="en-US" sz="2400" dirty="0">
                <a:solidFill>
                  <a:schemeClr val="tx1"/>
                </a:solidFill>
              </a:rPr>
              <a:t>, epidermis</a:t>
            </a:r>
            <a:r>
              <a:rPr lang="cs-CZ" sz="2400" dirty="0">
                <a:solidFill>
                  <a:schemeClr val="tx1"/>
                </a:solidFill>
              </a:rPr>
              <a:t>,  </a:t>
            </a:r>
            <a:endParaRPr lang="cs-CZ" sz="2400" dirty="0" smtClean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jejich </a:t>
            </a:r>
            <a:r>
              <a:rPr lang="en-US" sz="2400" dirty="0" err="1">
                <a:solidFill>
                  <a:schemeClr val="tx1"/>
                </a:solidFill>
              </a:rPr>
              <a:t>vazba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fosfolipidové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membrány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mikrobů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>
                <a:solidFill>
                  <a:schemeClr val="tx1"/>
                </a:solidFill>
              </a:rPr>
              <a:t>vede 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porušení</a:t>
            </a:r>
            <a:r>
              <a:rPr lang="cs-CZ" sz="2400" dirty="0">
                <a:solidFill>
                  <a:schemeClr val="tx1"/>
                </a:solidFill>
              </a:rPr>
              <a:t> její</a:t>
            </a:r>
            <a:r>
              <a:rPr lang="en-US" sz="2400" dirty="0">
                <a:solidFill>
                  <a:schemeClr val="tx1"/>
                </a:solidFill>
              </a:rPr>
              <a:t> integrity</a:t>
            </a:r>
            <a:r>
              <a:rPr lang="cs-CZ" sz="2400" dirty="0">
                <a:solidFill>
                  <a:schemeClr val="tx1"/>
                </a:solidFill>
              </a:rPr>
              <a:t> a k zabití  </a:t>
            </a:r>
          </a:p>
          <a:p>
            <a:pPr algn="l">
              <a:lnSpc>
                <a:spcPct val="90000"/>
              </a:lnSpc>
            </a:pPr>
            <a:r>
              <a:rPr lang="cs-CZ" sz="2400" dirty="0">
                <a:solidFill>
                  <a:schemeClr val="tx1"/>
                </a:solidFill>
              </a:rPr>
              <a:t>                  mikroba</a:t>
            </a:r>
            <a:endParaRPr lang="en-US" sz="240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2400" b="1" dirty="0">
                <a:solidFill>
                  <a:schemeClr val="tx1"/>
                </a:solidFill>
              </a:rPr>
              <a:t>     </a:t>
            </a:r>
          </a:p>
          <a:p>
            <a:pPr algn="l">
              <a:lnSpc>
                <a:spcPct val="90000"/>
              </a:lnSpc>
            </a:pPr>
            <a:r>
              <a:rPr lang="en-US" sz="2400" b="1" dirty="0"/>
              <a:t>                        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3581400" y="6172200"/>
            <a:ext cx="5127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762000" y="5334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dirty="0" err="1">
                <a:latin typeface="Arial" pitchFamily="34" charset="0"/>
              </a:rPr>
              <a:t>Antimikrobní</a:t>
            </a:r>
            <a:r>
              <a:rPr lang="en-US" sz="3200" b="1" dirty="0">
                <a:latin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</a:rPr>
              <a:t>peptidy</a:t>
            </a:r>
            <a:endParaRPr lang="en-US" sz="32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34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Funkce </a:t>
            </a:r>
            <a:r>
              <a:rPr lang="cs-CZ" dirty="0" err="1" smtClean="0"/>
              <a:t>defensinů</a:t>
            </a:r>
            <a:endParaRPr lang="en-GB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4518432" cy="4525963"/>
          </a:xfrm>
        </p:spPr>
      </p:pic>
    </p:spTree>
    <p:extLst>
      <p:ext uri="{BB962C8B-B14F-4D97-AF65-F5344CB8AC3E}">
        <p14:creationId xmlns:p14="http://schemas.microsoft.com/office/powerpoint/2010/main" val="270345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err="1"/>
              <a:t>Komensální</a:t>
            </a:r>
            <a:r>
              <a:rPr lang="en-US" sz="3600" b="1" dirty="0"/>
              <a:t> (</a:t>
            </a:r>
            <a:r>
              <a:rPr lang="en-US" sz="3600" b="1" dirty="0" err="1"/>
              <a:t>normální</a:t>
            </a:r>
            <a:r>
              <a:rPr lang="en-US" sz="3600" b="1" dirty="0"/>
              <a:t>) </a:t>
            </a:r>
            <a:r>
              <a:rPr lang="en-US" sz="3600" b="1" dirty="0" err="1" smtClean="0"/>
              <a:t>mikroflora</a:t>
            </a:r>
            <a:r>
              <a:rPr lang="cs-CZ" sz="3600" b="1" dirty="0" smtClean="0"/>
              <a:t> </a:t>
            </a:r>
            <a:r>
              <a:rPr lang="cs-CZ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mikrobiota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382000" cy="5105400"/>
          </a:xfrm>
        </p:spPr>
        <p:txBody>
          <a:bodyPr/>
          <a:lstStyle/>
          <a:p>
            <a:r>
              <a:rPr lang="en-US" sz="2400" dirty="0"/>
              <a:t>~ 10</a:t>
            </a:r>
            <a:r>
              <a:rPr lang="en-US" sz="2400" baseline="30000" dirty="0"/>
              <a:t>14</a:t>
            </a:r>
            <a:r>
              <a:rPr lang="en-US" sz="2400" dirty="0"/>
              <a:t> </a:t>
            </a:r>
            <a:r>
              <a:rPr lang="en-US" sz="2400" dirty="0" err="1"/>
              <a:t>bakterií</a:t>
            </a:r>
            <a:r>
              <a:rPr lang="en-US" sz="2400" dirty="0"/>
              <a:t>, ~ 1000 </a:t>
            </a:r>
            <a:r>
              <a:rPr lang="en-US" sz="2400" dirty="0" err="1"/>
              <a:t>druhů</a:t>
            </a:r>
            <a:endParaRPr lang="en-US" sz="2400" dirty="0"/>
          </a:p>
          <a:p>
            <a:pPr>
              <a:buFontTx/>
              <a:buNone/>
            </a:pPr>
            <a:r>
              <a:rPr lang="en-US" sz="2400" dirty="0"/>
              <a:t>    ~ 50% </a:t>
            </a:r>
            <a:r>
              <a:rPr lang="en-US" sz="2400" dirty="0" err="1"/>
              <a:t>nekultivovatelných</a:t>
            </a:r>
            <a:endParaRPr lang="en-US" sz="2400" dirty="0"/>
          </a:p>
          <a:p>
            <a:r>
              <a:rPr lang="en-US" sz="2400" dirty="0" err="1"/>
              <a:t>složitý</a:t>
            </a:r>
            <a:r>
              <a:rPr lang="en-US" sz="2400" dirty="0"/>
              <a:t> </a:t>
            </a:r>
            <a:r>
              <a:rPr lang="en-US" sz="2400" dirty="0" err="1"/>
              <a:t>ekosystém</a:t>
            </a:r>
            <a:endParaRPr lang="en-US" sz="2400" dirty="0"/>
          </a:p>
          <a:p>
            <a:r>
              <a:rPr lang="en-US" sz="2400" dirty="0" err="1"/>
              <a:t>součást</a:t>
            </a:r>
            <a:r>
              <a:rPr lang="en-US" sz="2400" dirty="0"/>
              <a:t> </a:t>
            </a:r>
            <a:r>
              <a:rPr lang="en-US" sz="2400" dirty="0" err="1"/>
              <a:t>přirozené</a:t>
            </a:r>
            <a:r>
              <a:rPr lang="en-US" sz="2400" dirty="0"/>
              <a:t> </a:t>
            </a:r>
            <a:r>
              <a:rPr lang="en-US" sz="2400" dirty="0" err="1"/>
              <a:t>imunity</a:t>
            </a:r>
            <a:r>
              <a:rPr lang="en-US" sz="2400" dirty="0"/>
              <a:t> </a:t>
            </a:r>
            <a:r>
              <a:rPr lang="en-US" sz="2400" dirty="0" err="1"/>
              <a:t>sliznic</a:t>
            </a:r>
            <a:r>
              <a:rPr lang="en-US" sz="2400" dirty="0"/>
              <a:t> a </a:t>
            </a:r>
            <a:r>
              <a:rPr lang="en-US" sz="2400" dirty="0" err="1"/>
              <a:t>kůže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err="1"/>
              <a:t>vzájemné</a:t>
            </a:r>
            <a:r>
              <a:rPr lang="en-US" sz="2400" dirty="0"/>
              <a:t> </a:t>
            </a:r>
            <a:r>
              <a:rPr lang="en-US" sz="2400" dirty="0" err="1"/>
              <a:t>interakce</a:t>
            </a:r>
            <a:r>
              <a:rPr lang="en-US" sz="2400" dirty="0"/>
              <a:t> </a:t>
            </a:r>
            <a:r>
              <a:rPr lang="en-US" sz="2400" dirty="0" err="1"/>
              <a:t>mikroorganismů</a:t>
            </a: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  </a:t>
            </a:r>
            <a:r>
              <a:rPr lang="cs-CZ" sz="2400" dirty="0" smtClean="0"/>
              <a:t> </a:t>
            </a:r>
            <a:r>
              <a:rPr lang="en-US" sz="2400" dirty="0" err="1" smtClean="0"/>
              <a:t>kompetice-kolonizační</a:t>
            </a:r>
            <a:r>
              <a:rPr lang="en-US" sz="2400" dirty="0" smtClean="0"/>
              <a:t> </a:t>
            </a:r>
            <a:r>
              <a:rPr lang="en-US" sz="2400" dirty="0" err="1"/>
              <a:t>resistence</a:t>
            </a:r>
            <a:r>
              <a:rPr lang="en-US" sz="2400" dirty="0"/>
              <a:t>, “quorum sensing”, </a:t>
            </a:r>
            <a:r>
              <a:rPr lang="en-US" sz="2400" dirty="0" err="1"/>
              <a:t>produkce</a:t>
            </a:r>
            <a:r>
              <a:rPr lang="en-US" sz="2400" dirty="0"/>
              <a:t> </a:t>
            </a:r>
            <a:r>
              <a:rPr lang="en-US" sz="2400" dirty="0" err="1"/>
              <a:t>bakteriocinů</a:t>
            </a:r>
            <a:r>
              <a:rPr lang="en-US" sz="2400" dirty="0"/>
              <a:t> …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interakce</a:t>
            </a:r>
            <a:r>
              <a:rPr lang="en-US" sz="2400" dirty="0"/>
              <a:t> s </a:t>
            </a:r>
            <a:r>
              <a:rPr lang="en-US" sz="2400" dirty="0" err="1"/>
              <a:t>makroorganismem</a:t>
            </a:r>
            <a:r>
              <a:rPr lang="en-US" sz="2400" dirty="0"/>
              <a:t>: </a:t>
            </a:r>
            <a:r>
              <a:rPr lang="en-US" sz="2400" dirty="0" err="1"/>
              <a:t>symbio</a:t>
            </a:r>
            <a:r>
              <a:rPr lang="cs-CZ" sz="2400" dirty="0"/>
              <a:t>s</a:t>
            </a:r>
            <a:r>
              <a:rPr lang="en-US" sz="2400" dirty="0"/>
              <a:t>a, </a:t>
            </a:r>
            <a:r>
              <a:rPr lang="en-US" sz="2400" dirty="0" err="1"/>
              <a:t>komensalismus</a:t>
            </a:r>
            <a:r>
              <a:rPr lang="en-US" sz="2400" dirty="0"/>
              <a:t>, </a:t>
            </a:r>
            <a:r>
              <a:rPr lang="en-US" sz="2400" dirty="0" err="1"/>
              <a:t>pathogenita</a:t>
            </a:r>
            <a:r>
              <a:rPr lang="cs-CZ" sz="2400" dirty="0"/>
              <a:t>, </a:t>
            </a:r>
            <a:r>
              <a:rPr lang="en-US" sz="2400" dirty="0" err="1"/>
              <a:t>účast</a:t>
            </a:r>
            <a:r>
              <a:rPr lang="en-US" sz="2400" dirty="0"/>
              <a:t> v </a:t>
            </a:r>
            <a:r>
              <a:rPr lang="en-US" sz="2400" dirty="0" err="1"/>
              <a:t>metabolismu</a:t>
            </a:r>
            <a:r>
              <a:rPr lang="en-US" sz="2400" dirty="0"/>
              <a:t> </a:t>
            </a:r>
            <a:r>
              <a:rPr lang="en-US" sz="2400" dirty="0" err="1"/>
              <a:t>hostitele</a:t>
            </a:r>
            <a:r>
              <a:rPr lang="en-US" sz="2400" dirty="0"/>
              <a:t> (</a:t>
            </a:r>
            <a:r>
              <a:rPr lang="en-US" sz="2400" dirty="0" err="1"/>
              <a:t>fysiologické</a:t>
            </a:r>
            <a:r>
              <a:rPr lang="en-US" sz="2400" dirty="0"/>
              <a:t> </a:t>
            </a:r>
            <a:r>
              <a:rPr lang="en-US" sz="2400" dirty="0" err="1"/>
              <a:t>funkce</a:t>
            </a:r>
            <a:r>
              <a:rPr lang="en-US" sz="2400" dirty="0"/>
              <a:t>)	</a:t>
            </a:r>
            <a:endParaRPr lang="cs-CZ" sz="2400" dirty="0"/>
          </a:p>
          <a:p>
            <a:pPr>
              <a:lnSpc>
                <a:spcPct val="90000"/>
              </a:lnSpc>
            </a:pPr>
            <a:r>
              <a:rPr lang="en-US" sz="2400" dirty="0" err="1"/>
              <a:t>modulace</a:t>
            </a:r>
            <a:r>
              <a:rPr lang="en-US" sz="2400" dirty="0"/>
              <a:t> </a:t>
            </a:r>
            <a:r>
              <a:rPr lang="en-US" sz="2400" dirty="0" err="1"/>
              <a:t>imunity</a:t>
            </a:r>
            <a:endParaRPr lang="en-US" sz="2400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2881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Lidský </a:t>
            </a:r>
            <a:r>
              <a:rPr lang="cs-CZ" dirty="0" err="1" smtClean="0"/>
              <a:t>mikrobiom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We are a “super-</a:t>
            </a:r>
            <a:r>
              <a:rPr lang="en-GB" dirty="0" err="1"/>
              <a:t>organsim</a:t>
            </a:r>
            <a:r>
              <a:rPr lang="en-GB" dirty="0"/>
              <a:t>” </a:t>
            </a:r>
            <a:endParaRPr lang="cs-CZ" dirty="0" smtClean="0"/>
          </a:p>
          <a:p>
            <a:r>
              <a:rPr lang="en-GB" dirty="0" smtClean="0"/>
              <a:t>The </a:t>
            </a:r>
            <a:r>
              <a:rPr lang="en-GB" dirty="0"/>
              <a:t>human gastrointestinal tract hosts a vast microbiome – &gt;1000 different species; &gt;majority non-</a:t>
            </a:r>
            <a:r>
              <a:rPr lang="en-GB" dirty="0" err="1"/>
              <a:t>culturable</a:t>
            </a:r>
            <a:r>
              <a:rPr lang="en-GB" dirty="0"/>
              <a:t> </a:t>
            </a:r>
            <a:endParaRPr lang="cs-CZ" dirty="0" smtClean="0"/>
          </a:p>
          <a:p>
            <a:r>
              <a:rPr lang="en-GB" dirty="0" smtClean="0"/>
              <a:t>Establishes </a:t>
            </a:r>
            <a:r>
              <a:rPr lang="en-GB" dirty="0"/>
              <a:t>during the first week and stabilizes within the first 3-5 years of </a:t>
            </a:r>
            <a:r>
              <a:rPr lang="en-GB" dirty="0" smtClean="0"/>
              <a:t>life</a:t>
            </a:r>
            <a:endParaRPr lang="cs-CZ" dirty="0" smtClean="0"/>
          </a:p>
          <a:p>
            <a:r>
              <a:rPr lang="en-GB" dirty="0" smtClean="0"/>
              <a:t>Cooperative </a:t>
            </a:r>
            <a:r>
              <a:rPr lang="en-GB" dirty="0"/>
              <a:t>relationships have established through co-evolution to maintain homeostasis </a:t>
            </a:r>
          </a:p>
        </p:txBody>
      </p:sp>
    </p:spTree>
    <p:extLst>
      <p:ext uri="{BB962C8B-B14F-4D97-AF65-F5344CB8AC3E}">
        <p14:creationId xmlns:p14="http://schemas.microsoft.com/office/powerpoint/2010/main" val="292569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Lidský </a:t>
            </a:r>
            <a:r>
              <a:rPr lang="cs-CZ" dirty="0" err="1"/>
              <a:t>mikrobiom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16016" y="1628800"/>
            <a:ext cx="4186808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Bacteria (~1000 species</a:t>
            </a:r>
            <a:r>
              <a:rPr lang="en-GB" dirty="0" smtClean="0"/>
              <a:t>)</a:t>
            </a:r>
            <a:endParaRPr lang="cs-CZ" dirty="0" smtClean="0"/>
          </a:p>
          <a:p>
            <a:r>
              <a:rPr lang="en-GB" dirty="0" smtClean="0"/>
              <a:t> </a:t>
            </a:r>
            <a:r>
              <a:rPr lang="en-GB" dirty="0" err="1"/>
              <a:t>Firmicutes</a:t>
            </a:r>
            <a:r>
              <a:rPr lang="en-GB" dirty="0"/>
              <a:t> (</a:t>
            </a:r>
            <a:r>
              <a:rPr lang="en-GB" dirty="0" err="1"/>
              <a:t>Ruminococcus</a:t>
            </a:r>
            <a:r>
              <a:rPr lang="en-GB" dirty="0"/>
              <a:t>, Clostridium, </a:t>
            </a:r>
            <a:r>
              <a:rPr lang="en-GB" dirty="0" smtClean="0"/>
              <a:t>Eubacteria)</a:t>
            </a:r>
            <a:endParaRPr lang="cs-CZ" dirty="0" smtClean="0"/>
          </a:p>
          <a:p>
            <a:r>
              <a:rPr lang="en-GB" dirty="0" smtClean="0"/>
              <a:t> </a:t>
            </a:r>
            <a:r>
              <a:rPr lang="en-GB" dirty="0" err="1"/>
              <a:t>Bacteroidetes</a:t>
            </a:r>
            <a:r>
              <a:rPr lang="en-GB" dirty="0"/>
              <a:t> (</a:t>
            </a:r>
            <a:r>
              <a:rPr lang="en-GB" dirty="0" err="1"/>
              <a:t>Bacteroides</a:t>
            </a:r>
            <a:r>
              <a:rPr lang="en-GB" dirty="0" smtClean="0"/>
              <a:t>)</a:t>
            </a:r>
            <a:endParaRPr lang="cs-CZ" dirty="0" smtClean="0"/>
          </a:p>
          <a:p>
            <a:r>
              <a:rPr lang="en-GB" dirty="0" smtClean="0"/>
              <a:t> </a:t>
            </a:r>
            <a:r>
              <a:rPr lang="en-GB" dirty="0" err="1" smtClean="0"/>
              <a:t>Actinobacteria</a:t>
            </a:r>
            <a:r>
              <a:rPr lang="en-GB" dirty="0" smtClean="0"/>
              <a:t> </a:t>
            </a:r>
            <a:r>
              <a:rPr lang="en-GB" dirty="0"/>
              <a:t>(</a:t>
            </a:r>
            <a:r>
              <a:rPr lang="en-GB" dirty="0" err="1"/>
              <a:t>Bifidobacteria</a:t>
            </a:r>
            <a:r>
              <a:rPr lang="en-GB" dirty="0" smtClean="0"/>
              <a:t>)</a:t>
            </a:r>
            <a:endParaRPr lang="cs-CZ" dirty="0" smtClean="0"/>
          </a:p>
          <a:p>
            <a:r>
              <a:rPr lang="en-GB" dirty="0" smtClean="0"/>
              <a:t> </a:t>
            </a:r>
            <a:r>
              <a:rPr lang="en-GB" dirty="0" err="1" smtClean="0"/>
              <a:t>Proteobacteria</a:t>
            </a:r>
            <a:r>
              <a:rPr lang="en-GB" dirty="0" smtClean="0"/>
              <a:t> </a:t>
            </a:r>
            <a:r>
              <a:rPr lang="en-GB" dirty="0"/>
              <a:t>(</a:t>
            </a:r>
            <a:r>
              <a:rPr lang="en-GB" dirty="0" err="1" smtClean="0"/>
              <a:t>Enterobacteraceae</a:t>
            </a:r>
            <a:r>
              <a:rPr lang="en-GB" dirty="0" smtClean="0"/>
              <a:t>)</a:t>
            </a:r>
            <a:endParaRPr lang="cs-CZ" dirty="0" smtClean="0"/>
          </a:p>
          <a:p>
            <a:r>
              <a:rPr lang="en-GB" dirty="0" smtClean="0"/>
              <a:t>Fusobacteria </a:t>
            </a:r>
            <a:endParaRPr lang="cs-CZ" dirty="0" smtClean="0"/>
          </a:p>
          <a:p>
            <a:r>
              <a:rPr lang="en-GB" dirty="0" smtClean="0"/>
              <a:t>Viruses </a:t>
            </a:r>
            <a:endParaRPr lang="cs-CZ" dirty="0" smtClean="0"/>
          </a:p>
          <a:p>
            <a:r>
              <a:rPr lang="en-GB" dirty="0" smtClean="0"/>
              <a:t>Fungi</a:t>
            </a:r>
            <a:r>
              <a:rPr lang="en-GB" dirty="0"/>
              <a:t> </a:t>
            </a:r>
          </a:p>
        </p:txBody>
      </p:sp>
      <p:pic>
        <p:nvPicPr>
          <p:cNvPr id="1028" name="Picture 4" descr="http://player.slideplayer.com/35/10280747/data/images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424847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32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Immune tissue development requires normal gut </a:t>
            </a:r>
            <a:r>
              <a:rPr lang="en-GB" dirty="0" smtClean="0"/>
              <a:t>colonization</a:t>
            </a:r>
            <a:endParaRPr lang="en-GB" dirty="0"/>
          </a:p>
        </p:txBody>
      </p:sp>
      <p:pic>
        <p:nvPicPr>
          <p:cNvPr id="9218" name="Picture 2" descr="http://player.slideplayer.com/35/10280747/data/images/img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44136"/>
            <a:ext cx="7848872" cy="41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331640" y="5733256"/>
            <a:ext cx="66967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Reprinted from Nature Review Immunology Volume 4, Macpherson, AJ and Harris, NL. Interactions between commensal intestinal bacteria and the immune system, p478-485, Figure 2. Copyright (2004) with permission from Nature Publishing Group.</a:t>
            </a:r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8421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Navození tolerance</a:t>
            </a:r>
            <a:endParaRPr lang="en-GB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5272074" cy="479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868144" y="1700808"/>
            <a:ext cx="26642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Na začátku infekce nejsou dendritické </a:t>
            </a:r>
            <a:r>
              <a:rPr lang="cs-CZ" sz="2400" dirty="0" err="1" smtClean="0"/>
              <a:t>bb</a:t>
            </a:r>
            <a:r>
              <a:rPr lang="cs-CZ" sz="2400" dirty="0" smtClean="0"/>
              <a:t>. plně aktivovány, záleží na koncentraci IL-6. Při nízké koncentraci IL-6 vznikají regulační T-lymfocyty, které inhibují Th1, Th2 odpověď. </a:t>
            </a:r>
          </a:p>
          <a:p>
            <a:r>
              <a:rPr lang="cs-CZ" sz="2400" dirty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566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Innate</a:t>
            </a:r>
            <a:r>
              <a:rPr lang="cs-CZ" dirty="0" smtClean="0"/>
              <a:t> leukocyte </a:t>
            </a:r>
            <a:r>
              <a:rPr lang="cs-CZ" dirty="0" err="1" smtClean="0"/>
              <a:t>cells</a:t>
            </a:r>
            <a:endParaRPr lang="en-GB" dirty="0"/>
          </a:p>
        </p:txBody>
      </p:sp>
      <p:pic>
        <p:nvPicPr>
          <p:cNvPr id="1026" name="Picture 2" descr="http://www.frontiersin.org/files/Articles/40120/fimmu-04-00022-HTML/image_m/fimmu-04-00022-g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496300" cy="496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7149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3200" b="1">
                <a:solidFill>
                  <a:schemeClr val="hlink"/>
                </a:solidFill>
              </a:rPr>
              <a:t>ORÁLNÍ TOLERANCE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2286000"/>
            <a:ext cx="8856663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b="1"/>
              <a:t>I</a:t>
            </a:r>
            <a:r>
              <a:rPr lang="en-US" sz="2400" b="1"/>
              <a:t>nhibice systémové imunity následující </a:t>
            </a:r>
            <a:r>
              <a:rPr lang="cs-CZ" sz="2400" b="1"/>
              <a:t> </a:t>
            </a:r>
          </a:p>
          <a:p>
            <a:pPr>
              <a:lnSpc>
                <a:spcPct val="90000"/>
              </a:lnSpc>
            </a:pPr>
            <a:r>
              <a:rPr lang="cs-CZ" sz="2400" b="1"/>
              <a:t>   </a:t>
            </a:r>
            <a:r>
              <a:rPr lang="en-US" sz="2400" b="1"/>
              <a:t>po</a:t>
            </a:r>
            <a:r>
              <a:rPr lang="cs-CZ" sz="2400" b="1"/>
              <a:t> per</a:t>
            </a:r>
            <a:r>
              <a:rPr lang="en-US" sz="2400" b="1"/>
              <a:t>orálním</a:t>
            </a:r>
            <a:r>
              <a:rPr lang="cs-CZ" sz="2400" b="1"/>
              <a:t> </a:t>
            </a:r>
            <a:r>
              <a:rPr lang="en-US" sz="2400" b="1"/>
              <a:t>podání antigenu (proteinu)</a:t>
            </a:r>
          </a:p>
          <a:p>
            <a:pPr>
              <a:lnSpc>
                <a:spcPct val="90000"/>
              </a:lnSpc>
            </a:pPr>
            <a:endParaRPr lang="en-US" sz="2400" b="1"/>
          </a:p>
          <a:p>
            <a:pPr algn="l">
              <a:lnSpc>
                <a:spcPct val="90000"/>
              </a:lnSpc>
            </a:pPr>
            <a:r>
              <a:rPr lang="en-US" sz="2400" b="1"/>
              <a:t>     </a:t>
            </a:r>
            <a:r>
              <a:rPr lang="cs-CZ" sz="2400" b="1"/>
              <a:t>   U</a:t>
            </a:r>
            <a:r>
              <a:rPr lang="en-US" sz="2400" b="1"/>
              <a:t>stavení tolerance: </a:t>
            </a:r>
            <a:r>
              <a:rPr lang="cs-CZ" sz="2400" b="1"/>
              <a:t>5 až </a:t>
            </a:r>
            <a:r>
              <a:rPr lang="en-US" sz="2400" b="1"/>
              <a:t>7 dní po orální </a:t>
            </a:r>
            <a:r>
              <a:rPr lang="cs-CZ" sz="2400" b="1"/>
              <a:t>  </a:t>
            </a:r>
          </a:p>
          <a:p>
            <a:pPr algn="l">
              <a:lnSpc>
                <a:spcPct val="90000"/>
              </a:lnSpc>
            </a:pPr>
            <a:r>
              <a:rPr lang="cs-CZ" sz="2400" b="1"/>
              <a:t>        </a:t>
            </a:r>
            <a:r>
              <a:rPr lang="en-US" sz="2400" b="1"/>
              <a:t>aplikaci</a:t>
            </a:r>
          </a:p>
          <a:p>
            <a:pPr algn="l">
              <a:lnSpc>
                <a:spcPct val="90000"/>
              </a:lnSpc>
            </a:pPr>
            <a:endParaRPr lang="en-US" sz="2400" b="1"/>
          </a:p>
          <a:p>
            <a:pPr algn="l">
              <a:lnSpc>
                <a:spcPct val="90000"/>
              </a:lnSpc>
            </a:pPr>
            <a:r>
              <a:rPr lang="en-US" sz="2400" b="1"/>
              <a:t>     </a:t>
            </a:r>
            <a:r>
              <a:rPr lang="cs-CZ" sz="2400" b="1"/>
              <a:t>   </a:t>
            </a:r>
            <a:r>
              <a:rPr lang="en-US" sz="2400" b="1"/>
              <a:t>Trvání: několik měsíců</a:t>
            </a:r>
          </a:p>
          <a:p>
            <a:pPr algn="l">
              <a:lnSpc>
                <a:spcPct val="90000"/>
              </a:lnSpc>
            </a:pPr>
            <a:endParaRPr lang="en-US" sz="2400" b="1"/>
          </a:p>
          <a:p>
            <a:pPr algn="l">
              <a:lnSpc>
                <a:spcPct val="90000"/>
              </a:lnSpc>
            </a:pPr>
            <a:r>
              <a:rPr lang="en-US" sz="2400" b="1"/>
              <a:t>     </a:t>
            </a:r>
            <a:r>
              <a:rPr lang="cs-CZ" sz="2400" b="1"/>
              <a:t>   </a:t>
            </a:r>
            <a:r>
              <a:rPr lang="en-US" sz="2400" b="1"/>
              <a:t>Fyziologick</a:t>
            </a:r>
            <a:r>
              <a:rPr lang="cs-CZ" sz="2400" b="1"/>
              <a:t>ý význam</a:t>
            </a:r>
            <a:r>
              <a:rPr lang="en-US" sz="2400" b="1"/>
              <a:t>: tolerance k antigenům </a:t>
            </a:r>
            <a:r>
              <a:rPr lang="cs-CZ" sz="2400" b="1"/>
              <a:t> </a:t>
            </a:r>
            <a:r>
              <a:rPr lang="en-US" sz="2400" b="1"/>
              <a:t>potravy</a:t>
            </a:r>
            <a:endParaRPr lang="en-US" sz="2000" b="1"/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3957638" y="1438275"/>
            <a:ext cx="719137" cy="71913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00">
              <a:alpha val="50000"/>
            </a:srgbClr>
          </a:solidFill>
          <a:ln w="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eaLnBrk="0" hangingPunct="0"/>
            <a:endParaRPr lang="cs-CZ" sz="24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10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Oral tolerance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Induction </a:t>
            </a:r>
            <a:r>
              <a:rPr lang="en-GB" dirty="0"/>
              <a:t>of mucosal and systemic non- responsiveness to dietary antigens </a:t>
            </a:r>
            <a:endParaRPr lang="cs-CZ" dirty="0" smtClean="0"/>
          </a:p>
          <a:p>
            <a:r>
              <a:rPr lang="en-GB" dirty="0" smtClean="0"/>
              <a:t>Active </a:t>
            </a:r>
            <a:r>
              <a:rPr lang="en-GB" dirty="0"/>
              <a:t>immune response that depends upon </a:t>
            </a:r>
            <a:endParaRPr lang="cs-CZ" dirty="0" smtClean="0"/>
          </a:p>
          <a:p>
            <a:pPr marL="457200" lvl="1" indent="0">
              <a:buNone/>
            </a:pPr>
            <a:r>
              <a:rPr lang="en-GB" dirty="0" smtClean="0"/>
              <a:t>– </a:t>
            </a:r>
            <a:r>
              <a:rPr lang="en-GB" dirty="0" err="1"/>
              <a:t>tolerogenic</a:t>
            </a:r>
            <a:r>
              <a:rPr lang="en-GB" dirty="0"/>
              <a:t> dendritic cells (make IL-10</a:t>
            </a:r>
            <a:r>
              <a:rPr lang="en-GB" dirty="0" smtClean="0"/>
              <a:t>),</a:t>
            </a:r>
            <a:endParaRPr lang="cs-CZ" dirty="0" smtClean="0"/>
          </a:p>
          <a:p>
            <a:pPr marL="457200" lvl="1" indent="0">
              <a:buNone/>
            </a:pPr>
            <a:r>
              <a:rPr lang="en-GB" dirty="0" smtClean="0"/>
              <a:t> </a:t>
            </a:r>
            <a:r>
              <a:rPr lang="en-GB" dirty="0"/>
              <a:t>– CD4 + CD25 + T regulatory cells (make TGF</a:t>
            </a:r>
            <a:r>
              <a:rPr lang="el-GR" dirty="0"/>
              <a:t>β &amp; </a:t>
            </a:r>
            <a:r>
              <a:rPr lang="en-GB" dirty="0"/>
              <a:t>IL-10</a:t>
            </a:r>
            <a:r>
              <a:rPr lang="en-GB" dirty="0" smtClean="0"/>
              <a:t>)</a:t>
            </a:r>
            <a:endParaRPr lang="cs-CZ" dirty="0" smtClean="0"/>
          </a:p>
          <a:p>
            <a:r>
              <a:rPr lang="en-GB" dirty="0" smtClean="0"/>
              <a:t> </a:t>
            </a:r>
            <a:r>
              <a:rPr lang="en-GB" dirty="0"/>
              <a:t>Mechanisms of tolerance: </a:t>
            </a:r>
            <a:endParaRPr lang="cs-CZ" dirty="0" smtClean="0"/>
          </a:p>
          <a:p>
            <a:pPr marL="457200" lvl="1" indent="0">
              <a:buNone/>
            </a:pPr>
            <a:r>
              <a:rPr lang="en-GB" dirty="0" smtClean="0"/>
              <a:t>– </a:t>
            </a:r>
            <a:r>
              <a:rPr lang="en-GB" dirty="0"/>
              <a:t>Ignorance (no/low costimulatory signals</a:t>
            </a:r>
            <a:r>
              <a:rPr lang="en-GB" dirty="0" smtClean="0"/>
              <a:t>)</a:t>
            </a:r>
            <a:endParaRPr lang="cs-CZ" dirty="0"/>
          </a:p>
          <a:p>
            <a:pPr marL="457200" lvl="1" indent="0">
              <a:buNone/>
            </a:pPr>
            <a:r>
              <a:rPr lang="en-GB" dirty="0" smtClean="0"/>
              <a:t> </a:t>
            </a:r>
            <a:r>
              <a:rPr lang="en-GB" dirty="0"/>
              <a:t>– Inhibition/</a:t>
            </a:r>
            <a:r>
              <a:rPr lang="en-GB" dirty="0" err="1"/>
              <a:t>Anergy</a:t>
            </a:r>
            <a:r>
              <a:rPr lang="en-GB" dirty="0"/>
              <a:t> (inhibitory signals) </a:t>
            </a:r>
          </a:p>
        </p:txBody>
      </p:sp>
    </p:spTree>
    <p:extLst>
      <p:ext uri="{BB962C8B-B14F-4D97-AF65-F5344CB8AC3E}">
        <p14:creationId xmlns:p14="http://schemas.microsoft.com/office/powerpoint/2010/main" val="33179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Regionalizace imunitního systému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35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74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823913"/>
          </a:xfrm>
        </p:spPr>
        <p:txBody>
          <a:bodyPr>
            <a:normAutofit fontScale="90000"/>
          </a:bodyPr>
          <a:lstStyle/>
          <a:p>
            <a:r>
              <a:rPr lang="cs-CZ" sz="3200" b="1" dirty="0">
                <a:solidFill>
                  <a:schemeClr val="hlink"/>
                </a:solidFill>
              </a:rPr>
              <a:t>  Využití indukce „orální“ (slizniční)</a:t>
            </a:r>
            <a:br>
              <a:rPr lang="cs-CZ" sz="3200" b="1" dirty="0">
                <a:solidFill>
                  <a:schemeClr val="hlink"/>
                </a:solidFill>
              </a:rPr>
            </a:br>
            <a:r>
              <a:rPr lang="cs-CZ" sz="3200" b="1" dirty="0">
                <a:solidFill>
                  <a:schemeClr val="hlink"/>
                </a:solidFill>
              </a:rPr>
              <a:t>tolerance v prevenci a léčbě</a:t>
            </a:r>
            <a:endParaRPr lang="en-US" sz="3200" b="1" dirty="0">
              <a:solidFill>
                <a:schemeClr val="hlink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52600"/>
            <a:ext cx="8712968" cy="44958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cs-CZ" sz="2800" dirty="0" smtClean="0">
                <a:sym typeface="Symbol" pitchFamily="18" charset="2"/>
              </a:rPr>
              <a:t>  </a:t>
            </a:r>
            <a:r>
              <a:rPr lang="cs-CZ" sz="2800" i="1" dirty="0" smtClean="0">
                <a:sym typeface="Symbol" pitchFamily="18" charset="2"/>
              </a:rPr>
              <a:t>perorální</a:t>
            </a:r>
            <a:r>
              <a:rPr lang="cs-CZ" sz="2800" i="1" dirty="0">
                <a:sym typeface="Symbol" pitchFamily="18" charset="2"/>
              </a:rPr>
              <a:t>, </a:t>
            </a:r>
            <a:r>
              <a:rPr lang="cs-CZ" sz="2800" i="1" dirty="0" err="1">
                <a:sym typeface="Symbol" pitchFamily="18" charset="2"/>
              </a:rPr>
              <a:t>intranasální</a:t>
            </a:r>
            <a:r>
              <a:rPr lang="cs-CZ" sz="2800" i="1" dirty="0">
                <a:sym typeface="Symbol" pitchFamily="18" charset="2"/>
              </a:rPr>
              <a:t> nebo inhalační aplikace antigenů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sz="2800" i="1" dirty="0">
              <a:sym typeface="Symbol" pitchFamily="18" charset="2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cs-CZ" sz="2800" dirty="0">
                <a:sym typeface="Symbol" pitchFamily="18" charset="2"/>
              </a:rPr>
              <a:t>Autoimunitní choroby (</a:t>
            </a:r>
            <a:r>
              <a:rPr lang="cs-CZ" sz="2800" dirty="0" err="1">
                <a:sym typeface="Symbol" pitchFamily="18" charset="2"/>
              </a:rPr>
              <a:t>autoantigeny</a:t>
            </a:r>
            <a:r>
              <a:rPr lang="cs-CZ" sz="2800" dirty="0">
                <a:sym typeface="Symbol" pitchFamily="18" charset="2"/>
              </a:rPr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 dirty="0">
                <a:sym typeface="Symbol" pitchFamily="18" charset="2"/>
              </a:rPr>
              <a:t>	- </a:t>
            </a:r>
            <a:r>
              <a:rPr lang="cs-CZ" sz="2800" dirty="0" err="1">
                <a:sym typeface="Symbol" pitchFamily="18" charset="2"/>
              </a:rPr>
              <a:t>exp</a:t>
            </a:r>
            <a:r>
              <a:rPr lang="cs-CZ" sz="2800" dirty="0">
                <a:sym typeface="Symbol" pitchFamily="18" charset="2"/>
              </a:rPr>
              <a:t>. modely, klin. studie (RA, RS, diabetes)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cs-CZ" sz="2800" dirty="0">
                <a:sym typeface="Symbol" pitchFamily="18" charset="2"/>
              </a:rPr>
              <a:t>Transplantace (aloantigeny)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 dirty="0">
                <a:sym typeface="Symbol" pitchFamily="18" charset="2"/>
              </a:rPr>
              <a:t>	- </a:t>
            </a:r>
            <a:r>
              <a:rPr lang="cs-CZ" sz="2800" dirty="0" err="1">
                <a:sym typeface="Symbol" pitchFamily="18" charset="2"/>
              </a:rPr>
              <a:t>exp</a:t>
            </a:r>
            <a:r>
              <a:rPr lang="cs-CZ" sz="2800" dirty="0">
                <a:sym typeface="Symbol" pitchFamily="18" charset="2"/>
              </a:rPr>
              <a:t>. modely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cs-CZ" sz="2800" dirty="0">
                <a:sym typeface="Symbol" pitchFamily="18" charset="2"/>
              </a:rPr>
              <a:t> Alergie (čištěné alergeny např. roztočový </a:t>
            </a:r>
            <a:r>
              <a:rPr lang="cs-CZ" sz="2800" dirty="0" err="1">
                <a:sym typeface="Symbol" pitchFamily="18" charset="2"/>
              </a:rPr>
              <a:t>Derp</a:t>
            </a:r>
            <a:r>
              <a:rPr lang="cs-CZ" sz="2800" dirty="0">
                <a:sym typeface="Symbol" pitchFamily="18" charset="2"/>
              </a:rPr>
              <a:t>. </a:t>
            </a:r>
            <a:r>
              <a:rPr lang="cs-CZ" sz="2800" dirty="0" smtClean="0">
                <a:sym typeface="Symbol" pitchFamily="18" charset="2"/>
              </a:rPr>
              <a:t>111-139</a:t>
            </a:r>
            <a:r>
              <a:rPr lang="cs-CZ" sz="2800" dirty="0">
                <a:sym typeface="Symbol" pitchFamily="18" charset="2"/>
              </a:rPr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 dirty="0">
                <a:sym typeface="Symbol" pitchFamily="18" charset="2"/>
              </a:rPr>
              <a:t>	- </a:t>
            </a:r>
            <a:r>
              <a:rPr lang="cs-CZ" sz="2800" dirty="0" err="1">
                <a:sym typeface="Symbol" pitchFamily="18" charset="2"/>
              </a:rPr>
              <a:t>exp</a:t>
            </a:r>
            <a:r>
              <a:rPr lang="cs-CZ" sz="2800" dirty="0">
                <a:sym typeface="Symbol" pitchFamily="18" charset="2"/>
              </a:rPr>
              <a:t>. modely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280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1902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>
                <a:solidFill>
                  <a:srgbClr val="000066"/>
                </a:solidFill>
                <a:latin typeface="Comic Sans MS" pitchFamily="66" charset="0"/>
              </a:rPr>
              <a:t/>
            </a:r>
            <a:br>
              <a:rPr lang="cs-CZ" sz="3200">
                <a:solidFill>
                  <a:srgbClr val="000066"/>
                </a:solidFill>
                <a:latin typeface="Comic Sans MS" pitchFamily="66" charset="0"/>
              </a:rPr>
            </a:br>
            <a:r>
              <a:rPr lang="cs-CZ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Kůže jako imunologický orgán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773238"/>
            <a:ext cx="8928100" cy="4751387"/>
          </a:xfrm>
          <a:solidFill>
            <a:schemeClr val="bg1"/>
          </a:solidFill>
        </p:spPr>
        <p:txBody>
          <a:bodyPr/>
          <a:lstStyle/>
          <a:p>
            <a:r>
              <a:rPr lang="cs-CZ">
                <a:solidFill>
                  <a:srgbClr val="A50021"/>
                </a:solidFill>
                <a:latin typeface="Tahoma" pitchFamily="34" charset="0"/>
              </a:rPr>
              <a:t>Kůže má funkci primárního lymfoidního orgánu</a:t>
            </a:r>
          </a:p>
          <a:p>
            <a:pPr>
              <a:buFontTx/>
              <a:buNone/>
            </a:pPr>
            <a:r>
              <a:rPr lang="cs-CZ" i="1">
                <a:solidFill>
                  <a:srgbClr val="000066"/>
                </a:solidFill>
                <a:latin typeface="Comic Sans MS" pitchFamily="66" charset="0"/>
              </a:rPr>
              <a:t>   </a:t>
            </a:r>
            <a:r>
              <a:rPr lang="cs-CZ" sz="2400" i="1">
                <a:solidFill>
                  <a:srgbClr val="000066"/>
                </a:solidFill>
                <a:latin typeface="Comic Sans MS" pitchFamily="66" charset="0"/>
              </a:rPr>
              <a:t>( Fichtelius  KE et al.: Int Arch Allergy 1970</a:t>
            </a:r>
            <a:r>
              <a:rPr lang="en-US" sz="2400" i="1">
                <a:solidFill>
                  <a:srgbClr val="000066"/>
                </a:solidFill>
                <a:latin typeface="Comic Sans MS" pitchFamily="66" charset="0"/>
              </a:rPr>
              <a:t>;</a:t>
            </a:r>
            <a:r>
              <a:rPr lang="cs-CZ" sz="2400" i="1">
                <a:solidFill>
                  <a:srgbClr val="000066"/>
                </a:solidFill>
                <a:latin typeface="Comic Sans MS" pitchFamily="66" charset="0"/>
              </a:rPr>
              <a:t>37:607 )</a:t>
            </a:r>
          </a:p>
          <a:p>
            <a:pPr>
              <a:buFontTx/>
              <a:buNone/>
            </a:pPr>
            <a:endParaRPr lang="cs-CZ" sz="2400" i="1">
              <a:solidFill>
                <a:srgbClr val="000066"/>
              </a:solidFill>
              <a:latin typeface="Comic Sans MS" pitchFamily="66" charset="0"/>
            </a:endParaRPr>
          </a:p>
          <a:p>
            <a:r>
              <a:rPr lang="cs-CZ" b="1">
                <a:solidFill>
                  <a:srgbClr val="A50021"/>
                </a:solidFill>
                <a:latin typeface="Tahoma" pitchFamily="34" charset="0"/>
              </a:rPr>
              <a:t>SALT</a:t>
            </a:r>
            <a:r>
              <a:rPr lang="cs-CZ">
                <a:solidFill>
                  <a:srgbClr val="A50021"/>
                </a:solidFill>
                <a:latin typeface="Tahoma" pitchFamily="34" charset="0"/>
              </a:rPr>
              <a:t> (skin associated lymphoid tissues)</a:t>
            </a:r>
          </a:p>
          <a:p>
            <a:pPr>
              <a:buFontTx/>
              <a:buNone/>
            </a:pPr>
            <a:r>
              <a:rPr lang="cs-CZ" sz="2800" i="1">
                <a:solidFill>
                  <a:srgbClr val="000066"/>
                </a:solidFill>
                <a:latin typeface="Comic Sans MS" pitchFamily="66" charset="0"/>
              </a:rPr>
              <a:t>    </a:t>
            </a:r>
            <a:r>
              <a:rPr lang="cs-CZ" sz="2400" i="1">
                <a:solidFill>
                  <a:srgbClr val="000066"/>
                </a:solidFill>
                <a:latin typeface="Comic Sans MS" pitchFamily="66" charset="0"/>
              </a:rPr>
              <a:t>(Streilein JW: J Invest Dermatol  1978</a:t>
            </a:r>
            <a:r>
              <a:rPr lang="en-US" sz="2400" i="1">
                <a:solidFill>
                  <a:srgbClr val="000066"/>
                </a:solidFill>
                <a:latin typeface="Comic Sans MS" pitchFamily="66" charset="0"/>
              </a:rPr>
              <a:t>;</a:t>
            </a:r>
            <a:r>
              <a:rPr lang="cs-CZ" sz="2400" i="1">
                <a:solidFill>
                  <a:srgbClr val="000066"/>
                </a:solidFill>
                <a:latin typeface="Comic Sans MS" pitchFamily="66" charset="0"/>
              </a:rPr>
              <a:t>71:167-171)</a:t>
            </a:r>
          </a:p>
          <a:p>
            <a:pPr>
              <a:buFontTx/>
              <a:buNone/>
            </a:pPr>
            <a:endParaRPr lang="cs-CZ" sz="2400" i="1">
              <a:solidFill>
                <a:srgbClr val="000066"/>
              </a:solidFill>
              <a:latin typeface="Comic Sans MS" pitchFamily="66" charset="0"/>
            </a:endParaRPr>
          </a:p>
          <a:p>
            <a:r>
              <a:rPr lang="cs-CZ" b="1">
                <a:solidFill>
                  <a:srgbClr val="A50021"/>
                </a:solidFill>
                <a:latin typeface="Tahoma" pitchFamily="34" charset="0"/>
              </a:rPr>
              <a:t>SIS  </a:t>
            </a:r>
            <a:r>
              <a:rPr lang="cs-CZ">
                <a:solidFill>
                  <a:srgbClr val="A50021"/>
                </a:solidFill>
                <a:latin typeface="Tahoma" pitchFamily="34" charset="0"/>
              </a:rPr>
              <a:t>(skin immune system)</a:t>
            </a:r>
          </a:p>
          <a:p>
            <a:pPr>
              <a:buFontTx/>
              <a:buNone/>
            </a:pPr>
            <a:r>
              <a:rPr lang="cs-CZ" sz="2800" i="1">
                <a:solidFill>
                  <a:srgbClr val="000066"/>
                </a:solidFill>
                <a:latin typeface="Comic Sans MS" pitchFamily="66" charset="0"/>
              </a:rPr>
              <a:t>    </a:t>
            </a:r>
            <a:r>
              <a:rPr lang="cs-CZ" sz="2400" i="1">
                <a:solidFill>
                  <a:srgbClr val="000066"/>
                </a:solidFill>
                <a:latin typeface="Comic Sans MS" pitchFamily="66" charset="0"/>
              </a:rPr>
              <a:t>(Bos JD et al.: J Invest Dermatol 1987</a:t>
            </a:r>
            <a:r>
              <a:rPr lang="en-US" sz="2400" i="1">
                <a:solidFill>
                  <a:srgbClr val="000066"/>
                </a:solidFill>
                <a:latin typeface="Comic Sans MS" pitchFamily="66" charset="0"/>
              </a:rPr>
              <a:t>;</a:t>
            </a:r>
            <a:r>
              <a:rPr lang="cs-CZ" sz="2400" i="1">
                <a:solidFill>
                  <a:srgbClr val="000066"/>
                </a:solidFill>
                <a:latin typeface="Comic Sans MS" pitchFamily="66" charset="0"/>
              </a:rPr>
              <a:t>88:569-573)</a:t>
            </a:r>
          </a:p>
          <a:p>
            <a:pPr>
              <a:buFontTx/>
              <a:buNone/>
            </a:pPr>
            <a:endParaRPr lang="cs-CZ" sz="240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endParaRPr lang="cs-CZ" sz="2400" i="1">
              <a:solidFill>
                <a:srgbClr val="000066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47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Fyziologické obranné bariéry kůže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/>
              <a:t>Epidermis – </a:t>
            </a:r>
            <a:r>
              <a:rPr lang="cs-CZ" altLang="en-US" dirty="0" err="1"/>
              <a:t>vícevrstevnost</a:t>
            </a:r>
            <a:r>
              <a:rPr lang="cs-CZ" altLang="en-US" dirty="0"/>
              <a:t> </a:t>
            </a:r>
          </a:p>
          <a:p>
            <a:r>
              <a:rPr lang="cs-CZ" altLang="en-US" dirty="0"/>
              <a:t>Odumírání </a:t>
            </a:r>
          </a:p>
          <a:p>
            <a:r>
              <a:rPr lang="cs-CZ" altLang="en-US" dirty="0"/>
              <a:t>Přítomnost látek tukové povahy a jejich </a:t>
            </a:r>
            <a:r>
              <a:rPr lang="cs-CZ" altLang="en-US" dirty="0" err="1"/>
              <a:t>cidní</a:t>
            </a:r>
            <a:r>
              <a:rPr lang="cs-CZ" altLang="en-US" dirty="0"/>
              <a:t> působení na mikroorganismy</a:t>
            </a:r>
          </a:p>
          <a:p>
            <a:r>
              <a:rPr lang="cs-CZ" altLang="en-US" dirty="0"/>
              <a:t>pH – nízké</a:t>
            </a:r>
          </a:p>
          <a:p>
            <a:r>
              <a:rPr lang="cs-CZ" altLang="en-US" dirty="0"/>
              <a:t>Fyziologická mikrobiální  flóra kůže</a:t>
            </a:r>
          </a:p>
          <a:p>
            <a:r>
              <a:rPr lang="cs-CZ" altLang="en-US" dirty="0"/>
              <a:t>G </a:t>
            </a:r>
            <a:r>
              <a:rPr lang="cs-CZ" altLang="en-US" dirty="0" err="1"/>
              <a:t>pozit</a:t>
            </a:r>
            <a:r>
              <a:rPr lang="cs-CZ" altLang="en-US" dirty="0"/>
              <a:t>.(</a:t>
            </a:r>
            <a:r>
              <a:rPr lang="cs-CZ" altLang="en-US" dirty="0" err="1"/>
              <a:t>corynebacterium</a:t>
            </a:r>
            <a:r>
              <a:rPr lang="cs-CZ" altLang="en-US" dirty="0"/>
              <a:t>, stafylokoky, mikrokoky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81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Fyziologické obranné bariéry kůže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Prostup infekcí – nejčastěji kožní žlázy a vlasové váčky, nebo mechanickým narušením struktury</a:t>
            </a:r>
          </a:p>
          <a:p>
            <a:r>
              <a:rPr lang="cs-CZ" dirty="0" smtClean="0"/>
              <a:t>Cizorodé organismy zachycovány pomocí Langerhansových buněk v epidermis i dermis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417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Buňky v kožním imunitním systému</a:t>
            </a:r>
            <a:r>
              <a:rPr lang="cs-CZ" sz="3600">
                <a:solidFill>
                  <a:srgbClr val="000066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25963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cs-CZ" sz="2000" dirty="0" err="1" smtClean="0">
                <a:solidFill>
                  <a:srgbClr val="000066"/>
                </a:solidFill>
                <a:latin typeface="Comic Sans MS" pitchFamily="66" charset="0"/>
              </a:rPr>
              <a:t>Keratinocyty</a:t>
            </a:r>
            <a:r>
              <a:rPr lang="cs-CZ" sz="2000" dirty="0" smtClean="0">
                <a:solidFill>
                  <a:srgbClr val="000066"/>
                </a:solidFill>
                <a:latin typeface="Comic Sans MS" pitchFamily="66" charset="0"/>
              </a:rPr>
              <a:t> – produkce </a:t>
            </a:r>
            <a:r>
              <a:rPr lang="cs-CZ" sz="2000" dirty="0" err="1" smtClean="0">
                <a:solidFill>
                  <a:srgbClr val="000066"/>
                </a:solidFill>
                <a:latin typeface="Comic Sans MS" pitchFamily="66" charset="0"/>
              </a:rPr>
              <a:t>cytokinů</a:t>
            </a:r>
            <a:r>
              <a:rPr lang="cs-CZ" sz="2000" dirty="0" smtClean="0">
                <a:solidFill>
                  <a:srgbClr val="000066"/>
                </a:solidFill>
                <a:latin typeface="Comic Sans MS" pitchFamily="66" charset="0"/>
              </a:rPr>
              <a:t>: (IL-1,6,10, TGF-</a:t>
            </a:r>
            <a:r>
              <a:rPr lang="el-GR" sz="2000" dirty="0" smtClean="0">
                <a:solidFill>
                  <a:srgbClr val="000066"/>
                </a:solidFill>
                <a:latin typeface="Comic Sans MS" pitchFamily="66" charset="0"/>
              </a:rPr>
              <a:t>β</a:t>
            </a:r>
            <a:r>
              <a:rPr lang="cs-CZ" sz="2000" dirty="0" smtClean="0">
                <a:solidFill>
                  <a:srgbClr val="000066"/>
                </a:solidFill>
                <a:latin typeface="Comic Sans MS" pitchFamily="66" charset="0"/>
              </a:rPr>
              <a:t>, TNF), exprese MHC </a:t>
            </a:r>
            <a:r>
              <a:rPr lang="cs-CZ" sz="2000" dirty="0" err="1" smtClean="0">
                <a:solidFill>
                  <a:srgbClr val="000066"/>
                </a:solidFill>
                <a:latin typeface="Comic Sans MS" pitchFamily="66" charset="0"/>
              </a:rPr>
              <a:t>II.třídy</a:t>
            </a:r>
            <a:r>
              <a:rPr lang="cs-CZ" sz="2000" dirty="0" smtClean="0">
                <a:solidFill>
                  <a:srgbClr val="000066"/>
                </a:solidFill>
                <a:latin typeface="Comic Sans MS" pitchFamily="66" charset="0"/>
              </a:rPr>
              <a:t> – možnost prezentace </a:t>
            </a:r>
            <a:r>
              <a:rPr lang="cs-CZ" sz="2000" dirty="0" err="1" smtClean="0">
                <a:solidFill>
                  <a:srgbClr val="000066"/>
                </a:solidFill>
                <a:latin typeface="Comic Sans MS" pitchFamily="66" charset="0"/>
              </a:rPr>
              <a:t>Ag</a:t>
            </a:r>
            <a:endParaRPr lang="cs-CZ" sz="2000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66"/>
                </a:solidFill>
                <a:latin typeface="Comic Sans MS" pitchFamily="66" charset="0"/>
              </a:rPr>
              <a:t>Melanocyty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66"/>
                </a:solidFill>
                <a:latin typeface="Comic Sans MS" pitchFamily="66" charset="0"/>
              </a:rPr>
              <a:t>Langerhansovy buňky v </a:t>
            </a:r>
            <a:r>
              <a:rPr lang="cs-CZ" sz="2000" dirty="0" smtClean="0">
                <a:solidFill>
                  <a:srgbClr val="000066"/>
                </a:solidFill>
                <a:latin typeface="Comic Sans MS" pitchFamily="66" charset="0"/>
              </a:rPr>
              <a:t>epidermis - APC</a:t>
            </a:r>
            <a:endParaRPr lang="cs-CZ" sz="2000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66"/>
                </a:solidFill>
                <a:latin typeface="Comic Sans MS" pitchFamily="66" charset="0"/>
              </a:rPr>
              <a:t>Dendritické buňky v dermis </a:t>
            </a:r>
            <a:endParaRPr lang="cs-CZ" sz="2000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 smtClean="0">
                <a:solidFill>
                  <a:srgbClr val="000066"/>
                </a:solidFill>
                <a:latin typeface="Comic Sans MS" pitchFamily="66" charset="0"/>
              </a:rPr>
              <a:t>Fibroblasty – produkce kolagenu, </a:t>
            </a:r>
            <a:r>
              <a:rPr lang="cs-CZ" sz="2000" dirty="0" err="1" smtClean="0">
                <a:solidFill>
                  <a:srgbClr val="000066"/>
                </a:solidFill>
                <a:latin typeface="Comic Sans MS" pitchFamily="66" charset="0"/>
              </a:rPr>
              <a:t>odstaňování</a:t>
            </a:r>
            <a:r>
              <a:rPr lang="cs-CZ" sz="2000" dirty="0" smtClean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cs-CZ" sz="2000" dirty="0" err="1" smtClean="0">
                <a:solidFill>
                  <a:srgbClr val="000066"/>
                </a:solidFill>
                <a:latin typeface="Comic Sans MS" pitchFamily="66" charset="0"/>
              </a:rPr>
              <a:t>apoptotických</a:t>
            </a:r>
            <a:r>
              <a:rPr lang="cs-CZ" sz="2000" dirty="0" smtClean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cs-CZ" sz="2000" dirty="0" err="1" smtClean="0">
                <a:solidFill>
                  <a:srgbClr val="000066"/>
                </a:solidFill>
                <a:latin typeface="Comic Sans MS" pitchFamily="66" charset="0"/>
              </a:rPr>
              <a:t>bb</a:t>
            </a:r>
            <a:r>
              <a:rPr lang="cs-CZ" sz="2000" dirty="0" smtClean="0">
                <a:solidFill>
                  <a:srgbClr val="000066"/>
                </a:solidFill>
                <a:latin typeface="Comic Sans MS" pitchFamily="66" charset="0"/>
              </a:rPr>
              <a:t>.</a:t>
            </a:r>
            <a:endParaRPr lang="cs-CZ" sz="2000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66"/>
                </a:solidFill>
                <a:latin typeface="Comic Sans MS" pitchFamily="66" charset="0"/>
              </a:rPr>
              <a:t>Monocyty a makrofágy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66"/>
                </a:solidFill>
                <a:latin typeface="Comic Sans MS" pitchFamily="66" charset="0"/>
              </a:rPr>
              <a:t>Granulocyty (neutrofilní, ojediněle basofilní a eosinofilní</a:t>
            </a:r>
            <a:r>
              <a:rPr lang="cs-CZ" sz="2000" dirty="0" smtClean="0">
                <a:solidFill>
                  <a:srgbClr val="000066"/>
                </a:solidFill>
                <a:latin typeface="Comic Sans MS" pitchFamily="66" charset="0"/>
              </a:rPr>
              <a:t>)-dermis</a:t>
            </a:r>
            <a:endParaRPr lang="cs-CZ" sz="2000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66"/>
                </a:solidFill>
                <a:latin typeface="Comic Sans MS" pitchFamily="66" charset="0"/>
              </a:rPr>
              <a:t>Mastocyty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66"/>
                </a:solidFill>
                <a:latin typeface="Comic Sans MS" pitchFamily="66" charset="0"/>
              </a:rPr>
              <a:t>Endotelové buňky lymfatických a krevních cév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66"/>
                </a:solidFill>
                <a:latin typeface="Comic Sans MS" pitchFamily="66" charset="0"/>
              </a:rPr>
              <a:t>Buňky NK (ojedinělé)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66"/>
                </a:solidFill>
                <a:latin typeface="Comic Sans MS" pitchFamily="66" charset="0"/>
              </a:rPr>
              <a:t>Buňky </a:t>
            </a:r>
            <a:r>
              <a:rPr lang="cs-CZ" sz="2000" dirty="0" smtClean="0">
                <a:solidFill>
                  <a:srgbClr val="000066"/>
                </a:solidFill>
                <a:latin typeface="Comic Sans MS" pitchFamily="66" charset="0"/>
              </a:rPr>
              <a:t>NKT- dermis</a:t>
            </a:r>
            <a:endParaRPr lang="cs-CZ" sz="2000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66"/>
                </a:solidFill>
                <a:latin typeface="Comic Sans MS" pitchFamily="66" charset="0"/>
              </a:rPr>
              <a:t>Lymfocyty T (cca 90% </a:t>
            </a:r>
            <a:r>
              <a:rPr lang="cs-CZ" sz="2000" dirty="0">
                <a:solidFill>
                  <a:srgbClr val="000066"/>
                </a:solidFill>
                <a:latin typeface="Symbol" pitchFamily="18" charset="2"/>
              </a:rPr>
              <a:t>a/b </a:t>
            </a:r>
            <a:r>
              <a:rPr lang="cs-CZ" sz="2000" dirty="0">
                <a:solidFill>
                  <a:srgbClr val="000066"/>
                </a:solidFill>
                <a:latin typeface="Comic Sans MS" pitchFamily="66" charset="0"/>
              </a:rPr>
              <a:t>a 10% </a:t>
            </a:r>
            <a:r>
              <a:rPr lang="cs-CZ" sz="2000" dirty="0">
                <a:solidFill>
                  <a:srgbClr val="000066"/>
                </a:solidFill>
                <a:latin typeface="Symbol" pitchFamily="18" charset="2"/>
              </a:rPr>
              <a:t>g/d</a:t>
            </a:r>
            <a:r>
              <a:rPr lang="cs-CZ" sz="2000" dirty="0" smtClean="0">
                <a:solidFill>
                  <a:srgbClr val="000066"/>
                </a:solidFill>
                <a:latin typeface="Comic Sans MS" pitchFamily="66" charset="0"/>
              </a:rPr>
              <a:t>)</a:t>
            </a:r>
            <a:endParaRPr lang="cs-CZ" sz="2000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66"/>
                </a:solidFill>
                <a:latin typeface="Comic Sans MS" pitchFamily="66" charset="0"/>
              </a:rPr>
              <a:t>     v dermis     CD3+,CD4+, CD8+</a:t>
            </a:r>
            <a:r>
              <a:rPr lang="en-US" sz="2000" dirty="0">
                <a:solidFill>
                  <a:srgbClr val="000066"/>
                </a:solidFill>
                <a:latin typeface="Comic Sans MS" pitchFamily="66" charset="0"/>
              </a:rPr>
              <a:t>;</a:t>
            </a:r>
            <a:r>
              <a:rPr lang="cs-CZ" sz="2000" dirty="0">
                <a:solidFill>
                  <a:srgbClr val="000066"/>
                </a:solidFill>
                <a:latin typeface="Comic Sans MS" pitchFamily="66" charset="0"/>
              </a:rPr>
              <a:t> DR+, CD25+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66"/>
                </a:solidFill>
                <a:latin typeface="Comic Sans MS" pitchFamily="66" charset="0"/>
              </a:rPr>
              <a:t>     v epidermis CD3+,CD8+ </a:t>
            </a:r>
          </a:p>
        </p:txBody>
      </p:sp>
    </p:spTree>
    <p:extLst>
      <p:ext uri="{BB962C8B-B14F-4D97-AF65-F5344CB8AC3E}">
        <p14:creationId xmlns:p14="http://schemas.microsoft.com/office/powerpoint/2010/main" val="424555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Dendritické buňky v kůži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Langerhansovy buňky</a:t>
            </a:r>
          </a:p>
          <a:p>
            <a:r>
              <a:rPr lang="cs-CZ" dirty="0" smtClean="0"/>
              <a:t>Kožní dendritické buňky – vyzrávají z myeloidních dendritických buněk</a:t>
            </a:r>
          </a:p>
          <a:p>
            <a:pPr lvl="1"/>
            <a:r>
              <a:rPr lang="cs-CZ" dirty="0" smtClean="0"/>
              <a:t>Nacházejí se v dermis</a:t>
            </a:r>
          </a:p>
          <a:p>
            <a:pPr lvl="1"/>
            <a:r>
              <a:rPr lang="cs-CZ" dirty="0" smtClean="0"/>
              <a:t>Funkce – prezentace </a:t>
            </a:r>
            <a:r>
              <a:rPr lang="cs-CZ" dirty="0" err="1" smtClean="0"/>
              <a:t>Ag</a:t>
            </a:r>
            <a:r>
              <a:rPr lang="cs-CZ" dirty="0" smtClean="0"/>
              <a:t> T- lymfocytům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32650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Funkce </a:t>
            </a:r>
            <a:r>
              <a:rPr lang="cs-CZ" altLang="en-US" dirty="0" smtClean="0"/>
              <a:t>Langerhansových buněk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 smtClean="0"/>
              <a:t>Exprese CD1a</a:t>
            </a:r>
          </a:p>
          <a:p>
            <a:r>
              <a:rPr lang="cs-CZ" altLang="en-US" dirty="0" smtClean="0"/>
              <a:t>Antigeny </a:t>
            </a:r>
            <a:r>
              <a:rPr lang="cs-CZ" altLang="en-US" dirty="0"/>
              <a:t>pronikající epidermální vrstvou jsou vychytávány  Langerhansovými buňkami, které poté cíleně migrují do spádové regionální uzliny. Přitom dozrávají a zpracovávají antigenní materiál. Dendritické </a:t>
            </a:r>
            <a:r>
              <a:rPr lang="cs-CZ" altLang="en-US" dirty="0" smtClean="0"/>
              <a:t>buňky  </a:t>
            </a:r>
            <a:r>
              <a:rPr lang="cs-CZ" altLang="en-US" dirty="0"/>
              <a:t>stimulují primární imunitní reakci s klonální expanzí  specifických T a B lymfocytů.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364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Kůže  - poškození nebo průnik infekce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Dendritické </a:t>
            </a:r>
            <a:r>
              <a:rPr lang="cs-CZ" dirty="0" err="1" smtClean="0"/>
              <a:t>bb</a:t>
            </a:r>
            <a:r>
              <a:rPr lang="cs-CZ" dirty="0" smtClean="0"/>
              <a:t> – zachycují </a:t>
            </a:r>
            <a:r>
              <a:rPr lang="cs-CZ" dirty="0" err="1" smtClean="0"/>
              <a:t>Ag</a:t>
            </a:r>
            <a:r>
              <a:rPr lang="cs-CZ" dirty="0" smtClean="0"/>
              <a:t>, </a:t>
            </a:r>
          </a:p>
          <a:p>
            <a:r>
              <a:rPr lang="cs-CZ" dirty="0" smtClean="0"/>
              <a:t>prezentace T-lymfocytům v lymfatické uzlině</a:t>
            </a:r>
          </a:p>
          <a:p>
            <a:r>
              <a:rPr lang="cs-CZ" dirty="0" smtClean="0"/>
              <a:t>Vznik efektorových a paměťových T-lymfocytů</a:t>
            </a:r>
          </a:p>
          <a:p>
            <a:r>
              <a:rPr lang="cs-CZ" dirty="0" smtClean="0"/>
              <a:t>Putování do místa zánětu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9491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Keratinocyty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 smtClean="0"/>
              <a:t>Hlavní složka epidermis</a:t>
            </a:r>
          </a:p>
          <a:p>
            <a:r>
              <a:rPr lang="cs-CZ" altLang="en-US" dirty="0" smtClean="0"/>
              <a:t>Diferenciace </a:t>
            </a:r>
            <a:r>
              <a:rPr lang="cs-CZ" altLang="en-US" dirty="0"/>
              <a:t>z kmenových buněk pod vlivem </a:t>
            </a:r>
            <a:r>
              <a:rPr lang="cs-CZ" altLang="en-US" dirty="0" err="1"/>
              <a:t>cytokinů</a:t>
            </a:r>
            <a:endParaRPr lang="cs-CZ" altLang="en-US" dirty="0"/>
          </a:p>
          <a:p>
            <a:r>
              <a:rPr lang="cs-CZ" altLang="en-US" dirty="0"/>
              <a:t>Zdroj regulačních a efektorových  </a:t>
            </a:r>
            <a:r>
              <a:rPr lang="cs-CZ" altLang="en-US" dirty="0" err="1"/>
              <a:t>cytokinů</a:t>
            </a:r>
            <a:endParaRPr lang="cs-CZ" altLang="en-US" dirty="0"/>
          </a:p>
          <a:p>
            <a:r>
              <a:rPr lang="cs-CZ" altLang="en-US" dirty="0"/>
              <a:t>Regulace procesu krvetvorby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37726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Humorální faktory v kožním imunitním systému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785225" cy="4525963"/>
          </a:xfrm>
          <a:solidFill>
            <a:schemeClr val="bg1"/>
          </a:solidFill>
        </p:spPr>
        <p:txBody>
          <a:bodyPr/>
          <a:lstStyle/>
          <a:p>
            <a:pPr>
              <a:buFontTx/>
              <a:buNone/>
            </a:pPr>
            <a:r>
              <a:rPr lang="cs-CZ" sz="2400">
                <a:solidFill>
                  <a:srgbClr val="000066"/>
                </a:solidFill>
                <a:latin typeface="Comic Sans MS" pitchFamily="66" charset="0"/>
              </a:rPr>
              <a:t>Antimikrobiální peptidy -defensiny, cathelicidiny,dermcidiny</a:t>
            </a:r>
          </a:p>
          <a:p>
            <a:pPr>
              <a:buFontTx/>
              <a:buNone/>
            </a:pPr>
            <a:r>
              <a:rPr lang="cs-CZ" sz="2400">
                <a:solidFill>
                  <a:srgbClr val="000066"/>
                </a:solidFill>
                <a:latin typeface="Comic Sans MS" pitchFamily="66" charset="0"/>
              </a:rPr>
              <a:t>Lysozym</a:t>
            </a:r>
          </a:p>
          <a:p>
            <a:pPr>
              <a:buFontTx/>
              <a:buNone/>
            </a:pPr>
            <a:r>
              <a:rPr lang="cs-CZ" sz="2400">
                <a:solidFill>
                  <a:srgbClr val="000066"/>
                </a:solidFill>
                <a:latin typeface="Comic Sans MS" pitchFamily="66" charset="0"/>
              </a:rPr>
              <a:t>Složky komplementového systému (C3,fB,fH</a:t>
            </a:r>
            <a:r>
              <a:rPr lang="en-US" sz="2400">
                <a:solidFill>
                  <a:srgbClr val="000066"/>
                </a:solidFill>
                <a:latin typeface="Comic Sans MS" pitchFamily="66" charset="0"/>
              </a:rPr>
              <a:t>;  </a:t>
            </a:r>
            <a:r>
              <a:rPr lang="cs-CZ" sz="2400">
                <a:solidFill>
                  <a:srgbClr val="000066"/>
                </a:solidFill>
                <a:latin typeface="Comic Sans MS" pitchFamily="66" charset="0"/>
              </a:rPr>
              <a:t>CD59 /DAF/, CD46 /MCP/, CD59</a:t>
            </a:r>
            <a:r>
              <a:rPr lang="en-US" sz="2400">
                <a:solidFill>
                  <a:srgbClr val="000066"/>
                </a:solidFill>
                <a:latin typeface="Comic Sans MS" pitchFamily="66" charset="0"/>
              </a:rPr>
              <a:t>;</a:t>
            </a:r>
            <a:r>
              <a:rPr lang="cs-CZ" sz="2400">
                <a:solidFill>
                  <a:srgbClr val="000066"/>
                </a:solidFill>
                <a:latin typeface="Comic Sans MS" pitchFamily="66" charset="0"/>
              </a:rPr>
              <a:t>  CR1, CR2)</a:t>
            </a:r>
          </a:p>
          <a:p>
            <a:pPr>
              <a:buFontTx/>
              <a:buNone/>
            </a:pPr>
            <a:r>
              <a:rPr lang="cs-CZ" sz="2400">
                <a:solidFill>
                  <a:srgbClr val="000066"/>
                </a:solidFill>
                <a:latin typeface="Comic Sans MS" pitchFamily="66" charset="0"/>
              </a:rPr>
              <a:t>Cytokiny (IL-1, TNF-</a:t>
            </a:r>
            <a:r>
              <a:rPr lang="cs-CZ" sz="2400">
                <a:solidFill>
                  <a:srgbClr val="000066"/>
                </a:solidFill>
                <a:latin typeface="Symbol" pitchFamily="18" charset="2"/>
              </a:rPr>
              <a:t>a </a:t>
            </a:r>
            <a:r>
              <a:rPr lang="cs-CZ" sz="2400">
                <a:solidFill>
                  <a:srgbClr val="000066"/>
                </a:solidFill>
                <a:latin typeface="Comic Sans MS" pitchFamily="66" charset="0"/>
              </a:rPr>
              <a:t>, … interferony, chemokiny…)</a:t>
            </a:r>
          </a:p>
          <a:p>
            <a:pPr>
              <a:buFontTx/>
              <a:buNone/>
            </a:pPr>
            <a:r>
              <a:rPr lang="cs-CZ" sz="2400">
                <a:solidFill>
                  <a:srgbClr val="000066"/>
                </a:solidFill>
                <a:latin typeface="Comic Sans MS" pitchFamily="66" charset="0"/>
              </a:rPr>
              <a:t>Imunoglobuliny (IgG, IgA vč. SIgA)</a:t>
            </a:r>
          </a:p>
          <a:p>
            <a:pPr>
              <a:buFontTx/>
              <a:buNone/>
            </a:pPr>
            <a:r>
              <a:rPr lang="cs-CZ" sz="2400">
                <a:solidFill>
                  <a:srgbClr val="000066"/>
                </a:solidFill>
                <a:latin typeface="Comic Sans MS" pitchFamily="66" charset="0"/>
              </a:rPr>
              <a:t>Fibrinolysiny </a:t>
            </a:r>
          </a:p>
          <a:p>
            <a:pPr>
              <a:buFontTx/>
              <a:buNone/>
            </a:pPr>
            <a:r>
              <a:rPr lang="cs-CZ" sz="2400">
                <a:solidFill>
                  <a:srgbClr val="000066"/>
                </a:solidFill>
                <a:latin typeface="Comic Sans MS" pitchFamily="66" charset="0"/>
              </a:rPr>
              <a:t>Produkty koagulační kaskády</a:t>
            </a:r>
          </a:p>
          <a:p>
            <a:pPr>
              <a:buFontTx/>
              <a:buNone/>
            </a:pPr>
            <a:r>
              <a:rPr lang="cs-CZ" sz="2400">
                <a:solidFill>
                  <a:srgbClr val="000066"/>
                </a:solidFill>
                <a:latin typeface="Comic Sans MS" pitchFamily="66" charset="0"/>
              </a:rPr>
              <a:t>Eikosanoidy a prostaglandiny</a:t>
            </a:r>
          </a:p>
          <a:p>
            <a:pPr>
              <a:buFontTx/>
              <a:buNone/>
            </a:pPr>
            <a:r>
              <a:rPr lang="cs-CZ" sz="2400">
                <a:solidFill>
                  <a:srgbClr val="000066"/>
                </a:solidFill>
                <a:latin typeface="Comic Sans MS" pitchFamily="66" charset="0"/>
              </a:rPr>
              <a:t>Neuropeptidy</a:t>
            </a:r>
          </a:p>
        </p:txBody>
      </p:sp>
    </p:spTree>
    <p:extLst>
      <p:ext uri="{BB962C8B-B14F-4D97-AF65-F5344CB8AC3E}">
        <p14:creationId xmlns:p14="http://schemas.microsoft.com/office/powerpoint/2010/main" val="258002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Regionalizace imunitního systému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640960" cy="489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20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2800" b="1" smtClean="0"/>
              <a:t>Klinické imunopatologické stavy spojené s poruchou imunitní funkce kůže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Puchýřnatá onemocnění kůže – pemphigus vulgaris, pemphigoid</a:t>
            </a:r>
          </a:p>
          <a:p>
            <a:pPr eaLnBrk="1" hangingPunct="1"/>
            <a:r>
              <a:rPr lang="cs-CZ" altLang="en-US" smtClean="0"/>
              <a:t>Psoriasis</a:t>
            </a:r>
          </a:p>
          <a:p>
            <a:pPr eaLnBrk="1" hangingPunct="1"/>
            <a:r>
              <a:rPr lang="cs-CZ" altLang="en-US" smtClean="0"/>
              <a:t>Atopická dermatitida</a:t>
            </a:r>
          </a:p>
          <a:p>
            <a:pPr eaLnBrk="1" hangingPunct="1"/>
            <a:r>
              <a:rPr lang="cs-CZ" altLang="en-US" smtClean="0"/>
              <a:t>UV světlo</a:t>
            </a:r>
          </a:p>
        </p:txBody>
      </p:sp>
    </p:spTree>
    <p:extLst>
      <p:ext uri="{BB962C8B-B14F-4D97-AF65-F5344CB8AC3E}">
        <p14:creationId xmlns:p14="http://schemas.microsoft.com/office/powerpoint/2010/main" val="396327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Každý  regionální imunní systém má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cs-CZ" dirty="0" smtClean="0"/>
          </a:p>
          <a:p>
            <a:pPr lvl="1"/>
            <a:r>
              <a:rPr lang="cs-CZ" dirty="0"/>
              <a:t>V</a:t>
            </a:r>
            <a:r>
              <a:rPr lang="cs-CZ" dirty="0" smtClean="0"/>
              <a:t>lastní unikátní anatomii zahrnující sekundární lymfoidní tkáně</a:t>
            </a:r>
          </a:p>
          <a:p>
            <a:pPr lvl="1"/>
            <a:r>
              <a:rPr lang="cs-CZ" dirty="0" smtClean="0"/>
              <a:t>Zahrnuje speciální typy buněk a molekul, které se zřídka vyskytují v jiných  místech (Langerhansovy buňky v kůži, M buňky ve střevě, </a:t>
            </a:r>
            <a:r>
              <a:rPr lang="cs-CZ" dirty="0" err="1" smtClean="0"/>
              <a:t>Tg,d</a:t>
            </a:r>
            <a:r>
              <a:rPr lang="cs-CZ" dirty="0" smtClean="0"/>
              <a:t> v epitelu, B lymfocyty produkující </a:t>
            </a:r>
            <a:r>
              <a:rPr lang="cs-CZ" dirty="0" err="1" smtClean="0"/>
              <a:t>IgA</a:t>
            </a:r>
            <a:r>
              <a:rPr lang="cs-CZ" dirty="0" smtClean="0"/>
              <a:t> v </a:t>
            </a:r>
            <a:r>
              <a:rPr lang="cs-CZ" dirty="0" err="1" smtClean="0"/>
              <a:t>mukóze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Vlastní </a:t>
            </a:r>
            <a:r>
              <a:rPr lang="cs-CZ" dirty="0" err="1" smtClean="0"/>
              <a:t>imunoregulační</a:t>
            </a:r>
            <a:r>
              <a:rPr lang="cs-CZ" dirty="0" smtClean="0"/>
              <a:t> mechanismy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939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/>
          <a:lstStyle/>
          <a:p>
            <a:r>
              <a:rPr lang="cs-CZ" sz="2800" b="1">
                <a:solidFill>
                  <a:schemeClr val="hlink"/>
                </a:solidFill>
              </a:rPr>
              <a:t>SLIZNICE A KŮŽE (EPITELEM KRYTÉ POVRCHY)</a:t>
            </a:r>
            <a:endParaRPr lang="en-US" sz="2800" b="1">
              <a:solidFill>
                <a:schemeClr val="hlink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763000" cy="5410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2800" dirty="0"/>
              <a:t>Povrch sliznic zažívacího traktu..……. 200 m</a:t>
            </a:r>
            <a:r>
              <a:rPr lang="cs-CZ" sz="2800" baseline="30000" dirty="0"/>
              <a:t>2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sz="8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2800" dirty="0"/>
              <a:t>Povrch dýchacího traktu……………… 80 m</a:t>
            </a:r>
            <a:r>
              <a:rPr lang="cs-CZ" sz="2800" baseline="30000" dirty="0"/>
              <a:t>2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sz="8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2800" dirty="0"/>
              <a:t>Povrch kůže …………………………… 2 m</a:t>
            </a:r>
            <a:r>
              <a:rPr lang="cs-CZ" sz="2800" baseline="30000" dirty="0"/>
              <a:t>2</a:t>
            </a:r>
            <a:endParaRPr lang="cs-CZ" sz="2800" dirty="0"/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sz="8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2800" dirty="0"/>
              <a:t>Podněty: potrava ……………………..  </a:t>
            </a:r>
            <a:r>
              <a:rPr lang="en-US" sz="2800" dirty="0"/>
              <a:t>~ </a:t>
            </a:r>
            <a:r>
              <a:rPr lang="en-US" sz="2800" dirty="0" err="1"/>
              <a:t>tuny</a:t>
            </a:r>
            <a:endParaRPr lang="en-US" sz="2800" dirty="0"/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/>
              <a:t>                   </a:t>
            </a:r>
            <a:r>
              <a:rPr lang="cs-CZ" sz="2800" dirty="0" smtClean="0"/>
              <a:t>  </a:t>
            </a:r>
            <a:r>
              <a:rPr lang="en-US" sz="2800" dirty="0" err="1" smtClean="0"/>
              <a:t>mikro</a:t>
            </a:r>
            <a:r>
              <a:rPr lang="cs-CZ" sz="2800" dirty="0" smtClean="0"/>
              <a:t>biota </a:t>
            </a:r>
            <a:r>
              <a:rPr lang="en-US" sz="2800" dirty="0" smtClean="0"/>
              <a:t> </a:t>
            </a:r>
            <a:r>
              <a:rPr lang="en-US" sz="2800" dirty="0"/>
              <a:t>………………….. 10</a:t>
            </a:r>
            <a:r>
              <a:rPr lang="cs-CZ" sz="2800" baseline="30000" dirty="0"/>
              <a:t>14 </a:t>
            </a:r>
            <a:r>
              <a:rPr lang="cs-CZ" sz="2800" dirty="0"/>
              <a:t>bakterií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sz="2800" dirty="0"/>
              <a:t>		</a:t>
            </a:r>
            <a:r>
              <a:rPr lang="cs-CZ" sz="2800" dirty="0" smtClean="0"/>
              <a:t>          antigeny </a:t>
            </a:r>
            <a:r>
              <a:rPr lang="cs-CZ" sz="2800" dirty="0"/>
              <a:t>ve vzduchu</a:t>
            </a:r>
            <a:endParaRPr lang="cs-CZ" sz="2800" baseline="30000" dirty="0"/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sz="800" baseline="300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2800" dirty="0"/>
              <a:t>Obměna epitel. buněk střeva  ………. 10</a:t>
            </a:r>
            <a:r>
              <a:rPr lang="cs-CZ" sz="2800" baseline="30000" dirty="0"/>
              <a:t>11</a:t>
            </a:r>
            <a:r>
              <a:rPr lang="cs-CZ" sz="2800" dirty="0"/>
              <a:t>/den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sz="8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2800" dirty="0"/>
              <a:t>Produkce </a:t>
            </a:r>
            <a:r>
              <a:rPr lang="cs-CZ" sz="2800" dirty="0" err="1"/>
              <a:t>IgA</a:t>
            </a:r>
            <a:r>
              <a:rPr lang="cs-CZ" sz="2800" dirty="0"/>
              <a:t> (převyšuje ostatní </a:t>
            </a:r>
            <a:r>
              <a:rPr lang="cs-CZ" sz="2800" dirty="0" err="1"/>
              <a:t>isotypy</a:t>
            </a:r>
            <a:r>
              <a:rPr lang="cs-CZ" sz="2800" dirty="0"/>
              <a:t>)... 5-9g/den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sz="8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2800" dirty="0"/>
              <a:t>90% infekčních agens vstupuje sliznicemi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sz="8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2800" dirty="0"/>
              <a:t>80% imunologicky aktivních buněk </a:t>
            </a:r>
            <a:r>
              <a:rPr lang="cs-CZ" sz="2800" dirty="0" smtClean="0"/>
              <a:t>organismu je ve  </a:t>
            </a:r>
            <a:endParaRPr lang="cs-CZ" sz="2800" dirty="0"/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sz="2800" dirty="0"/>
              <a:t>    </a:t>
            </a:r>
            <a:r>
              <a:rPr lang="cs-CZ" sz="2800" dirty="0" smtClean="0"/>
              <a:t>         sliznicích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60540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Slizniční imunitní systém gastrointestinálního traktu GALT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Difúzně rozptýlené lymfoidní buňky střevní sliznice</a:t>
            </a:r>
          </a:p>
          <a:p>
            <a:r>
              <a:rPr lang="cs-CZ" dirty="0" smtClean="0"/>
              <a:t>Agregáty lymfoidních buněk v mukózní vrstvě</a:t>
            </a:r>
          </a:p>
          <a:p>
            <a:r>
              <a:rPr lang="cs-CZ" dirty="0" err="1" smtClean="0"/>
              <a:t>Peyerovy</a:t>
            </a:r>
            <a:r>
              <a:rPr lang="cs-CZ" dirty="0" smtClean="0"/>
              <a:t> pláty</a:t>
            </a:r>
          </a:p>
          <a:p>
            <a:r>
              <a:rPr lang="cs-CZ" dirty="0" smtClean="0"/>
              <a:t>Apendix</a:t>
            </a:r>
          </a:p>
          <a:p>
            <a:r>
              <a:rPr lang="cs-CZ" dirty="0" err="1" smtClean="0"/>
              <a:t>Mezenterické</a:t>
            </a:r>
            <a:r>
              <a:rPr lang="cs-CZ" dirty="0" smtClean="0"/>
              <a:t> lymfatické uzliny</a:t>
            </a:r>
          </a:p>
          <a:p>
            <a:r>
              <a:rPr lang="cs-CZ" dirty="0" smtClean="0"/>
              <a:t>Játra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662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2139</Words>
  <Application>Microsoft Office PowerPoint</Application>
  <PresentationFormat>Předvádění na obrazovce (4:3)</PresentationFormat>
  <Paragraphs>335</Paragraphs>
  <Slides>60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60</vt:i4>
      </vt:variant>
    </vt:vector>
  </HeadingPairs>
  <TitlesOfParts>
    <vt:vector size="61" baseType="lpstr">
      <vt:lpstr>Motiv systému Office</vt:lpstr>
      <vt:lpstr> Slizniční a kožní imunita</vt:lpstr>
      <vt:lpstr>Slizniční povrchy</vt:lpstr>
      <vt:lpstr>Prezentace aplikace PowerPoint</vt:lpstr>
      <vt:lpstr>Mukózní imunitní systém – MALT (Mucosa- Associated Lymphoid Tissue</vt:lpstr>
      <vt:lpstr>Regionalizace imunitního systému</vt:lpstr>
      <vt:lpstr>Regionalizace imunitního systému</vt:lpstr>
      <vt:lpstr>Každý  regionální imunní systém má</vt:lpstr>
      <vt:lpstr>SLIZNICE A KŮŽE (EPITELEM KRYTÉ POVRCHY)</vt:lpstr>
      <vt:lpstr>Slizniční imunitní systém gastrointestinálního traktu GALT</vt:lpstr>
      <vt:lpstr>Imunita gastrointestinálního systému</vt:lpstr>
      <vt:lpstr>Prezentace aplikace PowerPoint</vt:lpstr>
      <vt:lpstr>Buňky střevního  epitelu</vt:lpstr>
      <vt:lpstr>Buňky střevního epitelu</vt:lpstr>
      <vt:lpstr>Buňky střevního epitelu</vt:lpstr>
      <vt:lpstr>Úloha epitelových buněk</vt:lpstr>
      <vt:lpstr>Epitelové buňky</vt:lpstr>
      <vt:lpstr>Epitelové buňky střeva</vt:lpstr>
      <vt:lpstr>Pohárkové buňky</vt:lpstr>
      <vt:lpstr>Panethovy buňky</vt:lpstr>
      <vt:lpstr>Intraepteliální T lymfocyty</vt:lpstr>
      <vt:lpstr>Epiteliální T-lymfocyty a lamina propria T-lymfocyty</vt:lpstr>
      <vt:lpstr>Homing tkáňově specifických T-lymfocytů</vt:lpstr>
      <vt:lpstr>M -  BUŇKY  V EPITELU KRYJÍCÍM LYMFATICKÉ FOLIKULY </vt:lpstr>
      <vt:lpstr>Epteliální M buňky – transport Ag přes slizniční povrch</vt:lpstr>
      <vt:lpstr>Lymfoidní folikuly</vt:lpstr>
      <vt:lpstr>Gastrointestinální imunitní systém</vt:lpstr>
      <vt:lpstr>„Homing“ lymfocytů</vt:lpstr>
      <vt:lpstr>Venuly s vysokým endotelem  (High endotelial venules)</vt:lpstr>
      <vt:lpstr>Cesty T-lymfocytů</vt:lpstr>
      <vt:lpstr>Gastrointestinální imunitní systém</vt:lpstr>
      <vt:lpstr>Indukce imunitní odpovědi na střevní sliznici</vt:lpstr>
      <vt:lpstr>Indukce imunitní odpovědi na střevní sliznici</vt:lpstr>
      <vt:lpstr>Dendritické buňky sliznic</vt:lpstr>
      <vt:lpstr>Humorální mechanismy slizničního imunitního systému – role IgA</vt:lpstr>
      <vt:lpstr>Prezentace aplikace PowerPoint</vt:lpstr>
      <vt:lpstr>Transcytóza</vt:lpstr>
      <vt:lpstr>Vlastnosti a funkce sekrečního IgA</vt:lpstr>
      <vt:lpstr>Sekreční imunoglobuliny</vt:lpstr>
      <vt:lpstr>Antimikrobní mechanismy  na sliznicích</vt:lpstr>
      <vt:lpstr> </vt:lpstr>
      <vt:lpstr>Funkce defensinů</vt:lpstr>
      <vt:lpstr>Komensální (normální) mikroflora mikrobiota</vt:lpstr>
      <vt:lpstr>Lidský mikrobiom</vt:lpstr>
      <vt:lpstr>Lidský mikrobiom</vt:lpstr>
      <vt:lpstr>Immune tissue development requires normal gut colonization</vt:lpstr>
      <vt:lpstr>Navození tolerance</vt:lpstr>
      <vt:lpstr>Innate leukocyte cells</vt:lpstr>
      <vt:lpstr>ORÁLNÍ TOLERANCE</vt:lpstr>
      <vt:lpstr>Oral tolerance</vt:lpstr>
      <vt:lpstr>  Využití indukce „orální“ (slizniční) tolerance v prevenci a léčbě</vt:lpstr>
      <vt:lpstr> Kůže jako imunologický orgán</vt:lpstr>
      <vt:lpstr>Fyziologické obranné bariéry kůže</vt:lpstr>
      <vt:lpstr>Fyziologické obranné bariéry kůže</vt:lpstr>
      <vt:lpstr>Buňky v kožním imunitním systému </vt:lpstr>
      <vt:lpstr>Dendritické buňky v kůži</vt:lpstr>
      <vt:lpstr>Funkce Langerhansových buněk</vt:lpstr>
      <vt:lpstr>Kůže  - poškození nebo průnik infekce</vt:lpstr>
      <vt:lpstr>Keratinocyty</vt:lpstr>
      <vt:lpstr>Humorální faktory v kožním imunitním systému</vt:lpstr>
      <vt:lpstr>Klinické imunopatologické stavy spojené s poruchou imunitní funkce kůže</vt:lpstr>
    </vt:vector>
  </TitlesOfParts>
  <Company>Fakultní nemocnice u sv. Anny v Brně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Slizniční a kožní imunita</dc:title>
  <dc:creator>uziv</dc:creator>
  <cp:lastModifiedBy>uziv</cp:lastModifiedBy>
  <cp:revision>62</cp:revision>
  <dcterms:created xsi:type="dcterms:W3CDTF">2016-03-30T17:28:47Z</dcterms:created>
  <dcterms:modified xsi:type="dcterms:W3CDTF">2017-04-20T07:19:41Z</dcterms:modified>
</cp:coreProperties>
</file>