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80" r:id="rId23"/>
    <p:sldId id="278" r:id="rId24"/>
    <p:sldId id="283" r:id="rId25"/>
    <p:sldId id="281" r:id="rId26"/>
    <p:sldId id="287" r:id="rId27"/>
    <p:sldId id="284" r:id="rId28"/>
    <p:sldId id="282" r:id="rId29"/>
    <p:sldId id="288" r:id="rId30"/>
    <p:sldId id="289" r:id="rId31"/>
    <p:sldId id="285" r:id="rId32"/>
    <p:sldId id="286" r:id="rId33"/>
    <p:sldId id="277" r:id="rId3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C"/>
    <a:srgbClr val="002776"/>
    <a:srgbClr val="002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p:cViewPr varScale="1">
        <p:scale>
          <a:sx n="68" d="100"/>
          <a:sy n="68" d="100"/>
        </p:scale>
        <p:origin x="141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97F75E8B-57D8-4002-94A6-34D539D400A3}" type="datetimeFigureOut">
              <a:rPr lang="cs-CZ" smtClean="0"/>
              <a:t>03.05.2023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09093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7F75E8B-57D8-4002-94A6-34D539D400A3}" type="datetimeFigureOut">
              <a:rPr lang="cs-CZ" smtClean="0"/>
              <a:t>03.05.2023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147592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7F75E8B-57D8-4002-94A6-34D539D400A3}" type="datetimeFigureOut">
              <a:rPr lang="cs-CZ" smtClean="0"/>
              <a:t>03.05.2023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61039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7F75E8B-57D8-4002-94A6-34D539D400A3}" type="datetimeFigureOut">
              <a:rPr lang="cs-CZ" smtClean="0"/>
              <a:t>03.05.2023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67034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97F75E8B-57D8-4002-94A6-34D539D400A3}" type="datetimeFigureOut">
              <a:rPr lang="cs-CZ" smtClean="0"/>
              <a:t>03.05.2023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279379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7F75E8B-57D8-4002-94A6-34D539D400A3}" type="datetimeFigureOut">
              <a:rPr lang="cs-CZ" smtClean="0"/>
              <a:t>03.05.2023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27375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7F75E8B-57D8-4002-94A6-34D539D400A3}" type="datetimeFigureOut">
              <a:rPr lang="cs-CZ" smtClean="0"/>
              <a:t>03.05.2023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21594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97F75E8B-57D8-4002-94A6-34D539D400A3}" type="datetimeFigureOut">
              <a:rPr lang="cs-CZ" smtClean="0"/>
              <a:t>03.05.2023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63198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7F75E8B-57D8-4002-94A6-34D539D400A3}" type="datetimeFigureOut">
              <a:rPr lang="cs-CZ" smtClean="0"/>
              <a:t>03.05.2023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22089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7F75E8B-57D8-4002-94A6-34D539D400A3}" type="datetimeFigureOut">
              <a:rPr lang="cs-CZ" smtClean="0"/>
              <a:t>03.05.2023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181188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7F75E8B-57D8-4002-94A6-34D539D400A3}" type="datetimeFigureOut">
              <a:rPr lang="cs-CZ" smtClean="0"/>
              <a:t>03.05.2023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2047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75E8B-57D8-4002-94A6-34D539D400A3}" type="datetimeFigureOut">
              <a:rPr lang="cs-CZ" smtClean="0"/>
              <a:t>03.05.2023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32F84-BAB5-4116-9DB2-3F2533F46B1D}" type="slidenum">
              <a:rPr lang="cs-CZ" smtClean="0"/>
              <a:t>‹#›</a:t>
            </a:fld>
            <a:endParaRPr lang="cs-CZ"/>
          </a:p>
        </p:txBody>
      </p:sp>
    </p:spTree>
    <p:extLst>
      <p:ext uri="{BB962C8B-B14F-4D97-AF65-F5344CB8AC3E}">
        <p14:creationId xmlns:p14="http://schemas.microsoft.com/office/powerpoint/2010/main" val="148890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solidFill>
                  <a:srgbClr val="0000DC"/>
                </a:solidFill>
              </a:rPr>
              <a:t>Biosignály</a:t>
            </a:r>
            <a:r>
              <a:rPr lang="cs-CZ" b="1" dirty="0">
                <a:solidFill>
                  <a:srgbClr val="0000DC"/>
                </a:solidFill>
              </a:rPr>
              <a:t> elektrické povahy</a:t>
            </a:r>
          </a:p>
        </p:txBody>
      </p:sp>
      <p:sp>
        <p:nvSpPr>
          <p:cNvPr id="3" name="Podnadpis 2"/>
          <p:cNvSpPr>
            <a:spLocks noGrp="1"/>
          </p:cNvSpPr>
          <p:nvPr>
            <p:ph type="subTitle" idx="1"/>
          </p:nvPr>
        </p:nvSpPr>
        <p:spPr/>
        <p:txBody>
          <a:bodyPr/>
          <a:lstStyle/>
          <a:p>
            <a:r>
              <a:rPr lang="cs-CZ" dirty="0" err="1">
                <a:solidFill>
                  <a:srgbClr val="0000DC"/>
                </a:solidFill>
              </a:rPr>
              <a:t>Rev</a:t>
            </a:r>
            <a:r>
              <a:rPr lang="cs-CZ" dirty="0">
                <a:solidFill>
                  <a:srgbClr val="0000DC"/>
                </a:solidFill>
              </a:rPr>
              <a:t>. 2023</a:t>
            </a:r>
          </a:p>
        </p:txBody>
      </p:sp>
      <p:pic>
        <p:nvPicPr>
          <p:cNvPr id="1026"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92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418271"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613998" cy="600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7823"/>
            <a:ext cx="8640960" cy="605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67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429247" cy="58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47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332656"/>
            <a:ext cx="8496944" cy="596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785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59" y="404664"/>
            <a:ext cx="8660777"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08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8540" cy="606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5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4702"/>
            <a:ext cx="8932515" cy="639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3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3"/>
            <a:ext cx="8679424" cy="590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671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887550" cy="607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88838" cy="612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21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30470" cy="612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883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Impedance</a:t>
            </a:r>
          </a:p>
        </p:txBody>
      </p:sp>
      <p:sp>
        <p:nvSpPr>
          <p:cNvPr id="4" name="Rectangle 3"/>
          <p:cNvSpPr>
            <a:spLocks noGrp="1" noChangeArrowheads="1"/>
          </p:cNvSpPr>
          <p:nvPr>
            <p:ph idx="1"/>
          </p:nvPr>
        </p:nvSpPr>
        <p:spPr>
          <a:xfrm>
            <a:off x="457200" y="1600200"/>
            <a:ext cx="8229600" cy="4925144"/>
          </a:xfrm>
        </p:spPr>
        <p:txBody>
          <a:bodyPr>
            <a:normAutofit/>
          </a:bodyPr>
          <a:lstStyle/>
          <a:p>
            <a:pPr eaLnBrk="1" hangingPunct="1">
              <a:lnSpc>
                <a:spcPct val="90000"/>
              </a:lnSpc>
              <a:buFontTx/>
              <a:buNone/>
            </a:pPr>
            <a:r>
              <a:rPr lang="en-US" altLang="cs-CZ" sz="1800" dirty="0"/>
              <a:t>Impedance je </a:t>
            </a:r>
            <a:r>
              <a:rPr lang="en-US" altLang="cs-CZ" sz="1800" dirty="0" err="1"/>
              <a:t>komplexní</a:t>
            </a:r>
            <a:r>
              <a:rPr lang="en-US" altLang="cs-CZ" sz="1800" dirty="0"/>
              <a:t> </a:t>
            </a:r>
            <a:r>
              <a:rPr lang="en-US" altLang="cs-CZ" sz="1800" dirty="0" err="1"/>
              <a:t>veličina</a:t>
            </a:r>
            <a:r>
              <a:rPr lang="en-US" altLang="cs-CZ" sz="1800" dirty="0"/>
              <a:t> </a:t>
            </a:r>
            <a:r>
              <a:rPr lang="en-US" altLang="cs-CZ" sz="1800" dirty="0" err="1"/>
              <a:t>popisující</a:t>
            </a:r>
            <a:r>
              <a:rPr lang="en-US" altLang="cs-CZ" sz="1800" dirty="0"/>
              <a:t> </a:t>
            </a:r>
            <a:r>
              <a:rPr lang="en-US" altLang="cs-CZ" sz="1800" dirty="0" err="1"/>
              <a:t>zdánlivý</a:t>
            </a:r>
            <a:r>
              <a:rPr lang="en-US" altLang="cs-CZ" sz="1800" dirty="0"/>
              <a:t> </a:t>
            </a:r>
            <a:r>
              <a:rPr lang="en-US" altLang="cs-CZ" sz="1800" dirty="0" err="1"/>
              <a:t>odpor</a:t>
            </a:r>
            <a:r>
              <a:rPr lang="en-US" altLang="cs-CZ" sz="1800" dirty="0"/>
              <a:t> </a:t>
            </a:r>
            <a:r>
              <a:rPr lang="en-US" altLang="cs-CZ" sz="1800" dirty="0" err="1"/>
              <a:t>prvku</a:t>
            </a:r>
            <a:r>
              <a:rPr lang="en-US" altLang="cs-CZ" sz="1800" dirty="0"/>
              <a:t> a </a:t>
            </a:r>
            <a:r>
              <a:rPr lang="en-US" altLang="cs-CZ" sz="1800" dirty="0" err="1"/>
              <a:t>fázový</a:t>
            </a:r>
            <a:r>
              <a:rPr lang="en-US" altLang="cs-CZ" sz="1800" dirty="0"/>
              <a:t> </a:t>
            </a:r>
            <a:r>
              <a:rPr lang="en-US" altLang="cs-CZ" sz="1800" dirty="0" err="1"/>
              <a:t>posun</a:t>
            </a:r>
            <a:r>
              <a:rPr lang="en-US" altLang="cs-CZ" sz="1800" dirty="0"/>
              <a:t> </a:t>
            </a:r>
            <a:r>
              <a:rPr lang="en-US" altLang="cs-CZ" sz="1800" dirty="0" err="1"/>
              <a:t>napětí</a:t>
            </a:r>
            <a:r>
              <a:rPr lang="cs-CZ" altLang="cs-CZ" sz="1800" dirty="0"/>
              <a:t> </a:t>
            </a:r>
            <a:r>
              <a:rPr lang="en-US" altLang="cs-CZ" sz="1800" dirty="0" err="1"/>
              <a:t>proti</a:t>
            </a:r>
            <a:r>
              <a:rPr lang="cs-CZ" altLang="cs-CZ" sz="1800" dirty="0"/>
              <a:t> </a:t>
            </a:r>
            <a:r>
              <a:rPr lang="en-US" altLang="cs-CZ" sz="1800" dirty="0" err="1"/>
              <a:t>proudu</a:t>
            </a:r>
            <a:r>
              <a:rPr lang="en-US" altLang="cs-CZ" sz="1800" dirty="0"/>
              <a:t> </a:t>
            </a:r>
            <a:r>
              <a:rPr lang="en-US" altLang="cs-CZ" sz="1800" dirty="0" err="1"/>
              <a:t>při</a:t>
            </a:r>
            <a:r>
              <a:rPr lang="en-US" altLang="cs-CZ" sz="1800" dirty="0"/>
              <a:t> </a:t>
            </a:r>
            <a:r>
              <a:rPr lang="en-US" altLang="cs-CZ" sz="1800" dirty="0" err="1"/>
              <a:t>průchodu</a:t>
            </a:r>
            <a:r>
              <a:rPr lang="en-US" altLang="cs-CZ" sz="1800" dirty="0"/>
              <a:t> </a:t>
            </a:r>
            <a:r>
              <a:rPr lang="en-US" altLang="cs-CZ" sz="1800" dirty="0" err="1"/>
              <a:t>harmonického</a:t>
            </a:r>
            <a:r>
              <a:rPr lang="en-US" altLang="cs-CZ" sz="1800" dirty="0"/>
              <a:t> </a:t>
            </a:r>
            <a:r>
              <a:rPr lang="en-US" altLang="cs-CZ" sz="1800" dirty="0" err="1"/>
              <a:t>střídavého</a:t>
            </a:r>
            <a:r>
              <a:rPr lang="en-US" altLang="cs-CZ" sz="1800" dirty="0"/>
              <a:t> </a:t>
            </a:r>
            <a:r>
              <a:rPr lang="en-US" altLang="cs-CZ" sz="1800" dirty="0" err="1"/>
              <a:t>proudu</a:t>
            </a:r>
            <a:r>
              <a:rPr lang="en-US" altLang="cs-CZ" sz="1800" dirty="0"/>
              <a:t> </a:t>
            </a:r>
            <a:r>
              <a:rPr lang="en-US" altLang="cs-CZ" sz="1800" dirty="0" err="1"/>
              <a:t>dané</a:t>
            </a:r>
            <a:r>
              <a:rPr lang="en-US" altLang="cs-CZ" sz="1800" dirty="0"/>
              <a:t> </a:t>
            </a:r>
            <a:r>
              <a:rPr lang="en-US" altLang="cs-CZ" sz="1800" dirty="0" err="1"/>
              <a:t>frekvence</a:t>
            </a:r>
            <a:r>
              <a:rPr lang="en-US" altLang="cs-CZ" sz="1800" dirty="0"/>
              <a:t> </a:t>
            </a:r>
            <a:r>
              <a:rPr lang="en-US" altLang="cs-CZ" sz="1800" dirty="0" err="1"/>
              <a:t>daným</a:t>
            </a:r>
            <a:r>
              <a:rPr lang="en-US" altLang="cs-CZ" sz="1800" dirty="0"/>
              <a:t> </a:t>
            </a:r>
            <a:r>
              <a:rPr lang="en-US" altLang="cs-CZ" sz="1800" dirty="0" err="1"/>
              <a:t>prvkem</a:t>
            </a:r>
            <a:r>
              <a:rPr lang="en-US" altLang="cs-CZ" sz="1800" dirty="0"/>
              <a:t>.</a:t>
            </a:r>
          </a:p>
          <a:p>
            <a:pPr eaLnBrk="1" hangingPunct="1">
              <a:lnSpc>
                <a:spcPct val="90000"/>
              </a:lnSpc>
              <a:buFontTx/>
              <a:buNone/>
            </a:pPr>
            <a:endParaRPr lang="cs-CZ" altLang="cs-CZ" sz="1800" dirty="0"/>
          </a:p>
          <a:p>
            <a:pPr eaLnBrk="1" hangingPunct="1">
              <a:lnSpc>
                <a:spcPct val="90000"/>
              </a:lnSpc>
              <a:buFontTx/>
              <a:buNone/>
            </a:pPr>
            <a:endParaRPr lang="cs-CZ" altLang="cs-CZ" sz="1800" dirty="0"/>
          </a:p>
          <a:p>
            <a:pPr eaLnBrk="1" hangingPunct="1">
              <a:lnSpc>
                <a:spcPct val="90000"/>
              </a:lnSpc>
              <a:buFontTx/>
              <a:buNone/>
            </a:pPr>
            <a:endParaRPr lang="en-US" altLang="cs-CZ" sz="1800" dirty="0"/>
          </a:p>
          <a:p>
            <a:pPr eaLnBrk="1" hangingPunct="1">
              <a:lnSpc>
                <a:spcPct val="90000"/>
              </a:lnSpc>
              <a:buFontTx/>
              <a:buNone/>
            </a:pPr>
            <a:r>
              <a:rPr lang="en-US" altLang="cs-CZ" sz="1800" dirty="0"/>
              <a:t>Impedance </a:t>
            </a:r>
            <a:r>
              <a:rPr lang="en-US" altLang="cs-CZ" sz="1800" dirty="0" err="1"/>
              <a:t>odporu</a:t>
            </a:r>
            <a:r>
              <a:rPr lang="en-US" altLang="cs-CZ" sz="1800" dirty="0"/>
              <a:t>: Z = R</a:t>
            </a:r>
            <a:r>
              <a:rPr lang="cs-CZ" altLang="cs-CZ" sz="1800" dirty="0"/>
              <a:t> (R </a:t>
            </a:r>
            <a:r>
              <a:rPr lang="cs-CZ" altLang="cs-CZ" sz="1800" dirty="0" err="1"/>
              <a:t>rezistance</a:t>
            </a:r>
            <a:r>
              <a:rPr lang="cs-CZ" altLang="cs-CZ" sz="1800" dirty="0"/>
              <a:t>), </a:t>
            </a:r>
            <a:r>
              <a:rPr lang="en-US" altLang="cs-CZ" sz="1800" dirty="0"/>
              <a:t>Impedance </a:t>
            </a:r>
            <a:r>
              <a:rPr lang="en-US" altLang="cs-CZ" sz="1800" dirty="0" err="1"/>
              <a:t>cívky</a:t>
            </a:r>
            <a:r>
              <a:rPr lang="en-US" altLang="cs-CZ" sz="1800" dirty="0"/>
              <a:t>: Z = </a:t>
            </a:r>
            <a:r>
              <a:rPr lang="en-US" altLang="cs-CZ" sz="1800" dirty="0" err="1"/>
              <a:t>jω</a:t>
            </a:r>
            <a:r>
              <a:rPr lang="en-US" altLang="cs-CZ" sz="1800" dirty="0"/>
              <a:t> L</a:t>
            </a:r>
            <a:r>
              <a:rPr lang="cs-CZ" altLang="cs-CZ" sz="1800" dirty="0"/>
              <a:t> ( </a:t>
            </a:r>
            <a:r>
              <a:rPr lang="cs-CZ" altLang="cs-CZ" sz="1800" dirty="0" err="1"/>
              <a:t>Linduktance</a:t>
            </a:r>
            <a:r>
              <a:rPr lang="cs-CZ" altLang="cs-CZ" sz="1800" dirty="0"/>
              <a:t>)</a:t>
            </a:r>
          </a:p>
          <a:p>
            <a:pPr eaLnBrk="1" hangingPunct="1">
              <a:lnSpc>
                <a:spcPct val="90000"/>
              </a:lnSpc>
              <a:buFontTx/>
              <a:buNone/>
            </a:pPr>
            <a:endParaRPr lang="en-US" altLang="cs-CZ" sz="1800" dirty="0"/>
          </a:p>
          <a:p>
            <a:pPr>
              <a:lnSpc>
                <a:spcPct val="90000"/>
              </a:lnSpc>
              <a:buNone/>
            </a:pPr>
            <a:r>
              <a:rPr lang="en-US" altLang="cs-CZ" sz="1800" dirty="0"/>
              <a:t>Impedance </a:t>
            </a:r>
            <a:r>
              <a:rPr lang="en-US" altLang="cs-CZ" sz="1800" dirty="0" err="1"/>
              <a:t>kondenzátoru</a:t>
            </a:r>
            <a:r>
              <a:rPr lang="en-US" altLang="cs-CZ" sz="1800" dirty="0"/>
              <a:t>:</a:t>
            </a:r>
            <a:r>
              <a:rPr lang="cs-CZ" altLang="cs-CZ" sz="1800" dirty="0"/>
              <a:t> Z=1/j</a:t>
            </a:r>
            <a:r>
              <a:rPr lang="en-US" altLang="cs-CZ" sz="1800" dirty="0"/>
              <a:t>ω</a:t>
            </a:r>
            <a:r>
              <a:rPr lang="cs-CZ" altLang="cs-CZ" sz="1800" dirty="0"/>
              <a:t>C (kapacitance)</a:t>
            </a:r>
          </a:p>
          <a:p>
            <a:pPr eaLnBrk="1" hangingPunct="1">
              <a:lnSpc>
                <a:spcPct val="90000"/>
              </a:lnSpc>
              <a:buFontTx/>
              <a:buNone/>
            </a:pPr>
            <a:r>
              <a:rPr lang="en-US" altLang="cs-CZ" sz="1800" dirty="0"/>
              <a:t> , </a:t>
            </a:r>
            <a:r>
              <a:rPr lang="en-US" altLang="cs-CZ" sz="1800" dirty="0" err="1"/>
              <a:t>kde</a:t>
            </a:r>
            <a:r>
              <a:rPr lang="en-US" altLang="cs-CZ" sz="1800" dirty="0"/>
              <a:t> ω = 2π f</a:t>
            </a:r>
            <a:endParaRPr lang="cs-CZ" altLang="cs-CZ" sz="1800" dirty="0"/>
          </a:p>
          <a:p>
            <a:pPr eaLnBrk="1" hangingPunct="1">
              <a:lnSpc>
                <a:spcPct val="90000"/>
              </a:lnSpc>
              <a:buFontTx/>
              <a:buNone/>
            </a:pPr>
            <a:endParaRPr lang="en-US" altLang="cs-CZ" sz="1800" dirty="0"/>
          </a:p>
          <a:p>
            <a:pPr eaLnBrk="1" hangingPunct="1">
              <a:lnSpc>
                <a:spcPct val="90000"/>
              </a:lnSpc>
              <a:buFontTx/>
              <a:buNone/>
            </a:pPr>
            <a:r>
              <a:rPr lang="en-US" altLang="cs-CZ" sz="1800" dirty="0" err="1"/>
              <a:t>Rezistence</a:t>
            </a:r>
            <a:r>
              <a:rPr lang="en-US" altLang="cs-CZ" sz="1800" dirty="0"/>
              <a:t> R </a:t>
            </a:r>
            <a:r>
              <a:rPr lang="cs-CZ" altLang="cs-CZ" sz="1800" dirty="0"/>
              <a:t>(ohmický odpor)</a:t>
            </a:r>
            <a:r>
              <a:rPr lang="en-US" altLang="cs-CZ" sz="1800" dirty="0"/>
              <a:t>… </a:t>
            </a:r>
            <a:r>
              <a:rPr lang="en-US" altLang="cs-CZ" sz="1800" dirty="0" err="1"/>
              <a:t>reálná</a:t>
            </a:r>
            <a:r>
              <a:rPr lang="en-US" altLang="cs-CZ" sz="1800" dirty="0"/>
              <a:t> </a:t>
            </a:r>
            <a:r>
              <a:rPr lang="en-US" altLang="cs-CZ" sz="1800" dirty="0" err="1"/>
              <a:t>část</a:t>
            </a:r>
            <a:r>
              <a:rPr lang="en-US" altLang="cs-CZ" sz="1800" dirty="0"/>
              <a:t> impedance …</a:t>
            </a:r>
            <a:r>
              <a:rPr lang="en-US" altLang="cs-CZ" sz="1800" dirty="0" err="1"/>
              <a:t>definuje</a:t>
            </a:r>
            <a:r>
              <a:rPr lang="en-US" altLang="cs-CZ" sz="1800" dirty="0"/>
              <a:t> </a:t>
            </a:r>
            <a:r>
              <a:rPr lang="en-US" altLang="cs-CZ" sz="1800" dirty="0" err="1"/>
              <a:t>schopnost</a:t>
            </a:r>
            <a:r>
              <a:rPr lang="en-US" altLang="cs-CZ" sz="1800" dirty="0"/>
              <a:t> </a:t>
            </a:r>
            <a:r>
              <a:rPr lang="en-US" altLang="cs-CZ" sz="1800" dirty="0" err="1"/>
              <a:t>prvku</a:t>
            </a:r>
            <a:r>
              <a:rPr lang="en-US" altLang="cs-CZ" sz="1800" dirty="0"/>
              <a:t> proud </a:t>
            </a:r>
            <a:r>
              <a:rPr lang="en-US" altLang="cs-CZ" sz="1800" dirty="0" err="1"/>
              <a:t>zm</a:t>
            </a:r>
            <a:r>
              <a:rPr lang="cs-CZ" altLang="cs-CZ" sz="1800" dirty="0" err="1"/>
              <a:t>ěnit</a:t>
            </a:r>
            <a:r>
              <a:rPr lang="en-US" altLang="cs-CZ" sz="1800" dirty="0"/>
              <a:t>… </a:t>
            </a:r>
            <a:r>
              <a:rPr lang="en-US" altLang="cs-CZ" sz="1800" dirty="0" err="1"/>
              <a:t>odpor</a:t>
            </a:r>
            <a:r>
              <a:rPr lang="en-US" altLang="cs-CZ" sz="1800" dirty="0"/>
              <a:t> </a:t>
            </a:r>
            <a:r>
              <a:rPr lang="en-US" altLang="cs-CZ" sz="1800" dirty="0" err="1"/>
              <a:t>prostředí</a:t>
            </a:r>
            <a:endParaRPr lang="cs-CZ" altLang="cs-CZ" sz="1800" dirty="0"/>
          </a:p>
          <a:p>
            <a:pPr eaLnBrk="1" hangingPunct="1">
              <a:lnSpc>
                <a:spcPct val="90000"/>
              </a:lnSpc>
              <a:buFontTx/>
              <a:buNone/>
            </a:pPr>
            <a:endParaRPr lang="cs-CZ" altLang="cs-CZ" sz="1800" dirty="0"/>
          </a:p>
          <a:p>
            <a:pPr eaLnBrk="1" hangingPunct="1">
              <a:lnSpc>
                <a:spcPct val="90000"/>
              </a:lnSpc>
              <a:buFontTx/>
              <a:buNone/>
            </a:pPr>
            <a:r>
              <a:rPr lang="cs-CZ" altLang="cs-CZ" sz="1800" dirty="0"/>
              <a:t>Reaktance – imaginární část impedance</a:t>
            </a:r>
            <a:endParaRPr lang="en-US" altLang="cs-CZ"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443163"/>
            <a:ext cx="39147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13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Impedance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35909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84984"/>
            <a:ext cx="5879182" cy="265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148064" y="1772816"/>
            <a:ext cx="1980029" cy="369332"/>
          </a:xfrm>
          <a:prstGeom prst="rect">
            <a:avLst/>
          </a:prstGeom>
        </p:spPr>
        <p:txBody>
          <a:bodyPr wrap="none">
            <a:spAutoFit/>
          </a:bodyPr>
          <a:lstStyle/>
          <a:p>
            <a:r>
              <a:rPr lang="cs-CZ" dirty="0"/>
              <a:t>Z=1/j</a:t>
            </a:r>
            <a:r>
              <a:rPr lang="el-GR" dirty="0"/>
              <a:t>ω</a:t>
            </a:r>
            <a:r>
              <a:rPr lang="cs-CZ" dirty="0"/>
              <a:t>C = 1/j 2</a:t>
            </a:r>
            <a:r>
              <a:rPr lang="el-GR" dirty="0"/>
              <a:t>π</a:t>
            </a:r>
            <a:r>
              <a:rPr lang="cs-CZ" dirty="0"/>
              <a:t>f C</a:t>
            </a:r>
          </a:p>
        </p:txBody>
      </p:sp>
      <p:sp>
        <p:nvSpPr>
          <p:cNvPr id="4" name="TextovéPole 3"/>
          <p:cNvSpPr txBox="1"/>
          <p:nvPr/>
        </p:nvSpPr>
        <p:spPr>
          <a:xfrm>
            <a:off x="5292080" y="2420888"/>
            <a:ext cx="2492605" cy="369332"/>
          </a:xfrm>
          <a:prstGeom prst="rect">
            <a:avLst/>
          </a:prstGeom>
          <a:noFill/>
        </p:spPr>
        <p:txBody>
          <a:bodyPr wrap="none" rtlCol="0">
            <a:spAutoFit/>
          </a:bodyPr>
          <a:lstStyle/>
          <a:p>
            <a:r>
              <a:rPr lang="cs-CZ" dirty="0"/>
              <a:t>F- </a:t>
            </a:r>
            <a:r>
              <a:rPr lang="cs-CZ" dirty="0" err="1"/>
              <a:t>fekvence</a:t>
            </a:r>
            <a:r>
              <a:rPr lang="cs-CZ" dirty="0"/>
              <a:t>, C- kapacita </a:t>
            </a:r>
          </a:p>
        </p:txBody>
      </p: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2EAFF26-A41F-47CA-B858-41C9D963B4E9}"/>
              </a:ext>
            </a:extLst>
          </p:cNvPr>
          <p:cNvSpPr txBox="1"/>
          <p:nvPr/>
        </p:nvSpPr>
        <p:spPr>
          <a:xfrm>
            <a:off x="457200" y="3504084"/>
            <a:ext cx="2458616" cy="1200329"/>
          </a:xfrm>
          <a:prstGeom prst="rect">
            <a:avLst/>
          </a:prstGeom>
          <a:noFill/>
        </p:spPr>
        <p:txBody>
          <a:bodyPr wrap="square" rtlCol="0">
            <a:spAutoFit/>
          </a:bodyPr>
          <a:lstStyle/>
          <a:p>
            <a:r>
              <a:rPr lang="cs-CZ" sz="1200" dirty="0"/>
              <a:t>Schéma elektrického obvodu, mající velmi podobnou voltampérovou charakteristiku jako buněčná membrána; velmi důležitou charakteristikou je frekvenční závislost – impedance</a:t>
            </a:r>
          </a:p>
        </p:txBody>
      </p:sp>
    </p:spTree>
    <p:extLst>
      <p:ext uri="{BB962C8B-B14F-4D97-AF65-F5344CB8AC3E}">
        <p14:creationId xmlns:p14="http://schemas.microsoft.com/office/powerpoint/2010/main" val="2594376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Impedance</a:t>
            </a:r>
          </a:p>
        </p:txBody>
      </p:sp>
      <p:sp>
        <p:nvSpPr>
          <p:cNvPr id="4" name="Rectangle 3"/>
          <p:cNvSpPr txBox="1">
            <a:spLocks noChangeArrowheads="1"/>
          </p:cNvSpPr>
          <p:nvPr/>
        </p:nvSpPr>
        <p:spPr>
          <a:xfrm>
            <a:off x="457200" y="1600200"/>
            <a:ext cx="83629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altLang="cs-CZ" sz="2000"/>
              <a:t>Impedance lidské tkáně je určena jejími složkami </a:t>
            </a:r>
          </a:p>
          <a:p>
            <a:pPr>
              <a:buFontTx/>
              <a:buNone/>
            </a:pPr>
            <a:r>
              <a:rPr lang="cs-CZ" altLang="cs-CZ" sz="2000"/>
              <a:t>- 	různá hodnota odporu </a:t>
            </a:r>
          </a:p>
          <a:p>
            <a:pPr>
              <a:buFontTx/>
              <a:buChar char="-"/>
            </a:pPr>
            <a:r>
              <a:rPr lang="cs-CZ" altLang="cs-CZ" sz="2000"/>
              <a:t>vlastnosti kapacit (buněčné membrány, buňky) </a:t>
            </a:r>
          </a:p>
          <a:p>
            <a:pPr>
              <a:buFontTx/>
              <a:buNone/>
            </a:pPr>
            <a:r>
              <a:rPr lang="cs-CZ" altLang="cs-CZ" sz="2000"/>
              <a:t>Tyto složky ovlivňují hodnoty procházejícího proudu při střídavém napětí (zejména obsah intra a extracelulární vody). pro nízké frekvence pouze významný vliv extracelulární vody (vedení proudu se vnitřní prostředí buněk neúčastní)</a:t>
            </a:r>
          </a:p>
          <a:p>
            <a:pPr>
              <a:buFontTx/>
              <a:buNone/>
            </a:pPr>
            <a:endParaRPr lang="cs-CZ" altLang="cs-CZ" sz="2000"/>
          </a:p>
          <a:p>
            <a:pPr>
              <a:buFontTx/>
              <a:buNone/>
            </a:pPr>
            <a:r>
              <a:rPr lang="cs-CZ" altLang="cs-CZ" sz="2000"/>
              <a:t>díky tomu je možné pomocí bioimpedance (dvojice elektrod umístěných na kůži, připojených ke zdroji střídavého napětí a analýzou procházejícího proudu v čase)- tzv impedanční spektrum:závislost impedance na frekvenciů- stanovit například množství tukové tkáně v organismu, množství tekutin, (tkáňovou ischemii, ..., kvalitu masa...)</a:t>
            </a:r>
            <a:endParaRPr lang="en-US" altLang="cs-CZ" sz="2000" dirty="0"/>
          </a:p>
        </p:txBody>
      </p: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47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Impedance - aplikace</a:t>
            </a:r>
          </a:p>
        </p:txBody>
      </p:sp>
      <p:sp>
        <p:nvSpPr>
          <p:cNvPr id="3" name="Zástupný symbol pro obsah 2"/>
          <p:cNvSpPr>
            <a:spLocks noGrp="1"/>
          </p:cNvSpPr>
          <p:nvPr>
            <p:ph idx="1"/>
          </p:nvPr>
        </p:nvSpPr>
        <p:spPr/>
        <p:txBody>
          <a:bodyPr>
            <a:normAutofit fontScale="92500" lnSpcReduction="10000"/>
          </a:bodyPr>
          <a:lstStyle/>
          <a:p>
            <a:r>
              <a:rPr lang="cs-CZ" sz="2000" dirty="0"/>
              <a:t>Pomocí impedančního měření zle určit množství tukové tkáně (resp. množství vody) v těle, stanovit homogenitu tkáně</a:t>
            </a:r>
          </a:p>
          <a:p>
            <a:r>
              <a:rPr lang="cs-CZ" sz="2000" dirty="0"/>
              <a:t>Využití rozdílného uplatnění kapacitní složky tukové tkáně (buněčné membrány tukových buněk) v impedanční charakteristice</a:t>
            </a:r>
          </a:p>
          <a:p>
            <a:r>
              <a:rPr lang="cs-CZ" sz="2000" dirty="0"/>
              <a:t>Velice jednoduše řečeno, tuková tkáň znesnadňuje tok elektrického proudu, který „lehčeji“ prochází extracelulárním prostředím a svalovou tkání</a:t>
            </a:r>
          </a:p>
          <a:p>
            <a:r>
              <a:rPr lang="cs-CZ" sz="2000" dirty="0"/>
              <a:t>Tento průchod proudu je charakterizován komplexním odporem (impedancí), která je rozdílná, pro rozdílné frekvence střídavého budícího napětí</a:t>
            </a:r>
          </a:p>
          <a:p>
            <a:r>
              <a:rPr lang="cs-CZ" sz="2000" dirty="0"/>
              <a:t>Impedance je nízká v tkáni bohaté na intracelulární tekutiny a elektrolyty ale vysoká v tukové tkáni. Impedance je úměrný objemu vody v organismu (TBW).</a:t>
            </a:r>
          </a:p>
          <a:p>
            <a:endParaRPr lang="cs-CZ" sz="2000" dirty="0"/>
          </a:p>
          <a:p>
            <a:r>
              <a:rPr lang="cs-CZ" sz="2000" dirty="0"/>
              <a:t>Častou používanou frekvencí je 5 a 50 kHz, proudy v desítkách až stovkách </a:t>
            </a:r>
            <a:r>
              <a:rPr lang="el-GR" sz="2000" dirty="0"/>
              <a:t>μ</a:t>
            </a:r>
            <a:r>
              <a:rPr lang="cs-CZ" sz="2000" dirty="0"/>
              <a:t>A</a:t>
            </a:r>
          </a:p>
          <a:p>
            <a:r>
              <a:rPr lang="cs-CZ" sz="2000" dirty="0"/>
              <a:t>Používané přístroje/techniky: </a:t>
            </a:r>
            <a:r>
              <a:rPr lang="en-US" sz="2000" dirty="0"/>
              <a:t> </a:t>
            </a:r>
            <a:r>
              <a:rPr lang="en-US" sz="2000" dirty="0" err="1"/>
              <a:t>Bioimpedance</a:t>
            </a:r>
            <a:r>
              <a:rPr lang="en-US" sz="2000" dirty="0"/>
              <a:t> spectroscopy instruments</a:t>
            </a:r>
            <a:r>
              <a:rPr lang="cs-CZ" sz="2000" dirty="0"/>
              <a:t>, </a:t>
            </a:r>
            <a:r>
              <a:rPr lang="en-US" sz="2000" dirty="0"/>
              <a:t>Multi-frequency instruments</a:t>
            </a:r>
            <a:r>
              <a:rPr lang="cs-CZ" sz="2000" dirty="0"/>
              <a:t>, </a:t>
            </a:r>
            <a:r>
              <a:rPr lang="en-US" sz="2000" dirty="0"/>
              <a:t>Single-frequency instruments</a:t>
            </a:r>
            <a:r>
              <a:rPr lang="cs-CZ" sz="2000" dirty="0"/>
              <a:t>, </a:t>
            </a:r>
            <a:r>
              <a:rPr lang="en-US" sz="2000" dirty="0"/>
              <a:t>Impedance tomography</a:t>
            </a:r>
          </a:p>
          <a:p>
            <a:endParaRPr lang="cs-CZ" sz="2000" dirty="0"/>
          </a:p>
          <a:p>
            <a:endParaRPr lang="cs-CZ" sz="2000" dirty="0"/>
          </a:p>
        </p:txBody>
      </p:sp>
      <p:pic>
        <p:nvPicPr>
          <p:cNvPr id="4"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78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Bioimpedance</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0782" y="1268760"/>
            <a:ext cx="360045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494921" y="1700808"/>
            <a:ext cx="4392488" cy="3416320"/>
          </a:xfrm>
          <a:prstGeom prst="rect">
            <a:avLst/>
          </a:prstGeom>
          <a:noFill/>
        </p:spPr>
        <p:txBody>
          <a:bodyPr wrap="square" rtlCol="0">
            <a:spAutoFit/>
          </a:bodyPr>
          <a:lstStyle/>
          <a:p>
            <a:r>
              <a:rPr lang="en-US" dirty="0"/>
              <a:t>Cell membranes behave like “leaky” capacitors, or a capacitor in series with a resistor. Intra- and extracellular fluid behaves as a normal resistor. At high frequencies, the capacitors have low impedance and at low frequencies, the high impedance of the cell membrane causes current to flow through the extracellular </a:t>
            </a:r>
            <a:r>
              <a:rPr lang="en-US" dirty="0" err="1"/>
              <a:t>spac</a:t>
            </a:r>
            <a:r>
              <a:rPr lang="cs-CZ" dirty="0"/>
              <a:t>e</a:t>
            </a:r>
          </a:p>
          <a:p>
            <a:r>
              <a:rPr lang="cs-CZ" dirty="0"/>
              <a:t>–</a:t>
            </a:r>
            <a:r>
              <a:rPr lang="en-US" b="1" dirty="0" err="1"/>
              <a:t>Bioimpedance</a:t>
            </a:r>
            <a:r>
              <a:rPr lang="en-US" b="1" dirty="0"/>
              <a:t> imaging: an overview of potential clinical applications</a:t>
            </a:r>
          </a:p>
          <a:p>
            <a:r>
              <a:rPr lang="en-US" dirty="0"/>
              <a:t>Richard </a:t>
            </a:r>
            <a:r>
              <a:rPr lang="en-US" dirty="0" err="1"/>
              <a:t>Bayford</a:t>
            </a:r>
            <a:r>
              <a:rPr lang="en-US" dirty="0"/>
              <a:t> * and Andrew </a:t>
            </a:r>
            <a:r>
              <a:rPr lang="en-US" dirty="0" err="1"/>
              <a:t>Tizzard</a:t>
            </a:r>
            <a:r>
              <a:rPr lang="cs-CZ" dirty="0"/>
              <a:t>, 2012</a:t>
            </a:r>
            <a:endParaRPr lang="en-US" dirty="0"/>
          </a:p>
          <a:p>
            <a:endParaRPr lang="cs-CZ"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348674"/>
            <a:ext cx="221666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0" y="6642556"/>
            <a:ext cx="4572000" cy="215444"/>
          </a:xfrm>
          <a:prstGeom prst="rect">
            <a:avLst/>
          </a:prstGeom>
        </p:spPr>
        <p:txBody>
          <a:bodyPr>
            <a:spAutoFit/>
          </a:bodyPr>
          <a:lstStyle/>
          <a:p>
            <a:r>
              <a:rPr lang="cs-CZ" sz="800" dirty="0"/>
              <a:t>http://www.onkocet.onkocet.eu/userfiles/image/MEIK_BMcell.jpg</a:t>
            </a:r>
          </a:p>
        </p:txBody>
      </p: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05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Bioimpedance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20" y="1700808"/>
            <a:ext cx="33337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70" y="1697968"/>
            <a:ext cx="33337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67544" y="1196752"/>
            <a:ext cx="7560840" cy="369332"/>
          </a:xfrm>
          <a:prstGeom prst="rect">
            <a:avLst/>
          </a:prstGeom>
        </p:spPr>
        <p:txBody>
          <a:bodyPr wrap="square">
            <a:spAutoFit/>
          </a:bodyPr>
          <a:lstStyle/>
          <a:p>
            <a:r>
              <a:rPr lang="cs-CZ" dirty="0"/>
              <a:t>Zdroj: </a:t>
            </a:r>
            <a:r>
              <a:rPr lang="en-US" dirty="0"/>
              <a:t>https://tanita.eu/tanita-academy/bioelectrical-impedance-analysis</a:t>
            </a:r>
          </a:p>
        </p:txBody>
      </p:sp>
      <p:sp>
        <p:nvSpPr>
          <p:cNvPr id="6" name="TextovéPole 5"/>
          <p:cNvSpPr txBox="1"/>
          <p:nvPr/>
        </p:nvSpPr>
        <p:spPr>
          <a:xfrm>
            <a:off x="230120" y="4005064"/>
            <a:ext cx="8064895" cy="1446550"/>
          </a:xfrm>
          <a:prstGeom prst="rect">
            <a:avLst/>
          </a:prstGeom>
          <a:noFill/>
        </p:spPr>
        <p:txBody>
          <a:bodyPr wrap="square" rtlCol="0">
            <a:spAutoFit/>
          </a:bodyPr>
          <a:lstStyle/>
          <a:p>
            <a:r>
              <a:rPr lang="cs-CZ" sz="1100" dirty="0"/>
              <a:t>„… </a:t>
            </a:r>
            <a:r>
              <a:rPr lang="en-US" sz="1100" dirty="0"/>
              <a:t>The electrical signal passes quickly through water that present in hydrated muscle tissue but meets resistance when it hits fat tissue. This resistance, known as impedance, is measured and input into scientifically validated </a:t>
            </a:r>
            <a:r>
              <a:rPr lang="en-US" sz="1100" dirty="0" err="1"/>
              <a:t>Tanita</a:t>
            </a:r>
            <a:r>
              <a:rPr lang="en-US" sz="1100" dirty="0"/>
              <a:t> equations to calculate body composition measurements. Depending on the monitor, body composition measurements are provided in under 20 seconds.</a:t>
            </a:r>
            <a:r>
              <a:rPr lang="cs-CZ" sz="1100" dirty="0"/>
              <a:t> „</a:t>
            </a:r>
          </a:p>
          <a:p>
            <a:endParaRPr lang="cs-CZ" sz="1100" dirty="0"/>
          </a:p>
          <a:p>
            <a:r>
              <a:rPr lang="cs-CZ" sz="1100" dirty="0"/>
              <a:t>„ … </a:t>
            </a:r>
            <a:r>
              <a:rPr lang="en-US" sz="1100" dirty="0" err="1"/>
              <a:t>Tanita</a:t>
            </a:r>
            <a:r>
              <a:rPr lang="en-US" sz="1100" dirty="0"/>
              <a:t> Multi-Frequency Monitors are able to measure </a:t>
            </a:r>
            <a:r>
              <a:rPr lang="en-US" sz="1100" b="1" dirty="0"/>
              <a:t>﻿bioelectrical impedance analysis</a:t>
            </a:r>
            <a:r>
              <a:rPr lang="en-US" sz="1100" dirty="0"/>
              <a:t> at three, five or six different frequencies. The additional frequencies provide an exceptional level of accuracy compared to single frequency monitors and also makes it possible to estimate extra-cellular water, intra-cellular water and total body water. This information is essential for providing a detailed insight into a personal health status and for indicating health risks such as severe dehydration or </a:t>
            </a:r>
            <a:r>
              <a:rPr lang="en-US" sz="1100" dirty="0" err="1"/>
              <a:t>oedema</a:t>
            </a:r>
            <a:r>
              <a:rPr lang="en-US" sz="1100" dirty="0"/>
              <a:t> (water retention).</a:t>
            </a:r>
            <a:r>
              <a:rPr lang="cs-CZ" sz="1100" dirty="0"/>
              <a:t>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120" y="1700809"/>
            <a:ext cx="2127415" cy="190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230120" y="6093296"/>
            <a:ext cx="8533811" cy="369332"/>
          </a:xfrm>
          <a:prstGeom prst="rect">
            <a:avLst/>
          </a:prstGeom>
          <a:noFill/>
        </p:spPr>
        <p:txBody>
          <a:bodyPr wrap="none" rtlCol="0">
            <a:spAutoFit/>
          </a:bodyPr>
          <a:lstStyle/>
          <a:p>
            <a:r>
              <a:rPr lang="cs-CZ" dirty="0"/>
              <a:t>Rychlé, neinvazivní, nízké provozní náklady X méně přesné ve srovnání s jinými metodami</a:t>
            </a:r>
            <a:endParaRPr lang="en-US" dirty="0"/>
          </a:p>
        </p:txBody>
      </p:sp>
      <p:pic>
        <p:nvPicPr>
          <p:cNvPr id="9"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035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53446"/>
            <a:ext cx="3672408" cy="488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796136" y="908720"/>
            <a:ext cx="2952328" cy="923330"/>
          </a:xfrm>
          <a:prstGeom prst="rect">
            <a:avLst/>
          </a:prstGeom>
          <a:noFill/>
        </p:spPr>
        <p:txBody>
          <a:bodyPr wrap="square" rtlCol="0">
            <a:spAutoFit/>
          </a:bodyPr>
          <a:lstStyle/>
          <a:p>
            <a:r>
              <a:rPr lang="cs-CZ" dirty="0"/>
              <a:t>I takto může vypadat výsledek </a:t>
            </a:r>
            <a:r>
              <a:rPr lang="cs-CZ" dirty="0" err="1"/>
              <a:t>bioimpedančního</a:t>
            </a:r>
            <a:r>
              <a:rPr lang="cs-CZ" dirty="0"/>
              <a:t> měření</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564904"/>
            <a:ext cx="3573016"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259632" y="247378"/>
            <a:ext cx="6696744" cy="369332"/>
          </a:xfrm>
          <a:prstGeom prst="rect">
            <a:avLst/>
          </a:prstGeom>
        </p:spPr>
        <p:txBody>
          <a:bodyPr wrap="square">
            <a:spAutoFit/>
          </a:bodyPr>
          <a:lstStyle/>
          <a:p>
            <a:r>
              <a:rPr lang="en-US" dirty="0"/>
              <a:t>Multi Frequency Segmental Body Composition Analyzer</a:t>
            </a:r>
            <a:r>
              <a:rPr lang="cs-CZ" dirty="0"/>
              <a:t> TANITA</a:t>
            </a:r>
          </a:p>
        </p:txBody>
      </p:sp>
      <p:sp>
        <p:nvSpPr>
          <p:cNvPr id="7" name="Obdélník 6"/>
          <p:cNvSpPr/>
          <p:nvPr/>
        </p:nvSpPr>
        <p:spPr>
          <a:xfrm>
            <a:off x="3923928" y="1700807"/>
            <a:ext cx="4572000" cy="4893647"/>
          </a:xfrm>
          <a:prstGeom prst="rect">
            <a:avLst/>
          </a:prstGeom>
        </p:spPr>
        <p:txBody>
          <a:bodyPr>
            <a:spAutoFit/>
          </a:bodyPr>
          <a:lstStyle/>
          <a:p>
            <a:r>
              <a:rPr lang="cs-CZ" sz="1200" b="1" dirty="0" err="1">
                <a:solidFill>
                  <a:srgbClr val="000000"/>
                </a:solidFill>
                <a:latin typeface="Arial-BoldMT"/>
              </a:rPr>
              <a:t>Features</a:t>
            </a:r>
            <a:r>
              <a:rPr lang="cs-CZ" sz="1200" b="1" dirty="0">
                <a:solidFill>
                  <a:srgbClr val="000000"/>
                </a:solidFill>
                <a:latin typeface="Arial-BoldMT"/>
              </a:rPr>
              <a:t>:</a:t>
            </a:r>
          </a:p>
          <a:p>
            <a:r>
              <a:rPr lang="cs-CZ" sz="1200" b="1" dirty="0" err="1">
                <a:solidFill>
                  <a:srgbClr val="000000"/>
                </a:solidFill>
                <a:latin typeface="Arial-BoldMT"/>
              </a:rPr>
              <a:t>Whole</a:t>
            </a:r>
            <a:r>
              <a:rPr lang="cs-CZ" sz="1200" b="1" dirty="0">
                <a:solidFill>
                  <a:srgbClr val="000000"/>
                </a:solidFill>
                <a:latin typeface="Arial-BoldMT"/>
              </a:rPr>
              <a:t> Body </a:t>
            </a:r>
            <a:r>
              <a:rPr lang="cs-CZ" sz="1200" b="1" dirty="0" err="1">
                <a:solidFill>
                  <a:srgbClr val="000000"/>
                </a:solidFill>
                <a:latin typeface="Arial-BoldMT"/>
              </a:rPr>
              <a:t>Composition</a:t>
            </a:r>
            <a:r>
              <a:rPr lang="cs-CZ" sz="1200" b="1" dirty="0">
                <a:solidFill>
                  <a:srgbClr val="000000"/>
                </a:solidFill>
                <a:latin typeface="Arial-BoldMT"/>
              </a:rPr>
              <a:t> </a:t>
            </a:r>
            <a:r>
              <a:rPr lang="cs-CZ" sz="1200" b="1" dirty="0" err="1">
                <a:solidFill>
                  <a:srgbClr val="000000"/>
                </a:solidFill>
                <a:latin typeface="Arial-BoldMT"/>
              </a:rPr>
              <a:t>Measurements</a:t>
            </a:r>
            <a:r>
              <a:rPr lang="cs-CZ" sz="1200" b="1" dirty="0">
                <a:solidFill>
                  <a:srgbClr val="000000"/>
                </a:solidFill>
                <a:latin typeface="Arial-BoldMT"/>
              </a:rPr>
              <a:t>:</a:t>
            </a:r>
          </a:p>
          <a:p>
            <a:r>
              <a:rPr lang="en-US" sz="1200" dirty="0">
                <a:solidFill>
                  <a:srgbClr val="000000"/>
                </a:solidFill>
                <a:latin typeface="Wingdings2"/>
              </a:rPr>
              <a:t>P </a:t>
            </a:r>
            <a:r>
              <a:rPr lang="en-US" sz="1200" dirty="0">
                <a:solidFill>
                  <a:srgbClr val="000000"/>
                </a:solidFill>
                <a:latin typeface="ArialMT"/>
              </a:rPr>
              <a:t>Weight </a:t>
            </a:r>
            <a:r>
              <a:rPr lang="en-US" sz="1200" dirty="0">
                <a:solidFill>
                  <a:srgbClr val="000000"/>
                </a:solidFill>
                <a:latin typeface="Wingdings2"/>
              </a:rPr>
              <a:t>P </a:t>
            </a:r>
            <a:r>
              <a:rPr lang="en-US" sz="1200" dirty="0">
                <a:solidFill>
                  <a:srgbClr val="000000"/>
                </a:solidFill>
                <a:latin typeface="ArialMT"/>
              </a:rPr>
              <a:t>Body fat %</a:t>
            </a:r>
          </a:p>
          <a:p>
            <a:r>
              <a:rPr lang="en-US" sz="1200" dirty="0">
                <a:solidFill>
                  <a:srgbClr val="000000"/>
                </a:solidFill>
                <a:latin typeface="Wingdings2"/>
              </a:rPr>
              <a:t>P </a:t>
            </a:r>
            <a:r>
              <a:rPr lang="en-US" sz="1200" dirty="0">
                <a:solidFill>
                  <a:srgbClr val="000000"/>
                </a:solidFill>
                <a:latin typeface="ArialMT"/>
              </a:rPr>
              <a:t>Fat mass </a:t>
            </a:r>
            <a:r>
              <a:rPr lang="en-US" sz="1200" dirty="0">
                <a:solidFill>
                  <a:srgbClr val="000000"/>
                </a:solidFill>
                <a:latin typeface="Wingdings2"/>
              </a:rPr>
              <a:t>P </a:t>
            </a:r>
            <a:r>
              <a:rPr lang="en-US" sz="1200" dirty="0">
                <a:solidFill>
                  <a:srgbClr val="000000"/>
                </a:solidFill>
                <a:latin typeface="ArialMT"/>
              </a:rPr>
              <a:t>Fat free mass</a:t>
            </a:r>
          </a:p>
          <a:p>
            <a:r>
              <a:rPr lang="en-US" sz="1200" dirty="0">
                <a:solidFill>
                  <a:srgbClr val="000000"/>
                </a:solidFill>
                <a:latin typeface="Wingdings2"/>
              </a:rPr>
              <a:t>P </a:t>
            </a:r>
            <a:r>
              <a:rPr lang="en-US" sz="1200" dirty="0">
                <a:solidFill>
                  <a:srgbClr val="000000"/>
                </a:solidFill>
                <a:latin typeface="ArialMT"/>
              </a:rPr>
              <a:t>Muscle mass </a:t>
            </a:r>
            <a:r>
              <a:rPr lang="en-US" sz="1200" dirty="0">
                <a:solidFill>
                  <a:srgbClr val="000000"/>
                </a:solidFill>
                <a:latin typeface="Wingdings2"/>
              </a:rPr>
              <a:t>P </a:t>
            </a:r>
            <a:r>
              <a:rPr lang="en-US" sz="1200" dirty="0">
                <a:solidFill>
                  <a:srgbClr val="000000"/>
                </a:solidFill>
                <a:latin typeface="ArialMT"/>
              </a:rPr>
              <a:t>Total Body Water</a:t>
            </a:r>
          </a:p>
          <a:p>
            <a:r>
              <a:rPr lang="en-US" sz="1200" dirty="0">
                <a:solidFill>
                  <a:srgbClr val="000000"/>
                </a:solidFill>
                <a:latin typeface="Wingdings2"/>
              </a:rPr>
              <a:t>P </a:t>
            </a:r>
            <a:r>
              <a:rPr lang="en-US" sz="1200" dirty="0">
                <a:solidFill>
                  <a:srgbClr val="000000"/>
                </a:solidFill>
                <a:latin typeface="ArialMT"/>
              </a:rPr>
              <a:t>Extra Cellular Water </a:t>
            </a:r>
            <a:r>
              <a:rPr lang="en-US" sz="1200" dirty="0">
                <a:solidFill>
                  <a:srgbClr val="000000"/>
                </a:solidFill>
                <a:latin typeface="Wingdings2"/>
              </a:rPr>
              <a:t>P </a:t>
            </a:r>
            <a:r>
              <a:rPr lang="en-US" sz="1200" dirty="0">
                <a:solidFill>
                  <a:srgbClr val="000000"/>
                </a:solidFill>
                <a:latin typeface="ArialMT"/>
              </a:rPr>
              <a:t>Intra Cellular Water</a:t>
            </a:r>
          </a:p>
          <a:p>
            <a:r>
              <a:rPr lang="en-US" sz="1200" dirty="0">
                <a:solidFill>
                  <a:srgbClr val="000000"/>
                </a:solidFill>
                <a:latin typeface="Wingdings2"/>
              </a:rPr>
              <a:t>P </a:t>
            </a:r>
            <a:r>
              <a:rPr lang="en-US" sz="1200" dirty="0">
                <a:solidFill>
                  <a:srgbClr val="000000"/>
                </a:solidFill>
                <a:latin typeface="ArialMT"/>
              </a:rPr>
              <a:t>ECW/TBW ratio </a:t>
            </a:r>
            <a:r>
              <a:rPr lang="en-US" sz="1200" dirty="0">
                <a:solidFill>
                  <a:srgbClr val="000000"/>
                </a:solidFill>
                <a:latin typeface="Wingdings2"/>
              </a:rPr>
              <a:t>P </a:t>
            </a:r>
            <a:r>
              <a:rPr lang="en-US" sz="1200" dirty="0">
                <a:solidFill>
                  <a:srgbClr val="000000"/>
                </a:solidFill>
                <a:latin typeface="ArialMT"/>
              </a:rPr>
              <a:t>Body mass index</a:t>
            </a:r>
          </a:p>
          <a:p>
            <a:r>
              <a:rPr lang="fr-FR" sz="1200" dirty="0">
                <a:solidFill>
                  <a:srgbClr val="000000"/>
                </a:solidFill>
                <a:latin typeface="Wingdings2"/>
              </a:rPr>
              <a:t>P </a:t>
            </a:r>
            <a:r>
              <a:rPr lang="fr-FR" sz="1200" dirty="0">
                <a:solidFill>
                  <a:srgbClr val="000000"/>
                </a:solidFill>
                <a:latin typeface="ArialMT"/>
              </a:rPr>
              <a:t>Bone mass </a:t>
            </a:r>
            <a:r>
              <a:rPr lang="fr-FR" sz="1200" dirty="0">
                <a:solidFill>
                  <a:srgbClr val="000000"/>
                </a:solidFill>
                <a:latin typeface="Wingdings2"/>
              </a:rPr>
              <a:t>P </a:t>
            </a:r>
            <a:r>
              <a:rPr lang="fr-FR" sz="1200" dirty="0">
                <a:solidFill>
                  <a:srgbClr val="000000"/>
                </a:solidFill>
                <a:latin typeface="ArialMT"/>
              </a:rPr>
              <a:t>Physique rating</a:t>
            </a:r>
          </a:p>
          <a:p>
            <a:r>
              <a:rPr lang="en-US" sz="1200" dirty="0">
                <a:solidFill>
                  <a:srgbClr val="000000"/>
                </a:solidFill>
                <a:latin typeface="Wingdings2"/>
              </a:rPr>
              <a:t>P </a:t>
            </a:r>
            <a:r>
              <a:rPr lang="en-US" sz="1200" dirty="0">
                <a:solidFill>
                  <a:srgbClr val="000000"/>
                </a:solidFill>
                <a:latin typeface="ArialMT"/>
              </a:rPr>
              <a:t>Visceral fat rating </a:t>
            </a:r>
            <a:r>
              <a:rPr lang="en-US" sz="1200" dirty="0">
                <a:solidFill>
                  <a:srgbClr val="000000"/>
                </a:solidFill>
                <a:latin typeface="Wingdings2"/>
              </a:rPr>
              <a:t>P </a:t>
            </a:r>
            <a:r>
              <a:rPr lang="en-US" sz="1200" dirty="0">
                <a:solidFill>
                  <a:srgbClr val="000000"/>
                </a:solidFill>
                <a:latin typeface="ArialMT"/>
              </a:rPr>
              <a:t>Basal Metabolic Rate</a:t>
            </a:r>
          </a:p>
          <a:p>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balance</a:t>
            </a:r>
          </a:p>
          <a:p>
            <a:r>
              <a:rPr lang="en-US" sz="1200" b="1" dirty="0">
                <a:solidFill>
                  <a:srgbClr val="000000"/>
                </a:solidFill>
                <a:latin typeface="Arial-BoldMT"/>
              </a:rPr>
              <a:t>Segmental readings for each leg, arm and trunk:</a:t>
            </a:r>
          </a:p>
          <a:p>
            <a:r>
              <a:rPr lang="cs-CZ" sz="1200" dirty="0">
                <a:solidFill>
                  <a:srgbClr val="000000"/>
                </a:solidFill>
                <a:latin typeface="Wingdings2"/>
              </a:rPr>
              <a:t>P </a:t>
            </a:r>
            <a:r>
              <a:rPr lang="cs-CZ" sz="1200" dirty="0">
                <a:solidFill>
                  <a:srgbClr val="000000"/>
                </a:solidFill>
                <a:latin typeface="ArialMT"/>
              </a:rPr>
              <a:t>Fat % </a:t>
            </a:r>
            <a:r>
              <a:rPr lang="cs-CZ" sz="1200" dirty="0">
                <a:solidFill>
                  <a:srgbClr val="000000"/>
                </a:solidFill>
                <a:latin typeface="Wingdings2"/>
              </a:rPr>
              <a:t>P </a:t>
            </a:r>
            <a:r>
              <a:rPr lang="cs-CZ" sz="1200" dirty="0">
                <a:solidFill>
                  <a:srgbClr val="000000"/>
                </a:solidFill>
                <a:latin typeface="ArialMT"/>
              </a:rPr>
              <a:t>Fat </a:t>
            </a:r>
            <a:r>
              <a:rPr lang="cs-CZ" sz="1200" dirty="0" err="1">
                <a:solidFill>
                  <a:srgbClr val="000000"/>
                </a:solidFill>
                <a:latin typeface="ArialMT"/>
              </a:rPr>
              <a:t>mass</a:t>
            </a:r>
            <a:r>
              <a:rPr lang="cs-CZ" sz="1200" dirty="0">
                <a:solidFill>
                  <a:srgbClr val="000000"/>
                </a:solidFill>
                <a:latin typeface="ArialMT"/>
              </a:rPr>
              <a:t> </a:t>
            </a:r>
            <a:r>
              <a:rPr lang="cs-CZ" sz="1200" dirty="0">
                <a:solidFill>
                  <a:srgbClr val="000000"/>
                </a:solidFill>
                <a:latin typeface="Wingdings2"/>
              </a:rPr>
              <a:t>P </a:t>
            </a:r>
            <a:r>
              <a:rPr lang="cs-CZ" sz="1200" dirty="0">
                <a:solidFill>
                  <a:srgbClr val="000000"/>
                </a:solidFill>
                <a:latin typeface="ArialMT"/>
              </a:rPr>
              <a:t>Fat rating</a:t>
            </a:r>
          </a:p>
          <a:p>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a:t>
            </a:r>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rating</a:t>
            </a:r>
          </a:p>
          <a:p>
            <a:r>
              <a:rPr lang="en-US" sz="1200" dirty="0">
                <a:solidFill>
                  <a:srgbClr val="000000"/>
                </a:solidFill>
                <a:latin typeface="Wingdings2"/>
              </a:rPr>
              <a:t>P </a:t>
            </a:r>
            <a:r>
              <a:rPr lang="en-US" sz="1200" dirty="0">
                <a:solidFill>
                  <a:srgbClr val="000000"/>
                </a:solidFill>
                <a:latin typeface="ArialMT"/>
              </a:rPr>
              <a:t>Reactance/resistance and phase angle</a:t>
            </a:r>
          </a:p>
          <a:p>
            <a:r>
              <a:rPr lang="cs-CZ" sz="1200" b="1" dirty="0" err="1">
                <a:solidFill>
                  <a:srgbClr val="000000"/>
                </a:solidFill>
                <a:latin typeface="Arial-BoldMT"/>
              </a:rPr>
              <a:t>Specifications</a:t>
            </a:r>
            <a:r>
              <a:rPr lang="cs-CZ" sz="1200" b="1" dirty="0">
                <a:solidFill>
                  <a:srgbClr val="000000"/>
                </a:solidFill>
                <a:latin typeface="Arial-BoldMT"/>
              </a:rPr>
              <a:t>:</a:t>
            </a:r>
          </a:p>
          <a:p>
            <a:r>
              <a:rPr lang="cs-CZ" sz="1200" dirty="0">
                <a:solidFill>
                  <a:srgbClr val="000000"/>
                </a:solidFill>
                <a:latin typeface="Wingdings2"/>
              </a:rPr>
              <a:t>P </a:t>
            </a:r>
            <a:r>
              <a:rPr lang="cs-CZ" sz="1200" dirty="0" err="1">
                <a:solidFill>
                  <a:srgbClr val="000000"/>
                </a:solidFill>
                <a:latin typeface="ArialMT"/>
              </a:rPr>
              <a:t>Uses</a:t>
            </a:r>
            <a:r>
              <a:rPr lang="cs-CZ" sz="1200" dirty="0">
                <a:solidFill>
                  <a:srgbClr val="000000"/>
                </a:solidFill>
                <a:latin typeface="ArialMT"/>
              </a:rPr>
              <a:t> non-</a:t>
            </a:r>
            <a:r>
              <a:rPr lang="cs-CZ" sz="1200" dirty="0" err="1">
                <a:solidFill>
                  <a:srgbClr val="000000"/>
                </a:solidFill>
                <a:latin typeface="ArialMT"/>
              </a:rPr>
              <a:t>invasive</a:t>
            </a:r>
            <a:r>
              <a:rPr lang="cs-CZ" sz="1200" dirty="0">
                <a:solidFill>
                  <a:srgbClr val="000000"/>
                </a:solidFill>
                <a:latin typeface="ArialMT"/>
              </a:rPr>
              <a:t> 8 </a:t>
            </a:r>
            <a:r>
              <a:rPr lang="cs-CZ" sz="1200" dirty="0" err="1">
                <a:solidFill>
                  <a:srgbClr val="000000"/>
                </a:solidFill>
                <a:latin typeface="ArialMT"/>
              </a:rPr>
              <a:t>electrode</a:t>
            </a:r>
            <a:endParaRPr lang="cs-CZ" sz="1200" dirty="0">
              <a:solidFill>
                <a:srgbClr val="000000"/>
              </a:solidFill>
              <a:latin typeface="ArialMT"/>
            </a:endParaRPr>
          </a:p>
          <a:p>
            <a:r>
              <a:rPr lang="cs-CZ" sz="1200" dirty="0" err="1">
                <a:solidFill>
                  <a:srgbClr val="000000"/>
                </a:solidFill>
                <a:latin typeface="ArialMT"/>
              </a:rPr>
              <a:t>multi-frequency</a:t>
            </a:r>
            <a:r>
              <a:rPr lang="cs-CZ" sz="1200" dirty="0">
                <a:solidFill>
                  <a:srgbClr val="000000"/>
                </a:solidFill>
                <a:latin typeface="ArialMT"/>
              </a:rPr>
              <a:t> </a:t>
            </a:r>
            <a:r>
              <a:rPr lang="cs-CZ" sz="1200" dirty="0" err="1">
                <a:solidFill>
                  <a:srgbClr val="000000"/>
                </a:solidFill>
                <a:latin typeface="ArialMT"/>
              </a:rPr>
              <a:t>Bioelectrical</a:t>
            </a:r>
            <a:r>
              <a:rPr lang="cs-CZ" sz="1200" dirty="0">
                <a:solidFill>
                  <a:srgbClr val="000000"/>
                </a:solidFill>
                <a:latin typeface="ArialMT"/>
              </a:rPr>
              <a:t> Impedance </a:t>
            </a:r>
            <a:r>
              <a:rPr lang="cs-CZ" sz="1200" dirty="0" err="1">
                <a:solidFill>
                  <a:srgbClr val="000000"/>
                </a:solidFill>
                <a:latin typeface="ArialMT"/>
              </a:rPr>
              <a:t>Analysis</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Output to </a:t>
            </a:r>
            <a:r>
              <a:rPr lang="en-US" sz="1200" dirty="0" err="1">
                <a:solidFill>
                  <a:srgbClr val="000000"/>
                </a:solidFill>
                <a:latin typeface="ArialMT"/>
              </a:rPr>
              <a:t>PictBridge</a:t>
            </a:r>
            <a:r>
              <a:rPr lang="en-US" sz="1200" dirty="0">
                <a:solidFill>
                  <a:srgbClr val="000000"/>
                </a:solidFill>
                <a:latin typeface="ArialMT"/>
              </a:rPr>
              <a:t> printer, with an in-depth</a:t>
            </a:r>
          </a:p>
          <a:p>
            <a:r>
              <a:rPr lang="cs-CZ" sz="1200" dirty="0" err="1">
                <a:solidFill>
                  <a:srgbClr val="000000"/>
                </a:solidFill>
                <a:latin typeface="ArialMT"/>
              </a:rPr>
              <a:t>assessment</a:t>
            </a:r>
            <a:r>
              <a:rPr lang="cs-CZ" sz="1200" dirty="0">
                <a:solidFill>
                  <a:srgbClr val="000000"/>
                </a:solidFill>
                <a:latin typeface="ArialMT"/>
              </a:rPr>
              <a:t> </a:t>
            </a:r>
            <a:r>
              <a:rPr lang="cs-CZ" sz="1200" dirty="0" err="1">
                <a:solidFill>
                  <a:srgbClr val="000000"/>
                </a:solidFill>
                <a:latin typeface="ArialMT"/>
              </a:rPr>
              <a:t>sheet</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Built-in SD card facility automatically collects data</a:t>
            </a:r>
          </a:p>
          <a:p>
            <a:r>
              <a:rPr lang="cs-CZ" sz="1200" dirty="0">
                <a:solidFill>
                  <a:srgbClr val="000000"/>
                </a:solidFill>
                <a:latin typeface="Wingdings2"/>
              </a:rPr>
              <a:t>P </a:t>
            </a:r>
            <a:r>
              <a:rPr lang="cs-CZ" sz="1200" dirty="0">
                <a:solidFill>
                  <a:srgbClr val="000000"/>
                </a:solidFill>
                <a:latin typeface="ArialMT"/>
              </a:rPr>
              <a:t>Max </a:t>
            </a:r>
            <a:r>
              <a:rPr lang="cs-CZ" sz="1200" dirty="0" err="1">
                <a:solidFill>
                  <a:srgbClr val="000000"/>
                </a:solidFill>
                <a:latin typeface="ArialMT"/>
              </a:rPr>
              <a:t>weight</a:t>
            </a:r>
            <a:r>
              <a:rPr lang="cs-CZ" sz="1200" dirty="0">
                <a:solidFill>
                  <a:srgbClr val="000000"/>
                </a:solidFill>
                <a:latin typeface="ArialMT"/>
              </a:rPr>
              <a:t> </a:t>
            </a:r>
            <a:r>
              <a:rPr lang="cs-CZ" sz="1200" dirty="0" err="1">
                <a:solidFill>
                  <a:srgbClr val="000000"/>
                </a:solidFill>
                <a:latin typeface="ArialMT"/>
              </a:rPr>
              <a:t>capacity</a:t>
            </a:r>
            <a:r>
              <a:rPr lang="cs-CZ" sz="1200" dirty="0">
                <a:solidFill>
                  <a:srgbClr val="000000"/>
                </a:solidFill>
                <a:latin typeface="ArialMT"/>
              </a:rPr>
              <a:t>:</a:t>
            </a:r>
          </a:p>
          <a:p>
            <a:r>
              <a:rPr lang="cs-CZ" sz="1200" dirty="0">
                <a:solidFill>
                  <a:srgbClr val="000000"/>
                </a:solidFill>
                <a:latin typeface="ArialMT"/>
              </a:rPr>
              <a:t>600lb x 0.2lb / 270kg x 0.1kg</a:t>
            </a:r>
          </a:p>
          <a:p>
            <a:r>
              <a:rPr lang="cs-CZ" sz="1200" dirty="0">
                <a:solidFill>
                  <a:srgbClr val="000000"/>
                </a:solidFill>
                <a:latin typeface="Wingdings2"/>
              </a:rPr>
              <a:t>P </a:t>
            </a:r>
            <a:r>
              <a:rPr lang="cs-CZ" sz="1200" dirty="0">
                <a:solidFill>
                  <a:srgbClr val="000000"/>
                </a:solidFill>
                <a:latin typeface="ArialMT"/>
              </a:rPr>
              <a:t>USB &amp; RS232 </a:t>
            </a:r>
            <a:r>
              <a:rPr lang="cs-CZ" sz="1200" dirty="0" err="1">
                <a:solidFill>
                  <a:srgbClr val="000000"/>
                </a:solidFill>
                <a:latin typeface="ArialMT"/>
              </a:rPr>
              <a:t>Connection</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Lightweight &amp; easy to disassemble and transport</a:t>
            </a:r>
          </a:p>
          <a:p>
            <a:r>
              <a:rPr lang="en-US" sz="1200" dirty="0">
                <a:solidFill>
                  <a:srgbClr val="000000"/>
                </a:solidFill>
                <a:latin typeface="Wingdings2"/>
              </a:rPr>
              <a:t>P </a:t>
            </a:r>
            <a:r>
              <a:rPr lang="en-US" sz="1200" dirty="0">
                <a:solidFill>
                  <a:srgbClr val="000000"/>
                </a:solidFill>
                <a:latin typeface="ArialMT"/>
              </a:rPr>
              <a:t>Multi frequency: 5kHz, 50kHz, 250kHz</a:t>
            </a:r>
          </a:p>
          <a:p>
            <a:r>
              <a:rPr lang="cs-CZ" sz="1200" dirty="0">
                <a:solidFill>
                  <a:srgbClr val="000000"/>
                </a:solidFill>
                <a:latin typeface="Wingdings2"/>
              </a:rPr>
              <a:t>P </a:t>
            </a:r>
            <a:r>
              <a:rPr lang="cs-CZ" sz="1200" b="1" i="1" dirty="0">
                <a:solidFill>
                  <a:srgbClr val="DA0000"/>
                </a:solidFill>
                <a:latin typeface="Arial-BoldItalicMT"/>
              </a:rPr>
              <a:t>3 </a:t>
            </a:r>
            <a:r>
              <a:rPr lang="cs-CZ" sz="1200" b="1" i="1" dirty="0" err="1">
                <a:solidFill>
                  <a:srgbClr val="DA0000"/>
                </a:solidFill>
                <a:latin typeface="Arial-BoldItalicMT"/>
              </a:rPr>
              <a:t>year</a:t>
            </a:r>
            <a:r>
              <a:rPr lang="cs-CZ" sz="1200" b="1" i="1" dirty="0">
                <a:solidFill>
                  <a:srgbClr val="DA0000"/>
                </a:solidFill>
                <a:latin typeface="Arial-BoldItalicMT"/>
              </a:rPr>
              <a:t> </a:t>
            </a:r>
            <a:r>
              <a:rPr lang="cs-CZ" sz="1200" b="1" i="1" dirty="0" err="1">
                <a:solidFill>
                  <a:srgbClr val="DA0000"/>
                </a:solidFill>
                <a:latin typeface="Arial-BoldItalicMT"/>
              </a:rPr>
              <a:t>warranty</a:t>
            </a:r>
            <a:endParaRPr lang="cs-CZ" sz="1200" dirty="0"/>
          </a:p>
        </p:txBody>
      </p:sp>
      <p:sp>
        <p:nvSpPr>
          <p:cNvPr id="8" name="Ovál 7"/>
          <p:cNvSpPr/>
          <p:nvPr/>
        </p:nvSpPr>
        <p:spPr>
          <a:xfrm>
            <a:off x="5004048" y="5877272"/>
            <a:ext cx="2268252" cy="717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95536" y="5877272"/>
            <a:ext cx="3384376" cy="553998"/>
          </a:xfrm>
          <a:prstGeom prst="rect">
            <a:avLst/>
          </a:prstGeom>
        </p:spPr>
        <p:txBody>
          <a:bodyPr wrap="square">
            <a:spAutoFit/>
          </a:bodyPr>
          <a:lstStyle/>
          <a:p>
            <a:r>
              <a:rPr lang="en-US" sz="1000" dirty="0"/>
              <a:t>The </a:t>
            </a:r>
            <a:r>
              <a:rPr lang="en-US" sz="1000" dirty="0" err="1"/>
              <a:t>Tanita</a:t>
            </a:r>
            <a:r>
              <a:rPr lang="en-US" sz="1000" dirty="0"/>
              <a:t> Body Composition Analyzer measures body composition using a constant current source with a</a:t>
            </a:r>
          </a:p>
          <a:p>
            <a:r>
              <a:rPr lang="en-US" sz="1000" dirty="0"/>
              <a:t>high frequency current (50kHz, 90μA).</a:t>
            </a:r>
            <a:endParaRPr lang="cs-CZ" sz="1000" dirty="0"/>
          </a:p>
        </p:txBody>
      </p:sp>
    </p:spTree>
    <p:extLst>
      <p:ext uri="{BB962C8B-B14F-4D97-AF65-F5344CB8AC3E}">
        <p14:creationId xmlns:p14="http://schemas.microsoft.com/office/powerpoint/2010/main" val="1682894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Impedance - aplikace</a:t>
            </a:r>
          </a:p>
        </p:txBody>
      </p:sp>
      <p:sp>
        <p:nvSpPr>
          <p:cNvPr id="4" name="Obdélník 3"/>
          <p:cNvSpPr/>
          <p:nvPr/>
        </p:nvSpPr>
        <p:spPr>
          <a:xfrm>
            <a:off x="0" y="6642556"/>
            <a:ext cx="4572000" cy="215444"/>
          </a:xfrm>
          <a:prstGeom prst="rect">
            <a:avLst/>
          </a:prstGeom>
        </p:spPr>
        <p:txBody>
          <a:bodyPr>
            <a:spAutoFit/>
          </a:bodyPr>
          <a:lstStyle/>
          <a:p>
            <a:r>
              <a:rPr lang="cs-CZ" sz="800" dirty="0"/>
              <a:t>http://sine.ni.com/cms/images/casestudies/iiscff.jpeg?size</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67" y="2681757"/>
            <a:ext cx="3473748" cy="347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0" y="6534834"/>
            <a:ext cx="4572000" cy="215444"/>
          </a:xfrm>
          <a:prstGeom prst="rect">
            <a:avLst/>
          </a:prstGeom>
        </p:spPr>
        <p:txBody>
          <a:bodyPr>
            <a:spAutoFit/>
          </a:bodyPr>
          <a:lstStyle/>
          <a:p>
            <a:r>
              <a:rPr lang="cs-CZ" sz="800" dirty="0"/>
              <a:t>http://www.imaginis.com/files/media/transfer/img/tscan/probe.gif</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509120"/>
            <a:ext cx="2642389" cy="191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628800"/>
            <a:ext cx="4530299" cy="214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778528"/>
            <a:ext cx="3181536" cy="212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978293" y="1340768"/>
            <a:ext cx="4165707" cy="1200329"/>
          </a:xfrm>
          <a:prstGeom prst="rect">
            <a:avLst/>
          </a:prstGeom>
          <a:noFill/>
        </p:spPr>
        <p:txBody>
          <a:bodyPr wrap="square" rtlCol="0">
            <a:spAutoFit/>
          </a:bodyPr>
          <a:lstStyle/>
          <a:p>
            <a:r>
              <a:rPr lang="cs-CZ" dirty="0"/>
              <a:t>Měření homogenity tkáně pomocí impedančních map – možnost detekce nádorů</a:t>
            </a:r>
          </a:p>
          <a:p>
            <a:r>
              <a:rPr lang="cs-CZ" dirty="0"/>
              <a:t>:</a:t>
            </a:r>
            <a:r>
              <a:rPr lang="cs-CZ" dirty="0" err="1">
                <a:solidFill>
                  <a:srgbClr val="FF0000"/>
                </a:solidFill>
              </a:rPr>
              <a:t>electrical</a:t>
            </a:r>
            <a:r>
              <a:rPr lang="cs-CZ" dirty="0">
                <a:solidFill>
                  <a:srgbClr val="FF0000"/>
                </a:solidFill>
              </a:rPr>
              <a:t> </a:t>
            </a:r>
            <a:r>
              <a:rPr lang="cs-CZ" dirty="0" err="1">
                <a:solidFill>
                  <a:srgbClr val="FF0000"/>
                </a:solidFill>
              </a:rPr>
              <a:t>impadence</a:t>
            </a:r>
            <a:r>
              <a:rPr lang="cs-CZ" dirty="0">
                <a:solidFill>
                  <a:srgbClr val="FF0000"/>
                </a:solidFill>
              </a:rPr>
              <a:t> </a:t>
            </a:r>
            <a:r>
              <a:rPr lang="cs-CZ" dirty="0" err="1">
                <a:solidFill>
                  <a:srgbClr val="FF0000"/>
                </a:solidFill>
              </a:rPr>
              <a:t>mammography</a:t>
            </a:r>
            <a:r>
              <a:rPr lang="cs-CZ" dirty="0">
                <a:solidFill>
                  <a:srgbClr val="FF0000"/>
                </a:solidFill>
              </a:rPr>
              <a:t> EIM</a:t>
            </a:r>
          </a:p>
        </p:txBody>
      </p:sp>
      <p:pic>
        <p:nvPicPr>
          <p:cNvPr id="10"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30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Impedance - aplikace</a:t>
            </a:r>
            <a:endParaRPr lang="en-US" dirty="0"/>
          </a:p>
        </p:txBody>
      </p:sp>
      <p:sp>
        <p:nvSpPr>
          <p:cNvPr id="3" name="Zástupný symbol pro obsah 2"/>
          <p:cNvSpPr>
            <a:spLocks noGrp="1"/>
          </p:cNvSpPr>
          <p:nvPr>
            <p:ph idx="1"/>
          </p:nvPr>
        </p:nvSpPr>
        <p:spPr>
          <a:xfrm>
            <a:off x="493204" y="1412776"/>
            <a:ext cx="8229600" cy="4525963"/>
          </a:xfrm>
        </p:spPr>
        <p:txBody>
          <a:bodyPr/>
          <a:lstStyle/>
          <a:p>
            <a:r>
              <a:rPr lang="en-US" dirty="0"/>
              <a:t>Z-Tech Breast Scan</a:t>
            </a:r>
          </a:p>
        </p:txBody>
      </p:sp>
      <p:pic>
        <p:nvPicPr>
          <p:cNvPr id="2050" name="Picture 2" descr="The self-adhesive SuperStellate Sensor in place on the left br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04864"/>
            <a:ext cx="3857625" cy="2238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medgadget.com/img/878878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773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23528" y="5720482"/>
            <a:ext cx="8568952" cy="923330"/>
          </a:xfrm>
          <a:prstGeom prst="rect">
            <a:avLst/>
          </a:prstGeom>
        </p:spPr>
        <p:txBody>
          <a:bodyPr wrap="square">
            <a:spAutoFit/>
          </a:bodyPr>
          <a:lstStyle/>
          <a:p>
            <a:r>
              <a:rPr lang="en-US" dirty="0"/>
              <a:t>“You’re implementing something that’s guaranteed to produce X number of false alarms,” says Alexander </a:t>
            </a:r>
            <a:r>
              <a:rPr lang="en-US" dirty="0" err="1"/>
              <a:t>Hartov</a:t>
            </a:r>
            <a:r>
              <a:rPr lang="en-US" dirty="0"/>
              <a:t>, an expert on the medical applications of electrical impedance at the Thayer School of Engineering at Dartmouth College, in Hanover, NH. </a:t>
            </a:r>
          </a:p>
        </p:txBody>
      </p:sp>
      <p:sp>
        <p:nvSpPr>
          <p:cNvPr id="5" name="TextovéPole 4"/>
          <p:cNvSpPr txBox="1"/>
          <p:nvPr/>
        </p:nvSpPr>
        <p:spPr>
          <a:xfrm>
            <a:off x="323528" y="4725144"/>
            <a:ext cx="8064896" cy="646331"/>
          </a:xfrm>
          <a:prstGeom prst="rect">
            <a:avLst/>
          </a:prstGeom>
          <a:noFill/>
        </p:spPr>
        <p:txBody>
          <a:bodyPr wrap="square" rtlCol="0">
            <a:spAutoFit/>
          </a:bodyPr>
          <a:lstStyle/>
          <a:p>
            <a:r>
              <a:rPr lang="cs-CZ" dirty="0"/>
              <a:t>Společnost tvrdí, že má funkci podloženou testováním na 3500 subjektech s výsledky srovnatelnými s klasickou X-</a:t>
            </a:r>
            <a:r>
              <a:rPr lang="cs-CZ" dirty="0" err="1"/>
              <a:t>ray</a:t>
            </a:r>
            <a:r>
              <a:rPr lang="cs-CZ" dirty="0"/>
              <a:t> mamografií.</a:t>
            </a:r>
            <a:endParaRPr lang="en-US" dirty="0"/>
          </a:p>
        </p:txBody>
      </p:sp>
      <p:sp>
        <p:nvSpPr>
          <p:cNvPr id="6" name="TextovéPole 5"/>
          <p:cNvSpPr txBox="1"/>
          <p:nvPr/>
        </p:nvSpPr>
        <p:spPr>
          <a:xfrm>
            <a:off x="4325169" y="5229200"/>
            <a:ext cx="423514" cy="646331"/>
          </a:xfrm>
          <a:prstGeom prst="rect">
            <a:avLst/>
          </a:prstGeom>
          <a:noFill/>
        </p:spPr>
        <p:txBody>
          <a:bodyPr wrap="none" rtlCol="0">
            <a:spAutoFit/>
          </a:bodyPr>
          <a:lstStyle/>
          <a:p>
            <a:r>
              <a:rPr lang="cs-CZ" sz="3600" dirty="0">
                <a:solidFill>
                  <a:srgbClr val="FF0000"/>
                </a:solidFill>
              </a:rPr>
              <a:t>X</a:t>
            </a:r>
            <a:endParaRPr lang="en-US" sz="3600" dirty="0">
              <a:solidFill>
                <a:srgbClr val="FF0000"/>
              </a:solidFill>
            </a:endParaRPr>
          </a:p>
        </p:txBody>
      </p:sp>
      <p:sp>
        <p:nvSpPr>
          <p:cNvPr id="7" name="TextovéPole 6"/>
          <p:cNvSpPr txBox="1"/>
          <p:nvPr/>
        </p:nvSpPr>
        <p:spPr>
          <a:xfrm>
            <a:off x="5110566" y="1837127"/>
            <a:ext cx="3533340" cy="246221"/>
          </a:xfrm>
          <a:prstGeom prst="rect">
            <a:avLst/>
          </a:prstGeom>
          <a:noFill/>
        </p:spPr>
        <p:txBody>
          <a:bodyPr wrap="none" rtlCol="0">
            <a:spAutoFit/>
          </a:bodyPr>
          <a:lstStyle/>
          <a:p>
            <a:r>
              <a:rPr lang="en-US" sz="1000" dirty="0"/>
              <a:t>https://www.medgadget.com/2007/01/ztech_breast_sc_1.html</a:t>
            </a:r>
          </a:p>
        </p:txBody>
      </p:sp>
      <p:pic>
        <p:nvPicPr>
          <p:cNvPr id="10"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4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886569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13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229600" cy="334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8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mobilní telefon - EKG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786482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1907704" y="1303972"/>
            <a:ext cx="1693349" cy="369332"/>
          </a:xfrm>
          <a:prstGeom prst="rect">
            <a:avLst/>
          </a:prstGeom>
          <a:noFill/>
        </p:spPr>
        <p:txBody>
          <a:bodyPr wrap="none" rtlCol="0">
            <a:spAutoFit/>
          </a:bodyPr>
          <a:lstStyle/>
          <a:p>
            <a:r>
              <a:rPr lang="cs-CZ" dirty="0" err="1"/>
              <a:t>Kardia</a:t>
            </a:r>
            <a:r>
              <a:rPr lang="cs-CZ" dirty="0"/>
              <a:t> </a:t>
            </a:r>
            <a:r>
              <a:rPr lang="cs-CZ" dirty="0" err="1"/>
              <a:t>Alivecore</a:t>
            </a:r>
            <a:endParaRPr lang="en-US" dirty="0"/>
          </a:p>
        </p:txBody>
      </p: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18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mobilní telefon - EMG</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486612"/>
            <a:ext cx="8229600" cy="275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339752" y="1760563"/>
            <a:ext cx="2647776" cy="369332"/>
          </a:xfrm>
          <a:prstGeom prst="rect">
            <a:avLst/>
          </a:prstGeom>
        </p:spPr>
        <p:txBody>
          <a:bodyPr wrap="none">
            <a:spAutoFit/>
          </a:bodyPr>
          <a:lstStyle/>
          <a:p>
            <a:r>
              <a:rPr lang="en-US" dirty="0"/>
              <a:t>Muscle</a:t>
            </a:r>
            <a:r>
              <a:rPr lang="cs-CZ" dirty="0"/>
              <a:t> </a:t>
            </a:r>
            <a:r>
              <a:rPr lang="en-US" dirty="0"/>
              <a:t>Channel </a:t>
            </a:r>
            <a:r>
              <a:rPr lang="en-US" dirty="0" err="1"/>
              <a:t>SpikerBox</a:t>
            </a:r>
            <a:endParaRPr lang="en-US" dirty="0"/>
          </a:p>
        </p:txBody>
      </p: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626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a:t>Děkuji za pozornost</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3212976"/>
            <a:ext cx="3851301"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430"/>
            <a:ext cx="2634375" cy="143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02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99792" y="274638"/>
            <a:ext cx="5987008" cy="1143000"/>
          </a:xfrm>
        </p:spPr>
        <p:txBody>
          <a:bodyPr/>
          <a:lstStyle/>
          <a:p>
            <a:endParaRPr lang="cs-CZ"/>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8038461" cy="586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2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744587"/>
            <a:ext cx="7488832" cy="538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8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471908" cy="572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919853" y="1444134"/>
            <a:ext cx="559769" cy="369332"/>
          </a:xfrm>
          <a:prstGeom prst="rect">
            <a:avLst/>
          </a:prstGeom>
          <a:noFill/>
        </p:spPr>
        <p:txBody>
          <a:bodyPr wrap="none" rtlCol="0">
            <a:spAutoFit/>
          </a:bodyPr>
          <a:lstStyle/>
          <a:p>
            <a:r>
              <a:rPr lang="cs-CZ" dirty="0"/>
              <a:t>Na+</a:t>
            </a:r>
          </a:p>
        </p:txBody>
      </p:sp>
      <p:sp>
        <p:nvSpPr>
          <p:cNvPr id="3" name="TextovéPole 2"/>
          <p:cNvSpPr txBox="1"/>
          <p:nvPr/>
        </p:nvSpPr>
        <p:spPr>
          <a:xfrm>
            <a:off x="7092279" y="908720"/>
            <a:ext cx="420308" cy="369332"/>
          </a:xfrm>
          <a:prstGeom prst="rect">
            <a:avLst/>
          </a:prstGeom>
          <a:noFill/>
        </p:spPr>
        <p:txBody>
          <a:bodyPr wrap="none" rtlCol="0">
            <a:spAutoFit/>
          </a:bodyPr>
          <a:lstStyle/>
          <a:p>
            <a:r>
              <a:rPr lang="cs-CZ" dirty="0"/>
              <a:t>K+</a:t>
            </a:r>
          </a:p>
        </p:txBody>
      </p:sp>
      <p:sp>
        <p:nvSpPr>
          <p:cNvPr id="4" name="Ovál 3"/>
          <p:cNvSpPr/>
          <p:nvPr/>
        </p:nvSpPr>
        <p:spPr>
          <a:xfrm>
            <a:off x="6444208" y="170080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p:cNvCxnSpPr/>
          <p:nvPr/>
        </p:nvCxnSpPr>
        <p:spPr>
          <a:xfrm>
            <a:off x="6552220" y="1412776"/>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Ovál 6"/>
          <p:cNvSpPr/>
          <p:nvPr/>
        </p:nvSpPr>
        <p:spPr>
          <a:xfrm>
            <a:off x="7512587" y="1093386"/>
            <a:ext cx="227765"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se šipkou 8"/>
          <p:cNvCxnSpPr>
            <a:stCxn id="7" idx="0"/>
          </p:cNvCxnSpPr>
          <p:nvPr/>
        </p:nvCxnSpPr>
        <p:spPr>
          <a:xfrm flipH="1" flipV="1">
            <a:off x="7626469" y="908720"/>
            <a:ext cx="1"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5877035" y="1228110"/>
            <a:ext cx="675185" cy="369332"/>
          </a:xfrm>
          <a:prstGeom prst="rect">
            <a:avLst/>
          </a:prstGeom>
          <a:noFill/>
        </p:spPr>
        <p:txBody>
          <a:bodyPr wrap="none" rtlCol="0">
            <a:spAutoFit/>
          </a:bodyPr>
          <a:lstStyle/>
          <a:p>
            <a:r>
              <a:rPr lang="cs-CZ" dirty="0"/>
              <a:t>sodík</a:t>
            </a:r>
            <a:endParaRPr lang="en-US" dirty="0"/>
          </a:p>
        </p:txBody>
      </p:sp>
      <p:sp>
        <p:nvSpPr>
          <p:cNvPr id="8" name="TextovéPole 7"/>
          <p:cNvSpPr txBox="1"/>
          <p:nvPr/>
        </p:nvSpPr>
        <p:spPr>
          <a:xfrm>
            <a:off x="6834201" y="1101842"/>
            <a:ext cx="792268" cy="369332"/>
          </a:xfrm>
          <a:prstGeom prst="rect">
            <a:avLst/>
          </a:prstGeom>
          <a:noFill/>
        </p:spPr>
        <p:txBody>
          <a:bodyPr wrap="none" rtlCol="0">
            <a:spAutoFit/>
          </a:bodyPr>
          <a:lstStyle/>
          <a:p>
            <a:r>
              <a:rPr lang="cs-CZ" dirty="0"/>
              <a:t>draslík</a:t>
            </a:r>
            <a:endParaRPr lang="en-US" dirty="0"/>
          </a:p>
        </p:txBody>
      </p:sp>
      <p:pic>
        <p:nvPicPr>
          <p:cNvPr id="11"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8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8065507" cy="557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09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8108748" cy="57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827584" y="3717032"/>
            <a:ext cx="1862818" cy="369332"/>
          </a:xfrm>
          <a:prstGeom prst="rect">
            <a:avLst/>
          </a:prstGeom>
          <a:noFill/>
        </p:spPr>
        <p:txBody>
          <a:bodyPr wrap="none" rtlCol="0">
            <a:spAutoFit/>
          </a:bodyPr>
          <a:lstStyle/>
          <a:p>
            <a:r>
              <a:rPr lang="cs-CZ" dirty="0"/>
              <a:t>Dipólový moment</a:t>
            </a:r>
          </a:p>
        </p:txBody>
      </p:sp>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6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8195155" cy="572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4440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TotalTime>
  <Words>1020</Words>
  <Application>Microsoft Office PowerPoint</Application>
  <PresentationFormat>Předvádění na obrazovce (4:3)</PresentationFormat>
  <Paragraphs>97</Paragraphs>
  <Slides>33</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33</vt:i4>
      </vt:variant>
    </vt:vector>
  </HeadingPairs>
  <TitlesOfParts>
    <vt:vector size="40" baseType="lpstr">
      <vt:lpstr>Arial</vt:lpstr>
      <vt:lpstr>Arial-BoldItalicMT</vt:lpstr>
      <vt:lpstr>Arial-BoldMT</vt:lpstr>
      <vt:lpstr>ArialMT</vt:lpstr>
      <vt:lpstr>Calibri</vt:lpstr>
      <vt:lpstr>Wingdings2</vt:lpstr>
      <vt:lpstr>Motiv systému Office</vt:lpstr>
      <vt:lpstr>Biosignály elektrické povahy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Impedance</vt:lpstr>
      <vt:lpstr>Impedance</vt:lpstr>
      <vt:lpstr>Impedance</vt:lpstr>
      <vt:lpstr>Impedance - aplikace</vt:lpstr>
      <vt:lpstr>Bioimpedance</vt:lpstr>
      <vt:lpstr>Bioimpedance</vt:lpstr>
      <vt:lpstr>Prezentace aplikace PowerPoint</vt:lpstr>
      <vt:lpstr>Impedance - aplikace</vt:lpstr>
      <vt:lpstr>Impedance - aplikace</vt:lpstr>
      <vt:lpstr>Prezentace aplikace PowerPoint</vt:lpstr>
      <vt:lpstr>mobilní telefon - EKG</vt:lpstr>
      <vt:lpstr>mobilní telefon - EMG</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Bernard</dc:creator>
  <cp:lastModifiedBy>Vladan Bernard</cp:lastModifiedBy>
  <cp:revision>37</cp:revision>
  <dcterms:created xsi:type="dcterms:W3CDTF">2016-09-15T08:13:34Z</dcterms:created>
  <dcterms:modified xsi:type="dcterms:W3CDTF">2023-05-03T07:17:40Z</dcterms:modified>
</cp:coreProperties>
</file>