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332" r:id="rId4"/>
    <p:sldId id="333" r:id="rId5"/>
    <p:sldId id="303" r:id="rId6"/>
    <p:sldId id="257" r:id="rId7"/>
    <p:sldId id="304" r:id="rId8"/>
    <p:sldId id="302" r:id="rId9"/>
    <p:sldId id="305" r:id="rId10"/>
    <p:sldId id="312" r:id="rId11"/>
    <p:sldId id="300" r:id="rId12"/>
    <p:sldId id="299" r:id="rId13"/>
    <p:sldId id="308" r:id="rId14"/>
    <p:sldId id="307" r:id="rId15"/>
    <p:sldId id="298" r:id="rId16"/>
    <p:sldId id="330" r:id="rId17"/>
    <p:sldId id="331" r:id="rId18"/>
    <p:sldId id="311" r:id="rId19"/>
    <p:sldId id="309" r:id="rId20"/>
    <p:sldId id="317" r:id="rId21"/>
    <p:sldId id="316" r:id="rId22"/>
    <p:sldId id="318" r:id="rId23"/>
    <p:sldId id="319" r:id="rId24"/>
    <p:sldId id="320" r:id="rId25"/>
    <p:sldId id="321" r:id="rId26"/>
    <p:sldId id="315" r:id="rId27"/>
    <p:sldId id="314" r:id="rId28"/>
    <p:sldId id="322" r:id="rId29"/>
    <p:sldId id="324" r:id="rId30"/>
    <p:sldId id="323" r:id="rId31"/>
    <p:sldId id="328" r:id="rId32"/>
    <p:sldId id="326" r:id="rId33"/>
    <p:sldId id="325" r:id="rId34"/>
    <p:sldId id="329" r:id="rId35"/>
    <p:sldId id="313" r:id="rId3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1566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03403891203191"/>
          <c:y val="6.7285496529721114E-2"/>
          <c:w val="0.59538115105780076"/>
          <c:h val="0.8654290069405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List1!$E$2:$E$25</c:f>
                <c:numCache>
                  <c:formatCode>General</c:formatCode>
                  <c:ptCount val="24"/>
                  <c:pt idx="0">
                    <c:v>15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###0.00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A-44F9-AAA6-3DB550F81AE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AA-44F9-AAA6-3DB550F81AE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6AA-44F9-AAA6-3DB550F81AE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6AA-44F9-AAA6-3DB550F81AE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6AA-44F9-AAA6-3DB550F81AE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6AA-44F9-AAA6-3DB550F81AE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AA-44F9-AAA6-3DB550F81A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AA-44F9-AAA6-3DB550F81A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6AA-44F9-AAA6-3DB550F81AE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6AA-44F9-AAA6-3DB550F81A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6AA-44F9-AAA6-3DB550F81AE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96AA-44F9-AAA6-3DB550F81AE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96AA-44F9-AAA6-3DB550F81AE1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96AA-44F9-AAA6-3DB550F81AE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6AA-44F9-AAA6-3DB550F81AE1}"/>
              </c:ext>
            </c:extLst>
          </c:dPt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0.00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6AA-44F9-AAA6-3DB550F81AE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6AA-44F9-AAA6-3DB550F81AE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6AA-44F9-AAA6-3DB550F81AE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6AA-44F9-AAA6-3DB550F81AE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6AA-44F9-AAA6-3DB550F81AE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6AA-44F9-AAA6-3DB550F81AE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6AA-44F9-AAA6-3DB550F81A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6AA-44F9-AAA6-3DB550F81A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6AA-44F9-AAA6-3DB550F81AE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6AA-44F9-AAA6-3DB550F81A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6AA-44F9-AAA6-3DB550F81AE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6AA-44F9-AAA6-3DB550F81AE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6AA-44F9-AAA6-3DB550F81AE1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6AA-44F9-AAA6-3DB550F81AE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6AA-44F9-AAA6-3DB550F81AE1}"/>
              </c:ext>
            </c:extLst>
          </c:dPt>
          <c:errBars>
            <c:errBarType val="plus"/>
            <c:errValType val="cust"/>
            <c:noEndCap val="0"/>
            <c:plus>
              <c:numRef>
                <c:f>List1!$F$2:$F$25</c:f>
                <c:numCache>
                  <c:formatCode>General</c:formatCode>
                  <c:ptCount val="24"/>
                  <c:pt idx="0">
                    <c:v>30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0.00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96AA-44F9-AAA6-3DB550F81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0122176"/>
        <c:axId val="440120864"/>
      </c:barChart>
      <c:catAx>
        <c:axId val="44012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0120864"/>
        <c:crosses val="autoZero"/>
        <c:auto val="1"/>
        <c:lblAlgn val="ctr"/>
        <c:lblOffset val="100"/>
        <c:noMultiLvlLbl val="0"/>
      </c:catAx>
      <c:valAx>
        <c:axId val="440120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Calibri Light" panose="020F0302020204030204" pitchFamily="34" charset="0"/>
                  </a:defRPr>
                </a:pPr>
                <a:r>
                  <a:rPr lang="cs-CZ" dirty="0"/>
                  <a:t>Věk (roky)</a:t>
                </a:r>
              </a:p>
            </c:rich>
          </c:tx>
          <c:layout>
            <c:manualLayout>
              <c:xMode val="edge"/>
              <c:yMode val="edge"/>
              <c:x val="5.4571225065687019E-2"/>
              <c:y val="0.33792813217064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pPr>
            <a:endParaRPr lang="cs-CZ"/>
          </a:p>
        </c:txPr>
        <c:crossAx val="4401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Calibri Light" panose="020F030202020403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2023)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a vizualizace </a:t>
            </a:r>
            <a:r>
              <a:rPr lang="cs-CZ" u="sng" dirty="0"/>
              <a:t>kvalitativních</a:t>
            </a:r>
            <a:r>
              <a:rPr lang="cs-CZ" dirty="0"/>
              <a:t> proměnných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kvalitativních dat: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četnost jednotlivých kategorií 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kvalitativních dat: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koláčový nebo sloupcový graf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0261"/>
              </p:ext>
            </p:extLst>
          </p:nvPr>
        </p:nvGraphicFramePr>
        <p:xfrm>
          <a:off x="468338" y="3741634"/>
          <a:ext cx="1800200" cy="227494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Známka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994" y="381364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804" y="3665710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254747" y="3253281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>
                <a:latin typeface="Calibri" panose="020F0502020204030204" pitchFamily="34" charset="0"/>
                <a:cs typeface="Calibri" panose="020F0502020204030204" pitchFamily="34" charset="0"/>
              </a:rPr>
              <a:t>Koláčový graf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567115" y="3253281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02420" y="3253281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516" y="2852453"/>
            <a:ext cx="776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Známka z biostatistiky (podzim 2014)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06963"/>
            <a:ext cx="8066301" cy="451576"/>
          </a:xfrm>
        </p:spPr>
        <p:txBody>
          <a:bodyPr/>
          <a:lstStyle/>
          <a:p>
            <a:r>
              <a:rPr lang="cs-CZ" u="sng" dirty="0"/>
              <a:t>Kvantitativní</a:t>
            </a:r>
            <a:r>
              <a:rPr lang="cs-CZ" dirty="0"/>
              <a:t> parametry – popisné statistiky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polohy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(míry střední hodnoty, míry centrální tendence)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Udávají, kolem jaké hodnoty se data centrují, resp. které hodnoty jsou nejčastější; popis „těžiště“ – míry polohy.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průměr, medián, modus,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variability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(proměnlivosti)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Zachycují rozptýlení hodnot v souboru (proměnlivost dat).</a:t>
            </a:r>
          </a:p>
          <a:p>
            <a:pPr marL="355600" indent="0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Rozptyl, směrodatná odchylka, kvantily, rozsah hodnot (min–max)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Modus: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nejčastěji se vyskytující hodnota proměnné v souboru (u kvalitativních proměnných).</a:t>
            </a:r>
          </a:p>
          <a:p>
            <a:pPr>
              <a:lnSpc>
                <a:spcPct val="110000"/>
              </a:lnSpc>
            </a:pPr>
            <a:r>
              <a:rPr lang="el-GR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-kvantil: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je-li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(0,1), pak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-kvantil x</a:t>
            </a:r>
            <a:r>
              <a:rPr lang="el-GR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číslo, které rozděluje uspořádaný datový soubor na dolní úsek, obsahující aspoň podíl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 a na horní úsek obsahující aspoň podíl 1-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dat.</a:t>
            </a:r>
          </a:p>
          <a:p>
            <a:pPr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0,1….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decily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jež dělí řadu podle velikosti seřazených hodnot na dvě stejně početné poloviny. 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průměr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definován jako součet všech naměřených údajů vydělený jejich počtem,                                  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kde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jednotlivé hodnoty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jejich počet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0212" indent="-34290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„Těžiště“ dat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tzn. součet rozdílů podprůměrných hodnot od průměru je stejný jako součet rozdílů nadprůměrných hodnot od průměru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4654"/>
              </p:ext>
            </p:extLst>
          </p:nvPr>
        </p:nvGraphicFramePr>
        <p:xfrm>
          <a:off x="884205" y="2440172"/>
          <a:ext cx="12430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23600" imgH="431640" progId="Equation.3">
                  <p:embed/>
                </p:oleObj>
              </mc:Choice>
              <mc:Fallback>
                <p:oleObj name="Rovnice" r:id="rId2" imgW="723600" imgH="4316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05" y="2440172"/>
                        <a:ext cx="12430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ovací čára 6">
            <a:extLst>
              <a:ext uri="{FF2B5EF4-FFF2-40B4-BE49-F238E27FC236}">
                <a16:creationId xmlns:a16="http://schemas.microsoft.com/office/drawing/2014/main" id="{50C47E4A-3143-4A99-ADE5-BC92B059D13F}"/>
              </a:ext>
            </a:extLst>
          </p:cNvPr>
          <p:cNvCxnSpPr>
            <a:cxnSpLocks/>
          </p:cNvCxnSpPr>
          <p:nvPr/>
        </p:nvCxnSpPr>
        <p:spPr>
          <a:xfrm>
            <a:off x="3703492" y="5152749"/>
            <a:ext cx="49856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2D808CD7-1A89-460E-B70E-F86EC7120D4A}"/>
              </a:ext>
            </a:extLst>
          </p:cNvPr>
          <p:cNvCxnSpPr>
            <a:cxnSpLocks/>
          </p:cNvCxnSpPr>
          <p:nvPr/>
        </p:nvCxnSpPr>
        <p:spPr>
          <a:xfrm rot="5400000">
            <a:off x="390281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58266D01-EF68-42F1-A73C-415D414C50EF}"/>
              </a:ext>
            </a:extLst>
          </p:cNvPr>
          <p:cNvCxnSpPr>
            <a:cxnSpLocks/>
          </p:cNvCxnSpPr>
          <p:nvPr/>
        </p:nvCxnSpPr>
        <p:spPr>
          <a:xfrm rot="5400000">
            <a:off x="6465347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CB96DEA7-CCBA-47DA-9C84-D9BF4E4F5EB7}"/>
              </a:ext>
            </a:extLst>
          </p:cNvPr>
          <p:cNvCxnSpPr>
            <a:cxnSpLocks/>
          </p:cNvCxnSpPr>
          <p:nvPr/>
        </p:nvCxnSpPr>
        <p:spPr>
          <a:xfrm rot="5400000">
            <a:off x="796554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80237681-7057-422E-8BFD-1B49D4A6819C}"/>
              </a:ext>
            </a:extLst>
          </p:cNvPr>
          <p:cNvCxnSpPr>
            <a:cxnSpLocks/>
          </p:cNvCxnSpPr>
          <p:nvPr/>
        </p:nvCxnSpPr>
        <p:spPr>
          <a:xfrm rot="5400000">
            <a:off x="725116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76EC3B-5B24-4229-AC84-5C0706EA64AF}"/>
              </a:ext>
            </a:extLst>
          </p:cNvPr>
          <p:cNvSpPr/>
          <p:nvPr/>
        </p:nvSpPr>
        <p:spPr>
          <a:xfrm>
            <a:off x="3827082" y="536706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25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714CBE1-FC30-4461-B161-3F1331F99236}"/>
              </a:ext>
            </a:extLst>
          </p:cNvPr>
          <p:cNvSpPr/>
          <p:nvPr/>
        </p:nvSpPr>
        <p:spPr>
          <a:xfrm>
            <a:off x="6394922" y="5367063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54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9AD193F-DA3C-44F0-9166-5762AB1FB669}"/>
              </a:ext>
            </a:extLst>
          </p:cNvPr>
          <p:cNvSpPr/>
          <p:nvPr/>
        </p:nvSpPr>
        <p:spPr>
          <a:xfrm>
            <a:off x="7175432" y="536706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64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73C2A39-C05B-46F5-9EFC-2F2A2F03C726}"/>
              </a:ext>
            </a:extLst>
          </p:cNvPr>
          <p:cNvSpPr/>
          <p:nvPr/>
        </p:nvSpPr>
        <p:spPr>
          <a:xfrm>
            <a:off x="7899048" y="5367063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73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8065BBE-8EC9-4B5A-8726-585C4020046B}"/>
              </a:ext>
            </a:extLst>
          </p:cNvPr>
          <p:cNvSpPr/>
          <p:nvPr/>
        </p:nvSpPr>
        <p:spPr>
          <a:xfrm>
            <a:off x="3851206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1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7961A89-A52C-43F2-AF03-B7A749A23B9E}"/>
              </a:ext>
            </a:extLst>
          </p:cNvPr>
          <p:cNvSpPr/>
          <p:nvPr/>
        </p:nvSpPr>
        <p:spPr>
          <a:xfrm>
            <a:off x="7199556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0B5A2E8-DFB0-42D7-AD14-50CDA8B6EC0B}"/>
              </a:ext>
            </a:extLst>
          </p:cNvPr>
          <p:cNvSpPr/>
          <p:nvPr/>
        </p:nvSpPr>
        <p:spPr>
          <a:xfrm>
            <a:off x="7923172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3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582A391D-AC20-46D6-B70C-E2BEF527EC80}"/>
              </a:ext>
            </a:extLst>
          </p:cNvPr>
          <p:cNvGrpSpPr/>
          <p:nvPr/>
        </p:nvGrpSpPr>
        <p:grpSpPr>
          <a:xfrm>
            <a:off x="6474350" y="5712111"/>
            <a:ext cx="274435" cy="307777"/>
            <a:chOff x="3826607" y="5651956"/>
            <a:chExt cx="274435" cy="307777"/>
          </a:xfrm>
        </p:grpSpPr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F653D69D-A814-44CF-9E4A-5B2DDBF0DB5C}"/>
                </a:ext>
              </a:extLst>
            </p:cNvPr>
            <p:cNvSpPr/>
            <p:nvPr/>
          </p:nvSpPr>
          <p:spPr>
            <a:xfrm>
              <a:off x="3826607" y="5651956"/>
              <a:ext cx="274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x</a:t>
              </a:r>
            </a:p>
          </p:txBody>
        </p:sp>
        <p:cxnSp>
          <p:nvCxnSpPr>
            <p:cNvPr id="22" name="Přímá spojovací čára 22">
              <a:extLst>
                <a:ext uri="{FF2B5EF4-FFF2-40B4-BE49-F238E27FC236}">
                  <a16:creationId xmlns:a16="http://schemas.microsoft.com/office/drawing/2014/main" id="{9DD8E605-6634-4026-B68F-713CF947C8C7}"/>
                </a:ext>
              </a:extLst>
            </p:cNvPr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1485074-A0C6-4333-8762-4B29292D3B4A}"/>
              </a:ext>
            </a:extLst>
          </p:cNvPr>
          <p:cNvCxnSpPr>
            <a:cxnSpLocks/>
          </p:cNvCxnSpPr>
          <p:nvPr/>
        </p:nvCxnSpPr>
        <p:spPr>
          <a:xfrm>
            <a:off x="4043726" y="5144211"/>
            <a:ext cx="2563272" cy="0"/>
          </a:xfrm>
          <a:prstGeom prst="line">
            <a:avLst/>
          </a:prstGeom>
          <a:ln w="38100">
            <a:solidFill>
              <a:srgbClr val="F0A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6FA3382B-ADF3-4366-986D-ECCF2994EAD4}"/>
              </a:ext>
            </a:extLst>
          </p:cNvPr>
          <p:cNvSpPr/>
          <p:nvPr/>
        </p:nvSpPr>
        <p:spPr>
          <a:xfrm>
            <a:off x="5094441" y="4746349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E28700"/>
                </a:solidFill>
                <a:latin typeface="+mj-lt"/>
              </a:rPr>
              <a:t>29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EB3E08B-1BCA-40D8-BE44-59940D250885}"/>
              </a:ext>
            </a:extLst>
          </p:cNvPr>
          <p:cNvSpPr/>
          <p:nvPr/>
        </p:nvSpPr>
        <p:spPr>
          <a:xfrm>
            <a:off x="7443818" y="4746349"/>
            <a:ext cx="603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19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6C6A697-33D1-4AF9-830D-6B98E263E5FF}"/>
              </a:ext>
            </a:extLst>
          </p:cNvPr>
          <p:cNvSpPr/>
          <p:nvPr/>
        </p:nvSpPr>
        <p:spPr>
          <a:xfrm>
            <a:off x="6730398" y="4746349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90078EA5-65B6-4102-A753-8D1BFD01D883}"/>
              </a:ext>
            </a:extLst>
          </p:cNvPr>
          <p:cNvGrpSpPr/>
          <p:nvPr/>
        </p:nvGrpSpPr>
        <p:grpSpPr>
          <a:xfrm>
            <a:off x="1030851" y="5012759"/>
            <a:ext cx="2316244" cy="316550"/>
            <a:chOff x="788977" y="4054490"/>
            <a:chExt cx="2316244" cy="316550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3DBE2ECD-5FEA-4A08-9506-1ADE3D6B0026}"/>
                </a:ext>
              </a:extLst>
            </p:cNvPr>
            <p:cNvSpPr/>
            <p:nvPr/>
          </p:nvSpPr>
          <p:spPr>
            <a:xfrm>
              <a:off x="1192518" y="4063263"/>
              <a:ext cx="19127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= (</a:t>
              </a:r>
              <a:r>
                <a:rPr lang="cs-CZ" sz="1400" dirty="0">
                  <a:latin typeface="+mj-lt"/>
                </a:rPr>
                <a:t>25</a:t>
              </a:r>
              <a:r>
                <a:rPr lang="en-US" sz="1400" dirty="0">
                  <a:latin typeface="+mj-lt"/>
                </a:rPr>
                <a:t>+64+73) / 3 = 54</a:t>
              </a:r>
              <a:endParaRPr lang="cs-CZ" sz="1400" dirty="0">
                <a:latin typeface="+mj-lt"/>
              </a:endParaRP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9B01EA3D-C203-46A4-A7FC-22F5886C3DD2}"/>
                </a:ext>
              </a:extLst>
            </p:cNvPr>
            <p:cNvGrpSpPr/>
            <p:nvPr/>
          </p:nvGrpSpPr>
          <p:grpSpPr>
            <a:xfrm>
              <a:off x="788977" y="4054490"/>
              <a:ext cx="274435" cy="307777"/>
              <a:chOff x="3826607" y="5651956"/>
              <a:chExt cx="274435" cy="307777"/>
            </a:xfrm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C6F1D535-4144-4420-9557-4E5BF935E281}"/>
                  </a:ext>
                </a:extLst>
              </p:cNvPr>
              <p:cNvSpPr/>
              <p:nvPr/>
            </p:nvSpPr>
            <p:spPr>
              <a:xfrm>
                <a:off x="3826607" y="5651956"/>
                <a:ext cx="2744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dirty="0">
                    <a:latin typeface="+mj-lt"/>
                  </a:rPr>
                  <a:t>x</a:t>
                </a:r>
              </a:p>
            </p:txBody>
          </p:sp>
          <p:cxnSp>
            <p:nvCxnSpPr>
              <p:cNvPr id="31" name="Přímá spojovací čára 22">
                <a:extLst>
                  <a:ext uri="{FF2B5EF4-FFF2-40B4-BE49-F238E27FC236}">
                    <a16:creationId xmlns:a16="http://schemas.microsoft.com/office/drawing/2014/main" id="{25DC54F3-7616-4693-B0D6-2899BFD2256B}"/>
                  </a:ext>
                </a:extLst>
              </p:cNvPr>
              <p:cNvCxnSpPr/>
              <p:nvPr/>
            </p:nvCxnSpPr>
            <p:spPr>
              <a:xfrm>
                <a:off x="3891824" y="573553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D1AE1A6-7ADB-44E1-B271-C21261EF4CA3}"/>
              </a:ext>
            </a:extLst>
          </p:cNvPr>
          <p:cNvCxnSpPr>
            <a:cxnSpLocks/>
          </p:cNvCxnSpPr>
          <p:nvPr/>
        </p:nvCxnSpPr>
        <p:spPr>
          <a:xfrm>
            <a:off x="6606998" y="5185502"/>
            <a:ext cx="15014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FBA9B00-1C15-4D39-816C-DA5AA51BDCF6}"/>
              </a:ext>
            </a:extLst>
          </p:cNvPr>
          <p:cNvCxnSpPr>
            <a:cxnSpLocks/>
          </p:cNvCxnSpPr>
          <p:nvPr/>
        </p:nvCxnSpPr>
        <p:spPr>
          <a:xfrm>
            <a:off x="6608223" y="5132087"/>
            <a:ext cx="7858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á složená závorka 33">
            <a:extLst>
              <a:ext uri="{FF2B5EF4-FFF2-40B4-BE49-F238E27FC236}">
                <a16:creationId xmlns:a16="http://schemas.microsoft.com/office/drawing/2014/main" id="{9C74D745-D10D-42F3-8C12-ED446A5EAD50}"/>
              </a:ext>
            </a:extLst>
          </p:cNvPr>
          <p:cNvSpPr/>
          <p:nvPr/>
        </p:nvSpPr>
        <p:spPr>
          <a:xfrm rot="16200000">
            <a:off x="7284732" y="4130754"/>
            <a:ext cx="145957" cy="12425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4304A21-F698-4EDD-9E4E-40C7E5407AAF}"/>
              </a:ext>
            </a:extLst>
          </p:cNvPr>
          <p:cNvSpPr/>
          <p:nvPr/>
        </p:nvSpPr>
        <p:spPr>
          <a:xfrm>
            <a:off x="7137136" y="4324546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 vs. medián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Průměr je silně ovlivněn extrémními hodnotami (tzv. odlehlá pozorování), medián jimi ovlivněn 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souboru u 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 v případě proměnných s neznámým rozdělením.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jsou průměr a medián v podstatě shodné, v případě asymetrického rozložení nikoliv!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variability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Kvartilové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rozpětí: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q =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 (variance):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ukazatel šířky rozložení získaný na základě odchylky jednotlivých hodnot od průměru (jeho vypovídací schopnost je nejvyšší v případě symetrického/normálního rozložení).</a:t>
            </a:r>
          </a:p>
          <a:p>
            <a:pPr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Směrodatná odchylka (SD):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druhá odmocnina z rozptylu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Standardní chyba průměru (SE):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říká, jak přesný je výpočet průměru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0319"/>
              </p:ext>
            </p:extLst>
          </p:nvPr>
        </p:nvGraphicFramePr>
        <p:xfrm>
          <a:off x="4226561" y="3370682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143000" imgH="482600" progId="Equation.3">
                  <p:embed/>
                </p:oleObj>
              </mc:Choice>
              <mc:Fallback>
                <p:oleObj name="Rovnice" r:id="rId2" imgW="1143000" imgH="482600" progId="Equation.3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61" y="3370682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46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Rozptyl, SD, SE</a:t>
            </a: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2F0661-394E-476B-9E70-A293BB28A2F5}"/>
              </a:ext>
            </a:extLst>
          </p:cNvPr>
          <p:cNvSpPr/>
          <p:nvPr/>
        </p:nvSpPr>
        <p:spPr>
          <a:xfrm>
            <a:off x="6912662" y="2455593"/>
            <a:ext cx="1505235" cy="147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116572CA-1D2C-47D9-8A26-DFC60378A23A}"/>
              </a:ext>
            </a:extLst>
          </p:cNvPr>
          <p:cNvCxnSpPr/>
          <p:nvPr/>
        </p:nvCxnSpPr>
        <p:spPr>
          <a:xfrm>
            <a:off x="3640788" y="3931057"/>
            <a:ext cx="5357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8">
            <a:extLst>
              <a:ext uri="{FF2B5EF4-FFF2-40B4-BE49-F238E27FC236}">
                <a16:creationId xmlns:a16="http://schemas.microsoft.com/office/drawing/2014/main" id="{9E96347C-324E-4F76-A302-3DA7419C5FD6}"/>
              </a:ext>
            </a:extLst>
          </p:cNvPr>
          <p:cNvCxnSpPr/>
          <p:nvPr/>
        </p:nvCxnSpPr>
        <p:spPr>
          <a:xfrm rot="5400000">
            <a:off x="421229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9">
            <a:extLst>
              <a:ext uri="{FF2B5EF4-FFF2-40B4-BE49-F238E27FC236}">
                <a16:creationId xmlns:a16="http://schemas.microsoft.com/office/drawing/2014/main" id="{D789B05F-4817-4374-BD36-446787D14E9E}"/>
              </a:ext>
            </a:extLst>
          </p:cNvPr>
          <p:cNvCxnSpPr/>
          <p:nvPr/>
        </p:nvCxnSpPr>
        <p:spPr>
          <a:xfrm rot="5400000">
            <a:off x="6774824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10">
            <a:extLst>
              <a:ext uri="{FF2B5EF4-FFF2-40B4-BE49-F238E27FC236}">
                <a16:creationId xmlns:a16="http://schemas.microsoft.com/office/drawing/2014/main" id="{11A7836D-0F02-4C43-A3CE-6685631BCCF8}"/>
              </a:ext>
            </a:extLst>
          </p:cNvPr>
          <p:cNvCxnSpPr/>
          <p:nvPr/>
        </p:nvCxnSpPr>
        <p:spPr>
          <a:xfrm rot="5400000">
            <a:off x="827502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1">
            <a:extLst>
              <a:ext uri="{FF2B5EF4-FFF2-40B4-BE49-F238E27FC236}">
                <a16:creationId xmlns:a16="http://schemas.microsoft.com/office/drawing/2014/main" id="{8133683D-FF56-419B-9AE9-7C0379712011}"/>
              </a:ext>
            </a:extLst>
          </p:cNvPr>
          <p:cNvCxnSpPr/>
          <p:nvPr/>
        </p:nvCxnSpPr>
        <p:spPr>
          <a:xfrm rot="5400000">
            <a:off x="756064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BD24448-AAC9-4D8A-B0CC-557F566D3728}"/>
              </a:ext>
            </a:extLst>
          </p:cNvPr>
          <p:cNvSpPr/>
          <p:nvPr/>
        </p:nvSpPr>
        <p:spPr>
          <a:xfrm>
            <a:off x="416541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25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4B048B9-0119-4775-9ED0-68C202FC551A}"/>
              </a:ext>
            </a:extLst>
          </p:cNvPr>
          <p:cNvSpPr/>
          <p:nvPr/>
        </p:nvSpPr>
        <p:spPr>
          <a:xfrm>
            <a:off x="673325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54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7BB971D-3323-4E8F-8F16-C3F4FB0672F5}"/>
              </a:ext>
            </a:extLst>
          </p:cNvPr>
          <p:cNvSpPr/>
          <p:nvPr/>
        </p:nvSpPr>
        <p:spPr>
          <a:xfrm>
            <a:off x="751376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64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27A6C00-CF9F-41DB-9F4D-EE663BEFB709}"/>
              </a:ext>
            </a:extLst>
          </p:cNvPr>
          <p:cNvSpPr/>
          <p:nvPr/>
        </p:nvSpPr>
        <p:spPr>
          <a:xfrm>
            <a:off x="8237380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73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7D66EA8-4591-433F-B638-09705D8A47F4}"/>
              </a:ext>
            </a:extLst>
          </p:cNvPr>
          <p:cNvSpPr/>
          <p:nvPr/>
        </p:nvSpPr>
        <p:spPr>
          <a:xfrm>
            <a:off x="4182324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1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3990A1-5A34-48E3-8693-8FE3C951F363}"/>
              </a:ext>
            </a:extLst>
          </p:cNvPr>
          <p:cNvSpPr/>
          <p:nvPr/>
        </p:nvSpPr>
        <p:spPr>
          <a:xfrm>
            <a:off x="7530674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2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D2720B0-17E2-4DDD-86D4-4C5491ADA526}"/>
              </a:ext>
            </a:extLst>
          </p:cNvPr>
          <p:cNvSpPr/>
          <p:nvPr/>
        </p:nvSpPr>
        <p:spPr>
          <a:xfrm>
            <a:off x="8254290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3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D0757F4-E084-4AEE-8A08-B344CABFBE78}"/>
              </a:ext>
            </a:extLst>
          </p:cNvPr>
          <p:cNvGrpSpPr/>
          <p:nvPr/>
        </p:nvGrpSpPr>
        <p:grpSpPr>
          <a:xfrm>
            <a:off x="6783827" y="4299919"/>
            <a:ext cx="274434" cy="307777"/>
            <a:chOff x="3826607" y="5651956"/>
            <a:chExt cx="274434" cy="307777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C238CE0A-A51E-43FD-ACBC-ECB30BAEEB6E}"/>
                </a:ext>
              </a:extLst>
            </p:cNvPr>
            <p:cNvSpPr/>
            <p:nvPr/>
          </p:nvSpPr>
          <p:spPr>
            <a:xfrm>
              <a:off x="3826607" y="565195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x</a:t>
              </a:r>
            </a:p>
          </p:txBody>
        </p:sp>
        <p:cxnSp>
          <p:nvCxnSpPr>
            <p:cNvPr id="21" name="Přímá spojovací čára 22">
              <a:extLst>
                <a:ext uri="{FF2B5EF4-FFF2-40B4-BE49-F238E27FC236}">
                  <a16:creationId xmlns:a16="http://schemas.microsoft.com/office/drawing/2014/main" id="{E39F0BAE-9CC0-4DA8-9BDB-B17A94CC0EC0}"/>
                </a:ext>
              </a:extLst>
            </p:cNvPr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3867D825-4FEB-4CE3-8B44-BBD50C63CBC6}"/>
              </a:ext>
            </a:extLst>
          </p:cNvPr>
          <p:cNvSpPr/>
          <p:nvPr/>
        </p:nvSpPr>
        <p:spPr>
          <a:xfrm>
            <a:off x="6924008" y="3172083"/>
            <a:ext cx="779509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0AC567F-5F0E-4EA1-8D8F-02ECE9565F2C}"/>
              </a:ext>
            </a:extLst>
          </p:cNvPr>
          <p:cNvSpPr/>
          <p:nvPr/>
        </p:nvSpPr>
        <p:spPr>
          <a:xfrm>
            <a:off x="4360475" y="1359289"/>
            <a:ext cx="2556000" cy="255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11EAC4C-09E3-4AC1-BC90-B5B4B8B5D2D2}"/>
              </a:ext>
            </a:extLst>
          </p:cNvPr>
          <p:cNvCxnSpPr/>
          <p:nvPr/>
        </p:nvCxnSpPr>
        <p:spPr>
          <a:xfrm>
            <a:off x="4353203" y="3922519"/>
            <a:ext cx="2563272" cy="0"/>
          </a:xfrm>
          <a:prstGeom prst="line">
            <a:avLst/>
          </a:prstGeom>
          <a:ln w="38100">
            <a:solidFill>
              <a:srgbClr val="F0A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47C29D0C-3FA4-4AB5-A4B2-D4329F95D0EA}"/>
              </a:ext>
            </a:extLst>
          </p:cNvPr>
          <p:cNvSpPr/>
          <p:nvPr/>
        </p:nvSpPr>
        <p:spPr>
          <a:xfrm>
            <a:off x="4684991" y="1702499"/>
            <a:ext cx="2232000" cy="2232000"/>
          </a:xfrm>
          <a:prstGeom prst="rect">
            <a:avLst/>
          </a:prstGeom>
          <a:solidFill>
            <a:srgbClr val="8E4700">
              <a:alpha val="60000"/>
            </a:srgbClr>
          </a:solidFill>
          <a:ln w="19050">
            <a:solidFill>
              <a:srgbClr val="8E4700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F955953-C7D4-4CF4-9D06-28296F6DBC74}"/>
                  </a:ext>
                </a:extLst>
              </p:cNvPr>
              <p:cNvSpPr txBox="1"/>
              <p:nvPr/>
            </p:nvSpPr>
            <p:spPr>
              <a:xfrm>
                <a:off x="142387" y="2398546"/>
                <a:ext cx="3828224" cy="974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25−54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64−54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73−54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651</m:t>
                          </m:r>
                        </m:e>
                      </m:rad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F955953-C7D4-4CF4-9D06-28296F6DB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7" y="2398546"/>
                <a:ext cx="3828224" cy="974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89490"/>
              </p:ext>
            </p:extLst>
          </p:nvPr>
        </p:nvGraphicFramePr>
        <p:xfrm>
          <a:off x="499587" y="1515835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7" y="1515835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535998"/>
          </a:xfrm>
        </p:spPr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– neplést s SD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Říká, jak přesný je výpočet průměru: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velký počet subjektů (n), z nichž počítáme průměr → tím menší je SE (tzn. tím přesnější je průměr) 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malý počet subjektů (n), z nichž počítáme průměr → tím větší je SE (tzn. tím méně přesný je průměr)</a:t>
            </a:r>
          </a:p>
          <a:p>
            <a:pPr marL="593313" lvl="1" indent="-254000"/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2372086" y="5719095"/>
                <a:ext cx="800347" cy="420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i="1" dirty="0"/>
                  <a:t>SE</a:t>
                </a:r>
                <a:r>
                  <a:rPr lang="cs-CZ" sz="1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  <m:t>𝑆𝐷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86" y="5719095"/>
                <a:ext cx="800347" cy="420821"/>
              </a:xfrm>
              <a:prstGeom prst="rect">
                <a:avLst/>
              </a:prstGeom>
              <a:blipFill>
                <a:blip r:embed="rId6"/>
                <a:stretch>
                  <a:fillRect l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3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 animBg="1"/>
      <p:bldP spid="25" grpId="0" animBg="1"/>
      <p:bldP spid="26" grpId="0"/>
      <p:bldP spid="28" grpId="0" build="p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Kvantily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919EB73-4BBE-454F-B6E4-FB5B51AE9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77993"/>
              </p:ext>
            </p:extLst>
          </p:nvPr>
        </p:nvGraphicFramePr>
        <p:xfrm>
          <a:off x="190902" y="1690687"/>
          <a:ext cx="3981120" cy="427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33D3C8D3-2058-43E7-9C29-8E2457FD14AC}"/>
              </a:ext>
            </a:extLst>
          </p:cNvPr>
          <p:cNvGrpSpPr/>
          <p:nvPr/>
        </p:nvGrpSpPr>
        <p:grpSpPr>
          <a:xfrm>
            <a:off x="4007044" y="3827776"/>
            <a:ext cx="3142733" cy="397565"/>
            <a:chOff x="8786191" y="4240695"/>
            <a:chExt cx="3142733" cy="397565"/>
          </a:xfrm>
          <a:solidFill>
            <a:srgbClr val="0070C0"/>
          </a:solidFill>
        </p:grpSpPr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11486693-C035-4D9C-B3A6-1BCE1C9E9F01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aoblený obdélník 12">
              <a:extLst>
                <a:ext uri="{FF2B5EF4-FFF2-40B4-BE49-F238E27FC236}">
                  <a16:creationId xmlns:a16="http://schemas.microsoft.com/office/drawing/2014/main" id="{39E40C33-2850-4302-9E49-5BD84B3C3017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Median (50%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9D3A177-D060-4786-A848-58F50EE0F240}"/>
              </a:ext>
            </a:extLst>
          </p:cNvPr>
          <p:cNvGrpSpPr/>
          <p:nvPr/>
        </p:nvGrpSpPr>
        <p:grpSpPr>
          <a:xfrm>
            <a:off x="4046837" y="5275930"/>
            <a:ext cx="3142733" cy="397565"/>
            <a:chOff x="8786191" y="4240695"/>
            <a:chExt cx="3142733" cy="397565"/>
          </a:xfrm>
          <a:solidFill>
            <a:schemeClr val="bg2"/>
          </a:solidFill>
        </p:grpSpPr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AF25E3DF-A573-4862-8F82-E49FBF7BED1C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aoblený obdélník 51">
              <a:extLst>
                <a:ext uri="{FF2B5EF4-FFF2-40B4-BE49-F238E27FC236}">
                  <a16:creationId xmlns:a16="http://schemas.microsoft.com/office/drawing/2014/main" id="{9D17584C-299E-45C3-AC28-2D76DA3CFEBC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Min (0%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4FEF9DE-F9A4-4F28-97F1-7817325D1100}"/>
              </a:ext>
            </a:extLst>
          </p:cNvPr>
          <p:cNvGrpSpPr/>
          <p:nvPr/>
        </p:nvGrpSpPr>
        <p:grpSpPr>
          <a:xfrm>
            <a:off x="3997218" y="1982057"/>
            <a:ext cx="3142733" cy="397565"/>
            <a:chOff x="8786191" y="4240695"/>
            <a:chExt cx="3142733" cy="397565"/>
          </a:xfrm>
          <a:solidFill>
            <a:schemeClr val="bg2"/>
          </a:solidFill>
        </p:grpSpPr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6B1153B1-FD3E-4A98-89C3-07D6F6194BD6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aoblený obdélník 54">
              <a:extLst>
                <a:ext uri="{FF2B5EF4-FFF2-40B4-BE49-F238E27FC236}">
                  <a16:creationId xmlns:a16="http://schemas.microsoft.com/office/drawing/2014/main" id="{514A02B3-3230-40E0-B102-B44D0B768263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Max (100%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06A8068-91CC-41A2-9E47-536F4B38EA56}"/>
              </a:ext>
            </a:extLst>
          </p:cNvPr>
          <p:cNvGrpSpPr/>
          <p:nvPr/>
        </p:nvGrpSpPr>
        <p:grpSpPr>
          <a:xfrm>
            <a:off x="4046837" y="4651438"/>
            <a:ext cx="3142733" cy="397565"/>
            <a:chOff x="8786191" y="4240695"/>
            <a:chExt cx="3142733" cy="397565"/>
          </a:xfrm>
          <a:solidFill>
            <a:schemeClr val="accent5"/>
          </a:solidFill>
        </p:grpSpPr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E84D241A-9F41-45D8-B273-CC3B6970542B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aoblený obdélník 57">
              <a:extLst>
                <a:ext uri="{FF2B5EF4-FFF2-40B4-BE49-F238E27FC236}">
                  <a16:creationId xmlns:a16="http://schemas.microsoft.com/office/drawing/2014/main" id="{B57A74E6-F630-4891-B0EC-ADC89180625F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25%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endParaRPr lang="en-GB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1C3E5B1B-F867-4FE9-8920-0CE21A97707E}"/>
              </a:ext>
            </a:extLst>
          </p:cNvPr>
          <p:cNvGrpSpPr/>
          <p:nvPr/>
        </p:nvGrpSpPr>
        <p:grpSpPr>
          <a:xfrm>
            <a:off x="3997218" y="3241977"/>
            <a:ext cx="3142733" cy="397565"/>
            <a:chOff x="8786191" y="4240695"/>
            <a:chExt cx="3142733" cy="397565"/>
          </a:xfrm>
          <a:solidFill>
            <a:schemeClr val="accent5"/>
          </a:solidFill>
        </p:grpSpPr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3651B11A-1898-4211-A6DD-6F1B77E24469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aoblený obdélník 60">
              <a:extLst>
                <a:ext uri="{FF2B5EF4-FFF2-40B4-BE49-F238E27FC236}">
                  <a16:creationId xmlns:a16="http://schemas.microsoft.com/office/drawing/2014/main" id="{DCBBB178-6B6A-4FE4-8231-6AF6D42A011F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75%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endParaRPr lang="en-GB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22" name="Zaoblený obdélník 61">
            <a:extLst>
              <a:ext uri="{FF2B5EF4-FFF2-40B4-BE49-F238E27FC236}">
                <a16:creationId xmlns:a16="http://schemas.microsoft.com/office/drawing/2014/main" id="{B1F5D782-0E7D-46D9-BE18-6B00C0E15C32}"/>
              </a:ext>
            </a:extLst>
          </p:cNvPr>
          <p:cNvSpPr/>
          <p:nvPr/>
        </p:nvSpPr>
        <p:spPr>
          <a:xfrm>
            <a:off x="6180924" y="378579"/>
            <a:ext cx="2507560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Rozpětí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Zaoblený obdélník 62">
            <a:extLst>
              <a:ext uri="{FF2B5EF4-FFF2-40B4-BE49-F238E27FC236}">
                <a16:creationId xmlns:a16="http://schemas.microsoft.com/office/drawing/2014/main" id="{C08DBE01-28F5-4D22-9047-B75B4649C0FC}"/>
              </a:ext>
            </a:extLst>
          </p:cNvPr>
          <p:cNvSpPr/>
          <p:nvPr/>
        </p:nvSpPr>
        <p:spPr>
          <a:xfrm>
            <a:off x="6180924" y="863706"/>
            <a:ext cx="2507560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Interkvartilové</a:t>
            </a:r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rozpětí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Zaoblený obdélník 54">
            <a:extLst>
              <a:ext uri="{FF2B5EF4-FFF2-40B4-BE49-F238E27FC236}">
                <a16:creationId xmlns:a16="http://schemas.microsoft.com/office/drawing/2014/main" id="{62F5F734-4ABB-47F5-A658-FD4FEE6C2BE2}"/>
              </a:ext>
            </a:extLst>
          </p:cNvPr>
          <p:cNvSpPr/>
          <p:nvPr/>
        </p:nvSpPr>
        <p:spPr>
          <a:xfrm>
            <a:off x="7174586" y="1982057"/>
            <a:ext cx="1003508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85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Zaoblený obdélník 54">
            <a:extLst>
              <a:ext uri="{FF2B5EF4-FFF2-40B4-BE49-F238E27FC236}">
                <a16:creationId xmlns:a16="http://schemas.microsoft.com/office/drawing/2014/main" id="{D5072720-CF26-4425-8A73-EB123BF52345}"/>
              </a:ext>
            </a:extLst>
          </p:cNvPr>
          <p:cNvSpPr/>
          <p:nvPr/>
        </p:nvSpPr>
        <p:spPr>
          <a:xfrm>
            <a:off x="7229353" y="5275930"/>
            <a:ext cx="1003508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Zaoblený obdélník 54">
            <a:extLst>
              <a:ext uri="{FF2B5EF4-FFF2-40B4-BE49-F238E27FC236}">
                <a16:creationId xmlns:a16="http://schemas.microsoft.com/office/drawing/2014/main" id="{9082459E-6524-4785-9659-836B7E44094C}"/>
              </a:ext>
            </a:extLst>
          </p:cNvPr>
          <p:cNvSpPr/>
          <p:nvPr/>
        </p:nvSpPr>
        <p:spPr>
          <a:xfrm>
            <a:off x="7189570" y="3241976"/>
            <a:ext cx="1003508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56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Zaoblený obdélník 54">
            <a:extLst>
              <a:ext uri="{FF2B5EF4-FFF2-40B4-BE49-F238E27FC236}">
                <a16:creationId xmlns:a16="http://schemas.microsoft.com/office/drawing/2014/main" id="{466B9AB7-F631-4957-806F-9E7D163D1F84}"/>
              </a:ext>
            </a:extLst>
          </p:cNvPr>
          <p:cNvSpPr/>
          <p:nvPr/>
        </p:nvSpPr>
        <p:spPr>
          <a:xfrm>
            <a:off x="7233088" y="4651437"/>
            <a:ext cx="1003508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21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Zaoblený obdélník 54">
            <a:extLst>
              <a:ext uri="{FF2B5EF4-FFF2-40B4-BE49-F238E27FC236}">
                <a16:creationId xmlns:a16="http://schemas.microsoft.com/office/drawing/2014/main" id="{0842C327-88EA-4C7B-BAC1-76A13F2FCC8E}"/>
              </a:ext>
            </a:extLst>
          </p:cNvPr>
          <p:cNvSpPr/>
          <p:nvPr/>
        </p:nvSpPr>
        <p:spPr>
          <a:xfrm>
            <a:off x="7189570" y="3827775"/>
            <a:ext cx="1003508" cy="39756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40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kvantitativních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kvantitativních dat: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charakteristika středu (průměr, medián aj.), charakteristika variability (rozptyl, rozsah hodnot,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interkvartilové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rozpětí aj.)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714" y="2883263"/>
            <a:ext cx="546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48653" y="3383428"/>
            <a:ext cx="3812485" cy="2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Popisné statistiky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89059"/>
              </p:ext>
            </p:extLst>
          </p:nvPr>
        </p:nvGraphicFramePr>
        <p:xfrm>
          <a:off x="1948653" y="3806282"/>
          <a:ext cx="3851538" cy="228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odchylka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Rozptyl (cm</a:t>
                      </a:r>
                      <a:r>
                        <a:rPr lang="cs-CZ" sz="180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Min–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144–169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Dolní–horní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kvartil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158–164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805648" y="4262451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se téměř shodují. Co nám to říká?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349899" y="4481331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9899" y="4481331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8" y="3350568"/>
            <a:ext cx="3699339" cy="2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kvantitativních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kvantitativních dat: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nejčastěji pomocí krabicového grafu nebo histogramu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44040" y="2805173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1472" y="2805173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9564" y="2488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2314" y="3266837"/>
            <a:ext cx="855222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3618" y="3266837"/>
            <a:ext cx="713294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59438" y="323095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(100% kvantil)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59438" y="373057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(75% kvantil)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59438" y="400931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medián (50% kvantil)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9438" y="4340480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(25% kvantil)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9438" y="554503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(0% kvantil)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459452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1467576" y="39465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23560" y="418953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467576" y="449378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459452" y="5761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877885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data symetrická?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323560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858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284762" y="566124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Odlehlá hodnota?</a:t>
            </a:r>
          </a:p>
        </p:txBody>
      </p:sp>
    </p:spTree>
    <p:extLst>
      <p:ext uri="{BB962C8B-B14F-4D97-AF65-F5344CB8AC3E}">
        <p14:creationId xmlns:p14="http://schemas.microsoft.com/office/powerpoint/2010/main" val="22160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Představení programu </a:t>
            </a:r>
            <a:r>
              <a:rPr lang="cs-CZ" dirty="0" err="1"/>
              <a:t>Statistica</a:t>
            </a:r>
            <a:endParaRPr lang="cs-CZ" dirty="0"/>
          </a:p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získat program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https://inet.muni.cz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heslo: UČO a primární heslo jako do IS-u.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nabídce zvolit: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Provozní služby – Software – Nabídka softwaru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Nalézt: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kliknout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postupovat dle návodu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Popis kategoriálních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„Proveďte základní popis zastoupení pohlaví u pacientů s mozkovým infarktem. Následně také srovnejte zastoupení pohlaví mezi třemi skupinami pacientů dle etiologie mozkové příhody.“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absolutní a relativní četnosti.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koláčového grafu.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souboru pomocí obecné funkce „By Group“ nebo 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0" y="1243380"/>
            <a:ext cx="3868545" cy="365125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450394">
            <a:off x="6331037" y="12608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13160" y="342016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95140" y="16689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3374310"/>
            <a:ext cx="2898371" cy="28631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93696" y="365200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5" name="Šipka doprava 14"/>
          <p:cNvSpPr/>
          <p:nvPr/>
        </p:nvSpPr>
        <p:spPr>
          <a:xfrm rot="1483800" flipH="1">
            <a:off x="1834309" y="388196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6" name="Šipka doprava 15"/>
          <p:cNvSpPr/>
          <p:nvPr/>
        </p:nvSpPr>
        <p:spPr>
          <a:xfrm rot="20069140">
            <a:off x="163631" y="44459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sp>
        <p:nvSpPr>
          <p:cNvPr id="17" name="Šipka doprava 16"/>
          <p:cNvSpPr/>
          <p:nvPr/>
        </p:nvSpPr>
        <p:spPr>
          <a:xfrm rot="20547234" flipH="1">
            <a:off x="3389181" y="413293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4726979"/>
            <a:ext cx="2027061" cy="157232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3874102" y="5009823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876891" y="5705334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3598" y="4966443"/>
            <a:ext cx="3276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Chceme-li získat výsledky zvlášť pro podskupiny jiné proměnné, aktivujeme funkci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(vybrat 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38276" y="3614494"/>
            <a:ext cx="322755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a žen v celém souboru je 61 % oproti 39 %.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783047"/>
            <a:ext cx="3003061" cy="13285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552073"/>
            <a:ext cx="4646097" cy="2295533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533424" y="1472608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1818" y="31265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 proměnné pohlaví u pacientů s CMP dle etiologie centrální mozkové příhody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1" y="1293275"/>
            <a:ext cx="3396879" cy="37254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070" y="1335990"/>
            <a:ext cx="4430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nabídku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grafů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Pie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v nastavení legendy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Text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Chceme-li získat výsledky zvlášť pro podskupiny jiné proměnné, aktivujeme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(opět vybrat třídící proměnnou).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1898259">
            <a:off x="7177801" y="12284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312371" y="4137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41829" y="15522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3840731"/>
            <a:ext cx="3945549" cy="2931762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455482" flipH="1">
            <a:off x="2448087" y="414216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18867692">
            <a:off x="144050" y="4383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069140">
            <a:off x="1029210" y="528543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4989886"/>
            <a:ext cx="2269145" cy="176923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06790" y="5350973"/>
            <a:ext cx="862403" cy="290226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44942" flipH="1">
            <a:off x="4117047" y="4743775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3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0094" y="5029746"/>
            <a:ext cx="829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v celém souboru je 61 % oproti 39 % žen.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1677791"/>
            <a:ext cx="3339157" cy="333915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81580" y="12974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Koláčový graf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1" y="1718790"/>
            <a:ext cx="2336137" cy="2348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5" y="2158309"/>
            <a:ext cx="2360989" cy="2365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2" y="2771951"/>
            <a:ext cx="2331995" cy="23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Popis kvantitativních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Proveďte základní popis soběstačnosti dle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konci rehabilitace po mozkovém infarktu. Následně také tento ukazatel srovnejte podle míry komplikací během léčby.“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průměr, medián, směrodatnou odchylku, případně minimum a maximum.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histogramu. V případě srovnávání různých skupin je vhodný krabicový graf.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pomocí „By Group“ nebo 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49587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9525" y="1281880"/>
            <a:ext cx="49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možnosti výpočtu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Min.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Chceme-li získat výsledky zvlášť pro podskupiny jiné proměnné, použijeme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(vybrat 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16" y="1171576"/>
            <a:ext cx="3854339" cy="378543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450394">
            <a:off x="6244412" y="126086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848368" y="2694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357683" y="15612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4" y="4023360"/>
            <a:ext cx="4540482" cy="283002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11185">
            <a:off x="134904" y="39335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20069140">
            <a:off x="103544" y="470498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257135">
            <a:off x="3341857" y="499266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582484" y="528767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86968" y="551994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266713" y="5014973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241515" y="5038931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9" y="4957010"/>
            <a:ext cx="2439563" cy="1876587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574335" y="5308205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19373" y="6176971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44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70429" y="4687063"/>
            <a:ext cx="79397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s mediánem 70 bodů. V závislosti na skóre komorbidit a komplikací během léčby je zřetelný pokles výsledné soběstačnosti s průměrem 67 bodů u nekomplikovaných případů až k 49 bodům u pacientů se stupněm komplikací 3.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3429" y="1321099"/>
            <a:ext cx="754217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93429" y="2684959"/>
            <a:ext cx="759992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 dle stupně komplikací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1654407"/>
            <a:ext cx="6674193" cy="1028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3118800"/>
            <a:ext cx="8350679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554" y="1389683"/>
            <a:ext cx="438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rovnou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Histogram (a)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(b).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pouze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box-plotu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52787"/>
            <a:ext cx="4283877" cy="259584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9070375">
            <a:off x="4326844" y="241752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1a</a:t>
            </a:r>
          </a:p>
        </p:txBody>
      </p:sp>
      <p:sp>
        <p:nvSpPr>
          <p:cNvPr id="9" name="Šipka doprava 8"/>
          <p:cNvSpPr/>
          <p:nvPr/>
        </p:nvSpPr>
        <p:spPr>
          <a:xfrm rot="2529625" flipH="1">
            <a:off x="6131096" y="241752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1b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174062"/>
            <a:ext cx="3974425" cy="26454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1" y="4206239"/>
            <a:ext cx="4095522" cy="257475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513291" flipH="1">
            <a:off x="1286185" y="430655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2a</a:t>
            </a:r>
          </a:p>
        </p:txBody>
      </p:sp>
      <p:sp>
        <p:nvSpPr>
          <p:cNvPr id="13" name="Šipka doprava 12"/>
          <p:cNvSpPr/>
          <p:nvPr/>
        </p:nvSpPr>
        <p:spPr>
          <a:xfrm rot="20513291" flipH="1">
            <a:off x="6782289" y="444956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724330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99587" y="1615075"/>
            <a:ext cx="404353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Histogram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14250" y="1615075"/>
            <a:ext cx="4102532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dle stupně komplikací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55" y="4996919"/>
            <a:ext cx="843881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a tvar distribuce je asymetrický s hodnotami vyskytujícími se hlavně v rozmezí cca 50 až 90 bodů. V závislosti na skóre komorbidit a komplikací během léčby je zřetelný pokles výsledné soběstačnosti.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" y="2161548"/>
            <a:ext cx="3592287" cy="2759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99" y="2161548"/>
            <a:ext cx="3579349" cy="2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21. 3.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4. – Základy korelační analýzy +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opakování vybraných témat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4.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Volitelné sezení, návrat k vybraným tématům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  <a:p>
            <a:r>
              <a:rPr lang="cs-CZ" dirty="0"/>
              <a:t>Popisná statistika</a:t>
            </a:r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lze 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můžeme 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lze 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pohlaví, HIV status, barva vlasů …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můžeme 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výška, hmotnost, teplota, počet hospitalizací …</a:t>
            </a:r>
          </a:p>
        </p:txBody>
      </p:sp>
    </p:spTree>
    <p:extLst>
      <p:ext uri="{BB962C8B-B14F-4D97-AF65-F5344CB8AC3E}">
        <p14:creationId xmlns:p14="http://schemas.microsoft.com/office/powerpoint/2010/main" val="302612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proměnné, 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znaku) a 0 (nepřítomnost znaku).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proměnné, 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znaku) a 0 (nepřítomnost znaku).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(1 – ano, 0 – ne),</a:t>
            </a:r>
          </a:p>
          <a:p>
            <a:pPr marL="0" lvl="2" defTabSz="355600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altLang="cs-CZ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Pohlaví (1 – muž, 0 – žena).</a:t>
            </a: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skupiny (A – B – AB – 0)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bolesti (mírná – střední – velká)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stadium maligního onemocnění (I – II – III – IV)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27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445</TotalTime>
  <Words>2538</Words>
  <Application>Microsoft Office PowerPoint</Application>
  <PresentationFormat>Vlastní</PresentationFormat>
  <Paragraphs>378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Source Sans Pro</vt:lpstr>
      <vt:lpstr>Tahoma</vt:lpstr>
      <vt:lpstr>Wingdings</vt:lpstr>
      <vt:lpstr>Wingdings 2</vt:lpstr>
      <vt:lpstr>Prezentace_MU_CZ</vt:lpstr>
      <vt:lpstr>Rovnice</vt:lpstr>
      <vt:lpstr>MIAM021p(s) Analýza a management dat pro zdravotnické obory – přednáška a cvičení  (jaro 2023)</vt:lpstr>
      <vt:lpstr>Osnova</vt:lpstr>
      <vt:lpstr>Důležité informace</vt:lpstr>
      <vt:lpstr>Organizace výuky</vt:lpstr>
      <vt:lpstr>Základy popisné statistiky</vt:lpstr>
      <vt:lpstr>Typy proměnných</vt:lpstr>
      <vt:lpstr>Typy proměnných</vt:lpstr>
      <vt:lpstr>Kvalitativní proměnné, znaky</vt:lpstr>
      <vt:lpstr>Kvalitativní proměnné, znaky</vt:lpstr>
      <vt:lpstr>Popis a vizualizace kvalitativních proměnných</vt:lpstr>
      <vt:lpstr>Kvantitativní parametry – popisné statistiky</vt:lpstr>
      <vt:lpstr>Charakteristiky polohy</vt:lpstr>
      <vt:lpstr>Charakteristiky polohy</vt:lpstr>
      <vt:lpstr>Průměr vs. medián</vt:lpstr>
      <vt:lpstr>Charakteristiky variability</vt:lpstr>
      <vt:lpstr>Rozptyl, SD, SE</vt:lpstr>
      <vt:lpstr>Kvantily</vt:lpstr>
      <vt:lpstr>Popis kvantitativních dat</vt:lpstr>
      <vt:lpstr>Vizualizace kvantitativních dat</vt:lpstr>
      <vt:lpstr>Program Statistica</vt:lpstr>
      <vt:lpstr>Program Statistica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Popis kategoriálních dat</vt:lpstr>
      <vt:lpstr>Úkol č. 1 – Řešení v programu Statistica</vt:lpstr>
      <vt:lpstr>Úkol č. 1 – Výsledky v Statistica</vt:lpstr>
      <vt:lpstr>Úkol č. 1 – Řešení v programu Statistica</vt:lpstr>
      <vt:lpstr>Úkol č. 1 – Výsledky v Statistica</vt:lpstr>
      <vt:lpstr>Úkol č. 2 – Popis kvantitativních dat</vt:lpstr>
      <vt:lpstr>Úkol č. 2 – Řešení v programu Statistica</vt:lpstr>
      <vt:lpstr>Úkol č. 2 – Výsledky v Statistica</vt:lpstr>
      <vt:lpstr>Úkol č. 2 – Řešení v programu Statistica</vt:lpstr>
      <vt:lpstr>Úkol č. 2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78</cp:revision>
  <cp:lastPrinted>1601-01-01T00:00:00Z</cp:lastPrinted>
  <dcterms:created xsi:type="dcterms:W3CDTF">2019-10-07T06:18:27Z</dcterms:created>
  <dcterms:modified xsi:type="dcterms:W3CDTF">2023-02-28T08:18:55Z</dcterms:modified>
</cp:coreProperties>
</file>