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493" r:id="rId2"/>
    <p:sldId id="270" r:id="rId3"/>
    <p:sldId id="332" r:id="rId4"/>
    <p:sldId id="333" r:id="rId5"/>
    <p:sldId id="403" r:id="rId6"/>
    <p:sldId id="404" r:id="rId7"/>
    <p:sldId id="402" r:id="rId8"/>
    <p:sldId id="367" r:id="rId9"/>
    <p:sldId id="317" r:id="rId10"/>
    <p:sldId id="369" r:id="rId11"/>
    <p:sldId id="380" r:id="rId12"/>
    <p:sldId id="483" r:id="rId13"/>
    <p:sldId id="478" r:id="rId14"/>
    <p:sldId id="484" r:id="rId15"/>
    <p:sldId id="475" r:id="rId16"/>
    <p:sldId id="477" r:id="rId17"/>
    <p:sldId id="489" r:id="rId18"/>
    <p:sldId id="488" r:id="rId19"/>
    <p:sldId id="490" r:id="rId20"/>
    <p:sldId id="485" r:id="rId21"/>
    <p:sldId id="492" r:id="rId22"/>
    <p:sldId id="487" r:id="rId23"/>
    <p:sldId id="476" r:id="rId24"/>
    <p:sldId id="480" r:id="rId25"/>
    <p:sldId id="481" r:id="rId26"/>
    <p:sldId id="482" r:id="rId27"/>
    <p:sldId id="318" r:id="rId28"/>
    <p:sldId id="319" r:id="rId29"/>
    <p:sldId id="320" r:id="rId30"/>
    <p:sldId id="321" r:id="rId31"/>
    <p:sldId id="382" r:id="rId32"/>
    <p:sldId id="390" r:id="rId33"/>
    <p:sldId id="391" r:id="rId34"/>
    <p:sldId id="399" r:id="rId35"/>
    <p:sldId id="314" r:id="rId36"/>
    <p:sldId id="400" r:id="rId37"/>
    <p:sldId id="322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464" r:id="rId49"/>
    <p:sldId id="465" r:id="rId50"/>
    <p:sldId id="466" r:id="rId51"/>
    <p:sldId id="467" r:id="rId52"/>
    <p:sldId id="468" r:id="rId53"/>
    <p:sldId id="469" r:id="rId54"/>
    <p:sldId id="470" r:id="rId55"/>
    <p:sldId id="471" r:id="rId56"/>
    <p:sldId id="472" r:id="rId57"/>
    <p:sldId id="473" r:id="rId58"/>
    <p:sldId id="474" r:id="rId59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1644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2023)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386539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symetrické rozdělení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 kolem mediánu.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znaménkový test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Lze použít v situaci, kdy není splněn předpoklad symetrie rozdělení kolem mediánu.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Oba testy testují, zde je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jednoho výběru roven hodnotě 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(v případě párového designu je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reprezentováno mediánem rozdílu hodnot).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c          proti 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≠ c 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10554" y="1567576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08953" y="2778754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Určíme 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Absolutní hodnoty rozdílů uspořádáme vzestupně a přiřadíme jim pořadí.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odpovídají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součtu pořadí kladných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záporných rozdílů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finální hodnotu testové statistiky bereme minimum z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Nulovou hypotézu zamítáme, pokud je hodnota testové statistiky menší nebo rovna tabelované kritické hodnotě (při dané hladině významnosti a počtu nenulových rozdílů), nebo když příslušná p-hodnota ≤ zvolená hladina významnosti.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Nebo:</a:t>
            </a: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N &gt; 30 lze využít asymptotické normality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2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15 pacientů byla vyhodnocena doba, kterou museli strávit v čekárně u lékaře.  Zjistěte, zda medián 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77240"/>
              </p:ext>
            </p:extLst>
          </p:nvPr>
        </p:nvGraphicFramePr>
        <p:xfrm>
          <a:off x="518689" y="2323123"/>
          <a:ext cx="4929210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19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15(0,05)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25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je menší než  kritická 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zamítáme 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727819" y="2323122"/>
            <a:ext cx="720080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19    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101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6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znaménkový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statistiku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odpovídá počtu kladných rozdílů →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nevyužívá hodnot pořadí původních dat, ale pouze informaci, zda se hodnota realizuje nad nebo pod mediánem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dochází ke snížení síly testu.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 zamítáme, pokud statistika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realizuje v kritickém oboru hodnot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(0,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kde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odpovídá počtu nenulových rozdílů a hodnoty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lze dohledat v matematických tabulkách; nebo když příslušná p-hodnota ≤ zvolená hladina významnosti.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Nebo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 N &gt; 20 lze využít asymptotické normality statistiky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61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znaménkový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15 pacientů byla vyhodnocena doba, kterou museli strávit v čekárně u lékaře.  Zjistěte, zda medián 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04355"/>
              </p:ext>
            </p:extLst>
          </p:nvPr>
        </p:nvGraphicFramePr>
        <p:xfrm>
          <a:off x="518690" y="2323123"/>
          <a:ext cx="5084289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878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Větší než medián?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704580" y="444929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Kritický obor: </a:t>
            </a:r>
          </a:p>
          <a:p>
            <a:r>
              <a:rPr lang="cs-CZ" sz="1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(0,3) U (12,15)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statistiky se realizuje mimo kritický obor hodnot 	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nezamítáme 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00048" y="2323122"/>
            <a:ext cx="1681525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8425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4840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4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6096806" y="559653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testy o parametrech dvou výběrů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Nepárový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a znaménkový test</a:t>
            </a:r>
          </a:p>
        </p:txBody>
      </p:sp>
    </p:spTree>
    <p:extLst>
      <p:ext uri="{BB962C8B-B14F-4D97-AF65-F5344CB8AC3E}">
        <p14:creationId xmlns:p14="http://schemas.microsoft.com/office/powerpoint/2010/main" val="207154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Párový a nepárový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výběrů: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Nepárový Mannův-</a:t>
            </a: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Whitneyův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výběrů: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Párový znaménkový test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16442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11224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2892398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2704084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896348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896348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5" y="2444822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1" y="4820657"/>
            <a:ext cx="5025991" cy="100262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2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Mannův-</a:t>
            </a:r>
            <a:r>
              <a:rPr lang="cs-CZ" dirty="0" err="1"/>
              <a:t>Whitneyův</a:t>
            </a:r>
            <a:r>
              <a:rPr lang="cs-CZ" dirty="0"/>
              <a:t> U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alternativa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dvouvýběrového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t-testu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hodnot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namísto s původními daty. 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Testuje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nulovou hypotézu o shodě rozdělení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ze kterého pocházejí porovnávané výběry.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Když chceme interpretovat výsledek testu jako test o poloze (střední hodnoty jsou stejné), musíme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předpokládat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že tvar rozdělení je v obou skupinách 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lze použít i pro ordinální data (např. hodnocení zdravotního stavu na stupnici 1-5 apod.).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Mannův-</a:t>
            </a:r>
            <a:r>
              <a:rPr lang="cs-CZ" dirty="0" err="1"/>
              <a:t>Whitneyův</a:t>
            </a:r>
            <a:r>
              <a:rPr lang="cs-CZ" dirty="0"/>
              <a:t> U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(F(x) – distribuční funkce):   H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       H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≠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obou výběrů (skupin) jsou sloučena a je určeno jejich pořadí v tomto sloučeném souboru.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oba výběry zvlášť je spočítán součet pořadí (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součtů pořadí ve skupinách je určena finální hodnota 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82184"/>
              </p:ext>
            </p:extLst>
          </p:nvPr>
        </p:nvGraphicFramePr>
        <p:xfrm>
          <a:off x="1581150" y="4684713"/>
          <a:ext cx="227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523880" imgH="393480" progId="Equation.3">
                  <p:embed/>
                </p:oleObj>
              </mc:Choice>
              <mc:Fallback>
                <p:oleObj name="Rovnice" r:id="rId2" imgW="1523880" imgH="39348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684713"/>
                        <a:ext cx="227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52585"/>
              </p:ext>
            </p:extLst>
          </p:nvPr>
        </p:nvGraphicFramePr>
        <p:xfrm>
          <a:off x="4365625" y="4684713"/>
          <a:ext cx="2384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600200" imgH="393480" progId="Equation.3">
                  <p:embed/>
                </p:oleObj>
              </mc:Choice>
              <mc:Fallback>
                <p:oleObj name="Rovnice" r:id="rId4" imgW="1600200" imgH="39348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684713"/>
                        <a:ext cx="23844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15780"/>
              </p:ext>
            </p:extLst>
          </p:nvPr>
        </p:nvGraphicFramePr>
        <p:xfrm>
          <a:off x="1638619" y="5465063"/>
          <a:ext cx="15509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041120" imgH="215640" progId="Equation.3">
                  <p:embed/>
                </p:oleObj>
              </mc:Choice>
              <mc:Fallback>
                <p:oleObj name="Rovnice" r:id="rId6" imgW="1041120" imgH="21564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619" y="5465063"/>
                        <a:ext cx="1550987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2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Mannův-</a:t>
            </a:r>
            <a:r>
              <a:rPr lang="cs-CZ" dirty="0" err="1"/>
              <a:t>Whitneyův</a:t>
            </a:r>
            <a:r>
              <a:rPr lang="cs-CZ" dirty="0"/>
              <a:t> U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Hodnotu 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porovnáme s kritickou hodnotou testu, pokud je tato hodnota menší než kritická hodnota testu, zamítáme nulovou hypotézu shody distribučních funkcí obou skupin.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(&gt;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30)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asymptotické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Mannův-</a:t>
            </a:r>
            <a:r>
              <a:rPr lang="cs-CZ" dirty="0" err="1"/>
              <a:t>Whitneyův</a:t>
            </a:r>
            <a:r>
              <a:rPr lang="cs-CZ" dirty="0"/>
              <a:t> U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73617" y="1692002"/>
            <a:ext cx="4332778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17 štěňat bylo trénováno k hygienickým návykům pomocí pozitivní (8 štěňat) nebo negativní motivace (9 štěňat). Zjistěte, zda se tyto dva přístupy liší.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27286"/>
              </p:ext>
            </p:extLst>
          </p:nvPr>
        </p:nvGraphicFramePr>
        <p:xfrm>
          <a:off x="518690" y="1755246"/>
          <a:ext cx="3543171" cy="469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0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Délka výcviku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Skupina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31694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8249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482171" y="4651422"/>
            <a:ext cx="3631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13,5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(8,9;0,05)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15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je menší než kritická 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zamítáme 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82159" y="2101755"/>
            <a:ext cx="764539" cy="2027483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4186726" y="360663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874397" y="579866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6" descr="http://www.mojestarosti.cz/poradna/images/mconsult/images/1339688205_pes.jpg"/>
          <p:cNvPicPr>
            <a:picLocks noChangeAspect="1" noChangeArrowheads="1"/>
          </p:cNvPicPr>
          <p:nvPr/>
        </p:nvPicPr>
        <p:blipFill>
          <a:blip r:embed="rId2" cstate="print"/>
          <a:srcRect l="6719" t="30236" b="10079"/>
          <a:stretch>
            <a:fillRect/>
          </a:stretch>
        </p:blipFill>
        <p:spPr bwMode="auto">
          <a:xfrm>
            <a:off x="7159967" y="2905413"/>
            <a:ext cx="1446428" cy="92544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789690" y="3559533"/>
            <a:ext cx="23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49,5   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103,5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58,5  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13,5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279390" y="4129238"/>
            <a:ext cx="767308" cy="23224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test a znaménkový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Vycházíme z rozdílů párových hodnot a přecházíme na design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testů.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Testuje, zda je </a:t>
            </a:r>
            <a:r>
              <a:rPr lang="cs-CZ" alt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 diferencí (D)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párových hodnot roven hodnotě 0.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= 0     H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≠ 0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Dále postupujeme stejně jako u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testů výpočtem testové statistiky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(u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testu), resp.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(u znaménkového testu)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jejich porovnáním s kritickou hodnotou, resp. s kritickým intervalem (nebo pro větší vzorky použijeme aproximaci normálním rozdělením).</a:t>
            </a:r>
          </a:p>
        </p:txBody>
      </p:sp>
    </p:spTree>
    <p:extLst>
      <p:ext uri="{BB962C8B-B14F-4D97-AF65-F5344CB8AC3E}">
        <p14:creationId xmlns:p14="http://schemas.microsoft.com/office/powerpoint/2010/main" val="147354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10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10 pacientů byla zjištěna hodnota krevního parametru před a po podání léku. Zjistěte, zda se hodnoty před a po podaní léku liší.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82702"/>
              </p:ext>
            </p:extLst>
          </p:nvPr>
        </p:nvGraphicFramePr>
        <p:xfrm>
          <a:off x="518689" y="2650374"/>
          <a:ext cx="4929210" cy="299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61807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Před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4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10(0,05)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8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je menší než  kritická 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zamítáme 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27819" y="2650373"/>
            <a:ext cx="720080" cy="2993131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51    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4</a:t>
            </a:r>
          </a:p>
        </p:txBody>
      </p:sp>
      <p:sp>
        <p:nvSpPr>
          <p:cNvPr id="17" name="Šipka doprava 16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194695"/>
            <a:ext cx="1291115" cy="14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4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testy o parametrech tří a více výběrů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Kruskalův-Wallisův</a:t>
            </a:r>
            <a:r>
              <a:rPr lang="cs-CZ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536702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Kruskalův-Wallisův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alternativa analýzy rozptylu (ANOVA)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Zobecnění Mannova-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U testu pro více než dvě srovnávané skupiny.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hodnot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 souborech namísto s původními daty. 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Nulová hypotéza předpokládá stejné rozdělení pravděpodobnosti veličiny ve všech skupinách.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tvar rozdělení je ve všech skupinách 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lze použít i pro ordinální data (např. hodnocení zdravotního stavu na stupnici 1-5 apod.).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57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Kruskalův-Wallisův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pro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skupin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(F(x) – distribuční funkce):  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H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… = F(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  <a:tabLst>
                <a:tab pos="3556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H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alespoň jedna F(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 liší od ostatních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všech výběrů (skupin) jsou sloučena a je určeno jejich pořadí v tomto sloučeném souboru.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všechny výběry zvlášť je spočítán součet pořadí (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…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součtu pořadí ve skupinách je určena finální hodnota testové statistiky </a:t>
            </a:r>
            <a:r>
              <a:rPr lang="cs-CZ" alt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767410"/>
              </p:ext>
            </p:extLst>
          </p:nvPr>
        </p:nvGraphicFramePr>
        <p:xfrm>
          <a:off x="3510610" y="5150704"/>
          <a:ext cx="3172564" cy="87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739880" imgH="482400" progId="Equation.3">
                  <p:embed/>
                </p:oleObj>
              </mc:Choice>
              <mc:Fallback>
                <p:oleObj name="Rovnice" r:id="rId2" imgW="1739880" imgH="4824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610" y="5150704"/>
                        <a:ext cx="3172564" cy="879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355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Kruskalův-Wallisův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≥ </a:t>
            </a:r>
            <a:r>
              <a:rPr lang="el-GR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cs-CZ" sz="24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(k-1)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nebo když příslušná p-hodnota ≤ zvolená hladina významnosti, zamítáme nulovou hypotézu. Pro malé velikosti výběrů určujeme kritický obor z tabulek pro 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zamítnutí nulové hypotézy pokračujeme dále hledáním lišících se dvojic pomocí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metod  mnohonásobného porovnávání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7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 programu </a:t>
            </a:r>
            <a:r>
              <a:rPr lang="cs-CZ" dirty="0" err="1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1.  </a:t>
            </a:r>
            <a:r>
              <a:rPr lang="cs-CZ" dirty="0" err="1"/>
              <a:t>Jednovýběrový</a:t>
            </a:r>
            <a:r>
              <a:rPr lang="cs-CZ" dirty="0"/>
              <a:t>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</a:t>
            </a:r>
            <a:r>
              <a:rPr lang="cs-CZ" sz="3200" dirty="0" err="1"/>
              <a:t>Jednovýběrový</a:t>
            </a:r>
            <a:r>
              <a:rPr lang="cs-CZ" sz="3200" dirty="0"/>
              <a:t> </a:t>
            </a:r>
            <a:r>
              <a:rPr lang="cs-CZ" sz="3200" dirty="0" err="1"/>
              <a:t>Wilcoxonův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„V podobné zahraniční studii byla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publikovaná střední hodnota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konci akutní rehabilitace po mozkovém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ve výši 64,4. Zjistěte, zda výsledné dosažení stupně soběstačnosti dle BI ve vašich datech je stejné nebo jiné než v této studii.“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hodnot indexu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konci rehabilitace (ověříme vizuálně i statistickým testem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61197" y="1778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191302" y="1988065"/>
            <a:ext cx="1630194" cy="10697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62" b="74077" l="24077" r="7469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25758" r="25304" b="26211"/>
          <a:stretch/>
        </p:blipFill>
        <p:spPr>
          <a:xfrm>
            <a:off x="6877396" y="1790017"/>
            <a:ext cx="937361" cy="897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</a:t>
            </a:r>
            <a:r>
              <a:rPr lang="cs-CZ" sz="3200" dirty="0" err="1"/>
              <a:t>Jednovýběrový</a:t>
            </a:r>
            <a:r>
              <a:rPr lang="cs-CZ" sz="3200" dirty="0"/>
              <a:t> </a:t>
            </a:r>
            <a:r>
              <a:rPr lang="cs-CZ" sz="3200" dirty="0" err="1"/>
              <a:t>Wilcoxonův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  proti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(určené podle absolutní hodnoty rozdílu oproti referenci).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kritickou hodnotou,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nezamítáme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Výsledná soběstačnost pacientů v našem souboru se neliší od výsledků publikovaných v porovnávané studii.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blipFill>
                <a:blip r:embed="rId2"/>
                <a:stretch>
                  <a:fillRect l="-3689" r="-3689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blipFill>
                <a:blip r:embed="rId3"/>
                <a:stretch>
                  <a:fillRect l="-3265" r="-3673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blipFill>
                <a:blip r:embed="rId4"/>
                <a:stretch>
                  <a:fillRect l="-3865" r="-4831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=0,861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=41 099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blipFill>
                <a:blip r:embed="rId6"/>
                <a:stretch>
                  <a:fillRect l="-2759" r="-3103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3" y="2485872"/>
            <a:ext cx="2971989" cy="23084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11" y="3024078"/>
            <a:ext cx="2971989" cy="2317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31" y="2744576"/>
            <a:ext cx="2971989" cy="23084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Ověření normality a popis dat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-měr 62 bodů, medián 70 bodů. Data 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218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2" y="1660878"/>
            <a:ext cx="4438878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662615"/>
            <a:ext cx="2759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 datové tabulky je potřeba přidat sloupec obsahující konstantní hodnotu reference, se kterou porovnáváme naše výsledky.</a:t>
            </a:r>
          </a:p>
          <a:p>
            <a:pPr marL="269875" indent="-269875">
              <a:buFont typeface="Arial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27209"/>
            <a:ext cx="5031044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 (testovaný parametr a reference).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4003343" y="359388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083443" y="456007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výsledný medián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je 70 bodů, což je oproti výsledku 64,4 bodů v porovnávané studii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lepší výsledný stav o 5,6 bodů.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pozorova-ného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rozdílu je ale p = 0,861,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 dostupných dat tedy nelze prokázat,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 by výsledná soběstačnost pacientů léčených s mozkovým infarktem v našem souboru byla odlišná od výsledků publikovaných v porovnávané studii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2142637"/>
            <a:ext cx="8428866" cy="1528882"/>
          </a:xfrm>
          <a:prstGeom prst="rect">
            <a:avLst/>
          </a:prstGeom>
        </p:spPr>
      </p:pic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3651" y="3668426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753998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84859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335797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372952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562018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413407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623231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524057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2. </a:t>
            </a:r>
            <a:r>
              <a:rPr lang="cs-CZ" dirty="0" err="1"/>
              <a:t>Dvouvýběrový</a:t>
            </a:r>
            <a:r>
              <a:rPr lang="cs-CZ" dirty="0"/>
              <a:t>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57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</a:t>
            </a:r>
            <a:r>
              <a:rPr lang="cs-CZ" sz="3200" dirty="0" err="1"/>
              <a:t>Dvouvýběrový</a:t>
            </a:r>
            <a:r>
              <a:rPr lang="cs-CZ" sz="3200" dirty="0"/>
              <a:t> Mannův-</a:t>
            </a:r>
            <a:r>
              <a:rPr lang="cs-CZ" sz="3200" dirty="0" err="1"/>
              <a:t>Whitneyův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„U pacientů hospitalizovaných pro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kový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infarkt by po úspěšné terapii a absolvování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rehabilitace měl následovat přesun do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ambulantní péče nebo na následné lůžko k pokračování v další rehabilitaci. Při správném managementu péče by do následné lůžkové péče měli pokračovat pouze pacienti, u kterých dosud nebylo dosaženo dostatečné rekonvalescence. Zkontrolujte, zda pacienti překládaní na následné lůžko mají skutečně horší míru soběstačnosti v základních denních aktivitách (ADL) vyjádřenou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určenou v době propouštění.“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48841" y="1803852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2155" y="1888620"/>
            <a:ext cx="1005120" cy="6595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40" b="84680" l="59091" r="8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57" t="42099" r="12040" b="13839"/>
          <a:stretch/>
        </p:blipFill>
        <p:spPr>
          <a:xfrm>
            <a:off x="6963278" y="2398629"/>
            <a:ext cx="735423" cy="6879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90" b="82730" l="13323" r="37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42099" r="60552" b="13839"/>
          <a:stretch/>
        </p:blipFill>
        <p:spPr>
          <a:xfrm>
            <a:off x="7904011" y="2362892"/>
            <a:ext cx="888993" cy="789438"/>
          </a:xfrm>
          <a:prstGeom prst="rect">
            <a:avLst/>
          </a:prstGeom>
        </p:spPr>
      </p:pic>
      <p:sp>
        <p:nvSpPr>
          <p:cNvPr id="17" name="Ohnutá šipka 16"/>
          <p:cNvSpPr/>
          <p:nvPr/>
        </p:nvSpPr>
        <p:spPr>
          <a:xfrm rot="5400000">
            <a:off x="8330987" y="2086758"/>
            <a:ext cx="333127" cy="396832"/>
          </a:xfrm>
          <a:prstGeom prst="bentArrow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Ohnutá šipka 17"/>
          <p:cNvSpPr/>
          <p:nvPr/>
        </p:nvSpPr>
        <p:spPr>
          <a:xfrm rot="16200000" flipH="1">
            <a:off x="7065543" y="2073266"/>
            <a:ext cx="333127" cy="396832"/>
          </a:xfrm>
          <a:prstGeom prst="bentArrow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2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21. 3.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4. – Základy korelační analýzy +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opakování vybraných témat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pt-B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4.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Volitelné sezení, návrat k vybraným tématům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</a:t>
            </a:r>
            <a:r>
              <a:rPr lang="cs-CZ" sz="3200" dirty="0" err="1"/>
              <a:t>Dvouvýběrový</a:t>
            </a:r>
            <a:r>
              <a:rPr lang="cs-CZ" sz="3200" dirty="0"/>
              <a:t> Mannův-</a:t>
            </a:r>
            <a:r>
              <a:rPr lang="cs-CZ" sz="3200" dirty="0" err="1"/>
              <a:t>Whitneyův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            proti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kritickou hodnotou,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Aktuální </a:t>
            </a:r>
            <a:r>
              <a:rPr 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soběstač-nost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pacientů je určující pro jejich další pokračování v systému zdravotní péče.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blipFill>
                <a:blip r:embed="rId2"/>
                <a:stretch>
                  <a:fillRect l="-2736" r="-4559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blipFill>
                <a:blip r:embed="rId3"/>
                <a:stretch>
                  <a:fillRect l="-2432" r="-4863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blipFill>
                <a:blip r:embed="rId4"/>
                <a:stretch>
                  <a:fillRect l="-3468" r="-4624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=1 998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blipFill>
                <a:blip r:embed="rId6"/>
                <a:stretch>
                  <a:fillRect l="-1205" r="-200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243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8" y="2509356"/>
            <a:ext cx="3348673" cy="258958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Ověření normality a popis dat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20179" y="2514100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69229" y="5160101"/>
            <a:ext cx="438109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Základní popis i grafické srovnání ukazuje výrazný rozdíl mezi skupinami (soběstačnost při propuštění do ambulantní péče je v mediánu 75 bodů, ale pacienti pokračující do následné péče mají medián pouze 40 bodů).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4690829" y="5160101"/>
            <a:ext cx="417109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obou skupin (p = 0,013 a p &lt; 0,001) a přinejmenším u pacientů propuštěných domů je výrazné porušení normality patrné graficky i z N-P grafu.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81" y="1168550"/>
            <a:ext cx="7711644" cy="14221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95" y="2526148"/>
            <a:ext cx="2951591" cy="2292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94" y="2962880"/>
            <a:ext cx="2974590" cy="2276941"/>
          </a:xfrm>
          <a:prstGeom prst="rect">
            <a:avLst/>
          </a:prstGeom>
        </p:spPr>
      </p:pic>
      <p:sp>
        <p:nvSpPr>
          <p:cNvPr id="39" name="Obdélník 38"/>
          <p:cNvSpPr/>
          <p:nvPr/>
        </p:nvSpPr>
        <p:spPr>
          <a:xfrm>
            <a:off x="7562771" y="42715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1" name="Šipka nahoru 40"/>
          <p:cNvSpPr/>
          <p:nvPr/>
        </p:nvSpPr>
        <p:spPr>
          <a:xfrm rot="13589331">
            <a:off x="7398624" y="45923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99393" y="2514100"/>
            <a:ext cx="24882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42" name="Rectangle 3"/>
          <p:cNvSpPr txBox="1">
            <a:spLocks/>
          </p:cNvSpPr>
          <p:nvPr/>
        </p:nvSpPr>
        <p:spPr bwMode="auto">
          <a:xfrm>
            <a:off x="320179" y="1386826"/>
            <a:ext cx="11656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Popis dat</a:t>
            </a:r>
          </a:p>
        </p:txBody>
      </p:sp>
    </p:spTree>
    <p:extLst>
      <p:ext uri="{BB962C8B-B14F-4D97-AF65-F5344CB8AC3E}">
        <p14:creationId xmlns:p14="http://schemas.microsoft.com/office/powerpoint/2010/main" val="2113709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43" y="1127995"/>
            <a:ext cx="5053265" cy="504748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2444935"/>
            <a:ext cx="301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independent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Šipka doprava 36"/>
          <p:cNvSpPr/>
          <p:nvPr/>
        </p:nvSpPr>
        <p:spPr>
          <a:xfrm rot="450394">
            <a:off x="5299619" y="127367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38" name="Šipka doprava 37"/>
          <p:cNvSpPr/>
          <p:nvPr/>
        </p:nvSpPr>
        <p:spPr>
          <a:xfrm>
            <a:off x="4177200" y="43190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39" name="Šipka doprava 38"/>
          <p:cNvSpPr/>
          <p:nvPr/>
        </p:nvSpPr>
        <p:spPr>
          <a:xfrm>
            <a:off x="4332213" y="173395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168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20" y="1152325"/>
            <a:ext cx="5052088" cy="50231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1857794"/>
            <a:ext cx="2766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Mann-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Whitney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nebo na M-W U test získáme výstupy.</a:t>
            </a:r>
          </a:p>
        </p:txBody>
      </p:sp>
      <p:sp>
        <p:nvSpPr>
          <p:cNvPr id="26" name="Šipka doprava 25"/>
          <p:cNvSpPr/>
          <p:nvPr/>
        </p:nvSpPr>
        <p:spPr>
          <a:xfrm rot="450394">
            <a:off x="4547912" y="302599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27" name="Šipka doprava 26"/>
          <p:cNvSpPr/>
          <p:nvPr/>
        </p:nvSpPr>
        <p:spPr>
          <a:xfrm rot="1447824">
            <a:off x="4641669" y="46255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4607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771"/>
            <a:ext cx="9145588" cy="169269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05138" y="4230534"/>
            <a:ext cx="3217930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73359" y="1462473"/>
            <a:ext cx="21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50417" y="1485782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978" y="3832225"/>
            <a:ext cx="865769" cy="721474"/>
          </a:xfrm>
          <a:prstGeom prst="rect">
            <a:avLst/>
          </a:prstGeom>
          <a:noFill/>
        </p:spPr>
      </p:pic>
      <p:cxnSp>
        <p:nvCxnSpPr>
          <p:cNvPr id="13" name="Přímá spojovací šipka 54"/>
          <p:cNvCxnSpPr>
            <a:stCxn id="14" idx="4"/>
          </p:cNvCxnSpPr>
          <p:nvPr/>
        </p:nvCxnSpPr>
        <p:spPr>
          <a:xfrm flipH="1">
            <a:off x="6620107" y="3872058"/>
            <a:ext cx="375088" cy="2668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620107" y="2842524"/>
            <a:ext cx="750176" cy="1029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ravoúhlá spojovací čára 24"/>
          <p:cNvCxnSpPr>
            <a:stCxn id="10" idx="2"/>
            <a:endCxn id="17" idx="1"/>
          </p:cNvCxnSpPr>
          <p:nvPr/>
        </p:nvCxnSpPr>
        <p:spPr>
          <a:xfrm rot="16200000" flipH="1">
            <a:off x="7112529" y="2335926"/>
            <a:ext cx="1192793" cy="738548"/>
          </a:xfrm>
          <a:prstGeom prst="bentConnector3">
            <a:avLst>
              <a:gd name="adj1" fmla="val 17722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vá složená závorka 16"/>
          <p:cNvSpPr/>
          <p:nvPr/>
        </p:nvSpPr>
        <p:spPr>
          <a:xfrm rot="5400000">
            <a:off x="7961336" y="2626584"/>
            <a:ext cx="267433" cy="161745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ravoúhlá spojovací čára 24"/>
          <p:cNvCxnSpPr>
            <a:stCxn id="11" idx="2"/>
          </p:cNvCxnSpPr>
          <p:nvPr/>
        </p:nvCxnSpPr>
        <p:spPr>
          <a:xfrm rot="16200000" flipH="1">
            <a:off x="4844394" y="2143783"/>
            <a:ext cx="1393305" cy="1369963"/>
          </a:xfrm>
          <a:prstGeom prst="bentConnector3">
            <a:avLst>
              <a:gd name="adj1" fmla="val 13386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61609" y="4040059"/>
            <a:ext cx="348734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výrazný rozdíl mezi skupinami (soběstačnost při propuštění do ambulantní péče je v mediánu 75 bodů, ale pacienti pokračující do následné péče mají medián pouze 40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859730" y="4967107"/>
            <a:ext cx="498630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aktuální soběstačnost pacientů souvisí s jejich dalším pokračováním v systému zdravotní péče.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Pravoúhlá spojovací čára 24"/>
          <p:cNvCxnSpPr>
            <a:stCxn id="11" idx="2"/>
          </p:cNvCxnSpPr>
          <p:nvPr/>
        </p:nvCxnSpPr>
        <p:spPr>
          <a:xfrm rot="5400000">
            <a:off x="3848809" y="2508799"/>
            <a:ext cx="1383942" cy="630571"/>
          </a:xfrm>
          <a:prstGeom prst="bentConnector3">
            <a:avLst>
              <a:gd name="adj1" fmla="val 13834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04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3. Párový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11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Párový </a:t>
            </a:r>
            <a:r>
              <a:rPr lang="cs-CZ" sz="3200" dirty="0" err="1"/>
              <a:t>Wilcoxonův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„Pacientům hospitalizovaným s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vým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infarktem byla na lůžku akutní péče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poskytnuta terapie pro obnovu krevního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oběhu v postižené části mozku. Po zvládnutí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fáze byl u pacientů vyhodnocen stupeň soběstačnosti v základních denních aktivitách (ADL)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přeloženi na rehabilitační oddělení. Po dvou týdnech byl opět vyhodnocen stupeň soběstačnosti dle BI. Zjistěte, zda poskytnutá rehabilitační péče vedla ke zlepšení soběstačnosti ADL. 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85373" y="1775847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958503" y="1835300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0259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ál 23"/>
          <p:cNvSpPr/>
          <p:nvPr/>
        </p:nvSpPr>
        <p:spPr>
          <a:xfrm>
            <a:off x="6039167" y="3870192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Párový </a:t>
            </a:r>
            <a:r>
              <a:rPr lang="cs-CZ" sz="3200" dirty="0" err="1"/>
              <a:t>Wilcoxonův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párový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 o diferencích párových hodnot.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,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vypočítaných diferencí obou měření pře-vedeme na pořadí (určené podle jejich absolutní hodnoty).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kritickou hodnotou,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soběstačnost pacientů v denních aktivitách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Ke stejnému závěru jsme došli při použití parametrického t-testu.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045383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blipFill>
                <a:blip r:embed="rId2"/>
                <a:stretch>
                  <a:fillRect l="-5056" r="-5056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blipFill>
                <a:blip r:embed="rId3"/>
                <a:stretch>
                  <a:fillRect l="-4494" r="-561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=17,29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blipFill>
                <a:blip r:embed="rId4"/>
                <a:stretch>
                  <a:fillRect l="-3846" r="-3846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=198,5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blipFill>
                <a:blip r:embed="rId6"/>
                <a:stretch>
                  <a:fillRect l="-3448" r="-3831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19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Ověření normality diferencí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jsou v podstatě shodné (cca -30) a data jsou tedy nejspíš alespoň symetrická.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krabi-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grafu. Navíc histogram je svým průběhem velmi podobný normálnímu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0,003 zamítáme nulovou hypotézu o normalitě (tj. zamítáme, že není rozdíl mezi pozorovanými daty a teoretickým normálním rozdělením, … tj. data formálně dle testu nejsou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57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876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Parametrické testy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Mají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 rozložení vstupních dat (normální rozložení).</a:t>
            </a: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 stejném počtu pozorování (N) a dodržení předpokladů mají vyšší sílu testu než testy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nejsou dodrženy předpoklady parametrických testů, potom jejich síla testu prudce klesá a výsledek testu může být chybný. </a:t>
            </a: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771" y="4182457"/>
            <a:ext cx="714929" cy="59438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59331" y="5172846"/>
            <a:ext cx="802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Proč nemusí parametrický a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test vyjít stejně?</a:t>
            </a:r>
          </a:p>
        </p:txBody>
      </p:sp>
    </p:spTree>
    <p:extLst>
      <p:ext uri="{BB962C8B-B14F-4D97-AF65-F5344CB8AC3E}">
        <p14:creationId xmlns:p14="http://schemas.microsoft.com/office/powerpoint/2010/main" val="3393472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06" y="1127208"/>
            <a:ext cx="5047698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4487309" y="372044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526205" y="469482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885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1" y="2120074"/>
            <a:ext cx="9132653" cy="15551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medián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zlepšení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na začátku a po rehabilitaci je 30 bodů.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P-hodnota 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stupeň soběstačnosti v základních denních aktivitách se viditelně během péče zlepšil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327" y="3663673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0129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40990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691928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729083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918149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769538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979362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880188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72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4. </a:t>
            </a:r>
            <a:r>
              <a:rPr lang="cs-CZ" dirty="0" err="1"/>
              <a:t>Kruskalův-Wallisův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63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</a:t>
            </a:r>
            <a:r>
              <a:rPr lang="cs-CZ" sz="3200" dirty="0" err="1"/>
              <a:t>Kruskalův-Wallisův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„Zjistěte, zda etiologie vzniku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vého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infarktu (deficit způsobený embolií,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trombózou nebo neurčenou okluzí/stenózou)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potenciálním prediktivním faktorem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výsledného stupně soběstačnosti v základních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denních aktivitách (ADL) vyjádřeného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Tj., liší se pacienti s různým typem vzniku mozkového infarktu ve výsledné soběstačnosti?“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674138" y="1814355"/>
            <a:ext cx="2261487" cy="15357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5309" y="1873808"/>
            <a:ext cx="1523383" cy="9996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3" b="96803" l="866" r="98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0937" b="5833"/>
          <a:stretch/>
        </p:blipFill>
        <p:spPr>
          <a:xfrm>
            <a:off x="6674138" y="2116786"/>
            <a:ext cx="1824579" cy="1153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>
            <a:off x="7445289" y="2309445"/>
            <a:ext cx="894804" cy="103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200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4248870" y="4226327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</a:t>
            </a:r>
            <a:r>
              <a:rPr lang="cs-CZ" sz="3200" dirty="0" err="1"/>
              <a:t>Kruskalův-Wallisův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ANOVA 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                         proti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alespoň jedna 	dvojice	 	se liší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způsobu vzniku mozkového infarktu, která se liší v následné soběstačnosti 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16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blipFill>
                <a:blip r:embed="rId2"/>
                <a:stretch>
                  <a:fillRect l="-188" r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blipFill>
                <a:blip r:embed="rId3"/>
                <a:stretch>
                  <a:fillRect l="-6250" b="-180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=23,63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blipFill>
                <a:blip r:embed="rId4"/>
                <a:stretch>
                  <a:fillRect l="-5439" r="-3766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46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7" y="1494245"/>
            <a:ext cx="3393241" cy="261878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4" y="1288322"/>
            <a:ext cx="5661141" cy="13121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Ověření normality a popis dat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19074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 popis i grafické srovnání ukazuje možný rozdíl mezi skupinami (soběstačnost po embolii je v mediánu 60 bodů, po trombóze 65 bodů a po neurčené okluzi nebo stenóze 70 bodů).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577833" y="5433560"/>
            <a:ext cx="5298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všech tří skupin (p &lt; 0,001, p &lt; 0,001 a p = 0,007) s tím, že u všech je porušení normality patrné graficky i z N-P grafu.</a:t>
            </a: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81" y="3517511"/>
            <a:ext cx="2473823" cy="1903388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35" y="2598908"/>
            <a:ext cx="2473822" cy="1900478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9" y="3544239"/>
            <a:ext cx="2470912" cy="1903387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N-P 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9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6" y="1109855"/>
            <a:ext cx="4969679" cy="496967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531380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206075" y="43517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430156" y="1687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47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21" y="1109855"/>
            <a:ext cx="4902253" cy="506167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4045146" y="40070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045146" y="51390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1927" y="1395780"/>
            <a:ext cx="2766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ranks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výstupy (celkové srovnání ale také mnohonásobné porovnání mezi všemi skupinami).</a:t>
            </a:r>
          </a:p>
        </p:txBody>
      </p:sp>
    </p:spTree>
    <p:extLst>
      <p:ext uri="{BB962C8B-B14F-4D97-AF65-F5344CB8AC3E}">
        <p14:creationId xmlns:p14="http://schemas.microsoft.com/office/powerpoint/2010/main" val="31677892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54208" y="1541168"/>
            <a:ext cx="2197979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Souhrnná 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Kruskalova-Wallisova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4" y="1125374"/>
            <a:ext cx="6659659" cy="2035976"/>
          </a:xfrm>
          <a:prstGeom prst="rect">
            <a:avLst/>
          </a:prstGeom>
        </p:spPr>
      </p:pic>
      <p:sp>
        <p:nvSpPr>
          <p:cNvPr id="21" name="Ovál 20"/>
          <p:cNvSpPr/>
          <p:nvPr/>
        </p:nvSpPr>
        <p:spPr>
          <a:xfrm>
            <a:off x="5547313" y="1454666"/>
            <a:ext cx="848352" cy="749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54"/>
          <p:cNvCxnSpPr>
            <a:stCxn id="21" idx="6"/>
          </p:cNvCxnSpPr>
          <p:nvPr/>
        </p:nvCxnSpPr>
        <p:spPr>
          <a:xfrm>
            <a:off x="6395665" y="1829425"/>
            <a:ext cx="255080" cy="983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22797" y="3254054"/>
            <a:ext cx="357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</a:t>
            </a: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ohon</a:t>
            </a:r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ásobného porovnání všech skupin</a:t>
            </a:r>
            <a:endParaRPr lang="cs-CZ" sz="1800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254665" y="3007442"/>
            <a:ext cx="45975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možný rozdíl mezi skupinami (soběstačnost po embolii je v mediánu 60 bodů, po trombóze 65 bodů a po neurčené okluzi nebo stenóze 70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05485" y="4277423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Souhrnná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existuje alespoň jedna dvojice způsobu vzniku mozkového infarktu, která se liší v následné soběstačnosti pacientů (tj. etiologie souvisí s další soběstačnosti).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5485" y="5539902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navíc prokázali významný rozdíl mezi embolií a okluzí/stenózou a mezi trombózou a okluzí/stenózou (rozdíl mezi embolií a trombózou významný není). 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výsledný stupeň soběstačnosti je významně lepší u pacientů s okluzí/stenózou oproti embolii i trombóze.</a:t>
            </a: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126" y="2193264"/>
            <a:ext cx="865769" cy="721474"/>
          </a:xfrm>
          <a:prstGeom prst="rect">
            <a:avLst/>
          </a:prstGeom>
          <a:noFill/>
        </p:spPr>
      </p:pic>
      <p:sp>
        <p:nvSpPr>
          <p:cNvPr id="36" name="Zaoblený obdélník 35"/>
          <p:cNvSpPr/>
          <p:nvPr/>
        </p:nvSpPr>
        <p:spPr bwMode="auto">
          <a:xfrm>
            <a:off x="2464085" y="2314019"/>
            <a:ext cx="3599831" cy="6120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" name="Přímá spojovací šipka 54"/>
          <p:cNvCxnSpPr>
            <a:stCxn id="36" idx="2"/>
          </p:cNvCxnSpPr>
          <p:nvPr/>
        </p:nvCxnSpPr>
        <p:spPr>
          <a:xfrm flipH="1">
            <a:off x="3510610" y="2926042"/>
            <a:ext cx="753391" cy="377038"/>
          </a:xfrm>
          <a:prstGeom prst="straightConnector1">
            <a:avLst/>
          </a:prstGeom>
          <a:noFill/>
          <a:ln w="38100">
            <a:solidFill>
              <a:srgbClr val="0070C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7789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Neparametrické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Vyžadují splnění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méně předpokladů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rozložení vstupních dat, lze je tedy použít i při asymetrickém rozložení, přítomnosti odlehlých hodnot, či nedetekovatelném rozložení.</a:t>
            </a: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Snížená síla těchto testů je způsobena redukcí informační hodnoty původních dat, kdy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 nevyužívají původní hodnoty, ale nejčastěji pouze jejich pořadí.</a:t>
            </a: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Používají se také při hodnocení souborů s nízkým počtem pozorování (N; malé soubory), kdy nejsme schopni normalitu dat spolehlivě ověřit.</a:t>
            </a: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61" y="4975688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4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Neparametrické</a:t>
            </a:r>
            <a:r>
              <a:rPr lang="cs-CZ" dirty="0"/>
              <a:t> testy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4555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3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délník 60"/>
          <p:cNvSpPr/>
          <p:nvPr/>
        </p:nvSpPr>
        <p:spPr bwMode="auto">
          <a:xfrm>
            <a:off x="1444379" y="5366532"/>
            <a:ext cx="4255334" cy="79831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statistické testy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Jednovýběrový</a:t>
            </a:r>
            <a:r>
              <a:rPr lang="cs-CZ" dirty="0"/>
              <a:t>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  <a:p>
            <a:r>
              <a:rPr lang="cs-CZ" dirty="0" err="1"/>
              <a:t>Jednovýběrový</a:t>
            </a:r>
            <a:r>
              <a:rPr lang="cs-CZ" dirty="0"/>
              <a:t> znaménkový test</a:t>
            </a:r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3232</TotalTime>
  <Words>4542</Words>
  <Application>Microsoft Office PowerPoint</Application>
  <PresentationFormat>Vlastní</PresentationFormat>
  <Paragraphs>823</Paragraphs>
  <Slides>58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7" baseType="lpstr">
      <vt:lpstr>Arial</vt:lpstr>
      <vt:lpstr>Calibri</vt:lpstr>
      <vt:lpstr>Cambria Math</vt:lpstr>
      <vt:lpstr>Courier New</vt:lpstr>
      <vt:lpstr>Tahoma</vt:lpstr>
      <vt:lpstr>Wingdings</vt:lpstr>
      <vt:lpstr>Wingdings 2</vt:lpstr>
      <vt:lpstr>Prezentace_MU_CZ</vt:lpstr>
      <vt:lpstr>Rovnice</vt:lpstr>
      <vt:lpstr>MIAM021p(s) Analýza a management dat pro zdravotnické obory – přednáška a cvičení  (jaro 2023)</vt:lpstr>
      <vt:lpstr>Osnova</vt:lpstr>
      <vt:lpstr>Důležité informace</vt:lpstr>
      <vt:lpstr>Organizace výuky</vt:lpstr>
      <vt:lpstr>Parametrické testy</vt:lpstr>
      <vt:lpstr>Neparametrické testy</vt:lpstr>
      <vt:lpstr>Neparametrické testy</vt:lpstr>
      <vt:lpstr>Základní statistické testy</vt:lpstr>
      <vt:lpstr>Statistické testy o parametrech jednoho výběru</vt:lpstr>
      <vt:lpstr>Jednovýběrový test</vt:lpstr>
      <vt:lpstr>Jednovýběrový Wilcoxonův test</vt:lpstr>
      <vt:lpstr>Jednovýběrový Wilcoxonův test</vt:lpstr>
      <vt:lpstr>Jednovýběrový znaménkový test</vt:lpstr>
      <vt:lpstr>Jednovýběrový znaménkový test</vt:lpstr>
      <vt:lpstr>Statistické testy o parametrech dvou výběrů</vt:lpstr>
      <vt:lpstr>Párový a nepárový test</vt:lpstr>
      <vt:lpstr>Mannův-Whitneyův U test</vt:lpstr>
      <vt:lpstr>Mannův-Whitneyův U test</vt:lpstr>
      <vt:lpstr>Mannův-Whitneyův U test</vt:lpstr>
      <vt:lpstr>Mannův-Whitneyův U test</vt:lpstr>
      <vt:lpstr>Párový Wilcoxonův test a znaménkový test</vt:lpstr>
      <vt:lpstr>Párový Wilcoxonův test</vt:lpstr>
      <vt:lpstr>Statistické testy o parametrech tří a více výběrů</vt:lpstr>
      <vt:lpstr>Kruskalův-Wallisův test</vt:lpstr>
      <vt:lpstr>Kruskalův-Wallisův test</vt:lpstr>
      <vt:lpstr>Kruskalův-Wallisův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Wilcoxonův test</vt:lpstr>
      <vt:lpstr>Úkol č. 1 – Jednovýběrový Wilcoxonův test</vt:lpstr>
      <vt:lpstr>Úkol č. 1 – Jednovýběrový Wilcoxonův test</vt:lpstr>
      <vt:lpstr>Úkol č. 1 – Ověření normality a popis dat</vt:lpstr>
      <vt:lpstr>Úkol č. 1 – Řešení v programu Statistica</vt:lpstr>
      <vt:lpstr>Úkol č. 1 – Řešení v programu Statistica</vt:lpstr>
      <vt:lpstr>Úkol č. 1 – Výsledky v Statistica</vt:lpstr>
      <vt:lpstr>Úkol 2. Dvouvýběrový Mannův-Whitneyův test</vt:lpstr>
      <vt:lpstr>Úkol č. 2 – Dvouvýběrový Mannův-Whitneyův test</vt:lpstr>
      <vt:lpstr>Úkol č. 2 – Dvouvýběrový Mannův-Whitneyův test</vt:lpstr>
      <vt:lpstr>Úkol č. 2 – Ověření normality a popis dat</vt:lpstr>
      <vt:lpstr>Úkol č. 2 – Řešení v programu Statistica</vt:lpstr>
      <vt:lpstr>Úkol č. 2 – Řešení v programu Statistica</vt:lpstr>
      <vt:lpstr>Úkol č. 2 – Výsledky v Statistica</vt:lpstr>
      <vt:lpstr>Úkol 3. Párový Wilcoxonův test</vt:lpstr>
      <vt:lpstr>Úkol č. 3 – Párový Wilcoxonův test</vt:lpstr>
      <vt:lpstr>Úkol č. 3 – Párový Wilcoxonův 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Kruskalův-Wallisův test</vt:lpstr>
      <vt:lpstr>Úkol č. 4 – Kruskalův-Wallisův test</vt:lpstr>
      <vt:lpstr>Úkol č. 4 – Kruskalův-Wallisův test</vt:lpstr>
      <vt:lpstr>Úkol č. 4 – Ověření normality a popis dat</vt:lpstr>
      <vt:lpstr>Úkol č. 4 – Řešení v programu Statistica</vt:lpstr>
      <vt:lpstr>Úkol č. 4 – Řešení v programu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306</cp:revision>
  <cp:lastPrinted>1601-01-01T00:00:00Z</cp:lastPrinted>
  <dcterms:created xsi:type="dcterms:W3CDTF">2019-10-07T06:18:27Z</dcterms:created>
  <dcterms:modified xsi:type="dcterms:W3CDTF">2023-03-20T18:11:14Z</dcterms:modified>
</cp:coreProperties>
</file>