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1"/>
  </p:notesMasterIdLst>
  <p:handoutMasterIdLst>
    <p:handoutMasterId r:id="rId32"/>
  </p:handoutMasterIdLst>
  <p:sldIdLst>
    <p:sldId id="510" r:id="rId2"/>
    <p:sldId id="270" r:id="rId3"/>
    <p:sldId id="332" r:id="rId4"/>
    <p:sldId id="333" r:id="rId5"/>
    <p:sldId id="470" r:id="rId6"/>
    <p:sldId id="467" r:id="rId7"/>
    <p:sldId id="471" r:id="rId8"/>
    <p:sldId id="472" r:id="rId9"/>
    <p:sldId id="468" r:id="rId10"/>
    <p:sldId id="475" r:id="rId11"/>
    <p:sldId id="474" r:id="rId12"/>
    <p:sldId id="473" r:id="rId13"/>
    <p:sldId id="476" r:id="rId14"/>
    <p:sldId id="318" r:id="rId15"/>
    <p:sldId id="319" r:id="rId16"/>
    <p:sldId id="320" r:id="rId17"/>
    <p:sldId id="321" r:id="rId18"/>
    <p:sldId id="497" r:id="rId19"/>
    <p:sldId id="499" r:id="rId20"/>
    <p:sldId id="500" r:id="rId21"/>
    <p:sldId id="504" r:id="rId22"/>
    <p:sldId id="505" r:id="rId23"/>
    <p:sldId id="506" r:id="rId24"/>
    <p:sldId id="498" r:id="rId25"/>
    <p:sldId id="501" r:id="rId26"/>
    <p:sldId id="503" r:id="rId27"/>
    <p:sldId id="507" r:id="rId28"/>
    <p:sldId id="508" r:id="rId29"/>
    <p:sldId id="509" r:id="rId30"/>
  </p:sldIdLst>
  <p:sldSz cx="9145588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  <a:srgbClr val="F01928"/>
    <a:srgbClr val="0000DC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34" autoAdjust="0"/>
    <p:restoredTop sz="93979" autoAdjust="0"/>
  </p:normalViewPr>
  <p:slideViewPr>
    <p:cSldViewPr snapToGrid="0">
      <p:cViewPr varScale="1">
        <p:scale>
          <a:sx n="114" d="100"/>
          <a:sy n="114" d="100"/>
        </p:scale>
        <p:origin x="1632" y="11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Hodnoty osy Y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dk1">
                  <a:tint val="88500"/>
                </a:schemeClr>
              </a:solidFill>
              <a:ln w="25400">
                <a:solidFill>
                  <a:schemeClr val="dk1">
                    <a:tint val="88500"/>
                  </a:schemeClr>
                </a:solidFill>
              </a:ln>
              <a:effectLst/>
            </c:spPr>
          </c:marker>
          <c:xVal>
            <c:numRef>
              <c:f>List1!$A$2:$A$14</c:f>
              <c:numCache>
                <c:formatCode>General</c:formatCode>
                <c:ptCount val="13"/>
                <c:pt idx="0">
                  <c:v>166</c:v>
                </c:pt>
                <c:pt idx="1">
                  <c:v>169</c:v>
                </c:pt>
                <c:pt idx="2">
                  <c:v>169</c:v>
                </c:pt>
                <c:pt idx="3">
                  <c:v>170</c:v>
                </c:pt>
                <c:pt idx="4">
                  <c:v>172</c:v>
                </c:pt>
                <c:pt idx="5">
                  <c:v>173</c:v>
                </c:pt>
                <c:pt idx="6">
                  <c:v>173</c:v>
                </c:pt>
                <c:pt idx="7">
                  <c:v>174</c:v>
                </c:pt>
                <c:pt idx="8">
                  <c:v>175</c:v>
                </c:pt>
                <c:pt idx="9">
                  <c:v>175</c:v>
                </c:pt>
                <c:pt idx="10">
                  <c:v>175</c:v>
                </c:pt>
                <c:pt idx="11">
                  <c:v>176</c:v>
                </c:pt>
                <c:pt idx="12">
                  <c:v>188</c:v>
                </c:pt>
              </c:numCache>
            </c:numRef>
          </c:xVal>
          <c:yVal>
            <c:numRef>
              <c:f>List1!$B$2:$B$14</c:f>
              <c:numCache>
                <c:formatCode>General</c:formatCode>
                <c:ptCount val="13"/>
                <c:pt idx="0">
                  <c:v>55</c:v>
                </c:pt>
                <c:pt idx="1">
                  <c:v>52</c:v>
                </c:pt>
                <c:pt idx="2">
                  <c:v>63</c:v>
                </c:pt>
                <c:pt idx="3">
                  <c:v>68</c:v>
                </c:pt>
                <c:pt idx="4">
                  <c:v>58</c:v>
                </c:pt>
                <c:pt idx="5">
                  <c:v>62</c:v>
                </c:pt>
                <c:pt idx="6">
                  <c:v>69</c:v>
                </c:pt>
                <c:pt idx="7">
                  <c:v>90</c:v>
                </c:pt>
                <c:pt idx="8">
                  <c:v>53</c:v>
                </c:pt>
                <c:pt idx="9">
                  <c:v>69</c:v>
                </c:pt>
                <c:pt idx="10">
                  <c:v>72</c:v>
                </c:pt>
                <c:pt idx="11">
                  <c:v>58</c:v>
                </c:pt>
                <c:pt idx="12">
                  <c:v>90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4E42-4828-AFD2-A434A687B9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02691983"/>
        <c:axId val="1502686575"/>
      </c:scatterChart>
      <c:valAx>
        <c:axId val="1502691983"/>
        <c:scaling>
          <c:orientation val="minMax"/>
          <c:max val="190"/>
          <c:min val="165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dirty="0"/>
                  <a:t>Výška (cm)</a:t>
                </a:r>
              </a:p>
            </c:rich>
          </c:tx>
          <c:layout>
            <c:manualLayout>
              <c:xMode val="edge"/>
              <c:yMode val="edge"/>
              <c:x val="0.44803790232793467"/>
              <c:y val="0.923937302442316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502686575"/>
        <c:crosses val="autoZero"/>
        <c:crossBetween val="midCat"/>
      </c:valAx>
      <c:valAx>
        <c:axId val="1502686575"/>
        <c:scaling>
          <c:orientation val="minMax"/>
          <c:max val="95"/>
          <c:min val="5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dirty="0"/>
                  <a:t>Hmotnost</a:t>
                </a:r>
                <a:r>
                  <a:rPr lang="cs-CZ" baseline="0" dirty="0"/>
                  <a:t> (kg)</a:t>
                </a:r>
                <a:endParaRPr lang="cs-CZ" dirty="0"/>
              </a:p>
            </c:rich>
          </c:tx>
          <c:layout>
            <c:manualLayout>
              <c:xMode val="edge"/>
              <c:yMode val="edge"/>
              <c:x val="2.3699451763568111E-2"/>
              <c:y val="0.3087333814772283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502691983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6943" cy="1067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133" y="6048047"/>
            <a:ext cx="865419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MED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F01928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F01928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867" y="2019300"/>
            <a:ext cx="4106255" cy="2833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82330877-15CC-4407-8FF1-75EB5074EA3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225ADAA-BAB5-47B6-A5E0-6A14E2AE70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9566" cy="106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0.png"/><Relationship Id="rId2" Type="http://schemas.openxmlformats.org/officeDocument/2006/relationships/image" Target="../media/image49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2.png"/><Relationship Id="rId4" Type="http://schemas.openxmlformats.org/officeDocument/2006/relationships/image" Target="../media/image510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0.png"/><Relationship Id="rId2" Type="http://schemas.openxmlformats.org/officeDocument/2006/relationships/image" Target="../media/image49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9.png"/><Relationship Id="rId4" Type="http://schemas.openxmlformats.org/officeDocument/2006/relationships/image" Target="../media/image16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Institut biostatistiky a analýz LF – Výuka – Biostatistika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7" name="Nadpis 3"/>
          <p:cNvSpPr>
            <a:spLocks noGrp="1"/>
          </p:cNvSpPr>
          <p:nvPr>
            <p:ph type="title"/>
          </p:nvPr>
        </p:nvSpPr>
        <p:spPr>
          <a:xfrm>
            <a:off x="395416" y="1961253"/>
            <a:ext cx="8352052" cy="1171580"/>
          </a:xfrm>
        </p:spPr>
        <p:txBody>
          <a:bodyPr/>
          <a:lstStyle/>
          <a:p>
            <a:r>
              <a:rPr lang="cs-CZ" sz="4000" b="0" dirty="0">
                <a:solidFill>
                  <a:schemeClr val="accent1"/>
                </a:solidFill>
                <a:latin typeface="Arial" pitchFamily="34" charset="0"/>
              </a:rPr>
              <a:t>MIAM021p(s) </a:t>
            </a:r>
            <a:r>
              <a:rPr lang="cs-CZ" sz="4000" dirty="0">
                <a:solidFill>
                  <a:schemeClr val="accent1"/>
                </a:solidFill>
                <a:latin typeface="Arial" pitchFamily="34" charset="0"/>
              </a:rPr>
              <a:t>Analýza a management dat pro zdravotnické obory – přednáška a cvičení </a:t>
            </a:r>
            <a:br>
              <a:rPr lang="cs-CZ" sz="4000" dirty="0">
                <a:solidFill>
                  <a:schemeClr val="accent1"/>
                </a:solidFill>
                <a:latin typeface="Arial" pitchFamily="34" charset="0"/>
              </a:rPr>
            </a:br>
            <a:r>
              <a:rPr lang="cs-CZ" sz="4000" b="0" dirty="0">
                <a:solidFill>
                  <a:schemeClr val="accent1"/>
                </a:solidFill>
                <a:latin typeface="Arial" pitchFamily="34" charset="0"/>
              </a:rPr>
              <a:t>(jaro 2023)</a:t>
            </a:r>
            <a:endParaRPr lang="cs-CZ" sz="4000" b="0" dirty="0"/>
          </a:p>
        </p:txBody>
      </p:sp>
      <p:sp>
        <p:nvSpPr>
          <p:cNvPr id="8" name="Podnadpis 4"/>
          <p:cNvSpPr>
            <a:spLocks noGrp="1"/>
          </p:cNvSpPr>
          <p:nvPr>
            <p:ph type="subTitle" idx="1"/>
          </p:nvPr>
        </p:nvSpPr>
        <p:spPr>
          <a:xfrm>
            <a:off x="395416" y="4709530"/>
            <a:ext cx="8522680" cy="698497"/>
          </a:xfrm>
        </p:spPr>
        <p:txBody>
          <a:bodyPr/>
          <a:lstStyle/>
          <a:p>
            <a:r>
              <a:rPr lang="cs-CZ" sz="1200" dirty="0">
                <a:solidFill>
                  <a:schemeClr val="tx2">
                    <a:lumMod val="50000"/>
                  </a:schemeClr>
                </a:solidFill>
              </a:rPr>
              <a:t>MICHAL SVOBODA</a:t>
            </a:r>
          </a:p>
          <a:p>
            <a:endParaRPr lang="cs-CZ" sz="1100" dirty="0"/>
          </a:p>
          <a:p>
            <a:r>
              <a:rPr lang="cs-CZ" sz="1100" dirty="0"/>
              <a:t>Institut biostatistiky a analýz LF MU</a:t>
            </a:r>
          </a:p>
          <a:p>
            <a:r>
              <a:rPr lang="cs-CZ" sz="1100" dirty="0"/>
              <a:t>svoboda@iba.muni.cz</a:t>
            </a:r>
          </a:p>
        </p:txBody>
      </p:sp>
    </p:spTree>
    <p:extLst>
      <p:ext uri="{BB962C8B-B14F-4D97-AF65-F5344CB8AC3E}">
        <p14:creationId xmlns:p14="http://schemas.microsoft.com/office/powerpoint/2010/main" val="6120886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Institut biostatistiky a analýz LF – Výuka – Biostatistika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Korelace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10000"/>
              </a:lnSpc>
              <a:buNone/>
            </a:pPr>
            <a:r>
              <a:rPr lang="cs-CZ" altLang="cs-CZ" sz="2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Korelace = vztah (závislost) dvou znaků (parametrů)</a:t>
            </a:r>
          </a:p>
        </p:txBody>
      </p:sp>
      <p:sp>
        <p:nvSpPr>
          <p:cNvPr id="8" name="Line 4"/>
          <p:cNvSpPr>
            <a:spLocks noChangeShapeType="1"/>
          </p:cNvSpPr>
          <p:nvPr/>
        </p:nvSpPr>
        <p:spPr bwMode="auto">
          <a:xfrm flipV="1">
            <a:off x="1028512" y="3269820"/>
            <a:ext cx="1524000" cy="1228725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>
            <a:off x="890400" y="3179332"/>
            <a:ext cx="0" cy="15049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Line 6"/>
          <p:cNvSpPr>
            <a:spLocks noChangeShapeType="1"/>
          </p:cNvSpPr>
          <p:nvPr/>
        </p:nvSpPr>
        <p:spPr bwMode="auto">
          <a:xfrm>
            <a:off x="890401" y="4679619"/>
            <a:ext cx="185737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99587" y="2955195"/>
            <a:ext cx="5143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endParaRPr lang="cs-CZ" sz="2000" b="1" baseline="-250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2690626" y="4656838"/>
            <a:ext cx="494525" cy="317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endParaRPr lang="cs-CZ" sz="2000" b="1" baseline="-250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3" name="Group 9"/>
          <p:cNvGrpSpPr>
            <a:grpSpLocks/>
          </p:cNvGrpSpPr>
          <p:nvPr/>
        </p:nvGrpSpPr>
        <p:grpSpPr bwMode="auto">
          <a:xfrm>
            <a:off x="1104712" y="3269819"/>
            <a:ext cx="1352550" cy="1238250"/>
            <a:chOff x="140" y="168"/>
            <a:chExt cx="142" cy="130"/>
          </a:xfrm>
        </p:grpSpPr>
        <p:sp>
          <p:nvSpPr>
            <p:cNvPr id="14" name="Oval 10"/>
            <p:cNvSpPr>
              <a:spLocks noChangeArrowheads="1"/>
            </p:cNvSpPr>
            <p:nvPr/>
          </p:nvSpPr>
          <p:spPr bwMode="auto">
            <a:xfrm>
              <a:off x="140" y="293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Oval 11"/>
            <p:cNvSpPr>
              <a:spLocks noChangeArrowheads="1"/>
            </p:cNvSpPr>
            <p:nvPr/>
          </p:nvSpPr>
          <p:spPr bwMode="auto">
            <a:xfrm>
              <a:off x="143" y="273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Oval 12"/>
            <p:cNvSpPr>
              <a:spLocks noChangeArrowheads="1"/>
            </p:cNvSpPr>
            <p:nvPr/>
          </p:nvSpPr>
          <p:spPr bwMode="auto">
            <a:xfrm>
              <a:off x="161" y="279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Oval 13"/>
            <p:cNvSpPr>
              <a:spLocks noChangeArrowheads="1"/>
            </p:cNvSpPr>
            <p:nvPr/>
          </p:nvSpPr>
          <p:spPr bwMode="auto">
            <a:xfrm>
              <a:off x="159" y="253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Oval 14"/>
            <p:cNvSpPr>
              <a:spLocks noChangeArrowheads="1"/>
            </p:cNvSpPr>
            <p:nvPr/>
          </p:nvSpPr>
          <p:spPr bwMode="auto">
            <a:xfrm>
              <a:off x="175" y="260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Oval 15"/>
            <p:cNvSpPr>
              <a:spLocks noChangeArrowheads="1"/>
            </p:cNvSpPr>
            <p:nvPr/>
          </p:nvSpPr>
          <p:spPr bwMode="auto">
            <a:xfrm>
              <a:off x="183" y="249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Oval 16"/>
            <p:cNvSpPr>
              <a:spLocks noChangeArrowheads="1"/>
            </p:cNvSpPr>
            <p:nvPr/>
          </p:nvSpPr>
          <p:spPr bwMode="auto">
            <a:xfrm>
              <a:off x="191" y="237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Oval 17"/>
            <p:cNvSpPr>
              <a:spLocks noChangeArrowheads="1"/>
            </p:cNvSpPr>
            <p:nvPr/>
          </p:nvSpPr>
          <p:spPr bwMode="auto">
            <a:xfrm>
              <a:off x="204" y="238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Oval 18"/>
            <p:cNvSpPr>
              <a:spLocks noChangeArrowheads="1"/>
            </p:cNvSpPr>
            <p:nvPr/>
          </p:nvSpPr>
          <p:spPr bwMode="auto">
            <a:xfrm>
              <a:off x="209" y="222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Oval 19"/>
            <p:cNvSpPr>
              <a:spLocks noChangeArrowheads="1"/>
            </p:cNvSpPr>
            <p:nvPr/>
          </p:nvSpPr>
          <p:spPr bwMode="auto">
            <a:xfrm>
              <a:off x="229" y="215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Oval 20"/>
            <p:cNvSpPr>
              <a:spLocks noChangeArrowheads="1"/>
            </p:cNvSpPr>
            <p:nvPr/>
          </p:nvSpPr>
          <p:spPr bwMode="auto">
            <a:xfrm>
              <a:off x="231" y="225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Oval 21"/>
            <p:cNvSpPr>
              <a:spLocks noChangeArrowheads="1"/>
            </p:cNvSpPr>
            <p:nvPr/>
          </p:nvSpPr>
          <p:spPr bwMode="auto">
            <a:xfrm>
              <a:off x="239" y="198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Oval 22"/>
            <p:cNvSpPr>
              <a:spLocks noChangeArrowheads="1"/>
            </p:cNvSpPr>
            <p:nvPr/>
          </p:nvSpPr>
          <p:spPr bwMode="auto">
            <a:xfrm>
              <a:off x="264" y="195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Oval 23"/>
            <p:cNvSpPr>
              <a:spLocks noChangeArrowheads="1"/>
            </p:cNvSpPr>
            <p:nvPr/>
          </p:nvSpPr>
          <p:spPr bwMode="auto">
            <a:xfrm>
              <a:off x="263" y="177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Oval 24"/>
            <p:cNvSpPr>
              <a:spLocks noChangeArrowheads="1"/>
            </p:cNvSpPr>
            <p:nvPr/>
          </p:nvSpPr>
          <p:spPr bwMode="auto">
            <a:xfrm>
              <a:off x="277" y="181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Oval 25"/>
            <p:cNvSpPr>
              <a:spLocks noChangeArrowheads="1"/>
            </p:cNvSpPr>
            <p:nvPr/>
          </p:nvSpPr>
          <p:spPr bwMode="auto">
            <a:xfrm>
              <a:off x="277" y="168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2" name="Rectangle 28"/>
          <p:cNvSpPr>
            <a:spLocks noChangeArrowheads="1"/>
          </p:cNvSpPr>
          <p:nvPr/>
        </p:nvSpPr>
        <p:spPr bwMode="auto">
          <a:xfrm>
            <a:off x="5067096" y="4745892"/>
            <a:ext cx="547688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" name="Rectangle 29"/>
          <p:cNvSpPr>
            <a:spLocks noChangeArrowheads="1"/>
          </p:cNvSpPr>
          <p:nvPr/>
        </p:nvSpPr>
        <p:spPr bwMode="auto">
          <a:xfrm>
            <a:off x="5041696" y="4720492"/>
            <a:ext cx="547688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" name="Rectangle 32"/>
          <p:cNvSpPr>
            <a:spLocks noChangeArrowheads="1"/>
          </p:cNvSpPr>
          <p:nvPr/>
        </p:nvSpPr>
        <p:spPr bwMode="auto">
          <a:xfrm>
            <a:off x="7521956" y="4737835"/>
            <a:ext cx="496888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7" name="Rectangle 33"/>
          <p:cNvSpPr>
            <a:spLocks noChangeArrowheads="1"/>
          </p:cNvSpPr>
          <p:nvPr/>
        </p:nvSpPr>
        <p:spPr bwMode="auto">
          <a:xfrm>
            <a:off x="7496556" y="4712435"/>
            <a:ext cx="496888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" name="Rectangle 34"/>
          <p:cNvSpPr>
            <a:spLocks noChangeArrowheads="1"/>
          </p:cNvSpPr>
          <p:nvPr/>
        </p:nvSpPr>
        <p:spPr bwMode="auto">
          <a:xfrm>
            <a:off x="7685581" y="4664110"/>
            <a:ext cx="14106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20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endParaRPr lang="cs-CZ" sz="20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" name="Freeform 36"/>
          <p:cNvSpPr>
            <a:spLocks/>
          </p:cNvSpPr>
          <p:nvPr/>
        </p:nvSpPr>
        <p:spPr bwMode="auto">
          <a:xfrm>
            <a:off x="5793555" y="3259872"/>
            <a:ext cx="1747838" cy="1238250"/>
          </a:xfrm>
          <a:custGeom>
            <a:avLst/>
            <a:gdLst>
              <a:gd name="T0" fmla="*/ 181 w 3302"/>
              <a:gd name="T1" fmla="*/ 2022 h 2342"/>
              <a:gd name="T2" fmla="*/ 478 w 3302"/>
              <a:gd name="T3" fmla="*/ 1408 h 2342"/>
              <a:gd name="T4" fmla="*/ 662 w 3302"/>
              <a:gd name="T5" fmla="*/ 1058 h 2342"/>
              <a:gd name="T6" fmla="*/ 811 w 3302"/>
              <a:gd name="T7" fmla="*/ 808 h 2342"/>
              <a:gd name="T8" fmla="*/ 881 w 3302"/>
              <a:gd name="T9" fmla="*/ 698 h 2342"/>
              <a:gd name="T10" fmla="*/ 1029 w 3302"/>
              <a:gd name="T11" fmla="*/ 497 h 2342"/>
              <a:gd name="T12" fmla="*/ 1178 w 3302"/>
              <a:gd name="T13" fmla="*/ 334 h 2342"/>
              <a:gd name="T14" fmla="*/ 1325 w 3302"/>
              <a:gd name="T15" fmla="*/ 213 h 2342"/>
              <a:gd name="T16" fmla="*/ 1390 w 3302"/>
              <a:gd name="T17" fmla="*/ 168 h 2342"/>
              <a:gd name="T18" fmla="*/ 1528 w 3302"/>
              <a:gd name="T19" fmla="*/ 93 h 2342"/>
              <a:gd name="T20" fmla="*/ 1663 w 3302"/>
              <a:gd name="T21" fmla="*/ 49 h 2342"/>
              <a:gd name="T22" fmla="*/ 1722 w 3302"/>
              <a:gd name="T23" fmla="*/ 39 h 2342"/>
              <a:gd name="T24" fmla="*/ 1853 w 3302"/>
              <a:gd name="T25" fmla="*/ 41 h 2342"/>
              <a:gd name="T26" fmla="*/ 1911 w 3302"/>
              <a:gd name="T27" fmla="*/ 54 h 2342"/>
              <a:gd name="T28" fmla="*/ 2041 w 3302"/>
              <a:gd name="T29" fmla="*/ 105 h 2342"/>
              <a:gd name="T30" fmla="*/ 2101 w 3302"/>
              <a:gd name="T31" fmla="*/ 141 h 2342"/>
              <a:gd name="T32" fmla="*/ 2233 w 3302"/>
              <a:gd name="T33" fmla="*/ 243 h 2342"/>
              <a:gd name="T34" fmla="*/ 2336 w 3302"/>
              <a:gd name="T35" fmla="*/ 348 h 2342"/>
              <a:gd name="T36" fmla="*/ 2402 w 3302"/>
              <a:gd name="T37" fmla="*/ 439 h 2342"/>
              <a:gd name="T38" fmla="*/ 2547 w 3302"/>
              <a:gd name="T39" fmla="*/ 682 h 2342"/>
              <a:gd name="T40" fmla="*/ 2693 w 3302"/>
              <a:gd name="T41" fmla="*/ 975 h 2342"/>
              <a:gd name="T42" fmla="*/ 2902 w 3302"/>
              <a:gd name="T43" fmla="*/ 1449 h 2342"/>
              <a:gd name="T44" fmla="*/ 3028 w 3302"/>
              <a:gd name="T45" fmla="*/ 1755 h 2342"/>
              <a:gd name="T46" fmla="*/ 3141 w 3302"/>
              <a:gd name="T47" fmla="*/ 2026 h 2342"/>
              <a:gd name="T48" fmla="*/ 3233 w 3302"/>
              <a:gd name="T49" fmla="*/ 2236 h 2342"/>
              <a:gd name="T50" fmla="*/ 3302 w 3302"/>
              <a:gd name="T51" fmla="*/ 2295 h 2342"/>
              <a:gd name="T52" fmla="*/ 3245 w 3302"/>
              <a:gd name="T53" fmla="*/ 2176 h 2342"/>
              <a:gd name="T54" fmla="*/ 3148 w 3302"/>
              <a:gd name="T55" fmla="*/ 1948 h 2342"/>
              <a:gd name="T56" fmla="*/ 3031 w 3302"/>
              <a:gd name="T57" fmla="*/ 1666 h 2342"/>
              <a:gd name="T58" fmla="*/ 2867 w 3302"/>
              <a:gd name="T59" fmla="*/ 1276 h 2342"/>
              <a:gd name="T60" fmla="*/ 2690 w 3302"/>
              <a:gd name="T61" fmla="*/ 884 h 2342"/>
              <a:gd name="T62" fmla="*/ 2543 w 3302"/>
              <a:gd name="T63" fmla="*/ 602 h 2342"/>
              <a:gd name="T64" fmla="*/ 2432 w 3302"/>
              <a:gd name="T65" fmla="*/ 419 h 2342"/>
              <a:gd name="T66" fmla="*/ 2310 w 3302"/>
              <a:gd name="T67" fmla="*/ 265 h 2342"/>
              <a:gd name="T68" fmla="*/ 2193 w 3302"/>
              <a:gd name="T69" fmla="*/ 161 h 2342"/>
              <a:gd name="T70" fmla="*/ 2088 w 3302"/>
              <a:gd name="T71" fmla="*/ 90 h 2342"/>
              <a:gd name="T72" fmla="*/ 1957 w 3302"/>
              <a:gd name="T73" fmla="*/ 30 h 2342"/>
              <a:gd name="T74" fmla="*/ 1853 w 3302"/>
              <a:gd name="T75" fmla="*/ 5 h 2342"/>
              <a:gd name="T76" fmla="*/ 1722 w 3302"/>
              <a:gd name="T77" fmla="*/ 3 h 2342"/>
              <a:gd name="T78" fmla="*/ 1614 w 3302"/>
              <a:gd name="T79" fmla="*/ 23 h 2342"/>
              <a:gd name="T80" fmla="*/ 1480 w 3302"/>
              <a:gd name="T81" fmla="*/ 76 h 2342"/>
              <a:gd name="T82" fmla="*/ 1341 w 3302"/>
              <a:gd name="T83" fmla="*/ 158 h 2342"/>
              <a:gd name="T84" fmla="*/ 1227 w 3302"/>
              <a:gd name="T85" fmla="*/ 245 h 2342"/>
              <a:gd name="T86" fmla="*/ 1078 w 3302"/>
              <a:gd name="T87" fmla="*/ 384 h 2342"/>
              <a:gd name="T88" fmla="*/ 930 w 3302"/>
              <a:gd name="T89" fmla="*/ 567 h 2342"/>
              <a:gd name="T90" fmla="*/ 815 w 3302"/>
              <a:gd name="T91" fmla="*/ 734 h 2342"/>
              <a:gd name="T92" fmla="*/ 667 w 3302"/>
              <a:gd name="T93" fmla="*/ 979 h 2342"/>
              <a:gd name="T94" fmla="*/ 518 w 3302"/>
              <a:gd name="T95" fmla="*/ 1250 h 2342"/>
              <a:gd name="T96" fmla="*/ 222 w 3302"/>
              <a:gd name="T97" fmla="*/ 1850 h 2342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3302"/>
              <a:gd name="T148" fmla="*/ 0 h 2342"/>
              <a:gd name="T149" fmla="*/ 3302 w 3302"/>
              <a:gd name="T150" fmla="*/ 2342 h 2342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3302" h="2342">
                <a:moveTo>
                  <a:pt x="0" y="2326"/>
                </a:moveTo>
                <a:lnTo>
                  <a:pt x="31" y="2342"/>
                </a:lnTo>
                <a:lnTo>
                  <a:pt x="106" y="2180"/>
                </a:lnTo>
                <a:lnTo>
                  <a:pt x="181" y="2022"/>
                </a:lnTo>
                <a:lnTo>
                  <a:pt x="255" y="1865"/>
                </a:lnTo>
                <a:lnTo>
                  <a:pt x="330" y="1709"/>
                </a:lnTo>
                <a:lnTo>
                  <a:pt x="403" y="1557"/>
                </a:lnTo>
                <a:lnTo>
                  <a:pt x="478" y="1408"/>
                </a:lnTo>
                <a:lnTo>
                  <a:pt x="551" y="1264"/>
                </a:lnTo>
                <a:lnTo>
                  <a:pt x="589" y="1195"/>
                </a:lnTo>
                <a:lnTo>
                  <a:pt x="626" y="1126"/>
                </a:lnTo>
                <a:lnTo>
                  <a:pt x="662" y="1058"/>
                </a:lnTo>
                <a:lnTo>
                  <a:pt x="700" y="993"/>
                </a:lnTo>
                <a:lnTo>
                  <a:pt x="737" y="930"/>
                </a:lnTo>
                <a:lnTo>
                  <a:pt x="775" y="867"/>
                </a:lnTo>
                <a:lnTo>
                  <a:pt x="811" y="808"/>
                </a:lnTo>
                <a:lnTo>
                  <a:pt x="848" y="749"/>
                </a:lnTo>
                <a:lnTo>
                  <a:pt x="885" y="692"/>
                </a:lnTo>
                <a:lnTo>
                  <a:pt x="868" y="685"/>
                </a:lnTo>
                <a:lnTo>
                  <a:pt x="881" y="698"/>
                </a:lnTo>
                <a:lnTo>
                  <a:pt x="919" y="645"/>
                </a:lnTo>
                <a:lnTo>
                  <a:pt x="956" y="593"/>
                </a:lnTo>
                <a:lnTo>
                  <a:pt x="992" y="543"/>
                </a:lnTo>
                <a:lnTo>
                  <a:pt x="1029" y="497"/>
                </a:lnTo>
                <a:lnTo>
                  <a:pt x="1067" y="452"/>
                </a:lnTo>
                <a:lnTo>
                  <a:pt x="1104" y="410"/>
                </a:lnTo>
                <a:lnTo>
                  <a:pt x="1142" y="371"/>
                </a:lnTo>
                <a:lnTo>
                  <a:pt x="1178" y="334"/>
                </a:lnTo>
                <a:lnTo>
                  <a:pt x="1214" y="302"/>
                </a:lnTo>
                <a:lnTo>
                  <a:pt x="1253" y="270"/>
                </a:lnTo>
                <a:lnTo>
                  <a:pt x="1289" y="240"/>
                </a:lnTo>
                <a:lnTo>
                  <a:pt x="1325" y="213"/>
                </a:lnTo>
                <a:lnTo>
                  <a:pt x="1361" y="188"/>
                </a:lnTo>
                <a:lnTo>
                  <a:pt x="1348" y="175"/>
                </a:lnTo>
                <a:lnTo>
                  <a:pt x="1355" y="191"/>
                </a:lnTo>
                <a:lnTo>
                  <a:pt x="1390" y="168"/>
                </a:lnTo>
                <a:lnTo>
                  <a:pt x="1426" y="147"/>
                </a:lnTo>
                <a:lnTo>
                  <a:pt x="1460" y="126"/>
                </a:lnTo>
                <a:lnTo>
                  <a:pt x="1495" y="109"/>
                </a:lnTo>
                <a:lnTo>
                  <a:pt x="1528" y="93"/>
                </a:lnTo>
                <a:lnTo>
                  <a:pt x="1562" y="79"/>
                </a:lnTo>
                <a:lnTo>
                  <a:pt x="1595" y="66"/>
                </a:lnTo>
                <a:lnTo>
                  <a:pt x="1629" y="56"/>
                </a:lnTo>
                <a:lnTo>
                  <a:pt x="1663" y="49"/>
                </a:lnTo>
                <a:lnTo>
                  <a:pt x="1656" y="31"/>
                </a:lnTo>
                <a:lnTo>
                  <a:pt x="1656" y="50"/>
                </a:lnTo>
                <a:lnTo>
                  <a:pt x="1689" y="43"/>
                </a:lnTo>
                <a:lnTo>
                  <a:pt x="1722" y="39"/>
                </a:lnTo>
                <a:lnTo>
                  <a:pt x="1754" y="37"/>
                </a:lnTo>
                <a:lnTo>
                  <a:pt x="1787" y="36"/>
                </a:lnTo>
                <a:lnTo>
                  <a:pt x="1820" y="39"/>
                </a:lnTo>
                <a:lnTo>
                  <a:pt x="1853" y="41"/>
                </a:lnTo>
                <a:lnTo>
                  <a:pt x="1885" y="47"/>
                </a:lnTo>
                <a:lnTo>
                  <a:pt x="1885" y="30"/>
                </a:lnTo>
                <a:lnTo>
                  <a:pt x="1878" y="46"/>
                </a:lnTo>
                <a:lnTo>
                  <a:pt x="1911" y="54"/>
                </a:lnTo>
                <a:lnTo>
                  <a:pt x="1943" y="63"/>
                </a:lnTo>
                <a:lnTo>
                  <a:pt x="1976" y="76"/>
                </a:lnTo>
                <a:lnTo>
                  <a:pt x="2009" y="89"/>
                </a:lnTo>
                <a:lnTo>
                  <a:pt x="2041" y="105"/>
                </a:lnTo>
                <a:lnTo>
                  <a:pt x="2074" y="124"/>
                </a:lnTo>
                <a:lnTo>
                  <a:pt x="2107" y="144"/>
                </a:lnTo>
                <a:lnTo>
                  <a:pt x="2114" y="128"/>
                </a:lnTo>
                <a:lnTo>
                  <a:pt x="2101" y="141"/>
                </a:lnTo>
                <a:lnTo>
                  <a:pt x="2134" y="162"/>
                </a:lnTo>
                <a:lnTo>
                  <a:pt x="2167" y="187"/>
                </a:lnTo>
                <a:lnTo>
                  <a:pt x="2200" y="214"/>
                </a:lnTo>
                <a:lnTo>
                  <a:pt x="2233" y="243"/>
                </a:lnTo>
                <a:lnTo>
                  <a:pt x="2268" y="273"/>
                </a:lnTo>
                <a:lnTo>
                  <a:pt x="2284" y="291"/>
                </a:lnTo>
                <a:lnTo>
                  <a:pt x="2301" y="308"/>
                </a:lnTo>
                <a:lnTo>
                  <a:pt x="2336" y="348"/>
                </a:lnTo>
                <a:lnTo>
                  <a:pt x="2370" y="394"/>
                </a:lnTo>
                <a:lnTo>
                  <a:pt x="2406" y="445"/>
                </a:lnTo>
                <a:lnTo>
                  <a:pt x="2419" y="432"/>
                </a:lnTo>
                <a:lnTo>
                  <a:pt x="2402" y="439"/>
                </a:lnTo>
                <a:lnTo>
                  <a:pt x="2438" y="494"/>
                </a:lnTo>
                <a:lnTo>
                  <a:pt x="2474" y="553"/>
                </a:lnTo>
                <a:lnTo>
                  <a:pt x="2510" y="616"/>
                </a:lnTo>
                <a:lnTo>
                  <a:pt x="2547" y="682"/>
                </a:lnTo>
                <a:lnTo>
                  <a:pt x="2583" y="752"/>
                </a:lnTo>
                <a:lnTo>
                  <a:pt x="2619" y="824"/>
                </a:lnTo>
                <a:lnTo>
                  <a:pt x="2657" y="898"/>
                </a:lnTo>
                <a:lnTo>
                  <a:pt x="2693" y="975"/>
                </a:lnTo>
                <a:lnTo>
                  <a:pt x="2729" y="1051"/>
                </a:lnTo>
                <a:lnTo>
                  <a:pt x="2763" y="1130"/>
                </a:lnTo>
                <a:lnTo>
                  <a:pt x="2834" y="1290"/>
                </a:lnTo>
                <a:lnTo>
                  <a:pt x="2902" y="1449"/>
                </a:lnTo>
                <a:lnTo>
                  <a:pt x="2935" y="1528"/>
                </a:lnTo>
                <a:lnTo>
                  <a:pt x="2967" y="1606"/>
                </a:lnTo>
                <a:lnTo>
                  <a:pt x="2998" y="1680"/>
                </a:lnTo>
                <a:lnTo>
                  <a:pt x="3028" y="1755"/>
                </a:lnTo>
                <a:lnTo>
                  <a:pt x="3059" y="1827"/>
                </a:lnTo>
                <a:lnTo>
                  <a:pt x="3088" y="1897"/>
                </a:lnTo>
                <a:lnTo>
                  <a:pt x="3115" y="1963"/>
                </a:lnTo>
                <a:lnTo>
                  <a:pt x="3141" y="2026"/>
                </a:lnTo>
                <a:lnTo>
                  <a:pt x="3165" y="2085"/>
                </a:lnTo>
                <a:lnTo>
                  <a:pt x="3190" y="2140"/>
                </a:lnTo>
                <a:lnTo>
                  <a:pt x="3211" y="2190"/>
                </a:lnTo>
                <a:lnTo>
                  <a:pt x="3233" y="2236"/>
                </a:lnTo>
                <a:lnTo>
                  <a:pt x="3252" y="2277"/>
                </a:lnTo>
                <a:lnTo>
                  <a:pt x="3262" y="2295"/>
                </a:lnTo>
                <a:lnTo>
                  <a:pt x="3270" y="2313"/>
                </a:lnTo>
                <a:lnTo>
                  <a:pt x="3302" y="2295"/>
                </a:lnTo>
                <a:lnTo>
                  <a:pt x="3295" y="2281"/>
                </a:lnTo>
                <a:lnTo>
                  <a:pt x="3285" y="2262"/>
                </a:lnTo>
                <a:lnTo>
                  <a:pt x="3266" y="2222"/>
                </a:lnTo>
                <a:lnTo>
                  <a:pt x="3245" y="2176"/>
                </a:lnTo>
                <a:lnTo>
                  <a:pt x="3223" y="2126"/>
                </a:lnTo>
                <a:lnTo>
                  <a:pt x="3198" y="2071"/>
                </a:lnTo>
                <a:lnTo>
                  <a:pt x="3174" y="2012"/>
                </a:lnTo>
                <a:lnTo>
                  <a:pt x="3148" y="1948"/>
                </a:lnTo>
                <a:lnTo>
                  <a:pt x="3121" y="1882"/>
                </a:lnTo>
                <a:lnTo>
                  <a:pt x="3092" y="1813"/>
                </a:lnTo>
                <a:lnTo>
                  <a:pt x="3062" y="1741"/>
                </a:lnTo>
                <a:lnTo>
                  <a:pt x="3031" y="1666"/>
                </a:lnTo>
                <a:lnTo>
                  <a:pt x="3000" y="1591"/>
                </a:lnTo>
                <a:lnTo>
                  <a:pt x="2968" y="1513"/>
                </a:lnTo>
                <a:lnTo>
                  <a:pt x="2935" y="1434"/>
                </a:lnTo>
                <a:lnTo>
                  <a:pt x="2867" y="1276"/>
                </a:lnTo>
                <a:lnTo>
                  <a:pt x="2797" y="1116"/>
                </a:lnTo>
                <a:lnTo>
                  <a:pt x="2762" y="1037"/>
                </a:lnTo>
                <a:lnTo>
                  <a:pt x="2726" y="960"/>
                </a:lnTo>
                <a:lnTo>
                  <a:pt x="2690" y="884"/>
                </a:lnTo>
                <a:lnTo>
                  <a:pt x="2653" y="809"/>
                </a:lnTo>
                <a:lnTo>
                  <a:pt x="2617" y="737"/>
                </a:lnTo>
                <a:lnTo>
                  <a:pt x="2581" y="668"/>
                </a:lnTo>
                <a:lnTo>
                  <a:pt x="2543" y="602"/>
                </a:lnTo>
                <a:lnTo>
                  <a:pt x="2507" y="538"/>
                </a:lnTo>
                <a:lnTo>
                  <a:pt x="2471" y="479"/>
                </a:lnTo>
                <a:lnTo>
                  <a:pt x="2435" y="425"/>
                </a:lnTo>
                <a:lnTo>
                  <a:pt x="2432" y="419"/>
                </a:lnTo>
                <a:lnTo>
                  <a:pt x="2396" y="368"/>
                </a:lnTo>
                <a:lnTo>
                  <a:pt x="2362" y="322"/>
                </a:lnTo>
                <a:lnTo>
                  <a:pt x="2327" y="282"/>
                </a:lnTo>
                <a:lnTo>
                  <a:pt x="2310" y="265"/>
                </a:lnTo>
                <a:lnTo>
                  <a:pt x="2293" y="247"/>
                </a:lnTo>
                <a:lnTo>
                  <a:pt x="2259" y="217"/>
                </a:lnTo>
                <a:lnTo>
                  <a:pt x="2226" y="188"/>
                </a:lnTo>
                <a:lnTo>
                  <a:pt x="2193" y="161"/>
                </a:lnTo>
                <a:lnTo>
                  <a:pt x="2160" y="137"/>
                </a:lnTo>
                <a:lnTo>
                  <a:pt x="2127" y="115"/>
                </a:lnTo>
                <a:lnTo>
                  <a:pt x="2121" y="111"/>
                </a:lnTo>
                <a:lnTo>
                  <a:pt x="2088" y="90"/>
                </a:lnTo>
                <a:lnTo>
                  <a:pt x="2055" y="72"/>
                </a:lnTo>
                <a:lnTo>
                  <a:pt x="2023" y="56"/>
                </a:lnTo>
                <a:lnTo>
                  <a:pt x="1990" y="43"/>
                </a:lnTo>
                <a:lnTo>
                  <a:pt x="1957" y="30"/>
                </a:lnTo>
                <a:lnTo>
                  <a:pt x="1925" y="21"/>
                </a:lnTo>
                <a:lnTo>
                  <a:pt x="1892" y="13"/>
                </a:lnTo>
                <a:lnTo>
                  <a:pt x="1885" y="11"/>
                </a:lnTo>
                <a:lnTo>
                  <a:pt x="1853" y="5"/>
                </a:lnTo>
                <a:lnTo>
                  <a:pt x="1820" y="3"/>
                </a:lnTo>
                <a:lnTo>
                  <a:pt x="1787" y="0"/>
                </a:lnTo>
                <a:lnTo>
                  <a:pt x="1754" y="1"/>
                </a:lnTo>
                <a:lnTo>
                  <a:pt x="1722" y="3"/>
                </a:lnTo>
                <a:lnTo>
                  <a:pt x="1689" y="7"/>
                </a:lnTo>
                <a:lnTo>
                  <a:pt x="1656" y="14"/>
                </a:lnTo>
                <a:lnTo>
                  <a:pt x="1649" y="16"/>
                </a:lnTo>
                <a:lnTo>
                  <a:pt x="1614" y="23"/>
                </a:lnTo>
                <a:lnTo>
                  <a:pt x="1581" y="33"/>
                </a:lnTo>
                <a:lnTo>
                  <a:pt x="1548" y="46"/>
                </a:lnTo>
                <a:lnTo>
                  <a:pt x="1513" y="60"/>
                </a:lnTo>
                <a:lnTo>
                  <a:pt x="1480" y="76"/>
                </a:lnTo>
                <a:lnTo>
                  <a:pt x="1446" y="93"/>
                </a:lnTo>
                <a:lnTo>
                  <a:pt x="1411" y="113"/>
                </a:lnTo>
                <a:lnTo>
                  <a:pt x="1375" y="135"/>
                </a:lnTo>
                <a:lnTo>
                  <a:pt x="1341" y="158"/>
                </a:lnTo>
                <a:lnTo>
                  <a:pt x="1335" y="162"/>
                </a:lnTo>
                <a:lnTo>
                  <a:pt x="1299" y="187"/>
                </a:lnTo>
                <a:lnTo>
                  <a:pt x="1263" y="214"/>
                </a:lnTo>
                <a:lnTo>
                  <a:pt x="1227" y="245"/>
                </a:lnTo>
                <a:lnTo>
                  <a:pt x="1191" y="275"/>
                </a:lnTo>
                <a:lnTo>
                  <a:pt x="1152" y="308"/>
                </a:lnTo>
                <a:lnTo>
                  <a:pt x="1116" y="345"/>
                </a:lnTo>
                <a:lnTo>
                  <a:pt x="1078" y="384"/>
                </a:lnTo>
                <a:lnTo>
                  <a:pt x="1041" y="426"/>
                </a:lnTo>
                <a:lnTo>
                  <a:pt x="1004" y="471"/>
                </a:lnTo>
                <a:lnTo>
                  <a:pt x="966" y="517"/>
                </a:lnTo>
                <a:lnTo>
                  <a:pt x="930" y="567"/>
                </a:lnTo>
                <a:lnTo>
                  <a:pt x="893" y="619"/>
                </a:lnTo>
                <a:lnTo>
                  <a:pt x="855" y="672"/>
                </a:lnTo>
                <a:lnTo>
                  <a:pt x="852" y="678"/>
                </a:lnTo>
                <a:lnTo>
                  <a:pt x="815" y="734"/>
                </a:lnTo>
                <a:lnTo>
                  <a:pt x="777" y="793"/>
                </a:lnTo>
                <a:lnTo>
                  <a:pt x="741" y="852"/>
                </a:lnTo>
                <a:lnTo>
                  <a:pt x="704" y="916"/>
                </a:lnTo>
                <a:lnTo>
                  <a:pt x="667" y="979"/>
                </a:lnTo>
                <a:lnTo>
                  <a:pt x="629" y="1044"/>
                </a:lnTo>
                <a:lnTo>
                  <a:pt x="593" y="1112"/>
                </a:lnTo>
                <a:lnTo>
                  <a:pt x="556" y="1181"/>
                </a:lnTo>
                <a:lnTo>
                  <a:pt x="518" y="1250"/>
                </a:lnTo>
                <a:lnTo>
                  <a:pt x="445" y="1394"/>
                </a:lnTo>
                <a:lnTo>
                  <a:pt x="370" y="1542"/>
                </a:lnTo>
                <a:lnTo>
                  <a:pt x="296" y="1695"/>
                </a:lnTo>
                <a:lnTo>
                  <a:pt x="222" y="1850"/>
                </a:lnTo>
                <a:lnTo>
                  <a:pt x="148" y="2007"/>
                </a:lnTo>
                <a:lnTo>
                  <a:pt x="73" y="2166"/>
                </a:lnTo>
                <a:lnTo>
                  <a:pt x="0" y="2326"/>
                </a:lnTo>
                <a:close/>
              </a:path>
            </a:pathLst>
          </a:custGeom>
          <a:solidFill>
            <a:srgbClr val="000000"/>
          </a:solidFill>
          <a:ln w="19050" cmpd="sng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Oval 37"/>
          <p:cNvSpPr>
            <a:spLocks noChangeArrowheads="1"/>
          </p:cNvSpPr>
          <p:nvPr/>
        </p:nvSpPr>
        <p:spPr bwMode="auto">
          <a:xfrm>
            <a:off x="5822130" y="4269523"/>
            <a:ext cx="52388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Oval 38"/>
          <p:cNvSpPr>
            <a:spLocks noChangeArrowheads="1"/>
          </p:cNvSpPr>
          <p:nvPr/>
        </p:nvSpPr>
        <p:spPr bwMode="auto">
          <a:xfrm>
            <a:off x="5974530" y="4213960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Oval 39"/>
          <p:cNvSpPr>
            <a:spLocks noChangeArrowheads="1"/>
          </p:cNvSpPr>
          <p:nvPr/>
        </p:nvSpPr>
        <p:spPr bwMode="auto">
          <a:xfrm>
            <a:off x="6044380" y="3859948"/>
            <a:ext cx="52388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Oval 40"/>
          <p:cNvSpPr>
            <a:spLocks noChangeArrowheads="1"/>
          </p:cNvSpPr>
          <p:nvPr/>
        </p:nvSpPr>
        <p:spPr bwMode="auto">
          <a:xfrm>
            <a:off x="5903094" y="4093310"/>
            <a:ext cx="52387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Oval 41"/>
          <p:cNvSpPr>
            <a:spLocks noChangeArrowheads="1"/>
          </p:cNvSpPr>
          <p:nvPr/>
        </p:nvSpPr>
        <p:spPr bwMode="auto">
          <a:xfrm>
            <a:off x="6065018" y="4009173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Oval 42"/>
          <p:cNvSpPr>
            <a:spLocks noChangeArrowheads="1"/>
          </p:cNvSpPr>
          <p:nvPr/>
        </p:nvSpPr>
        <p:spPr bwMode="auto">
          <a:xfrm>
            <a:off x="6145980" y="3859948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Oval 43"/>
          <p:cNvSpPr>
            <a:spLocks noChangeArrowheads="1"/>
          </p:cNvSpPr>
          <p:nvPr/>
        </p:nvSpPr>
        <p:spPr bwMode="auto">
          <a:xfrm>
            <a:off x="6145980" y="3691673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Oval 44"/>
          <p:cNvSpPr>
            <a:spLocks noChangeArrowheads="1"/>
          </p:cNvSpPr>
          <p:nvPr/>
        </p:nvSpPr>
        <p:spPr bwMode="auto">
          <a:xfrm>
            <a:off x="6287268" y="3617060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Oval 45"/>
          <p:cNvSpPr>
            <a:spLocks noChangeArrowheads="1"/>
          </p:cNvSpPr>
          <p:nvPr/>
        </p:nvSpPr>
        <p:spPr bwMode="auto">
          <a:xfrm>
            <a:off x="6266630" y="3458310"/>
            <a:ext cx="52388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Oval 46"/>
          <p:cNvSpPr>
            <a:spLocks noChangeArrowheads="1"/>
          </p:cNvSpPr>
          <p:nvPr/>
        </p:nvSpPr>
        <p:spPr bwMode="auto">
          <a:xfrm>
            <a:off x="6450780" y="3337660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Oval 47"/>
          <p:cNvSpPr>
            <a:spLocks noChangeArrowheads="1"/>
          </p:cNvSpPr>
          <p:nvPr/>
        </p:nvSpPr>
        <p:spPr bwMode="auto">
          <a:xfrm>
            <a:off x="6430143" y="3439260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Oval 48"/>
          <p:cNvSpPr>
            <a:spLocks noChangeArrowheads="1"/>
          </p:cNvSpPr>
          <p:nvPr/>
        </p:nvSpPr>
        <p:spPr bwMode="auto">
          <a:xfrm>
            <a:off x="6550794" y="3253523"/>
            <a:ext cx="52387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Oval 49"/>
          <p:cNvSpPr>
            <a:spLocks noChangeArrowheads="1"/>
          </p:cNvSpPr>
          <p:nvPr/>
        </p:nvSpPr>
        <p:spPr bwMode="auto">
          <a:xfrm>
            <a:off x="6814318" y="3224948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Oval 50"/>
          <p:cNvSpPr>
            <a:spLocks noChangeArrowheads="1"/>
          </p:cNvSpPr>
          <p:nvPr/>
        </p:nvSpPr>
        <p:spPr bwMode="auto">
          <a:xfrm>
            <a:off x="6550794" y="3337660"/>
            <a:ext cx="52387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Oval 51"/>
          <p:cNvSpPr>
            <a:spLocks noChangeArrowheads="1"/>
          </p:cNvSpPr>
          <p:nvPr/>
        </p:nvSpPr>
        <p:spPr bwMode="auto">
          <a:xfrm>
            <a:off x="6673030" y="3217009"/>
            <a:ext cx="50800" cy="46038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Oval 52"/>
          <p:cNvSpPr>
            <a:spLocks noChangeArrowheads="1"/>
          </p:cNvSpPr>
          <p:nvPr/>
        </p:nvSpPr>
        <p:spPr bwMode="auto">
          <a:xfrm>
            <a:off x="5882455" y="4428273"/>
            <a:ext cx="52388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Oval 53"/>
          <p:cNvSpPr>
            <a:spLocks noChangeArrowheads="1"/>
          </p:cNvSpPr>
          <p:nvPr/>
        </p:nvSpPr>
        <p:spPr bwMode="auto">
          <a:xfrm>
            <a:off x="6742880" y="3299560"/>
            <a:ext cx="52388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Oval 54"/>
          <p:cNvSpPr>
            <a:spLocks noChangeArrowheads="1"/>
          </p:cNvSpPr>
          <p:nvPr/>
        </p:nvSpPr>
        <p:spPr bwMode="auto">
          <a:xfrm>
            <a:off x="6874644" y="3337660"/>
            <a:ext cx="52387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Oval 55"/>
          <p:cNvSpPr>
            <a:spLocks noChangeArrowheads="1"/>
          </p:cNvSpPr>
          <p:nvPr/>
        </p:nvSpPr>
        <p:spPr bwMode="auto">
          <a:xfrm>
            <a:off x="6996880" y="3318610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Oval 56"/>
          <p:cNvSpPr>
            <a:spLocks noChangeArrowheads="1"/>
          </p:cNvSpPr>
          <p:nvPr/>
        </p:nvSpPr>
        <p:spPr bwMode="auto">
          <a:xfrm>
            <a:off x="6996880" y="3421798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Oval 57"/>
          <p:cNvSpPr>
            <a:spLocks noChangeArrowheads="1"/>
          </p:cNvSpPr>
          <p:nvPr/>
        </p:nvSpPr>
        <p:spPr bwMode="auto">
          <a:xfrm>
            <a:off x="6996880" y="3571023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Oval 58"/>
          <p:cNvSpPr>
            <a:spLocks noChangeArrowheads="1"/>
          </p:cNvSpPr>
          <p:nvPr/>
        </p:nvSpPr>
        <p:spPr bwMode="auto">
          <a:xfrm>
            <a:off x="7198494" y="3571023"/>
            <a:ext cx="52387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Oval 59"/>
          <p:cNvSpPr>
            <a:spLocks noChangeArrowheads="1"/>
          </p:cNvSpPr>
          <p:nvPr/>
        </p:nvSpPr>
        <p:spPr bwMode="auto">
          <a:xfrm>
            <a:off x="7117530" y="3477360"/>
            <a:ext cx="52388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Oval 60"/>
          <p:cNvSpPr>
            <a:spLocks noChangeArrowheads="1"/>
          </p:cNvSpPr>
          <p:nvPr/>
        </p:nvSpPr>
        <p:spPr bwMode="auto">
          <a:xfrm>
            <a:off x="7117530" y="3663098"/>
            <a:ext cx="52388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Oval 61"/>
          <p:cNvSpPr>
            <a:spLocks noChangeArrowheads="1"/>
          </p:cNvSpPr>
          <p:nvPr/>
        </p:nvSpPr>
        <p:spPr bwMode="auto">
          <a:xfrm>
            <a:off x="7258819" y="3756760"/>
            <a:ext cx="52387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Oval 62"/>
          <p:cNvSpPr>
            <a:spLocks noChangeArrowheads="1"/>
          </p:cNvSpPr>
          <p:nvPr/>
        </p:nvSpPr>
        <p:spPr bwMode="auto">
          <a:xfrm>
            <a:off x="7279455" y="3934560"/>
            <a:ext cx="52388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Oval 63"/>
          <p:cNvSpPr>
            <a:spLocks noChangeArrowheads="1"/>
          </p:cNvSpPr>
          <p:nvPr/>
        </p:nvSpPr>
        <p:spPr bwMode="auto">
          <a:xfrm>
            <a:off x="7381055" y="4018698"/>
            <a:ext cx="50800" cy="46037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Oval 64"/>
          <p:cNvSpPr>
            <a:spLocks noChangeArrowheads="1"/>
          </p:cNvSpPr>
          <p:nvPr/>
        </p:nvSpPr>
        <p:spPr bwMode="auto">
          <a:xfrm>
            <a:off x="7339780" y="3896460"/>
            <a:ext cx="52388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9" name="Oval 65"/>
          <p:cNvSpPr>
            <a:spLocks noChangeArrowheads="1"/>
          </p:cNvSpPr>
          <p:nvPr/>
        </p:nvSpPr>
        <p:spPr bwMode="auto">
          <a:xfrm>
            <a:off x="7350893" y="4204435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Oval 66"/>
          <p:cNvSpPr>
            <a:spLocks noChangeArrowheads="1"/>
          </p:cNvSpPr>
          <p:nvPr/>
        </p:nvSpPr>
        <p:spPr bwMode="auto">
          <a:xfrm>
            <a:off x="7503293" y="4298098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1" name="Oval 67"/>
          <p:cNvSpPr>
            <a:spLocks noChangeArrowheads="1"/>
          </p:cNvSpPr>
          <p:nvPr/>
        </p:nvSpPr>
        <p:spPr bwMode="auto">
          <a:xfrm>
            <a:off x="7462018" y="4456848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2" name="Line 68"/>
          <p:cNvSpPr>
            <a:spLocks noChangeShapeType="1"/>
          </p:cNvSpPr>
          <p:nvPr/>
        </p:nvSpPr>
        <p:spPr bwMode="auto">
          <a:xfrm>
            <a:off x="3277529" y="3160281"/>
            <a:ext cx="0" cy="15049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Line 69"/>
          <p:cNvSpPr>
            <a:spLocks noChangeShapeType="1"/>
          </p:cNvSpPr>
          <p:nvPr/>
        </p:nvSpPr>
        <p:spPr bwMode="auto">
          <a:xfrm>
            <a:off x="3277530" y="4660568"/>
            <a:ext cx="185737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74" name="Group 70"/>
          <p:cNvGrpSpPr>
            <a:grpSpLocks/>
          </p:cNvGrpSpPr>
          <p:nvPr/>
        </p:nvGrpSpPr>
        <p:grpSpPr bwMode="auto">
          <a:xfrm rot="4810536">
            <a:off x="3568041" y="3317443"/>
            <a:ext cx="1352550" cy="1238250"/>
            <a:chOff x="140" y="168"/>
            <a:chExt cx="142" cy="130"/>
          </a:xfrm>
        </p:grpSpPr>
        <p:sp>
          <p:nvSpPr>
            <p:cNvPr id="75" name="Oval 71"/>
            <p:cNvSpPr>
              <a:spLocks noChangeArrowheads="1"/>
            </p:cNvSpPr>
            <p:nvPr/>
          </p:nvSpPr>
          <p:spPr bwMode="auto">
            <a:xfrm>
              <a:off x="140" y="293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6" name="Oval 72"/>
            <p:cNvSpPr>
              <a:spLocks noChangeArrowheads="1"/>
            </p:cNvSpPr>
            <p:nvPr/>
          </p:nvSpPr>
          <p:spPr bwMode="auto">
            <a:xfrm>
              <a:off x="143" y="273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7" name="Oval 73"/>
            <p:cNvSpPr>
              <a:spLocks noChangeArrowheads="1"/>
            </p:cNvSpPr>
            <p:nvPr/>
          </p:nvSpPr>
          <p:spPr bwMode="auto">
            <a:xfrm>
              <a:off x="161" y="279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8" name="Oval 74"/>
            <p:cNvSpPr>
              <a:spLocks noChangeArrowheads="1"/>
            </p:cNvSpPr>
            <p:nvPr/>
          </p:nvSpPr>
          <p:spPr bwMode="auto">
            <a:xfrm>
              <a:off x="159" y="253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9" name="Oval 75"/>
            <p:cNvSpPr>
              <a:spLocks noChangeArrowheads="1"/>
            </p:cNvSpPr>
            <p:nvPr/>
          </p:nvSpPr>
          <p:spPr bwMode="auto">
            <a:xfrm>
              <a:off x="175" y="260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0" name="Oval 76"/>
            <p:cNvSpPr>
              <a:spLocks noChangeArrowheads="1"/>
            </p:cNvSpPr>
            <p:nvPr/>
          </p:nvSpPr>
          <p:spPr bwMode="auto">
            <a:xfrm>
              <a:off x="183" y="249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1" name="Oval 77"/>
            <p:cNvSpPr>
              <a:spLocks noChangeArrowheads="1"/>
            </p:cNvSpPr>
            <p:nvPr/>
          </p:nvSpPr>
          <p:spPr bwMode="auto">
            <a:xfrm>
              <a:off x="191" y="237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" name="Oval 78"/>
            <p:cNvSpPr>
              <a:spLocks noChangeArrowheads="1"/>
            </p:cNvSpPr>
            <p:nvPr/>
          </p:nvSpPr>
          <p:spPr bwMode="auto">
            <a:xfrm>
              <a:off x="204" y="238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3" name="Oval 79"/>
            <p:cNvSpPr>
              <a:spLocks noChangeArrowheads="1"/>
            </p:cNvSpPr>
            <p:nvPr/>
          </p:nvSpPr>
          <p:spPr bwMode="auto">
            <a:xfrm>
              <a:off x="209" y="222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4" name="Oval 80"/>
            <p:cNvSpPr>
              <a:spLocks noChangeArrowheads="1"/>
            </p:cNvSpPr>
            <p:nvPr/>
          </p:nvSpPr>
          <p:spPr bwMode="auto">
            <a:xfrm>
              <a:off x="229" y="215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5" name="Oval 81"/>
            <p:cNvSpPr>
              <a:spLocks noChangeArrowheads="1"/>
            </p:cNvSpPr>
            <p:nvPr/>
          </p:nvSpPr>
          <p:spPr bwMode="auto">
            <a:xfrm>
              <a:off x="231" y="225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6" name="Oval 82"/>
            <p:cNvSpPr>
              <a:spLocks noChangeArrowheads="1"/>
            </p:cNvSpPr>
            <p:nvPr/>
          </p:nvSpPr>
          <p:spPr bwMode="auto">
            <a:xfrm>
              <a:off x="239" y="198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7" name="Oval 83"/>
            <p:cNvSpPr>
              <a:spLocks noChangeArrowheads="1"/>
            </p:cNvSpPr>
            <p:nvPr/>
          </p:nvSpPr>
          <p:spPr bwMode="auto">
            <a:xfrm>
              <a:off x="264" y="195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8" name="Oval 84"/>
            <p:cNvSpPr>
              <a:spLocks noChangeArrowheads="1"/>
            </p:cNvSpPr>
            <p:nvPr/>
          </p:nvSpPr>
          <p:spPr bwMode="auto">
            <a:xfrm>
              <a:off x="263" y="177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9" name="Oval 85"/>
            <p:cNvSpPr>
              <a:spLocks noChangeArrowheads="1"/>
            </p:cNvSpPr>
            <p:nvPr/>
          </p:nvSpPr>
          <p:spPr bwMode="auto">
            <a:xfrm>
              <a:off x="277" y="181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0" name="Oval 86"/>
            <p:cNvSpPr>
              <a:spLocks noChangeArrowheads="1"/>
            </p:cNvSpPr>
            <p:nvPr/>
          </p:nvSpPr>
          <p:spPr bwMode="auto">
            <a:xfrm>
              <a:off x="277" y="168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91" name="Line 87"/>
          <p:cNvSpPr>
            <a:spLocks noChangeShapeType="1"/>
          </p:cNvSpPr>
          <p:nvPr/>
        </p:nvSpPr>
        <p:spPr bwMode="auto">
          <a:xfrm rot="4810536" flipV="1">
            <a:off x="3468029" y="3322206"/>
            <a:ext cx="1524000" cy="1228725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3" name="Text Box 89"/>
          <p:cNvSpPr txBox="1">
            <a:spLocks noChangeArrowheads="1"/>
          </p:cNvSpPr>
          <p:nvPr/>
        </p:nvSpPr>
        <p:spPr bwMode="auto">
          <a:xfrm>
            <a:off x="5106630" y="4650487"/>
            <a:ext cx="494525" cy="317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endParaRPr lang="cs-CZ" sz="2000" b="1" baseline="-250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4" name="Text Box 7"/>
          <p:cNvSpPr txBox="1">
            <a:spLocks noChangeArrowheads="1"/>
          </p:cNvSpPr>
          <p:nvPr/>
        </p:nvSpPr>
        <p:spPr bwMode="auto">
          <a:xfrm>
            <a:off x="2933170" y="2953587"/>
            <a:ext cx="5143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endParaRPr lang="cs-CZ" sz="2000" b="1" baseline="-250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5" name="Text Box 7"/>
          <p:cNvSpPr txBox="1">
            <a:spLocks noChangeArrowheads="1"/>
          </p:cNvSpPr>
          <p:nvPr/>
        </p:nvSpPr>
        <p:spPr bwMode="auto">
          <a:xfrm>
            <a:off x="5366756" y="2961612"/>
            <a:ext cx="5143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endParaRPr lang="cs-CZ" sz="2000" b="1" baseline="-250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6" name="Line 68"/>
          <p:cNvSpPr>
            <a:spLocks noChangeShapeType="1"/>
          </p:cNvSpPr>
          <p:nvPr/>
        </p:nvSpPr>
        <p:spPr bwMode="auto">
          <a:xfrm>
            <a:off x="5730367" y="3160281"/>
            <a:ext cx="0" cy="15049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7" name="Line 69"/>
          <p:cNvSpPr>
            <a:spLocks noChangeShapeType="1"/>
          </p:cNvSpPr>
          <p:nvPr/>
        </p:nvSpPr>
        <p:spPr bwMode="auto">
          <a:xfrm>
            <a:off x="5739994" y="4658968"/>
            <a:ext cx="185737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8" name="TextovéPole 97"/>
          <p:cNvSpPr txBox="1"/>
          <p:nvPr/>
        </p:nvSpPr>
        <p:spPr>
          <a:xfrm>
            <a:off x="852205" y="2498570"/>
            <a:ext cx="2394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Kladná korelace </a:t>
            </a:r>
          </a:p>
        </p:txBody>
      </p:sp>
      <p:sp>
        <p:nvSpPr>
          <p:cNvPr id="99" name="TextovéPole 98"/>
          <p:cNvSpPr txBox="1"/>
          <p:nvPr/>
        </p:nvSpPr>
        <p:spPr>
          <a:xfrm>
            <a:off x="3259397" y="2498570"/>
            <a:ext cx="2394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Záporná korelace </a:t>
            </a:r>
          </a:p>
        </p:txBody>
      </p:sp>
      <p:sp>
        <p:nvSpPr>
          <p:cNvPr id="100" name="TextovéPole 99"/>
          <p:cNvSpPr txBox="1"/>
          <p:nvPr/>
        </p:nvSpPr>
        <p:spPr>
          <a:xfrm>
            <a:off x="5779616" y="2496970"/>
            <a:ext cx="21078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Bez korelace </a:t>
            </a:r>
          </a:p>
        </p:txBody>
      </p:sp>
    </p:spTree>
    <p:extLst>
      <p:ext uri="{BB962C8B-B14F-4D97-AF65-F5344CB8AC3E}">
        <p14:creationId xmlns:p14="http://schemas.microsoft.com/office/powerpoint/2010/main" val="26255209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Korelační koeficienty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lnSpc>
                <a:spcPct val="100000"/>
              </a:lnSpc>
            </a:pPr>
            <a:r>
              <a:rPr lang="cs-CZ" alt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Korelační koeficient 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cs-CZ" altLang="cs-CZ" sz="2400" i="1" dirty="0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) – kvantifikuje míru vztahu mezi dvěma spojitými veličinami </a:t>
            </a:r>
            <a:r>
              <a:rPr lang="cs-CZ" altLang="cs-CZ" sz="2400" i="1" dirty="0"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cs-CZ" altLang="cs-CZ" sz="2400" i="1" dirty="0"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>
              <a:lnSpc>
                <a:spcPct val="100000"/>
              </a:lnSpc>
            </a:pPr>
            <a:r>
              <a:rPr lang="cs-CZ" altLang="cs-CZ" sz="24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Pearsonův</a:t>
            </a:r>
            <a:r>
              <a:rPr lang="cs-CZ" altLang="cs-CZ" sz="2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korelační koeficient 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je parametrický; hodnotí míru lineární závislosti mezi dvěma spojitými proměnnými.</a:t>
            </a:r>
          </a:p>
          <a:p>
            <a:pPr marL="355600" indent="0" defTabSz="355600">
              <a:lnSpc>
                <a:spcPct val="100000"/>
              </a:lnSpc>
              <a:buNone/>
            </a:pPr>
            <a:r>
              <a:rPr lang="cs-CZ" alt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Předpoklad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: proměnné pocházejí z tzv. dvourozměrného </a:t>
            </a:r>
            <a:r>
              <a:rPr lang="cs-CZ" alt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normálního rozdělení 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(pro každou hodnotu X má proměnná Y normální rozdělení a pro každou hodnotu Y má proměnná X normální rozdělení)</a:t>
            </a:r>
          </a:p>
          <a:p>
            <a:pPr marL="342900" indent="-342900">
              <a:lnSpc>
                <a:spcPct val="100000"/>
              </a:lnSpc>
            </a:pPr>
            <a:r>
              <a:rPr lang="cs-CZ" altLang="cs-CZ" sz="24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Spearmanův</a:t>
            </a:r>
            <a:r>
              <a:rPr lang="cs-CZ" altLang="cs-CZ" sz="2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korelační koeficient 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je </a:t>
            </a:r>
            <a:r>
              <a:rPr lang="cs-CZ" altLang="cs-CZ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neparametrický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; hodnotí míru závislosti pořadí hodnot dvou spojitých proměnných.</a:t>
            </a:r>
          </a:p>
          <a:p>
            <a:pPr marL="342900" indent="-342900">
              <a:lnSpc>
                <a:spcPct val="100000"/>
              </a:lnSpc>
            </a:pP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Hodnota </a:t>
            </a:r>
            <a:r>
              <a:rPr lang="cs-CZ" altLang="cs-CZ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je </a:t>
            </a:r>
            <a:r>
              <a:rPr lang="cs-CZ" alt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kladná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, když vyšší hodnoty </a:t>
            </a:r>
            <a:r>
              <a:rPr lang="cs-CZ" altLang="cs-CZ" sz="2400" i="1" dirty="0"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souvisí s vyššími hodnotami </a:t>
            </a:r>
            <a:r>
              <a:rPr lang="cs-CZ" altLang="cs-CZ" sz="2400" i="1" dirty="0"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. Naopak hodnota </a:t>
            </a:r>
            <a:r>
              <a:rPr lang="cs-CZ" altLang="cs-CZ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je </a:t>
            </a:r>
            <a:r>
              <a:rPr lang="cs-CZ" alt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záporná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, když nižší hodnoty </a:t>
            </a:r>
            <a:r>
              <a:rPr lang="cs-CZ" altLang="cs-CZ" sz="2400" i="1" dirty="0"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souvisí s vyššími hodnotami </a:t>
            </a:r>
            <a:r>
              <a:rPr lang="cs-CZ" altLang="cs-CZ" sz="2400" i="1" dirty="0"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675601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Institut biostatistiky a analýz LF – Výuka – Biostatistika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Statistická významnost korelačního koeficientu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lnSpc>
                <a:spcPct val="110000"/>
              </a:lnSpc>
              <a:buFont typeface="+mj-lt"/>
              <a:buAutoNum type="arabicPeriod"/>
            </a:pPr>
            <a:endParaRPr lang="cs-CZ" altLang="cs-CZ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lnSpc>
                <a:spcPct val="110000"/>
              </a:lnSpc>
            </a:pP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Korelační koeficient nabývá hodnot od -1 do 1</a:t>
            </a:r>
          </a:p>
          <a:p>
            <a:pPr marL="1005300" lvl="2" indent="-342900">
              <a:lnSpc>
                <a:spcPct val="110000"/>
              </a:lnSpc>
            </a:pP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		r = 0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nekorelované veličiny</a:t>
            </a:r>
          </a:p>
          <a:p>
            <a:pPr marL="1005300" lvl="2" indent="-342900">
              <a:lnSpc>
                <a:spcPct val="110000"/>
              </a:lnSpc>
            </a:pP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		r &gt; 0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kladně korelované veličiny</a:t>
            </a:r>
          </a:p>
          <a:p>
            <a:pPr marL="1005300" lvl="2" indent="-342900">
              <a:lnSpc>
                <a:spcPct val="110000"/>
              </a:lnSpc>
            </a:pP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		r &lt; 0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→ z</a:t>
            </a: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áporně korelované veličiny</a:t>
            </a:r>
          </a:p>
          <a:p>
            <a:pPr marL="342900" indent="-342900">
              <a:lnSpc>
                <a:spcPct val="110000"/>
              </a:lnSpc>
            </a:pP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Testujeme hypotézu o nezávislosti spojitých proměnných: </a:t>
            </a:r>
          </a:p>
          <a:p>
            <a:pPr marL="0" indent="0" defTabSz="355600">
              <a:lnSpc>
                <a:spcPct val="110000"/>
              </a:lnSpc>
              <a:buNone/>
            </a:pPr>
            <a:r>
              <a:rPr lang="cs-CZ" alt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	H</a:t>
            </a:r>
            <a:r>
              <a:rPr lang="cs-CZ" altLang="cs-CZ" sz="2400" b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: proměnné X a Y jsou nezávislé náhodné veličiny; </a:t>
            </a:r>
          </a:p>
          <a:p>
            <a:pPr marL="0" indent="0" defTabSz="355600">
              <a:lnSpc>
                <a:spcPct val="110000"/>
              </a:lnSpc>
              <a:buNone/>
            </a:pP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cs-CZ" alt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cs-CZ" altLang="cs-CZ" sz="2400" b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: proměnné X a Y nejsou nezávislé náhodné veličiny;</a:t>
            </a:r>
          </a:p>
          <a:p>
            <a:pPr marL="342900" indent="-342900" defTabSz="355600">
              <a:lnSpc>
                <a:spcPct val="110000"/>
              </a:lnSpc>
            </a:pP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Testování pomocí intervalu spolehlivosti nebo výpočet testové statistiky a srovnání s kritickou hodnotou nebo výpočet p-hodnoty.</a:t>
            </a:r>
          </a:p>
          <a:p>
            <a:pPr marL="342900" indent="-342900" defTabSz="355600">
              <a:lnSpc>
                <a:spcPct val="100000"/>
              </a:lnSpc>
            </a:pPr>
            <a:endParaRPr lang="cs-CZ" alt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55600" lvl="2" indent="-355600">
              <a:buFont typeface="Arial" panose="020B0604020202020204" pitchFamily="34" charset="0"/>
              <a:buChar char="•"/>
            </a:pPr>
            <a:endParaRPr lang="cs-CZ" altLang="cs-CZ" sz="2400" dirty="0"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/>
              <p:cNvSpPr txBox="1"/>
              <p:nvPr/>
            </p:nvSpPr>
            <p:spPr>
              <a:xfrm>
                <a:off x="7426177" y="3908002"/>
                <a:ext cx="81887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6177" y="3908002"/>
                <a:ext cx="818879" cy="369332"/>
              </a:xfrm>
              <a:prstGeom prst="rect">
                <a:avLst/>
              </a:prstGeom>
              <a:blipFill>
                <a:blip r:embed="rId2"/>
                <a:stretch>
                  <a:fillRect l="-2963" r="-6667" b="-983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7715666" y="4313636"/>
                <a:ext cx="81887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≠0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15666" y="4313636"/>
                <a:ext cx="818879" cy="369332"/>
              </a:xfrm>
              <a:prstGeom prst="rect">
                <a:avLst/>
              </a:prstGeom>
              <a:blipFill>
                <a:blip r:embed="rId3"/>
                <a:stretch>
                  <a:fillRect l="-3731" r="-6716" b="-10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2" descr="http://files.mscck-trmice.webnode.cz/200000297-22250231ed/vyk%C5%99i%C4%8Dn%C3%ADk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49897" y="2439265"/>
            <a:ext cx="865769" cy="72147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51674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Institut biostatistiky a analýz LF – Výuka – Biostatistika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Možné problémy s výpočtem </a:t>
            </a:r>
            <a:r>
              <a:rPr lang="cs-CZ" i="1" dirty="0"/>
              <a:t>r</a:t>
            </a: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610394" y="1393224"/>
            <a:ext cx="3276600" cy="361950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Problém více skupin</a:t>
            </a: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5153820" y="1393224"/>
            <a:ext cx="3457575" cy="361950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Nelineární vztah</a:t>
            </a: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2662950" y="3195312"/>
            <a:ext cx="14106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20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5030844" y="1750612"/>
            <a:ext cx="1330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2000" b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7379412" y="3158799"/>
            <a:ext cx="14106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2000" b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</a:p>
        </p:txBody>
      </p:sp>
      <p:sp>
        <p:nvSpPr>
          <p:cNvPr id="15" name="Rectangle 8"/>
          <p:cNvSpPr>
            <a:spLocks noChangeArrowheads="1"/>
          </p:cNvSpPr>
          <p:nvPr/>
        </p:nvSpPr>
        <p:spPr bwMode="auto">
          <a:xfrm>
            <a:off x="2675732" y="2548924"/>
            <a:ext cx="12192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 = 0,981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(p &lt; 0,001)</a:t>
            </a:r>
          </a:p>
        </p:txBody>
      </p:sp>
      <p:sp>
        <p:nvSpPr>
          <p:cNvPr id="16" name="Rectangle 9"/>
          <p:cNvSpPr>
            <a:spLocks noChangeArrowheads="1"/>
          </p:cNvSpPr>
          <p:nvPr/>
        </p:nvSpPr>
        <p:spPr bwMode="auto">
          <a:xfrm>
            <a:off x="7144545" y="2521938"/>
            <a:ext cx="1438275" cy="523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 = 0,761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(p = 0,032)</a:t>
            </a:r>
          </a:p>
        </p:txBody>
      </p:sp>
      <p:sp>
        <p:nvSpPr>
          <p:cNvPr id="17" name="Freeform 10"/>
          <p:cNvSpPr>
            <a:spLocks/>
          </p:cNvSpPr>
          <p:nvPr/>
        </p:nvSpPr>
        <p:spPr bwMode="auto">
          <a:xfrm>
            <a:off x="813595" y="2034575"/>
            <a:ext cx="1630363" cy="1217613"/>
          </a:xfrm>
          <a:custGeom>
            <a:avLst/>
            <a:gdLst>
              <a:gd name="T0" fmla="*/ 0 w 3082"/>
              <a:gd name="T1" fmla="*/ 2274 h 2303"/>
              <a:gd name="T2" fmla="*/ 22 w 3082"/>
              <a:gd name="T3" fmla="*/ 2303 h 2303"/>
              <a:gd name="T4" fmla="*/ 3082 w 3082"/>
              <a:gd name="T5" fmla="*/ 29 h 2303"/>
              <a:gd name="T6" fmla="*/ 3061 w 3082"/>
              <a:gd name="T7" fmla="*/ 0 h 2303"/>
              <a:gd name="T8" fmla="*/ 0 w 3082"/>
              <a:gd name="T9" fmla="*/ 2274 h 230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2"/>
              <a:gd name="T16" fmla="*/ 0 h 2303"/>
              <a:gd name="T17" fmla="*/ 3082 w 3082"/>
              <a:gd name="T18" fmla="*/ 2303 h 230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2" h="2303">
                <a:moveTo>
                  <a:pt x="0" y="2274"/>
                </a:moveTo>
                <a:lnTo>
                  <a:pt x="22" y="2303"/>
                </a:lnTo>
                <a:lnTo>
                  <a:pt x="3082" y="29"/>
                </a:lnTo>
                <a:lnTo>
                  <a:pt x="3061" y="0"/>
                </a:lnTo>
                <a:lnTo>
                  <a:pt x="0" y="2274"/>
                </a:lnTo>
                <a:close/>
              </a:path>
            </a:pathLst>
          </a:custGeom>
          <a:solidFill>
            <a:srgbClr val="000000"/>
          </a:solidFill>
          <a:ln w="19050" cmpd="sng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Rectangle 11"/>
          <p:cNvSpPr>
            <a:spLocks noChangeArrowheads="1"/>
          </p:cNvSpPr>
          <p:nvPr/>
        </p:nvSpPr>
        <p:spPr bwMode="auto">
          <a:xfrm>
            <a:off x="597694" y="1939324"/>
            <a:ext cx="19050" cy="1473200"/>
          </a:xfrm>
          <a:prstGeom prst="re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Rectangle 12"/>
          <p:cNvSpPr>
            <a:spLocks noChangeArrowheads="1"/>
          </p:cNvSpPr>
          <p:nvPr/>
        </p:nvSpPr>
        <p:spPr bwMode="auto">
          <a:xfrm>
            <a:off x="605632" y="3395062"/>
            <a:ext cx="1974850" cy="19050"/>
          </a:xfrm>
          <a:prstGeom prst="re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Rectangle 13"/>
          <p:cNvSpPr>
            <a:spLocks noChangeArrowheads="1"/>
          </p:cNvSpPr>
          <p:nvPr/>
        </p:nvSpPr>
        <p:spPr bwMode="auto">
          <a:xfrm>
            <a:off x="138908" y="1528163"/>
            <a:ext cx="547687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Rectangle 14"/>
          <p:cNvSpPr>
            <a:spLocks noChangeArrowheads="1"/>
          </p:cNvSpPr>
          <p:nvPr/>
        </p:nvSpPr>
        <p:spPr bwMode="auto">
          <a:xfrm>
            <a:off x="113508" y="1502763"/>
            <a:ext cx="547687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Rectangle 15"/>
          <p:cNvSpPr>
            <a:spLocks noChangeArrowheads="1"/>
          </p:cNvSpPr>
          <p:nvPr/>
        </p:nvSpPr>
        <p:spPr bwMode="auto">
          <a:xfrm>
            <a:off x="382644" y="1787124"/>
            <a:ext cx="1330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20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endParaRPr lang="cs-CZ" sz="2000" b="1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Oval 16"/>
          <p:cNvSpPr>
            <a:spLocks noChangeArrowheads="1"/>
          </p:cNvSpPr>
          <p:nvPr/>
        </p:nvSpPr>
        <p:spPr bwMode="auto">
          <a:xfrm>
            <a:off x="1072358" y="3226787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Oval 17"/>
          <p:cNvSpPr>
            <a:spLocks noChangeArrowheads="1"/>
          </p:cNvSpPr>
          <p:nvPr/>
        </p:nvSpPr>
        <p:spPr bwMode="auto">
          <a:xfrm>
            <a:off x="940595" y="3087087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Oval 18"/>
          <p:cNvSpPr>
            <a:spLocks noChangeArrowheads="1"/>
          </p:cNvSpPr>
          <p:nvPr/>
        </p:nvSpPr>
        <p:spPr bwMode="auto">
          <a:xfrm>
            <a:off x="1132683" y="2964849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Oval 19"/>
          <p:cNvSpPr>
            <a:spLocks noChangeArrowheads="1"/>
          </p:cNvSpPr>
          <p:nvPr/>
        </p:nvSpPr>
        <p:spPr bwMode="auto">
          <a:xfrm>
            <a:off x="970758" y="301247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Oval 20"/>
          <p:cNvSpPr>
            <a:spLocks noChangeArrowheads="1"/>
          </p:cNvSpPr>
          <p:nvPr/>
        </p:nvSpPr>
        <p:spPr bwMode="auto">
          <a:xfrm>
            <a:off x="1132683" y="3058512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" name="Oval 21"/>
          <p:cNvSpPr>
            <a:spLocks noChangeArrowheads="1"/>
          </p:cNvSpPr>
          <p:nvPr/>
        </p:nvSpPr>
        <p:spPr bwMode="auto">
          <a:xfrm>
            <a:off x="859633" y="3048987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Oval 22"/>
          <p:cNvSpPr>
            <a:spLocks noChangeArrowheads="1"/>
          </p:cNvSpPr>
          <p:nvPr/>
        </p:nvSpPr>
        <p:spPr bwMode="auto">
          <a:xfrm>
            <a:off x="1091408" y="2928337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" name="Oval 23"/>
          <p:cNvSpPr>
            <a:spLocks noChangeArrowheads="1"/>
          </p:cNvSpPr>
          <p:nvPr/>
        </p:nvSpPr>
        <p:spPr bwMode="auto">
          <a:xfrm>
            <a:off x="980283" y="317122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" name="Oval 24"/>
          <p:cNvSpPr>
            <a:spLocks noChangeArrowheads="1"/>
          </p:cNvSpPr>
          <p:nvPr/>
        </p:nvSpPr>
        <p:spPr bwMode="auto">
          <a:xfrm>
            <a:off x="1091408" y="2890237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Oval 25"/>
          <p:cNvSpPr>
            <a:spLocks noChangeArrowheads="1"/>
          </p:cNvSpPr>
          <p:nvPr/>
        </p:nvSpPr>
        <p:spPr bwMode="auto">
          <a:xfrm>
            <a:off x="1264445" y="301247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" name="Oval 26"/>
          <p:cNvSpPr>
            <a:spLocks noChangeArrowheads="1"/>
          </p:cNvSpPr>
          <p:nvPr/>
        </p:nvSpPr>
        <p:spPr bwMode="auto">
          <a:xfrm>
            <a:off x="1072358" y="3123599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" name="Oval 27"/>
          <p:cNvSpPr>
            <a:spLocks noChangeArrowheads="1"/>
          </p:cNvSpPr>
          <p:nvPr/>
        </p:nvSpPr>
        <p:spPr bwMode="auto">
          <a:xfrm>
            <a:off x="1010445" y="2871187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5" name="Oval 28"/>
          <p:cNvSpPr>
            <a:spLocks noChangeArrowheads="1"/>
          </p:cNvSpPr>
          <p:nvPr/>
        </p:nvSpPr>
        <p:spPr bwMode="auto">
          <a:xfrm>
            <a:off x="1294608" y="2928337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" name="Oval 29"/>
          <p:cNvSpPr>
            <a:spLocks noChangeArrowheads="1"/>
          </p:cNvSpPr>
          <p:nvPr/>
        </p:nvSpPr>
        <p:spPr bwMode="auto">
          <a:xfrm>
            <a:off x="1173958" y="283467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7" name="Oval 30"/>
          <p:cNvSpPr>
            <a:spLocks noChangeArrowheads="1"/>
          </p:cNvSpPr>
          <p:nvPr/>
        </p:nvSpPr>
        <p:spPr bwMode="auto">
          <a:xfrm>
            <a:off x="2143920" y="2098074"/>
            <a:ext cx="42863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" name="Oval 31"/>
          <p:cNvSpPr>
            <a:spLocks noChangeArrowheads="1"/>
          </p:cNvSpPr>
          <p:nvPr/>
        </p:nvSpPr>
        <p:spPr bwMode="auto">
          <a:xfrm>
            <a:off x="2226470" y="209807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9" name="Oval 32"/>
          <p:cNvSpPr>
            <a:spLocks noChangeArrowheads="1"/>
          </p:cNvSpPr>
          <p:nvPr/>
        </p:nvSpPr>
        <p:spPr bwMode="auto">
          <a:xfrm>
            <a:off x="2124870" y="2182212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" name="Oval 33"/>
          <p:cNvSpPr>
            <a:spLocks noChangeArrowheads="1"/>
          </p:cNvSpPr>
          <p:nvPr/>
        </p:nvSpPr>
        <p:spPr bwMode="auto">
          <a:xfrm>
            <a:off x="2185195" y="213617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1" name="Oval 34"/>
          <p:cNvSpPr>
            <a:spLocks noChangeArrowheads="1"/>
          </p:cNvSpPr>
          <p:nvPr/>
        </p:nvSpPr>
        <p:spPr bwMode="auto">
          <a:xfrm>
            <a:off x="2062958" y="2293338"/>
            <a:ext cx="41275" cy="39687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2" name="Oval 35"/>
          <p:cNvSpPr>
            <a:spLocks noChangeArrowheads="1"/>
          </p:cNvSpPr>
          <p:nvPr/>
        </p:nvSpPr>
        <p:spPr bwMode="auto">
          <a:xfrm>
            <a:off x="2062958" y="2153637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" name="Oval 36"/>
          <p:cNvSpPr>
            <a:spLocks noChangeArrowheads="1"/>
          </p:cNvSpPr>
          <p:nvPr/>
        </p:nvSpPr>
        <p:spPr bwMode="auto">
          <a:xfrm>
            <a:off x="2194720" y="2266349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4" name="Oval 37"/>
          <p:cNvSpPr>
            <a:spLocks noChangeArrowheads="1"/>
          </p:cNvSpPr>
          <p:nvPr/>
        </p:nvSpPr>
        <p:spPr bwMode="auto">
          <a:xfrm>
            <a:off x="2347120" y="2283812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5" name="Freeform 38"/>
          <p:cNvSpPr>
            <a:spLocks/>
          </p:cNvSpPr>
          <p:nvPr/>
        </p:nvSpPr>
        <p:spPr bwMode="auto">
          <a:xfrm>
            <a:off x="5482432" y="1979012"/>
            <a:ext cx="1631950" cy="1217612"/>
          </a:xfrm>
          <a:custGeom>
            <a:avLst/>
            <a:gdLst>
              <a:gd name="T0" fmla="*/ 0 w 3082"/>
              <a:gd name="T1" fmla="*/ 2273 h 2302"/>
              <a:gd name="T2" fmla="*/ 21 w 3082"/>
              <a:gd name="T3" fmla="*/ 2302 h 2302"/>
              <a:gd name="T4" fmla="*/ 3082 w 3082"/>
              <a:gd name="T5" fmla="*/ 29 h 2302"/>
              <a:gd name="T6" fmla="*/ 3060 w 3082"/>
              <a:gd name="T7" fmla="*/ 0 h 2302"/>
              <a:gd name="T8" fmla="*/ 0 w 3082"/>
              <a:gd name="T9" fmla="*/ 2273 h 230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2"/>
              <a:gd name="T16" fmla="*/ 0 h 2302"/>
              <a:gd name="T17" fmla="*/ 3082 w 3082"/>
              <a:gd name="T18" fmla="*/ 2302 h 230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2" h="2302">
                <a:moveTo>
                  <a:pt x="0" y="2273"/>
                </a:moveTo>
                <a:lnTo>
                  <a:pt x="21" y="2302"/>
                </a:lnTo>
                <a:lnTo>
                  <a:pt x="3082" y="29"/>
                </a:lnTo>
                <a:lnTo>
                  <a:pt x="3060" y="0"/>
                </a:lnTo>
                <a:lnTo>
                  <a:pt x="0" y="2273"/>
                </a:lnTo>
                <a:close/>
              </a:path>
            </a:pathLst>
          </a:custGeom>
          <a:solidFill>
            <a:srgbClr val="000000"/>
          </a:solidFill>
          <a:ln w="19050" cmpd="sng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6" name="Rectangle 39"/>
          <p:cNvSpPr>
            <a:spLocks noChangeArrowheads="1"/>
          </p:cNvSpPr>
          <p:nvPr/>
        </p:nvSpPr>
        <p:spPr bwMode="auto">
          <a:xfrm>
            <a:off x="5257007" y="1883762"/>
            <a:ext cx="19050" cy="1473200"/>
          </a:xfrm>
          <a:prstGeom prst="re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7" name="Rectangle 40"/>
          <p:cNvSpPr>
            <a:spLocks noChangeArrowheads="1"/>
          </p:cNvSpPr>
          <p:nvPr/>
        </p:nvSpPr>
        <p:spPr bwMode="auto">
          <a:xfrm>
            <a:off x="5264944" y="3356962"/>
            <a:ext cx="1974850" cy="19050"/>
          </a:xfrm>
          <a:prstGeom prst="re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8" name="Oval 41"/>
          <p:cNvSpPr>
            <a:spLocks noChangeArrowheads="1"/>
          </p:cNvSpPr>
          <p:nvPr/>
        </p:nvSpPr>
        <p:spPr bwMode="auto">
          <a:xfrm>
            <a:off x="5620545" y="317122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9" name="Oval 42"/>
          <p:cNvSpPr>
            <a:spLocks noChangeArrowheads="1"/>
          </p:cNvSpPr>
          <p:nvPr/>
        </p:nvSpPr>
        <p:spPr bwMode="auto">
          <a:xfrm>
            <a:off x="5569745" y="301247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0" name="Oval 43"/>
          <p:cNvSpPr>
            <a:spLocks noChangeArrowheads="1"/>
          </p:cNvSpPr>
          <p:nvPr/>
        </p:nvSpPr>
        <p:spPr bwMode="auto">
          <a:xfrm>
            <a:off x="5701508" y="2909287"/>
            <a:ext cx="39687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" name="Oval 44"/>
          <p:cNvSpPr>
            <a:spLocks noChangeArrowheads="1"/>
          </p:cNvSpPr>
          <p:nvPr/>
        </p:nvSpPr>
        <p:spPr bwMode="auto">
          <a:xfrm>
            <a:off x="5731670" y="3058512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2" name="Oval 45"/>
          <p:cNvSpPr>
            <a:spLocks noChangeArrowheads="1"/>
          </p:cNvSpPr>
          <p:nvPr/>
        </p:nvSpPr>
        <p:spPr bwMode="auto">
          <a:xfrm>
            <a:off x="5741195" y="281562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3" name="Oval 46"/>
          <p:cNvSpPr>
            <a:spLocks noChangeArrowheads="1"/>
          </p:cNvSpPr>
          <p:nvPr/>
        </p:nvSpPr>
        <p:spPr bwMode="auto">
          <a:xfrm>
            <a:off x="5812633" y="2825149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4" name="Oval 47"/>
          <p:cNvSpPr>
            <a:spLocks noChangeArrowheads="1"/>
          </p:cNvSpPr>
          <p:nvPr/>
        </p:nvSpPr>
        <p:spPr bwMode="auto">
          <a:xfrm>
            <a:off x="5731670" y="2704499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5" name="Oval 48"/>
          <p:cNvSpPr>
            <a:spLocks noChangeArrowheads="1"/>
          </p:cNvSpPr>
          <p:nvPr/>
        </p:nvSpPr>
        <p:spPr bwMode="auto">
          <a:xfrm>
            <a:off x="5903120" y="2704499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6" name="Oval 49"/>
          <p:cNvSpPr>
            <a:spLocks noChangeArrowheads="1"/>
          </p:cNvSpPr>
          <p:nvPr/>
        </p:nvSpPr>
        <p:spPr bwMode="auto">
          <a:xfrm>
            <a:off x="5893595" y="2601312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" name="Oval 50"/>
          <p:cNvSpPr>
            <a:spLocks noChangeArrowheads="1"/>
          </p:cNvSpPr>
          <p:nvPr/>
        </p:nvSpPr>
        <p:spPr bwMode="auto">
          <a:xfrm>
            <a:off x="5903120" y="2574325"/>
            <a:ext cx="41275" cy="36513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" name="Oval 51"/>
          <p:cNvSpPr>
            <a:spLocks noChangeArrowheads="1"/>
          </p:cNvSpPr>
          <p:nvPr/>
        </p:nvSpPr>
        <p:spPr bwMode="auto">
          <a:xfrm>
            <a:off x="6014245" y="2620362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9" name="Oval 52"/>
          <p:cNvSpPr>
            <a:spLocks noChangeArrowheads="1"/>
          </p:cNvSpPr>
          <p:nvPr/>
        </p:nvSpPr>
        <p:spPr bwMode="auto">
          <a:xfrm>
            <a:off x="5812633" y="2499712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Oval 53"/>
          <p:cNvSpPr>
            <a:spLocks noChangeArrowheads="1"/>
          </p:cNvSpPr>
          <p:nvPr/>
        </p:nvSpPr>
        <p:spPr bwMode="auto">
          <a:xfrm>
            <a:off x="5933283" y="2499712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" name="Oval 54"/>
          <p:cNvSpPr>
            <a:spLocks noChangeArrowheads="1"/>
          </p:cNvSpPr>
          <p:nvPr/>
        </p:nvSpPr>
        <p:spPr bwMode="auto">
          <a:xfrm>
            <a:off x="6025358" y="2507649"/>
            <a:ext cx="39687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2" name="Oval 55"/>
          <p:cNvSpPr>
            <a:spLocks noChangeArrowheads="1"/>
          </p:cNvSpPr>
          <p:nvPr/>
        </p:nvSpPr>
        <p:spPr bwMode="auto">
          <a:xfrm>
            <a:off x="5944395" y="2386999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3" name="Oval 56"/>
          <p:cNvSpPr>
            <a:spLocks noChangeArrowheads="1"/>
          </p:cNvSpPr>
          <p:nvPr/>
        </p:nvSpPr>
        <p:spPr bwMode="auto">
          <a:xfrm>
            <a:off x="6065045" y="2433037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4" name="Oval 57"/>
          <p:cNvSpPr>
            <a:spLocks noChangeArrowheads="1"/>
          </p:cNvSpPr>
          <p:nvPr/>
        </p:nvSpPr>
        <p:spPr bwMode="auto">
          <a:xfrm>
            <a:off x="6095208" y="2302862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5" name="Oval 58"/>
          <p:cNvSpPr>
            <a:spLocks noChangeArrowheads="1"/>
          </p:cNvSpPr>
          <p:nvPr/>
        </p:nvSpPr>
        <p:spPr bwMode="auto">
          <a:xfrm>
            <a:off x="6177758" y="237747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6" name="Oval 59"/>
          <p:cNvSpPr>
            <a:spLocks noChangeArrowheads="1"/>
          </p:cNvSpPr>
          <p:nvPr/>
        </p:nvSpPr>
        <p:spPr bwMode="auto">
          <a:xfrm>
            <a:off x="6014245" y="2266349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7" name="Oval 60"/>
          <p:cNvSpPr>
            <a:spLocks noChangeArrowheads="1"/>
          </p:cNvSpPr>
          <p:nvPr/>
        </p:nvSpPr>
        <p:spPr bwMode="auto">
          <a:xfrm>
            <a:off x="6187283" y="2302862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8" name="Oval 61"/>
          <p:cNvSpPr>
            <a:spLocks noChangeArrowheads="1"/>
          </p:cNvSpPr>
          <p:nvPr/>
        </p:nvSpPr>
        <p:spPr bwMode="auto">
          <a:xfrm>
            <a:off x="6146008" y="2228249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9" name="Oval 62"/>
          <p:cNvSpPr>
            <a:spLocks noChangeArrowheads="1"/>
          </p:cNvSpPr>
          <p:nvPr/>
        </p:nvSpPr>
        <p:spPr bwMode="auto">
          <a:xfrm>
            <a:off x="6298408" y="2340962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0" name="Oval 63"/>
          <p:cNvSpPr>
            <a:spLocks noChangeArrowheads="1"/>
          </p:cNvSpPr>
          <p:nvPr/>
        </p:nvSpPr>
        <p:spPr bwMode="auto">
          <a:xfrm>
            <a:off x="6268245" y="2153637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1" name="Oval 64"/>
          <p:cNvSpPr>
            <a:spLocks noChangeArrowheads="1"/>
          </p:cNvSpPr>
          <p:nvPr/>
        </p:nvSpPr>
        <p:spPr bwMode="auto">
          <a:xfrm>
            <a:off x="6298408" y="223777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2" name="Oval 65"/>
          <p:cNvSpPr>
            <a:spLocks noChangeArrowheads="1"/>
          </p:cNvSpPr>
          <p:nvPr/>
        </p:nvSpPr>
        <p:spPr bwMode="auto">
          <a:xfrm>
            <a:off x="6419058" y="2191737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3" name="Oval 66"/>
          <p:cNvSpPr>
            <a:spLocks noChangeArrowheads="1"/>
          </p:cNvSpPr>
          <p:nvPr/>
        </p:nvSpPr>
        <p:spPr bwMode="auto">
          <a:xfrm>
            <a:off x="6388895" y="2125062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4" name="Oval 67"/>
          <p:cNvSpPr>
            <a:spLocks noChangeArrowheads="1"/>
          </p:cNvSpPr>
          <p:nvPr/>
        </p:nvSpPr>
        <p:spPr bwMode="auto">
          <a:xfrm>
            <a:off x="6419058" y="2256825"/>
            <a:ext cx="41275" cy="36513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5" name="Oval 68"/>
          <p:cNvSpPr>
            <a:spLocks noChangeArrowheads="1"/>
          </p:cNvSpPr>
          <p:nvPr/>
        </p:nvSpPr>
        <p:spPr bwMode="auto">
          <a:xfrm>
            <a:off x="6511133" y="2144112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6" name="Oval 69"/>
          <p:cNvSpPr>
            <a:spLocks noChangeArrowheads="1"/>
          </p:cNvSpPr>
          <p:nvPr/>
        </p:nvSpPr>
        <p:spPr bwMode="auto">
          <a:xfrm>
            <a:off x="6511133" y="221872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7" name="Oval 70"/>
          <p:cNvSpPr>
            <a:spLocks noChangeArrowheads="1"/>
          </p:cNvSpPr>
          <p:nvPr/>
        </p:nvSpPr>
        <p:spPr bwMode="auto">
          <a:xfrm>
            <a:off x="6511133" y="207902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8" name="Oval 71"/>
          <p:cNvSpPr>
            <a:spLocks noChangeArrowheads="1"/>
          </p:cNvSpPr>
          <p:nvPr/>
        </p:nvSpPr>
        <p:spPr bwMode="auto">
          <a:xfrm>
            <a:off x="6622258" y="2228249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9" name="Oval 72"/>
          <p:cNvSpPr>
            <a:spLocks noChangeArrowheads="1"/>
          </p:cNvSpPr>
          <p:nvPr/>
        </p:nvSpPr>
        <p:spPr bwMode="auto">
          <a:xfrm>
            <a:off x="6622258" y="2144112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0" name="Oval 73"/>
          <p:cNvSpPr>
            <a:spLocks noChangeArrowheads="1"/>
          </p:cNvSpPr>
          <p:nvPr/>
        </p:nvSpPr>
        <p:spPr bwMode="auto">
          <a:xfrm>
            <a:off x="6703220" y="207902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1" name="Oval 74"/>
          <p:cNvSpPr>
            <a:spLocks noChangeArrowheads="1"/>
          </p:cNvSpPr>
          <p:nvPr/>
        </p:nvSpPr>
        <p:spPr bwMode="auto">
          <a:xfrm>
            <a:off x="6703220" y="219967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2" name="Oval 75"/>
          <p:cNvSpPr>
            <a:spLocks noChangeArrowheads="1"/>
          </p:cNvSpPr>
          <p:nvPr/>
        </p:nvSpPr>
        <p:spPr bwMode="auto">
          <a:xfrm>
            <a:off x="6793708" y="2061562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3" name="Oval 76"/>
          <p:cNvSpPr>
            <a:spLocks noChangeArrowheads="1"/>
          </p:cNvSpPr>
          <p:nvPr/>
        </p:nvSpPr>
        <p:spPr bwMode="auto">
          <a:xfrm>
            <a:off x="6874670" y="2182212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4" name="Oval 77"/>
          <p:cNvSpPr>
            <a:spLocks noChangeArrowheads="1"/>
          </p:cNvSpPr>
          <p:nvPr/>
        </p:nvSpPr>
        <p:spPr bwMode="auto">
          <a:xfrm>
            <a:off x="6906419" y="2079024"/>
            <a:ext cx="39688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5" name="Oval 78"/>
          <p:cNvSpPr>
            <a:spLocks noChangeArrowheads="1"/>
          </p:cNvSpPr>
          <p:nvPr/>
        </p:nvSpPr>
        <p:spPr bwMode="auto">
          <a:xfrm>
            <a:off x="6784183" y="211712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6" name="Oval 79"/>
          <p:cNvSpPr>
            <a:spLocks noChangeArrowheads="1"/>
          </p:cNvSpPr>
          <p:nvPr/>
        </p:nvSpPr>
        <p:spPr bwMode="auto">
          <a:xfrm>
            <a:off x="6955633" y="2153637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7" name="Oval 80"/>
          <p:cNvSpPr>
            <a:spLocks noChangeArrowheads="1"/>
          </p:cNvSpPr>
          <p:nvPr/>
        </p:nvSpPr>
        <p:spPr bwMode="auto">
          <a:xfrm>
            <a:off x="6906419" y="1985362"/>
            <a:ext cx="39688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8" name="Oval 81"/>
          <p:cNvSpPr>
            <a:spLocks noChangeArrowheads="1"/>
          </p:cNvSpPr>
          <p:nvPr/>
        </p:nvSpPr>
        <p:spPr bwMode="auto">
          <a:xfrm>
            <a:off x="6187283" y="2480662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9" name="Oval 82"/>
          <p:cNvSpPr>
            <a:spLocks noChangeArrowheads="1"/>
          </p:cNvSpPr>
          <p:nvPr/>
        </p:nvSpPr>
        <p:spPr bwMode="auto">
          <a:xfrm>
            <a:off x="7027070" y="207902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0" name="Oval 83"/>
          <p:cNvSpPr>
            <a:spLocks noChangeArrowheads="1"/>
          </p:cNvSpPr>
          <p:nvPr/>
        </p:nvSpPr>
        <p:spPr bwMode="auto">
          <a:xfrm>
            <a:off x="7108033" y="2163162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1" name="Oval 84"/>
          <p:cNvSpPr>
            <a:spLocks noChangeArrowheads="1"/>
          </p:cNvSpPr>
          <p:nvPr/>
        </p:nvSpPr>
        <p:spPr bwMode="auto">
          <a:xfrm>
            <a:off x="5660233" y="2863249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2" name="Rectangle 85"/>
          <p:cNvSpPr>
            <a:spLocks noChangeArrowheads="1"/>
          </p:cNvSpPr>
          <p:nvPr/>
        </p:nvSpPr>
        <p:spPr bwMode="auto">
          <a:xfrm>
            <a:off x="610394" y="3945924"/>
            <a:ext cx="8001000" cy="361950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Problém velikosti výběru</a:t>
            </a:r>
          </a:p>
        </p:txBody>
      </p:sp>
      <p:sp>
        <p:nvSpPr>
          <p:cNvPr id="93" name="Text Box 86"/>
          <p:cNvSpPr txBox="1">
            <a:spLocks noChangeArrowheads="1"/>
          </p:cNvSpPr>
          <p:nvPr/>
        </p:nvSpPr>
        <p:spPr bwMode="auto">
          <a:xfrm>
            <a:off x="382644" y="4446773"/>
            <a:ext cx="1330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20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</a:p>
        </p:txBody>
      </p:sp>
      <p:sp>
        <p:nvSpPr>
          <p:cNvPr id="94" name="Text Box 87"/>
          <p:cNvSpPr txBox="1">
            <a:spLocks noChangeArrowheads="1"/>
          </p:cNvSpPr>
          <p:nvPr/>
        </p:nvSpPr>
        <p:spPr bwMode="auto">
          <a:xfrm>
            <a:off x="2662950" y="5829561"/>
            <a:ext cx="14106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20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</a:p>
        </p:txBody>
      </p:sp>
      <p:sp>
        <p:nvSpPr>
          <p:cNvPr id="95" name="Text Box 88"/>
          <p:cNvSpPr txBox="1">
            <a:spLocks noChangeArrowheads="1"/>
          </p:cNvSpPr>
          <p:nvPr/>
        </p:nvSpPr>
        <p:spPr bwMode="auto">
          <a:xfrm>
            <a:off x="5030844" y="4489636"/>
            <a:ext cx="1330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2000" b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</a:p>
        </p:txBody>
      </p:sp>
      <p:sp>
        <p:nvSpPr>
          <p:cNvPr id="96" name="Text Box 89"/>
          <p:cNvSpPr txBox="1">
            <a:spLocks noChangeArrowheads="1"/>
          </p:cNvSpPr>
          <p:nvPr/>
        </p:nvSpPr>
        <p:spPr bwMode="auto">
          <a:xfrm>
            <a:off x="7379412" y="5829561"/>
            <a:ext cx="14106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2000" b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</a:p>
        </p:txBody>
      </p:sp>
      <p:sp>
        <p:nvSpPr>
          <p:cNvPr id="97" name="Rectangle 90"/>
          <p:cNvSpPr>
            <a:spLocks noChangeArrowheads="1"/>
          </p:cNvSpPr>
          <p:nvPr/>
        </p:nvSpPr>
        <p:spPr bwMode="auto">
          <a:xfrm>
            <a:off x="2675733" y="5256198"/>
            <a:ext cx="1438275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 = 0,891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(p = 0,214)</a:t>
            </a:r>
          </a:p>
        </p:txBody>
      </p:sp>
      <p:sp>
        <p:nvSpPr>
          <p:cNvPr id="98" name="Rectangle 91"/>
          <p:cNvSpPr>
            <a:spLocks noChangeArrowheads="1"/>
          </p:cNvSpPr>
          <p:nvPr/>
        </p:nvSpPr>
        <p:spPr bwMode="auto">
          <a:xfrm>
            <a:off x="7144545" y="4438049"/>
            <a:ext cx="1438275" cy="5524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 = 0,212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(p = 0,008)</a:t>
            </a:r>
          </a:p>
        </p:txBody>
      </p:sp>
      <p:sp>
        <p:nvSpPr>
          <p:cNvPr id="99" name="Freeform 92"/>
          <p:cNvSpPr>
            <a:spLocks/>
          </p:cNvSpPr>
          <p:nvPr/>
        </p:nvSpPr>
        <p:spPr bwMode="auto">
          <a:xfrm>
            <a:off x="826295" y="4698986"/>
            <a:ext cx="1630363" cy="1219200"/>
          </a:xfrm>
          <a:custGeom>
            <a:avLst/>
            <a:gdLst>
              <a:gd name="T0" fmla="*/ 0 w 3082"/>
              <a:gd name="T1" fmla="*/ 2273 h 2302"/>
              <a:gd name="T2" fmla="*/ 22 w 3082"/>
              <a:gd name="T3" fmla="*/ 2302 h 2302"/>
              <a:gd name="T4" fmla="*/ 3082 w 3082"/>
              <a:gd name="T5" fmla="*/ 29 h 2302"/>
              <a:gd name="T6" fmla="*/ 3061 w 3082"/>
              <a:gd name="T7" fmla="*/ 0 h 2302"/>
              <a:gd name="T8" fmla="*/ 0 w 3082"/>
              <a:gd name="T9" fmla="*/ 2273 h 230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2"/>
              <a:gd name="T16" fmla="*/ 0 h 2302"/>
              <a:gd name="T17" fmla="*/ 3082 w 3082"/>
              <a:gd name="T18" fmla="*/ 2302 h 230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2" h="2302">
                <a:moveTo>
                  <a:pt x="0" y="2273"/>
                </a:moveTo>
                <a:lnTo>
                  <a:pt x="22" y="2302"/>
                </a:lnTo>
                <a:lnTo>
                  <a:pt x="3082" y="29"/>
                </a:lnTo>
                <a:lnTo>
                  <a:pt x="3061" y="0"/>
                </a:lnTo>
                <a:lnTo>
                  <a:pt x="0" y="2273"/>
                </a:lnTo>
                <a:close/>
              </a:path>
            </a:pathLst>
          </a:custGeom>
          <a:solidFill>
            <a:srgbClr val="000000"/>
          </a:solidFill>
          <a:ln w="19050" cmpd="sng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0" name="Rectangle 93"/>
          <p:cNvSpPr>
            <a:spLocks noChangeArrowheads="1"/>
          </p:cNvSpPr>
          <p:nvPr/>
        </p:nvSpPr>
        <p:spPr bwMode="auto">
          <a:xfrm>
            <a:off x="610394" y="4603736"/>
            <a:ext cx="19050" cy="1473200"/>
          </a:xfrm>
          <a:prstGeom prst="re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1" name="Rectangle 94"/>
          <p:cNvSpPr>
            <a:spLocks noChangeArrowheads="1"/>
          </p:cNvSpPr>
          <p:nvPr/>
        </p:nvSpPr>
        <p:spPr bwMode="auto">
          <a:xfrm>
            <a:off x="618332" y="6068998"/>
            <a:ext cx="1974850" cy="19050"/>
          </a:xfrm>
          <a:prstGeom prst="re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" name="Oval 95"/>
          <p:cNvSpPr>
            <a:spLocks noChangeArrowheads="1"/>
          </p:cNvSpPr>
          <p:nvPr/>
        </p:nvSpPr>
        <p:spPr bwMode="auto">
          <a:xfrm>
            <a:off x="983458" y="584516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3" name="Oval 96"/>
          <p:cNvSpPr>
            <a:spLocks noChangeArrowheads="1"/>
          </p:cNvSpPr>
          <p:nvPr/>
        </p:nvSpPr>
        <p:spPr bwMode="auto">
          <a:xfrm>
            <a:off x="992983" y="568641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4" name="Oval 97"/>
          <p:cNvSpPr>
            <a:spLocks noChangeArrowheads="1"/>
          </p:cNvSpPr>
          <p:nvPr/>
        </p:nvSpPr>
        <p:spPr bwMode="auto">
          <a:xfrm>
            <a:off x="1235870" y="565783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5" name="Oval 98"/>
          <p:cNvSpPr>
            <a:spLocks noChangeArrowheads="1"/>
          </p:cNvSpPr>
          <p:nvPr/>
        </p:nvSpPr>
        <p:spPr bwMode="auto">
          <a:xfrm>
            <a:off x="1448595" y="538796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6" name="Oval 99"/>
          <p:cNvSpPr>
            <a:spLocks noChangeArrowheads="1"/>
          </p:cNvSpPr>
          <p:nvPr/>
        </p:nvSpPr>
        <p:spPr bwMode="auto">
          <a:xfrm>
            <a:off x="1650207" y="5200636"/>
            <a:ext cx="42862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7" name="Oval 100"/>
          <p:cNvSpPr>
            <a:spLocks noChangeArrowheads="1"/>
          </p:cNvSpPr>
          <p:nvPr/>
        </p:nvSpPr>
        <p:spPr bwMode="auto">
          <a:xfrm>
            <a:off x="1874045" y="5183174"/>
            <a:ext cx="41275" cy="36513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8" name="Oval 101"/>
          <p:cNvSpPr>
            <a:spLocks noChangeArrowheads="1"/>
          </p:cNvSpPr>
          <p:nvPr/>
        </p:nvSpPr>
        <p:spPr bwMode="auto">
          <a:xfrm>
            <a:off x="2156620" y="4865673"/>
            <a:ext cx="42863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9" name="Oval 102"/>
          <p:cNvSpPr>
            <a:spLocks noChangeArrowheads="1"/>
          </p:cNvSpPr>
          <p:nvPr/>
        </p:nvSpPr>
        <p:spPr bwMode="auto">
          <a:xfrm>
            <a:off x="2399508" y="481011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0" name="Rectangle 103"/>
          <p:cNvSpPr>
            <a:spLocks noChangeArrowheads="1"/>
          </p:cNvSpPr>
          <p:nvPr/>
        </p:nvSpPr>
        <p:spPr bwMode="auto">
          <a:xfrm>
            <a:off x="5282407" y="4576748"/>
            <a:ext cx="19050" cy="1473200"/>
          </a:xfrm>
          <a:prstGeom prst="re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1" name="Rectangle 104"/>
          <p:cNvSpPr>
            <a:spLocks noChangeArrowheads="1"/>
          </p:cNvSpPr>
          <p:nvPr/>
        </p:nvSpPr>
        <p:spPr bwMode="auto">
          <a:xfrm>
            <a:off x="5290344" y="6042011"/>
            <a:ext cx="1974850" cy="19050"/>
          </a:xfrm>
          <a:prstGeom prst="re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2" name="Freeform 105"/>
          <p:cNvSpPr>
            <a:spLocks/>
          </p:cNvSpPr>
          <p:nvPr/>
        </p:nvSpPr>
        <p:spPr bwMode="auto">
          <a:xfrm>
            <a:off x="5684045" y="5370498"/>
            <a:ext cx="1795463" cy="400050"/>
          </a:xfrm>
          <a:custGeom>
            <a:avLst/>
            <a:gdLst>
              <a:gd name="T0" fmla="*/ 0 w 3394"/>
              <a:gd name="T1" fmla="*/ 723 h 758"/>
              <a:gd name="T2" fmla="*/ 8 w 3394"/>
              <a:gd name="T3" fmla="*/ 758 h 758"/>
              <a:gd name="T4" fmla="*/ 3394 w 3394"/>
              <a:gd name="T5" fmla="*/ 35 h 758"/>
              <a:gd name="T6" fmla="*/ 3386 w 3394"/>
              <a:gd name="T7" fmla="*/ 0 h 758"/>
              <a:gd name="T8" fmla="*/ 0 w 3394"/>
              <a:gd name="T9" fmla="*/ 723 h 75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394"/>
              <a:gd name="T16" fmla="*/ 0 h 758"/>
              <a:gd name="T17" fmla="*/ 3394 w 3394"/>
              <a:gd name="T18" fmla="*/ 758 h 75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394" h="758">
                <a:moveTo>
                  <a:pt x="0" y="723"/>
                </a:moveTo>
                <a:lnTo>
                  <a:pt x="8" y="758"/>
                </a:lnTo>
                <a:lnTo>
                  <a:pt x="3394" y="35"/>
                </a:lnTo>
                <a:lnTo>
                  <a:pt x="3386" y="0"/>
                </a:lnTo>
                <a:lnTo>
                  <a:pt x="0" y="723"/>
                </a:lnTo>
                <a:close/>
              </a:path>
            </a:pathLst>
          </a:custGeom>
          <a:solidFill>
            <a:srgbClr val="000000"/>
          </a:solidFill>
          <a:ln w="19050" cmpd="sng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3" name="Oval 106"/>
          <p:cNvSpPr>
            <a:spLocks noChangeArrowheads="1"/>
          </p:cNvSpPr>
          <p:nvPr/>
        </p:nvSpPr>
        <p:spPr bwMode="auto">
          <a:xfrm>
            <a:off x="6222208" y="542606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4" name="Oval 107"/>
          <p:cNvSpPr>
            <a:spLocks noChangeArrowheads="1"/>
          </p:cNvSpPr>
          <p:nvPr/>
        </p:nvSpPr>
        <p:spPr bwMode="auto">
          <a:xfrm>
            <a:off x="5806282" y="5529248"/>
            <a:ext cx="42862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5" name="Oval 108"/>
          <p:cNvSpPr>
            <a:spLocks noChangeArrowheads="1"/>
          </p:cNvSpPr>
          <p:nvPr/>
        </p:nvSpPr>
        <p:spPr bwMode="auto">
          <a:xfrm>
            <a:off x="6120608" y="589278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6" name="Oval 109"/>
          <p:cNvSpPr>
            <a:spLocks noChangeArrowheads="1"/>
          </p:cNvSpPr>
          <p:nvPr/>
        </p:nvSpPr>
        <p:spPr bwMode="auto">
          <a:xfrm>
            <a:off x="6019007" y="5789598"/>
            <a:ext cx="42862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7" name="Oval 110"/>
          <p:cNvSpPr>
            <a:spLocks noChangeArrowheads="1"/>
          </p:cNvSpPr>
          <p:nvPr/>
        </p:nvSpPr>
        <p:spPr bwMode="auto">
          <a:xfrm>
            <a:off x="6485733" y="551972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8" name="Oval 111"/>
          <p:cNvSpPr>
            <a:spLocks noChangeArrowheads="1"/>
          </p:cNvSpPr>
          <p:nvPr/>
        </p:nvSpPr>
        <p:spPr bwMode="auto">
          <a:xfrm>
            <a:off x="6444458" y="575308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9" name="Oval 112"/>
          <p:cNvSpPr>
            <a:spLocks noChangeArrowheads="1"/>
          </p:cNvSpPr>
          <p:nvPr/>
        </p:nvSpPr>
        <p:spPr bwMode="auto">
          <a:xfrm>
            <a:off x="6819108" y="562132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0" name="Oval 113"/>
          <p:cNvSpPr>
            <a:spLocks noChangeArrowheads="1"/>
          </p:cNvSpPr>
          <p:nvPr/>
        </p:nvSpPr>
        <p:spPr bwMode="auto">
          <a:xfrm>
            <a:off x="5574508" y="575308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1" name="Oval 114"/>
          <p:cNvSpPr>
            <a:spLocks noChangeArrowheads="1"/>
          </p:cNvSpPr>
          <p:nvPr/>
        </p:nvSpPr>
        <p:spPr bwMode="auto">
          <a:xfrm>
            <a:off x="5715795" y="585468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2" name="Oval 115"/>
          <p:cNvSpPr>
            <a:spLocks noChangeArrowheads="1"/>
          </p:cNvSpPr>
          <p:nvPr/>
        </p:nvSpPr>
        <p:spPr bwMode="auto">
          <a:xfrm>
            <a:off x="5958683" y="584516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" name="Oval 116"/>
          <p:cNvSpPr>
            <a:spLocks noChangeArrowheads="1"/>
          </p:cNvSpPr>
          <p:nvPr/>
        </p:nvSpPr>
        <p:spPr bwMode="auto">
          <a:xfrm>
            <a:off x="5838033" y="564989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4" name="Oval 117"/>
          <p:cNvSpPr>
            <a:spLocks noChangeArrowheads="1"/>
          </p:cNvSpPr>
          <p:nvPr/>
        </p:nvSpPr>
        <p:spPr bwMode="auto">
          <a:xfrm>
            <a:off x="5999958" y="561179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5" name="Oval 118"/>
          <p:cNvSpPr>
            <a:spLocks noChangeArrowheads="1"/>
          </p:cNvSpPr>
          <p:nvPr/>
        </p:nvSpPr>
        <p:spPr bwMode="auto">
          <a:xfrm>
            <a:off x="6141245" y="553718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6" name="Oval 119"/>
          <p:cNvSpPr>
            <a:spLocks noChangeArrowheads="1"/>
          </p:cNvSpPr>
          <p:nvPr/>
        </p:nvSpPr>
        <p:spPr bwMode="auto">
          <a:xfrm>
            <a:off x="5928520" y="557528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7" name="Oval 120"/>
          <p:cNvSpPr>
            <a:spLocks noChangeArrowheads="1"/>
          </p:cNvSpPr>
          <p:nvPr/>
        </p:nvSpPr>
        <p:spPr bwMode="auto">
          <a:xfrm>
            <a:off x="6120608" y="581817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8" name="Oval 121"/>
          <p:cNvSpPr>
            <a:spLocks noChangeArrowheads="1"/>
          </p:cNvSpPr>
          <p:nvPr/>
        </p:nvSpPr>
        <p:spPr bwMode="auto">
          <a:xfrm>
            <a:off x="6203158" y="562132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9" name="Oval 122"/>
          <p:cNvSpPr>
            <a:spLocks noChangeArrowheads="1"/>
          </p:cNvSpPr>
          <p:nvPr/>
        </p:nvSpPr>
        <p:spPr bwMode="auto">
          <a:xfrm>
            <a:off x="6323808" y="551019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0" name="Oval 123"/>
          <p:cNvSpPr>
            <a:spLocks noChangeArrowheads="1"/>
          </p:cNvSpPr>
          <p:nvPr/>
        </p:nvSpPr>
        <p:spPr bwMode="auto">
          <a:xfrm>
            <a:off x="6282533" y="565942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1" name="Oval 124"/>
          <p:cNvSpPr>
            <a:spLocks noChangeArrowheads="1"/>
          </p:cNvSpPr>
          <p:nvPr/>
        </p:nvSpPr>
        <p:spPr bwMode="auto">
          <a:xfrm>
            <a:off x="6374608" y="548162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2" name="Oval 125"/>
          <p:cNvSpPr>
            <a:spLocks noChangeArrowheads="1"/>
          </p:cNvSpPr>
          <p:nvPr/>
        </p:nvSpPr>
        <p:spPr bwMode="auto">
          <a:xfrm>
            <a:off x="6536533" y="538796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" name="Oval 126"/>
          <p:cNvSpPr>
            <a:spLocks noChangeArrowheads="1"/>
          </p:cNvSpPr>
          <p:nvPr/>
        </p:nvSpPr>
        <p:spPr bwMode="auto">
          <a:xfrm>
            <a:off x="6911183" y="554671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4" name="Oval 127"/>
          <p:cNvSpPr>
            <a:spLocks noChangeArrowheads="1"/>
          </p:cNvSpPr>
          <p:nvPr/>
        </p:nvSpPr>
        <p:spPr bwMode="auto">
          <a:xfrm>
            <a:off x="6749258" y="542606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5" name="Oval 128"/>
          <p:cNvSpPr>
            <a:spLocks noChangeArrowheads="1"/>
          </p:cNvSpPr>
          <p:nvPr/>
        </p:nvSpPr>
        <p:spPr bwMode="auto">
          <a:xfrm>
            <a:off x="6779420" y="558481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6" name="Oval 129"/>
          <p:cNvSpPr>
            <a:spLocks noChangeArrowheads="1"/>
          </p:cNvSpPr>
          <p:nvPr/>
        </p:nvSpPr>
        <p:spPr bwMode="auto">
          <a:xfrm>
            <a:off x="6687345" y="564037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7" name="Oval 130"/>
          <p:cNvSpPr>
            <a:spLocks noChangeArrowheads="1"/>
          </p:cNvSpPr>
          <p:nvPr/>
        </p:nvSpPr>
        <p:spPr bwMode="auto">
          <a:xfrm>
            <a:off x="6617495" y="548162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8" name="Oval 131"/>
          <p:cNvSpPr>
            <a:spLocks noChangeArrowheads="1"/>
          </p:cNvSpPr>
          <p:nvPr/>
        </p:nvSpPr>
        <p:spPr bwMode="auto">
          <a:xfrm>
            <a:off x="6666707" y="5621323"/>
            <a:ext cx="42862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9" name="Oval 132"/>
          <p:cNvSpPr>
            <a:spLocks noChangeArrowheads="1"/>
          </p:cNvSpPr>
          <p:nvPr/>
        </p:nvSpPr>
        <p:spPr bwMode="auto">
          <a:xfrm>
            <a:off x="6374608" y="571498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0" name="Oval 133"/>
          <p:cNvSpPr>
            <a:spLocks noChangeArrowheads="1"/>
          </p:cNvSpPr>
          <p:nvPr/>
        </p:nvSpPr>
        <p:spPr bwMode="auto">
          <a:xfrm>
            <a:off x="6566695" y="570546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1" name="Oval 134"/>
          <p:cNvSpPr>
            <a:spLocks noChangeArrowheads="1"/>
          </p:cNvSpPr>
          <p:nvPr/>
        </p:nvSpPr>
        <p:spPr bwMode="auto">
          <a:xfrm>
            <a:off x="6242845" y="573403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2" name="Oval 135"/>
          <p:cNvSpPr>
            <a:spLocks noChangeArrowheads="1"/>
          </p:cNvSpPr>
          <p:nvPr/>
        </p:nvSpPr>
        <p:spPr bwMode="auto">
          <a:xfrm>
            <a:off x="6890545" y="538796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" name="Oval 136"/>
          <p:cNvSpPr>
            <a:spLocks noChangeArrowheads="1"/>
          </p:cNvSpPr>
          <p:nvPr/>
        </p:nvSpPr>
        <p:spPr bwMode="auto">
          <a:xfrm>
            <a:off x="6971508" y="565942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4" name="Oval 137"/>
          <p:cNvSpPr>
            <a:spLocks noChangeArrowheads="1"/>
          </p:cNvSpPr>
          <p:nvPr/>
        </p:nvSpPr>
        <p:spPr bwMode="auto">
          <a:xfrm>
            <a:off x="7052470" y="538796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5" name="Oval 138"/>
          <p:cNvSpPr>
            <a:spLocks noChangeArrowheads="1"/>
          </p:cNvSpPr>
          <p:nvPr/>
        </p:nvSpPr>
        <p:spPr bwMode="auto">
          <a:xfrm>
            <a:off x="7103270" y="554671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6" name="Oval 139"/>
          <p:cNvSpPr>
            <a:spLocks noChangeArrowheads="1"/>
          </p:cNvSpPr>
          <p:nvPr/>
        </p:nvSpPr>
        <p:spPr bwMode="auto">
          <a:xfrm>
            <a:off x="6850858" y="526731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7" name="Oval 140"/>
          <p:cNvSpPr>
            <a:spLocks noChangeArrowheads="1"/>
          </p:cNvSpPr>
          <p:nvPr/>
        </p:nvSpPr>
        <p:spPr bwMode="auto">
          <a:xfrm>
            <a:off x="7061995" y="554671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8" name="Oval 141"/>
          <p:cNvSpPr>
            <a:spLocks noChangeArrowheads="1"/>
          </p:cNvSpPr>
          <p:nvPr/>
        </p:nvSpPr>
        <p:spPr bwMode="auto">
          <a:xfrm>
            <a:off x="7092158" y="527683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9" name="Oval 142"/>
          <p:cNvSpPr>
            <a:spLocks noChangeArrowheads="1"/>
          </p:cNvSpPr>
          <p:nvPr/>
        </p:nvSpPr>
        <p:spPr bwMode="auto">
          <a:xfrm>
            <a:off x="6566695" y="578959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0" name="Oval 143"/>
          <p:cNvSpPr>
            <a:spLocks noChangeArrowheads="1"/>
          </p:cNvSpPr>
          <p:nvPr/>
        </p:nvSpPr>
        <p:spPr bwMode="auto">
          <a:xfrm>
            <a:off x="7022308" y="555623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1" name="Oval 144"/>
          <p:cNvSpPr>
            <a:spLocks noChangeArrowheads="1"/>
          </p:cNvSpPr>
          <p:nvPr/>
        </p:nvSpPr>
        <p:spPr bwMode="auto">
          <a:xfrm>
            <a:off x="7061995" y="529588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2" name="Oval 145"/>
          <p:cNvSpPr>
            <a:spLocks noChangeArrowheads="1"/>
          </p:cNvSpPr>
          <p:nvPr/>
        </p:nvSpPr>
        <p:spPr bwMode="auto">
          <a:xfrm>
            <a:off x="7214395" y="548162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3" name="Oval 146"/>
          <p:cNvSpPr>
            <a:spLocks noChangeArrowheads="1"/>
          </p:cNvSpPr>
          <p:nvPr/>
        </p:nvSpPr>
        <p:spPr bwMode="auto">
          <a:xfrm>
            <a:off x="7214395" y="5314936"/>
            <a:ext cx="41275" cy="36512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4" name="Oval 147"/>
          <p:cNvSpPr>
            <a:spLocks noChangeArrowheads="1"/>
          </p:cNvSpPr>
          <p:nvPr/>
        </p:nvSpPr>
        <p:spPr bwMode="auto">
          <a:xfrm>
            <a:off x="7315995" y="540701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5" name="Oval 148"/>
          <p:cNvSpPr>
            <a:spLocks noChangeArrowheads="1"/>
          </p:cNvSpPr>
          <p:nvPr/>
        </p:nvSpPr>
        <p:spPr bwMode="auto">
          <a:xfrm>
            <a:off x="7315995" y="518317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6" name="Oval 149"/>
          <p:cNvSpPr>
            <a:spLocks noChangeArrowheads="1"/>
          </p:cNvSpPr>
          <p:nvPr/>
        </p:nvSpPr>
        <p:spPr bwMode="auto">
          <a:xfrm>
            <a:off x="7335045" y="551972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7" name="Oval 150"/>
          <p:cNvSpPr>
            <a:spLocks noChangeArrowheads="1"/>
          </p:cNvSpPr>
          <p:nvPr/>
        </p:nvSpPr>
        <p:spPr bwMode="auto">
          <a:xfrm>
            <a:off x="6728620" y="544511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8" name="Oval 151"/>
          <p:cNvSpPr>
            <a:spLocks noChangeArrowheads="1"/>
          </p:cNvSpPr>
          <p:nvPr/>
        </p:nvSpPr>
        <p:spPr bwMode="auto">
          <a:xfrm>
            <a:off x="5838033" y="579912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9" name="Oval 152"/>
          <p:cNvSpPr>
            <a:spLocks noChangeArrowheads="1"/>
          </p:cNvSpPr>
          <p:nvPr/>
        </p:nvSpPr>
        <p:spPr bwMode="auto">
          <a:xfrm>
            <a:off x="6687345" y="532287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0" name="Oval 153"/>
          <p:cNvSpPr>
            <a:spLocks noChangeArrowheads="1"/>
          </p:cNvSpPr>
          <p:nvPr/>
        </p:nvSpPr>
        <p:spPr bwMode="auto">
          <a:xfrm>
            <a:off x="7193758" y="570546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97548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Institut biostatistiky a analýz LF – Výuka – Biostatistika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Praktické cvičení v programu </a:t>
            </a:r>
            <a:r>
              <a:rPr lang="cs-CZ" dirty="0" err="1"/>
              <a:t>Statistica</a:t>
            </a:r>
            <a:endParaRPr lang="cs-CZ" dirty="0"/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87195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Institut biostatistiky a analýz LF – Výuka – Biostatistika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Datový soubor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6773" y="212811"/>
            <a:ext cx="1465954" cy="1465954"/>
          </a:xfrm>
          <a:prstGeom prst="rect">
            <a:avLst/>
          </a:prstGeom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7" name="Nadpis 3"/>
          <p:cNvSpPr txBox="1">
            <a:spLocks/>
          </p:cNvSpPr>
          <p:nvPr/>
        </p:nvSpPr>
        <p:spPr>
          <a:xfrm>
            <a:off x="456012" y="1581854"/>
            <a:ext cx="8066301" cy="45157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sz="3200" kern="0" dirty="0"/>
              <a:t>Rehabilitace po mozkovém infarktu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31" y="2089043"/>
            <a:ext cx="7986423" cy="3981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11943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Institut biostatistiky a analýz LF – Výuka – Biostatistika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Rehabilitace po mozkovém infarktu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576391"/>
            <a:ext cx="8066301" cy="4651609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Cvičný datový soubor obsahuje záznamy o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celkem 407 pacientech hospitalizovaných pro mozkový infarkt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na neurologickém oddělení akutní péče, kde jim byla poskytnuta terapie pro obnovu krevního oběhu v postižené části mozku. </a:t>
            </a:r>
          </a:p>
          <a:p>
            <a:pPr>
              <a:lnSpc>
                <a:spcPct val="110000"/>
              </a:lnSpc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 zvládnutí akutní fáze byl u pacientů vyhodnocen stupeň soběstačnosti v základních denních aktivitách (ADL) pomocí tzv.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indexu </a:t>
            </a:r>
            <a:r>
              <a:rPr lang="cs-CZ" sz="24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Barthelové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(BI) a byli přeloženi na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rehabilitační oddělení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10000"/>
              </a:lnSpc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 dvou týdnech byl opět dle BI vyhodnocen stupeň soběstačnosti a pacienti byli buď propuštěni do ambulantní péče, nebo přeloženi na oddělení následné péče.</a:t>
            </a:r>
          </a:p>
        </p:txBody>
      </p:sp>
    </p:spTree>
    <p:extLst>
      <p:ext uri="{BB962C8B-B14F-4D97-AF65-F5344CB8AC3E}">
        <p14:creationId xmlns:p14="http://schemas.microsoft.com/office/powerpoint/2010/main" val="32431214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Institut biostatistiky a analýz LF – Výuka – Biostatistika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110000"/>
              </a:lnSpc>
              <a:buNone/>
            </a:pP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Sbírané informace:</a:t>
            </a:r>
          </a:p>
          <a:p>
            <a:pPr>
              <a:lnSpc>
                <a:spcPct val="110000"/>
              </a:lnSpc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základní demografické údaje (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pohlaví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věk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</a:p>
          <a:p>
            <a:pPr>
              <a:lnSpc>
                <a:spcPct val="110000"/>
              </a:lnSpc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informace o samotné diagnóze mozkové příhody (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etiologie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lokalizace uzávěru cévy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</a:t>
            </a:r>
          </a:p>
          <a:p>
            <a:pPr>
              <a:lnSpc>
                <a:spcPct val="110000"/>
              </a:lnSpc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informace o léčbě (typ indikované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terapie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výskyt komplikací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10000"/>
              </a:lnSpc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informace o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způsobu ukončení rehabilitace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10000"/>
              </a:lnSpc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Stupeň soběstačnosti před rehabilitací byl dodatečně zjištěn z neurologie a na konci rehabilitace byl vyplněn nový dotazník pro určení výsledného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indexu </a:t>
            </a:r>
            <a:r>
              <a:rPr lang="cs-CZ" sz="24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Barthelové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72000" indent="0">
              <a:buNone/>
            </a:pPr>
            <a:endParaRPr lang="cs-CZ" sz="2400" dirty="0"/>
          </a:p>
        </p:txBody>
      </p:sp>
      <p:sp>
        <p:nvSpPr>
          <p:cNvPr id="6" name="Nadpis 3"/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 sz="3200" dirty="0"/>
              <a:t>Rehabilitace po mozkovém infarktu</a:t>
            </a:r>
          </a:p>
        </p:txBody>
      </p:sp>
    </p:spTree>
    <p:extLst>
      <p:ext uri="{BB962C8B-B14F-4D97-AF65-F5344CB8AC3E}">
        <p14:creationId xmlns:p14="http://schemas.microsoft.com/office/powerpoint/2010/main" val="38186529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Institut biostatistiky a analýz LF – Výuka – Biostatistika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Pearsonův</a:t>
            </a:r>
            <a:r>
              <a:rPr lang="cs-CZ" dirty="0"/>
              <a:t> korelační koeficient</a:t>
            </a:r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67126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Institut biostatistiky a analýz LF – Výuka – Biostatistika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Úkol č. 1 – </a:t>
            </a:r>
            <a:r>
              <a:rPr lang="cs-CZ" sz="3200" dirty="0" err="1"/>
              <a:t>Pearsonův</a:t>
            </a:r>
            <a:r>
              <a:rPr lang="cs-CZ" sz="3200" dirty="0"/>
              <a:t> korelační koeficient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110000"/>
              </a:lnSpc>
              <a:buNone/>
            </a:pPr>
            <a:endParaRPr lang="cs-CZ" sz="24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2000" indent="0">
              <a:lnSpc>
                <a:spcPct val="110000"/>
              </a:lnSpc>
              <a:buNone/>
            </a:pP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Zadání: „ U pacientů hospitalizovaných s </a:t>
            </a:r>
          </a:p>
          <a:p>
            <a:pPr marL="72000" indent="0">
              <a:lnSpc>
                <a:spcPct val="110000"/>
              </a:lnSpc>
              <a:buNone/>
            </a:pP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mozkovým infarktem bylo při propuštění </a:t>
            </a:r>
          </a:p>
          <a:p>
            <a:pPr marL="72000" indent="0">
              <a:lnSpc>
                <a:spcPct val="110000"/>
              </a:lnSpc>
              <a:buNone/>
            </a:pP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vyhodnoceno zlepšení míry soběstačnosti </a:t>
            </a:r>
          </a:p>
          <a:p>
            <a:pPr marL="72000" indent="0">
              <a:lnSpc>
                <a:spcPct val="110000"/>
              </a:lnSpc>
              <a:buNone/>
            </a:pP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vyjádřené diferencí hodnot indexu </a:t>
            </a:r>
            <a:r>
              <a:rPr lang="cs-CZ" sz="2400" b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Barthelové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Zjistěte, zda má věk vliv na úspěšnost terapeutické a rehabilitační péče. Jinými slovy, určete, zda věk koreluje s diferencí indexu </a:t>
            </a:r>
            <a:r>
              <a:rPr lang="cs-CZ" sz="2400" b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Barthelové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.“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24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2000" indent="0">
              <a:lnSpc>
                <a:spcPct val="100000"/>
              </a:lnSpc>
              <a:buNone/>
            </a:pP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Postup:</a:t>
            </a:r>
          </a:p>
          <a:p>
            <a:pPr marL="52920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Ověříme předpoklady použití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Pearsonova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korelačního koeficientu (normalita rozložení věku a diferencí BI).</a:t>
            </a:r>
            <a:endParaRPr lang="cs-CZ" sz="24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6349680" y="1863478"/>
            <a:ext cx="2011748" cy="133881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5" name="Obrázek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629" t="27172" r="16250" b="29798"/>
          <a:stretch/>
        </p:blipFill>
        <p:spPr>
          <a:xfrm>
            <a:off x="6385163" y="2242058"/>
            <a:ext cx="1061819" cy="882555"/>
          </a:xfrm>
          <a:prstGeom prst="rect">
            <a:avLst/>
          </a:prstGeom>
          <a:ln>
            <a:noFill/>
          </a:ln>
          <a:effectLst/>
        </p:spPr>
      </p:pic>
      <p:pic>
        <p:nvPicPr>
          <p:cNvPr id="16" name="Obrázek 15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66000"/>
                    </a14:imgEffect>
                  </a14:imgLayer>
                </a14:imgProps>
              </a:ext>
            </a:extLst>
          </a:blip>
          <a:srcRect l="924" t="1002" r="1362" b="1437"/>
          <a:stretch/>
        </p:blipFill>
        <p:spPr>
          <a:xfrm>
            <a:off x="7182150" y="1946826"/>
            <a:ext cx="1122347" cy="736508"/>
          </a:xfrm>
          <a:prstGeom prst="rect">
            <a:avLst/>
          </a:prstGeom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6957727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Institut biostatistiky a analýz LF – Výuka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Osnova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Excel: opakování, příprava dat, základní vzorce</a:t>
            </a: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Základy popisné statistiky</a:t>
            </a: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Základní rozdělení pravděpodobnosti, testování hypotéz</a:t>
            </a: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Parametrické testy</a:t>
            </a:r>
          </a:p>
          <a:p>
            <a:r>
              <a:rPr lang="cs-CZ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Neparametrické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testy</a:t>
            </a: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Analýza kontingenčních tabulek</a:t>
            </a: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Základy korelační analýzy a lineární regrese</a:t>
            </a:r>
          </a:p>
        </p:txBody>
      </p:sp>
    </p:spTree>
    <p:extLst>
      <p:ext uri="{BB962C8B-B14F-4D97-AF65-F5344CB8AC3E}">
        <p14:creationId xmlns:p14="http://schemas.microsoft.com/office/powerpoint/2010/main" val="10877743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vál 10"/>
          <p:cNvSpPr/>
          <p:nvPr/>
        </p:nvSpPr>
        <p:spPr>
          <a:xfrm>
            <a:off x="6138880" y="3871952"/>
            <a:ext cx="1613449" cy="408838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Úkol č. 1 – </a:t>
            </a:r>
            <a:r>
              <a:rPr lang="cs-CZ" sz="3200" dirty="0" err="1"/>
              <a:t>Pearsonův</a:t>
            </a:r>
            <a:r>
              <a:rPr lang="cs-CZ" sz="3200" dirty="0"/>
              <a:t> korelační </a:t>
            </a:r>
            <a:r>
              <a:rPr lang="cs-CZ" sz="3200" dirty="0" err="1"/>
              <a:t>koef</a:t>
            </a:r>
            <a:r>
              <a:rPr lang="cs-CZ" sz="3200" dirty="0"/>
              <a:t>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Postup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(po ověření předpokladů):</a:t>
            </a:r>
          </a:p>
          <a:p>
            <a:pPr marL="52920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 hladině významnosti </a:t>
            </a:r>
            <a:r>
              <a:rPr lang="el-G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 = 0,05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testujeme hypotézu</a:t>
            </a:r>
          </a:p>
          <a:p>
            <a:pPr marL="72000" indent="0">
              <a:lnSpc>
                <a:spcPct val="100000"/>
              </a:lnSpc>
              <a:buNone/>
              <a:tabLst>
                <a:tab pos="539750" algn="l"/>
              </a:tabLst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cs-CZ" sz="2400" b="1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	proti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cs-CZ" sz="2400" b="1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</a:p>
          <a:p>
            <a:pPr marL="529200" indent="-457200">
              <a:lnSpc>
                <a:spcPct val="100000"/>
              </a:lnSpc>
              <a:buFont typeface="+mj-lt"/>
              <a:buAutoNum type="arabicPeriod" startAt="2"/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Graficky znázorníme závislost obou proměnných pomocí bodového XY grafu.</a:t>
            </a:r>
          </a:p>
          <a:p>
            <a:pPr marL="529200" indent="-457200">
              <a:lnSpc>
                <a:spcPct val="100000"/>
              </a:lnSpc>
              <a:buFont typeface="+mj-lt"/>
              <a:buAutoNum type="arabicPeriod" startAt="2"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Vypočítáme hodnotu 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korelačního koeficientu r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a odpovídající 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p-hodnotu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529200" indent="-457200">
              <a:lnSpc>
                <a:spcPct val="100000"/>
              </a:lnSpc>
              <a:buFont typeface="+mj-lt"/>
              <a:buAutoNum type="arabicPeriod" startAt="2"/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Porovnáme p-hodnotu s hladinou významnosti </a:t>
            </a:r>
            <a:r>
              <a:rPr lang="el-G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 = 0,05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529200" indent="-457200">
              <a:lnSpc>
                <a:spcPct val="100000"/>
              </a:lnSpc>
              <a:buFont typeface="+mj-lt"/>
              <a:buAutoNum type="arabicPeriod" startAt="2"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Je-li 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p-hodnota ≤ </a:t>
            </a:r>
            <a:r>
              <a:rPr lang="el-GR" sz="2400" b="1" dirty="0">
                <a:latin typeface="Calibri" panose="020F0502020204030204" pitchFamily="34" charset="0"/>
                <a:cs typeface="Calibri" panose="020F0502020204030204" pitchFamily="34" charset="0"/>
              </a:rPr>
              <a:t>α</a:t>
            </a:r>
            <a:r>
              <a:rPr lang="cs-CZ" sz="2400" b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         zamítáme H</a:t>
            </a:r>
            <a:r>
              <a:rPr lang="cs-CZ" sz="2400" b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cs-CZ" sz="2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Věk pacienta má vliv na zlepšení míry soběstačnosti po léčbě mozkového infarktu. Pozitivní korelace značí, že u starších pacientů je zlepšení menší </a:t>
            </a:r>
            <a:r>
              <a:rPr lang="cs-CZ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(diference jsou vypočítány tak, že nižší hodnoty odpovídají většímu zlepšení)</a:t>
            </a:r>
            <a:r>
              <a:rPr lang="cs-CZ" sz="2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29200" indent="-457200">
              <a:lnSpc>
                <a:spcPct val="100000"/>
              </a:lnSpc>
              <a:buFont typeface="+mj-lt"/>
              <a:buAutoNum type="arabicPeriod" startAt="2"/>
            </a:pP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29200" indent="-457200">
              <a:lnSpc>
                <a:spcPct val="100000"/>
              </a:lnSpc>
              <a:buFont typeface="+mj-lt"/>
              <a:buAutoNum type="arabicPeriod" startAt="2"/>
            </a:pPr>
            <a:endParaRPr lang="cs-CZ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Šipka doprava 11"/>
          <p:cNvSpPr/>
          <p:nvPr/>
        </p:nvSpPr>
        <p:spPr>
          <a:xfrm>
            <a:off x="3589493" y="4682860"/>
            <a:ext cx="504056" cy="288032"/>
          </a:xfrm>
          <a:prstGeom prst="rightArrow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/>
              <p:cNvSpPr txBox="1"/>
              <p:nvPr/>
            </p:nvSpPr>
            <p:spPr>
              <a:xfrm>
                <a:off x="1500349" y="2412810"/>
                <a:ext cx="81887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0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0349" y="2412810"/>
                <a:ext cx="818879" cy="369332"/>
              </a:xfrm>
              <a:prstGeom prst="rect">
                <a:avLst/>
              </a:prstGeom>
              <a:blipFill>
                <a:blip r:embed="rId2"/>
                <a:stretch>
                  <a:fillRect l="-2985" r="-7463" b="-10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ovéPole 12"/>
              <p:cNvSpPr txBox="1"/>
              <p:nvPr/>
            </p:nvSpPr>
            <p:spPr>
              <a:xfrm>
                <a:off x="3498190" y="2412810"/>
                <a:ext cx="81887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≠0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3" name="TextovéPol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8190" y="2412810"/>
                <a:ext cx="818879" cy="369332"/>
              </a:xfrm>
              <a:prstGeom prst="rect">
                <a:avLst/>
              </a:prstGeom>
              <a:blipFill>
                <a:blip r:embed="rId3"/>
                <a:stretch>
                  <a:fillRect l="-3731" r="-6716" b="-10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ovéPole 14"/>
              <p:cNvSpPr txBox="1"/>
              <p:nvPr/>
            </p:nvSpPr>
            <p:spPr>
              <a:xfrm>
                <a:off x="4093549" y="3860657"/>
                <a:ext cx="1666240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cs-CZ" b="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=0,099</m:t>
                      </m:r>
                    </m:oMath>
                  </m:oMathPara>
                </a14:m>
                <a:endParaRPr lang="cs-CZ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5" name="TextovéPol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3549" y="3860657"/>
                <a:ext cx="1666240" cy="369332"/>
              </a:xfrm>
              <a:prstGeom prst="rect">
                <a:avLst/>
              </a:prstGeom>
              <a:blipFill>
                <a:blip r:embed="rId4"/>
                <a:stretch>
                  <a:fillRect b="-983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ovéPole 17"/>
              <p:cNvSpPr txBox="1"/>
              <p:nvPr/>
            </p:nvSpPr>
            <p:spPr>
              <a:xfrm>
                <a:off x="5672545" y="3860657"/>
                <a:ext cx="192039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cs-CZ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  </m:t>
                      </m:r>
                      <m:r>
                        <a:rPr lang="cs-CZ" b="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</m:t>
                      </m:r>
                      <m:r>
                        <a:rPr lang="cs-CZ" b="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cs-CZ" b="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=0,046</m:t>
                      </m:r>
                    </m:oMath>
                  </m:oMathPara>
                </a14:m>
                <a:endParaRPr lang="cs-CZ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8" name="TextovéPole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2545" y="3860657"/>
                <a:ext cx="1920398" cy="369332"/>
              </a:xfrm>
              <a:prstGeom prst="rect">
                <a:avLst/>
              </a:prstGeom>
              <a:blipFill>
                <a:blip r:embed="rId5"/>
                <a:stretch>
                  <a:fillRect l="-2222" r="-3492" b="-2786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762203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6800" y="1155550"/>
            <a:ext cx="4849868" cy="4902814"/>
          </a:xfrm>
          <a:prstGeom prst="rect">
            <a:avLst/>
          </a:prstGeom>
        </p:spPr>
      </p:pic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Institut biostatistiky a analýz LF – Výuka – Biostatistika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Úkol č. 1 – Řešení v programu </a:t>
            </a:r>
            <a:r>
              <a:rPr lang="cs-CZ" sz="3200" dirty="0" err="1"/>
              <a:t>Statistica</a:t>
            </a:r>
            <a:endParaRPr lang="cs-CZ" sz="32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391927" y="2146550"/>
            <a:ext cx="27664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buFont typeface="Arial" panose="020B0604020202020204" pitchFamily="34" charset="0"/>
              <a:buChar char="•"/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V menu </a:t>
            </a:r>
            <a:r>
              <a:rPr lang="cs-CZ" sz="1800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Statistics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 zvolíme </a:t>
            </a:r>
            <a:r>
              <a:rPr lang="cs-CZ" sz="1800" b="1" i="1" dirty="0">
                <a:latin typeface="Calibri" panose="020F0502020204030204" pitchFamily="34" charset="0"/>
                <a:cs typeface="Calibri" panose="020F0502020204030204" pitchFamily="34" charset="0"/>
              </a:rPr>
              <a:t>Basic </a:t>
            </a:r>
            <a:r>
              <a:rPr lang="cs-CZ" sz="1800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statistics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, vybereme </a:t>
            </a:r>
            <a:r>
              <a:rPr lang="cs-CZ" sz="1800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Correlation</a:t>
            </a:r>
            <a:r>
              <a:rPr lang="cs-CZ" sz="1800" b="1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matrices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17" name="Šipka doprava 16"/>
          <p:cNvSpPr/>
          <p:nvPr/>
        </p:nvSpPr>
        <p:spPr>
          <a:xfrm rot="450394">
            <a:off x="5396750" y="1300150"/>
            <a:ext cx="792088" cy="504056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1</a:t>
            </a:r>
          </a:p>
        </p:txBody>
      </p:sp>
      <p:sp>
        <p:nvSpPr>
          <p:cNvPr id="19" name="Šipka doprava 18"/>
          <p:cNvSpPr/>
          <p:nvPr/>
        </p:nvSpPr>
        <p:spPr>
          <a:xfrm>
            <a:off x="5000706" y="3437160"/>
            <a:ext cx="792088" cy="504056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3</a:t>
            </a:r>
          </a:p>
        </p:txBody>
      </p:sp>
      <p:sp>
        <p:nvSpPr>
          <p:cNvPr id="20" name="Šipka doprava 19"/>
          <p:cNvSpPr/>
          <p:nvPr/>
        </p:nvSpPr>
        <p:spPr>
          <a:xfrm>
            <a:off x="3041778" y="1724886"/>
            <a:ext cx="792088" cy="504056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6624976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Obrázek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2718" y="1314296"/>
            <a:ext cx="3597296" cy="3450698"/>
          </a:xfrm>
          <a:prstGeom prst="rect">
            <a:avLst/>
          </a:prstGeom>
        </p:spPr>
      </p:pic>
      <p:pic>
        <p:nvPicPr>
          <p:cNvPr id="18" name="Obrázek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458" y="1325123"/>
            <a:ext cx="3602935" cy="3422506"/>
          </a:xfrm>
          <a:prstGeom prst="rect">
            <a:avLst/>
          </a:prstGeom>
        </p:spPr>
      </p:pic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Institut biostatistiky a analýz LF – Výuka – Biostatistika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Úkol č. 1 – Řešení v programu </a:t>
            </a:r>
            <a:r>
              <a:rPr lang="cs-CZ" sz="3200" dirty="0" err="1"/>
              <a:t>Statistica</a:t>
            </a:r>
            <a:endParaRPr lang="cs-CZ" sz="32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621374" y="4662452"/>
            <a:ext cx="423510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buFont typeface="Arial" panose="020B0604020202020204" pitchFamily="34" charset="0"/>
              <a:buChar char="•"/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Vybereme obě proměnné, které chceme testovat (</a:t>
            </a:r>
            <a:r>
              <a:rPr lang="cs-CZ" sz="1800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cs-CZ" sz="1800" b="1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lists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269875" indent="-269875">
              <a:buFont typeface="Arial" panose="020B0604020202020204" pitchFamily="34" charset="0"/>
              <a:buChar char="•"/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V záložce </a:t>
            </a:r>
            <a:r>
              <a:rPr lang="cs-CZ" sz="1800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Advanced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 kliknutím na </a:t>
            </a:r>
            <a:r>
              <a:rPr lang="cs-CZ" sz="1800" b="1" i="1" dirty="0">
                <a:latin typeface="Calibri" panose="020F0502020204030204" pitchFamily="34" charset="0"/>
                <a:cs typeface="Calibri" panose="020F0502020204030204" pitchFamily="34" charset="0"/>
              </a:rPr>
              <a:t>2D </a:t>
            </a:r>
            <a:r>
              <a:rPr lang="cs-CZ" sz="1800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scatterplots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 získáme grafické znázornění závislosti vybraných proměnných.</a:t>
            </a:r>
          </a:p>
        </p:txBody>
      </p:sp>
      <p:sp>
        <p:nvSpPr>
          <p:cNvPr id="14" name="Šipka doprava 13"/>
          <p:cNvSpPr/>
          <p:nvPr/>
        </p:nvSpPr>
        <p:spPr>
          <a:xfrm rot="1058751">
            <a:off x="1214820" y="1469807"/>
            <a:ext cx="792088" cy="504056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1</a:t>
            </a:r>
          </a:p>
        </p:txBody>
      </p:sp>
      <p:sp>
        <p:nvSpPr>
          <p:cNvPr id="15" name="Šipka doprava 14"/>
          <p:cNvSpPr/>
          <p:nvPr/>
        </p:nvSpPr>
        <p:spPr>
          <a:xfrm rot="1517389">
            <a:off x="300491" y="2996931"/>
            <a:ext cx="792088" cy="504056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3</a:t>
            </a:r>
          </a:p>
        </p:txBody>
      </p:sp>
      <p:sp>
        <p:nvSpPr>
          <p:cNvPr id="16" name="Šipka doprava 15"/>
          <p:cNvSpPr/>
          <p:nvPr/>
        </p:nvSpPr>
        <p:spPr>
          <a:xfrm rot="1026503">
            <a:off x="330418" y="2062511"/>
            <a:ext cx="792088" cy="504056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2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4989435" y="4662452"/>
            <a:ext cx="36638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buFont typeface="Arial" panose="020B0604020202020204" pitchFamily="34" charset="0"/>
              <a:buChar char="•"/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Poté v záložce </a:t>
            </a:r>
            <a:r>
              <a:rPr lang="cs-CZ" sz="1800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Options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 zvolíme možnost </a:t>
            </a:r>
            <a:r>
              <a:rPr lang="cs-CZ" sz="1800" b="1" i="1" dirty="0">
                <a:latin typeface="Calibri" panose="020F0502020204030204" pitchFamily="34" charset="0"/>
                <a:cs typeface="Calibri" panose="020F0502020204030204" pitchFamily="34" charset="0"/>
              </a:rPr>
              <a:t>Display r, p-</a:t>
            </a:r>
            <a:r>
              <a:rPr lang="cs-CZ" sz="1800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values</a:t>
            </a:r>
            <a:r>
              <a:rPr lang="cs-CZ" sz="1800" b="1" i="1" dirty="0">
                <a:latin typeface="Calibri" panose="020F0502020204030204" pitchFamily="34" charset="0"/>
                <a:cs typeface="Calibri" panose="020F0502020204030204" pitchFamily="34" charset="0"/>
              </a:rPr>
              <a:t>, and </a:t>
            </a:r>
            <a:r>
              <a:rPr lang="cs-CZ" sz="1800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N´s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 a přes </a:t>
            </a:r>
            <a:r>
              <a:rPr lang="cs-CZ" sz="1800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Summary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 zobrazíme výsledky.</a:t>
            </a:r>
          </a:p>
        </p:txBody>
      </p:sp>
      <p:sp>
        <p:nvSpPr>
          <p:cNvPr id="19" name="Šipka doprava 18"/>
          <p:cNvSpPr/>
          <p:nvPr/>
        </p:nvSpPr>
        <p:spPr>
          <a:xfrm rot="20968153" flipH="1">
            <a:off x="6305323" y="2060579"/>
            <a:ext cx="792088" cy="504056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4</a:t>
            </a:r>
          </a:p>
        </p:txBody>
      </p:sp>
      <p:sp>
        <p:nvSpPr>
          <p:cNvPr id="22" name="Šipka doprava 21"/>
          <p:cNvSpPr/>
          <p:nvPr/>
        </p:nvSpPr>
        <p:spPr>
          <a:xfrm rot="631847">
            <a:off x="4437602" y="2787617"/>
            <a:ext cx="792088" cy="504056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0094198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Obrázek 2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9238" y="1390746"/>
            <a:ext cx="4590782" cy="3520600"/>
          </a:xfrm>
          <a:prstGeom prst="rect">
            <a:avLst/>
          </a:prstGeom>
        </p:spPr>
      </p:pic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Úkol č. 1 – Výsledky v </a:t>
            </a:r>
            <a:r>
              <a:rPr lang="cs-CZ" sz="3200" dirty="0" err="1"/>
              <a:t>Statistica</a:t>
            </a:r>
            <a:endParaRPr lang="cs-CZ" sz="32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2038204" y="4239981"/>
            <a:ext cx="2198651" cy="646331"/>
          </a:xfrm>
          <a:prstGeom prst="rect">
            <a:avLst/>
          </a:prstGeom>
          <a:noFill/>
          <a:effectLst>
            <a:glow rad="139700">
              <a:schemeClr val="bg1"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cs-CZ" sz="1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Korelační koeficient</a:t>
            </a:r>
          </a:p>
          <a:p>
            <a:pPr algn="ctr"/>
            <a:r>
              <a:rPr lang="cs-CZ" sz="1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p-hodnota</a:t>
            </a:r>
          </a:p>
        </p:txBody>
      </p:sp>
      <p:pic>
        <p:nvPicPr>
          <p:cNvPr id="22" name="Picture 2" descr="http://files.mscck-trmice.webnode.cz/200000297-22250231ed/vyk%C5%99i%C4%8Dn%C3%ADk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23950" y="4067511"/>
            <a:ext cx="865769" cy="721474"/>
          </a:xfrm>
          <a:prstGeom prst="rect">
            <a:avLst/>
          </a:prstGeom>
          <a:noFill/>
        </p:spPr>
      </p:pic>
      <p:sp>
        <p:nvSpPr>
          <p:cNvPr id="27" name="Obdélník 26"/>
          <p:cNvSpPr/>
          <p:nvPr/>
        </p:nvSpPr>
        <p:spPr>
          <a:xfrm>
            <a:off x="540093" y="1564812"/>
            <a:ext cx="3127132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cs-CZ" sz="1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① 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 grafu sice není nikterak výrazná závislost přímo patrná, nicméně je možné, že je přítomen mírně pozitivní trend.</a:t>
            </a:r>
          </a:p>
        </p:txBody>
      </p:sp>
      <p:sp>
        <p:nvSpPr>
          <p:cNvPr id="28" name="Obdélník 27"/>
          <p:cNvSpPr/>
          <p:nvPr/>
        </p:nvSpPr>
        <p:spPr>
          <a:xfrm>
            <a:off x="450858" y="4974107"/>
            <a:ext cx="7249353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cs-CZ" sz="1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②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P-hodnota statistické významnosti korelace je p = 0,046, což na hladině významnosti 0,05 značí </a:t>
            </a:r>
            <a:r>
              <a:rPr lang="cs-CZ" sz="1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významný výsledek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 ze získaných dat jsme tedy </a:t>
            </a:r>
            <a:r>
              <a:rPr lang="cs-CZ" sz="1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prokázali, že věk pacienta má vliv na zlepšení míry soběstačnosti po léčbě mozkového infarktu. 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Přesto je potřeba výsledek interpretovat s opatrností, neboť samotná korelace je velmi slabá (0,099).</a:t>
            </a:r>
          </a:p>
        </p:txBody>
      </p:sp>
      <p:cxnSp>
        <p:nvCxnSpPr>
          <p:cNvPr id="32" name="Přímá spojovací šipka 54"/>
          <p:cNvCxnSpPr>
            <a:stCxn id="33" idx="4"/>
          </p:cNvCxnSpPr>
          <p:nvPr/>
        </p:nvCxnSpPr>
        <p:spPr>
          <a:xfrm>
            <a:off x="2467765" y="4031771"/>
            <a:ext cx="179664" cy="236976"/>
          </a:xfrm>
          <a:prstGeom prst="straightConnector1">
            <a:avLst/>
          </a:prstGeom>
          <a:ln w="25400">
            <a:solidFill>
              <a:srgbClr val="C00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Obrázek 1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451" y="2834683"/>
            <a:ext cx="2533780" cy="1346269"/>
          </a:xfrm>
          <a:prstGeom prst="rect">
            <a:avLst/>
          </a:prstGeom>
        </p:spPr>
      </p:pic>
      <p:sp>
        <p:nvSpPr>
          <p:cNvPr id="33" name="Ovál 32"/>
          <p:cNvSpPr/>
          <p:nvPr/>
        </p:nvSpPr>
        <p:spPr>
          <a:xfrm>
            <a:off x="2066924" y="3610610"/>
            <a:ext cx="801682" cy="421161"/>
          </a:xfrm>
          <a:prstGeom prst="ellipse">
            <a:avLst/>
          </a:prstGeom>
          <a:noFill/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12758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Institut biostatistiky a analýz LF – Výuka – Biostatistika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Spearmanův</a:t>
            </a:r>
            <a:r>
              <a:rPr lang="cs-CZ" dirty="0"/>
              <a:t> korelační koeficient</a:t>
            </a:r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89654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Institut biostatistiky a analýz LF – Výuka – Biostatistika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Úkol č. 2 – </a:t>
            </a:r>
            <a:r>
              <a:rPr lang="cs-CZ" sz="3200" dirty="0" err="1"/>
              <a:t>Spearmanův</a:t>
            </a:r>
            <a:r>
              <a:rPr lang="cs-CZ" sz="3200" dirty="0"/>
              <a:t> korelační koeficient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110000"/>
              </a:lnSpc>
              <a:buNone/>
            </a:pPr>
            <a:endParaRPr lang="cs-CZ" sz="24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2000" indent="0">
              <a:lnSpc>
                <a:spcPct val="110000"/>
              </a:lnSpc>
              <a:buNone/>
            </a:pP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Zadání: „ U pacientů hospitalizovaných s </a:t>
            </a:r>
          </a:p>
          <a:p>
            <a:pPr marL="72000" indent="0">
              <a:lnSpc>
                <a:spcPct val="110000"/>
              </a:lnSpc>
              <a:buNone/>
            </a:pP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mozkovým infarktem bylo při propuštění </a:t>
            </a:r>
          </a:p>
          <a:p>
            <a:pPr marL="72000" indent="0">
              <a:lnSpc>
                <a:spcPct val="110000"/>
              </a:lnSpc>
              <a:buNone/>
            </a:pP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vyhodnoceno zlepšení míry soběstačnosti </a:t>
            </a:r>
          </a:p>
          <a:p>
            <a:pPr marL="72000" indent="0">
              <a:lnSpc>
                <a:spcPct val="110000"/>
              </a:lnSpc>
              <a:buNone/>
            </a:pP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vyjádřené diferencí hodnot indexu </a:t>
            </a:r>
            <a:r>
              <a:rPr lang="cs-CZ" sz="2400" b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Barthelové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Zjistěte, zda má věk vliv na úspěšnost terapeutické a rehabilitační péče. Jinými slovy, určete, zda věk koreluje s diferencí indexu </a:t>
            </a:r>
            <a:r>
              <a:rPr lang="cs-CZ" sz="2400" b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Barthelové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.“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24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6349680" y="1863478"/>
            <a:ext cx="2011748" cy="133881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5" name="Obrázek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629" t="27172" r="16250" b="29798"/>
          <a:stretch/>
        </p:blipFill>
        <p:spPr>
          <a:xfrm>
            <a:off x="6385163" y="2242058"/>
            <a:ext cx="1061819" cy="882555"/>
          </a:xfrm>
          <a:prstGeom prst="rect">
            <a:avLst/>
          </a:prstGeom>
          <a:ln>
            <a:noFill/>
          </a:ln>
          <a:effectLst/>
        </p:spPr>
      </p:pic>
      <p:pic>
        <p:nvPicPr>
          <p:cNvPr id="16" name="Obrázek 15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66000"/>
                    </a14:imgEffect>
                  </a14:imgLayer>
                </a14:imgProps>
              </a:ext>
            </a:extLst>
          </a:blip>
          <a:srcRect l="924" t="1002" r="1362" b="1437"/>
          <a:stretch/>
        </p:blipFill>
        <p:spPr>
          <a:xfrm>
            <a:off x="7182150" y="1946826"/>
            <a:ext cx="1122347" cy="736508"/>
          </a:xfrm>
          <a:prstGeom prst="rect">
            <a:avLst/>
          </a:prstGeom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35242781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Úkol č. 2 – </a:t>
            </a:r>
            <a:r>
              <a:rPr lang="cs-CZ" sz="3200" dirty="0" err="1"/>
              <a:t>Spearmanův</a:t>
            </a:r>
            <a:r>
              <a:rPr lang="cs-CZ" sz="3200" dirty="0"/>
              <a:t> korelační </a:t>
            </a:r>
            <a:r>
              <a:rPr lang="cs-CZ" sz="3200" dirty="0" err="1"/>
              <a:t>koef</a:t>
            </a:r>
            <a:r>
              <a:rPr lang="cs-CZ" sz="3200" dirty="0"/>
              <a:t>.</a:t>
            </a:r>
          </a:p>
        </p:txBody>
      </p:sp>
      <p:sp>
        <p:nvSpPr>
          <p:cNvPr id="6" name="Zástupný symbol pro obsah 4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Postup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(po nemožnosti použít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Pearsonův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korelační koeficient):</a:t>
            </a:r>
          </a:p>
          <a:p>
            <a:pPr marL="52920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 hladině významnosti </a:t>
            </a:r>
            <a:r>
              <a:rPr lang="el-G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 = 0,05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testujeme hypotézu</a:t>
            </a:r>
          </a:p>
          <a:p>
            <a:pPr marL="72000" indent="0">
              <a:lnSpc>
                <a:spcPct val="100000"/>
              </a:lnSpc>
              <a:buNone/>
              <a:tabLst>
                <a:tab pos="539750" algn="l"/>
              </a:tabLst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cs-CZ" sz="2400" b="1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	proti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cs-CZ" sz="2400" b="1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</a:p>
          <a:p>
            <a:pPr marL="529200" indent="-457200">
              <a:lnSpc>
                <a:spcPct val="100000"/>
              </a:lnSpc>
              <a:buFont typeface="+mj-lt"/>
              <a:buAutoNum type="arabicPeriod" startAt="2"/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Graficky znázorníme závislost obou proměnných pomocí bodového XY grafu.</a:t>
            </a:r>
          </a:p>
          <a:p>
            <a:pPr marL="529200" indent="-457200">
              <a:lnSpc>
                <a:spcPct val="100000"/>
              </a:lnSpc>
              <a:buFont typeface="+mj-lt"/>
              <a:buAutoNum type="arabicPeriod" startAt="2"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Vypočítáme hodnotu 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korelačního koeficientu </a:t>
            </a:r>
            <a:r>
              <a:rPr lang="cs-CZ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cs-CZ" sz="2400" b="1" baseline="-25000" dirty="0" err="1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a odpovídající 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p-hodnotu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529200" indent="-457200">
              <a:lnSpc>
                <a:spcPct val="100000"/>
              </a:lnSpc>
              <a:buFont typeface="+mj-lt"/>
              <a:buAutoNum type="arabicPeriod" startAt="2"/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Porovnáme p-hodnotu s hladinou významnosti </a:t>
            </a:r>
            <a:r>
              <a:rPr lang="el-G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 = 0,05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529200" indent="-457200">
              <a:lnSpc>
                <a:spcPct val="100000"/>
              </a:lnSpc>
              <a:buFont typeface="+mj-lt"/>
              <a:buAutoNum type="arabicPeriod" startAt="2"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Je-li 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p-hodnota &gt; </a:t>
            </a:r>
            <a:r>
              <a:rPr lang="el-GR" sz="2400" b="1" dirty="0">
                <a:latin typeface="Calibri" panose="020F0502020204030204" pitchFamily="34" charset="0"/>
                <a:cs typeface="Calibri" panose="020F0502020204030204" pitchFamily="34" charset="0"/>
              </a:rPr>
              <a:t>α</a:t>
            </a:r>
            <a:r>
              <a:rPr lang="cs-CZ" sz="2400" b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         nezamítáme H</a:t>
            </a:r>
            <a:r>
              <a:rPr lang="cs-CZ" sz="2400" b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. Neprokázali jsme, že by </a:t>
            </a:r>
            <a:r>
              <a:rPr lang="cs-CZ" sz="2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věk pacienta měl vliv na zlepšení míry soběstačnosti po léčbě mozkového infarktu. </a:t>
            </a: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29200" indent="-457200">
              <a:lnSpc>
                <a:spcPct val="100000"/>
              </a:lnSpc>
              <a:buFont typeface="+mj-lt"/>
              <a:buAutoNum type="arabicPeriod" startAt="2"/>
            </a:pPr>
            <a:endParaRPr lang="cs-CZ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Ovál 6"/>
          <p:cNvSpPr/>
          <p:nvPr/>
        </p:nvSpPr>
        <p:spPr>
          <a:xfrm>
            <a:off x="6138880" y="3881577"/>
            <a:ext cx="1613449" cy="408838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doprava 7"/>
          <p:cNvSpPr/>
          <p:nvPr/>
        </p:nvSpPr>
        <p:spPr>
          <a:xfrm>
            <a:off x="3589493" y="4682860"/>
            <a:ext cx="504056" cy="288032"/>
          </a:xfrm>
          <a:prstGeom prst="rightArrow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/>
              <p:cNvSpPr txBox="1"/>
              <p:nvPr/>
            </p:nvSpPr>
            <p:spPr>
              <a:xfrm>
                <a:off x="1500349" y="2412810"/>
                <a:ext cx="81887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0349" y="2412810"/>
                <a:ext cx="818879" cy="369332"/>
              </a:xfrm>
              <a:prstGeom prst="rect">
                <a:avLst/>
              </a:prstGeom>
              <a:blipFill>
                <a:blip r:embed="rId2"/>
                <a:stretch>
                  <a:fillRect l="-2985" r="-7463" b="-10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/>
              <p:cNvSpPr txBox="1"/>
              <p:nvPr/>
            </p:nvSpPr>
            <p:spPr>
              <a:xfrm>
                <a:off x="3498190" y="2412810"/>
                <a:ext cx="81887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≠0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0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8190" y="2412810"/>
                <a:ext cx="818879" cy="369332"/>
              </a:xfrm>
              <a:prstGeom prst="rect">
                <a:avLst/>
              </a:prstGeom>
              <a:blipFill>
                <a:blip r:embed="rId3"/>
                <a:stretch>
                  <a:fillRect l="-3731" r="-6716" b="-10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/>
              <p:cNvSpPr txBox="1"/>
              <p:nvPr/>
            </p:nvSpPr>
            <p:spPr>
              <a:xfrm>
                <a:off x="4093549" y="3860657"/>
                <a:ext cx="1666240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cs-CZ" b="0" i="1" baseline="-2500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=0,074</m:t>
                      </m:r>
                    </m:oMath>
                  </m:oMathPara>
                </a14:m>
                <a:endParaRPr lang="cs-CZ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3549" y="3860657"/>
                <a:ext cx="1666240" cy="369332"/>
              </a:xfrm>
              <a:prstGeom prst="rect">
                <a:avLst/>
              </a:prstGeom>
              <a:blipFill>
                <a:blip r:embed="rId4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/>
              <p:cNvSpPr txBox="1"/>
              <p:nvPr/>
            </p:nvSpPr>
            <p:spPr>
              <a:xfrm>
                <a:off x="5672545" y="3860657"/>
                <a:ext cx="192039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cs-CZ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  </m:t>
                      </m:r>
                      <m:r>
                        <a:rPr lang="cs-CZ" b="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</m:t>
                      </m:r>
                      <m:r>
                        <a:rPr lang="cs-CZ" b="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cs-CZ" b="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=0,136</m:t>
                      </m:r>
                    </m:oMath>
                  </m:oMathPara>
                </a14:m>
                <a:endParaRPr lang="cs-CZ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TextovéPol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2545" y="3860657"/>
                <a:ext cx="1920398" cy="369332"/>
              </a:xfrm>
              <a:prstGeom prst="rect">
                <a:avLst/>
              </a:prstGeom>
              <a:blipFill>
                <a:blip r:embed="rId5"/>
                <a:stretch>
                  <a:fillRect l="-2222" r="-3492" b="-2786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472764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1778" y="1123851"/>
            <a:ext cx="5449619" cy="5016460"/>
          </a:xfrm>
          <a:prstGeom prst="rect">
            <a:avLst/>
          </a:prstGeom>
        </p:spPr>
      </p:pic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Institut biostatistiky a analýz LF – Výuka – Biostatistika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Úkol č. 2 – Řešení v programu </a:t>
            </a:r>
            <a:r>
              <a:rPr lang="cs-CZ" sz="3200" dirty="0" err="1"/>
              <a:t>Statistica</a:t>
            </a:r>
            <a:endParaRPr lang="cs-CZ" sz="32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391927" y="2146550"/>
            <a:ext cx="276644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buFont typeface="Arial" panose="020B0604020202020204" pitchFamily="34" charset="0"/>
              <a:buChar char="•"/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V menu </a:t>
            </a:r>
            <a:r>
              <a:rPr lang="cs-CZ" sz="1800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Statistics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 zvolíme </a:t>
            </a:r>
            <a:r>
              <a:rPr lang="cs-CZ" sz="1800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Nonparametrics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, vybereme </a:t>
            </a:r>
            <a:r>
              <a:rPr lang="cs-CZ" sz="1800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Correlation</a:t>
            </a:r>
            <a:r>
              <a:rPr lang="cs-CZ" sz="1800" b="1" i="1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cs-CZ" sz="1800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Spearman</a:t>
            </a:r>
            <a:r>
              <a:rPr lang="cs-CZ" sz="1800" b="1" i="1" dirty="0">
                <a:latin typeface="Calibri" panose="020F0502020204030204" pitchFamily="34" charset="0"/>
                <a:cs typeface="Calibri" panose="020F0502020204030204" pitchFamily="34" charset="0"/>
              </a:rPr>
              <a:t>, …)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14" name="Šipka doprava 13"/>
          <p:cNvSpPr/>
          <p:nvPr/>
        </p:nvSpPr>
        <p:spPr>
          <a:xfrm rot="450394">
            <a:off x="5133125" y="1323399"/>
            <a:ext cx="792088" cy="504056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1</a:t>
            </a:r>
          </a:p>
        </p:txBody>
      </p:sp>
      <p:sp>
        <p:nvSpPr>
          <p:cNvPr id="15" name="Šipka doprava 14"/>
          <p:cNvSpPr/>
          <p:nvPr/>
        </p:nvSpPr>
        <p:spPr>
          <a:xfrm>
            <a:off x="4177200" y="4143220"/>
            <a:ext cx="792088" cy="504056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3</a:t>
            </a:r>
          </a:p>
        </p:txBody>
      </p:sp>
      <p:sp>
        <p:nvSpPr>
          <p:cNvPr id="16" name="Šipka doprava 15"/>
          <p:cNvSpPr/>
          <p:nvPr/>
        </p:nvSpPr>
        <p:spPr>
          <a:xfrm>
            <a:off x="4030655" y="1699071"/>
            <a:ext cx="792088" cy="504056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6143166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2743" y="1951099"/>
            <a:ext cx="3689540" cy="3391074"/>
          </a:xfrm>
          <a:prstGeom prst="rect">
            <a:avLst/>
          </a:prstGeom>
        </p:spPr>
      </p:pic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Institut biostatistiky a analýz LF – Výuka – Biostatistika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Úkol č. 2 – Řešení v programu </a:t>
            </a:r>
            <a:r>
              <a:rPr lang="cs-CZ" sz="3200" dirty="0" err="1"/>
              <a:t>Statistica</a:t>
            </a:r>
            <a:endParaRPr lang="cs-CZ" sz="32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405070" y="1937191"/>
            <a:ext cx="392981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buFont typeface="Arial" panose="020B0604020202020204" pitchFamily="34" charset="0"/>
              <a:buChar char="•"/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V možnostech </a:t>
            </a:r>
            <a:r>
              <a:rPr lang="cs-CZ" sz="1800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Compute</a:t>
            </a:r>
            <a:r>
              <a:rPr lang="cs-CZ" sz="1800" b="1" i="1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 vybereme </a:t>
            </a:r>
            <a:r>
              <a:rPr lang="cs-CZ" sz="1800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Detailed</a:t>
            </a:r>
            <a:r>
              <a:rPr lang="cs-CZ" sz="1800" b="1" i="1" dirty="0">
                <a:latin typeface="Calibri" panose="020F0502020204030204" pitchFamily="34" charset="0"/>
                <a:cs typeface="Calibri" panose="020F0502020204030204" pitchFamily="34" charset="0"/>
              </a:rPr>
              <a:t> report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269875" indent="-269875">
              <a:buFont typeface="Arial" panose="020B0604020202020204" pitchFamily="34" charset="0"/>
              <a:buChar char="•"/>
            </a:pPr>
            <a:endParaRPr lang="cs-CZ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69875" indent="-269875">
              <a:buFont typeface="Arial" panose="020B0604020202020204" pitchFamily="34" charset="0"/>
              <a:buChar char="•"/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Vybereme jednotlivé proměnné, které chceme testovat (</a:t>
            </a:r>
            <a:r>
              <a:rPr lang="cs-CZ" sz="1800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Variables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</a:p>
          <a:p>
            <a:pPr marL="269875" indent="-269875">
              <a:buFont typeface="Arial" panose="020B0604020202020204" pitchFamily="34" charset="0"/>
              <a:buChar char="•"/>
            </a:pPr>
            <a:endParaRPr lang="cs-CZ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69875" indent="-269875">
              <a:buFont typeface="Arial" panose="020B0604020202020204" pitchFamily="34" charset="0"/>
              <a:buChar char="•"/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V záložce </a:t>
            </a:r>
            <a:r>
              <a:rPr lang="cs-CZ" sz="1800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Advanced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 kliknutím na </a:t>
            </a:r>
            <a:r>
              <a:rPr lang="cs-CZ" sz="1800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Scatterplot</a:t>
            </a:r>
            <a:r>
              <a:rPr lang="cs-CZ" sz="1800" b="1" i="1" dirty="0">
                <a:latin typeface="Calibri" panose="020F0502020204030204" pitchFamily="34" charset="0"/>
                <a:cs typeface="Calibri" panose="020F0502020204030204" pitchFamily="34" charset="0"/>
              </a:rPr>
              <a:t> matrix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získáme grafické znázornění závislosti vybraných proměnných.</a:t>
            </a:r>
          </a:p>
          <a:p>
            <a:pPr marL="269875" indent="-269875">
              <a:buFont typeface="Arial" panose="020B0604020202020204" pitchFamily="34" charset="0"/>
              <a:buChar char="•"/>
            </a:pPr>
            <a:endParaRPr lang="cs-CZ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69875" indent="-269875">
              <a:buFont typeface="Arial" panose="020B0604020202020204" pitchFamily="34" charset="0"/>
              <a:buChar char="•"/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Poté přes </a:t>
            </a:r>
            <a:r>
              <a:rPr lang="cs-CZ" sz="1800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Spearman</a:t>
            </a:r>
            <a:r>
              <a:rPr lang="cs-CZ" sz="1800" b="1" i="1" dirty="0">
                <a:latin typeface="Calibri" panose="020F0502020204030204" pitchFamily="34" charset="0"/>
                <a:cs typeface="Calibri" panose="020F0502020204030204" pitchFamily="34" charset="0"/>
              </a:rPr>
              <a:t> rank R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zobrazíme výsledky.</a:t>
            </a:r>
          </a:p>
        </p:txBody>
      </p:sp>
      <p:sp>
        <p:nvSpPr>
          <p:cNvPr id="14" name="Šipka doprava 13"/>
          <p:cNvSpPr/>
          <p:nvPr/>
        </p:nvSpPr>
        <p:spPr>
          <a:xfrm>
            <a:off x="4765477" y="3040266"/>
            <a:ext cx="792088" cy="504056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1</a:t>
            </a:r>
          </a:p>
        </p:txBody>
      </p:sp>
      <p:sp>
        <p:nvSpPr>
          <p:cNvPr id="16" name="Šipka doprava 15"/>
          <p:cNvSpPr/>
          <p:nvPr/>
        </p:nvSpPr>
        <p:spPr>
          <a:xfrm rot="1262493">
            <a:off x="4401098" y="2122852"/>
            <a:ext cx="792088" cy="504056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2</a:t>
            </a:r>
          </a:p>
        </p:txBody>
      </p:sp>
      <p:sp>
        <p:nvSpPr>
          <p:cNvPr id="17" name="Šipka doprava 16"/>
          <p:cNvSpPr/>
          <p:nvPr/>
        </p:nvSpPr>
        <p:spPr>
          <a:xfrm rot="19715185">
            <a:off x="4579481" y="4869423"/>
            <a:ext cx="792088" cy="504056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3</a:t>
            </a:r>
          </a:p>
        </p:txBody>
      </p:sp>
      <p:sp>
        <p:nvSpPr>
          <p:cNvPr id="18" name="Šipka doprava 17"/>
          <p:cNvSpPr/>
          <p:nvPr/>
        </p:nvSpPr>
        <p:spPr>
          <a:xfrm>
            <a:off x="4450280" y="3656967"/>
            <a:ext cx="792088" cy="504056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4714433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Úkol č. 2 – Výsledky v </a:t>
            </a:r>
            <a:r>
              <a:rPr lang="cs-CZ" sz="3200" dirty="0" err="1"/>
              <a:t>Statistica</a:t>
            </a:r>
            <a:endParaRPr lang="cs-CZ" sz="3200" dirty="0"/>
          </a:p>
        </p:txBody>
      </p:sp>
      <p:sp>
        <p:nvSpPr>
          <p:cNvPr id="28" name="Obdélník 27"/>
          <p:cNvSpPr/>
          <p:nvPr/>
        </p:nvSpPr>
        <p:spPr>
          <a:xfrm>
            <a:off x="499588" y="5055737"/>
            <a:ext cx="7171747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cs-CZ" sz="1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②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P-hodnota statistické významnosti korelace je p = 0,136, což na hladině významnosti 0,05 značí </a:t>
            </a:r>
            <a:r>
              <a:rPr lang="cs-CZ" sz="1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nevýznamný výsledek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 ze získaných dat jsme tedy </a:t>
            </a:r>
            <a:r>
              <a:rPr lang="cs-CZ" sz="1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neprokázali, že by věk pacienta měl vliv na zlepšení míry soběstačnosti po léčbě mozkového infarktu. </a:t>
            </a:r>
            <a:endParaRPr lang="cs-CZ" sz="18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1500360" y="2891220"/>
            <a:ext cx="2198651" cy="646331"/>
          </a:xfrm>
          <a:prstGeom prst="rect">
            <a:avLst/>
          </a:prstGeom>
          <a:noFill/>
          <a:effectLst>
            <a:glow rad="139700">
              <a:schemeClr val="bg1"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cs-CZ" sz="1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Korelační koeficient</a:t>
            </a:r>
          </a:p>
          <a:p>
            <a:pPr algn="ctr"/>
            <a:r>
              <a:rPr lang="cs-CZ" sz="1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p-hodnota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923" y="1313380"/>
            <a:ext cx="4805213" cy="3691490"/>
          </a:xfrm>
          <a:prstGeom prst="rect">
            <a:avLst/>
          </a:prstGeom>
        </p:spPr>
      </p:pic>
      <p:sp>
        <p:nvSpPr>
          <p:cNvPr id="27" name="Obdélník 26"/>
          <p:cNvSpPr/>
          <p:nvPr/>
        </p:nvSpPr>
        <p:spPr>
          <a:xfrm>
            <a:off x="499587" y="3684303"/>
            <a:ext cx="3195800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cs-CZ" sz="1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① 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Z grafu není nikterak výrazná závislost patrná, nicméně je možné, že je přítomen mírně pozitivní trend.</a:t>
            </a:r>
            <a:endParaRPr lang="cs-CZ" sz="1800" dirty="0">
              <a:solidFill>
                <a:srgbClr val="C00000"/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554" y="1463204"/>
            <a:ext cx="5200917" cy="1339919"/>
          </a:xfrm>
          <a:prstGeom prst="rect">
            <a:avLst/>
          </a:prstGeom>
        </p:spPr>
      </p:pic>
      <p:sp>
        <p:nvSpPr>
          <p:cNvPr id="35" name="Ovál 34"/>
          <p:cNvSpPr/>
          <p:nvPr/>
        </p:nvSpPr>
        <p:spPr>
          <a:xfrm>
            <a:off x="2978208" y="2080899"/>
            <a:ext cx="925286" cy="598714"/>
          </a:xfrm>
          <a:prstGeom prst="ellipse">
            <a:avLst/>
          </a:prstGeom>
          <a:noFill/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Ovál 35"/>
          <p:cNvSpPr/>
          <p:nvPr/>
        </p:nvSpPr>
        <p:spPr>
          <a:xfrm>
            <a:off x="4497198" y="2080899"/>
            <a:ext cx="925286" cy="598714"/>
          </a:xfrm>
          <a:prstGeom prst="ellipse">
            <a:avLst/>
          </a:prstGeom>
          <a:noFill/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37" name="Picture 2" descr="http://files.mscck-trmice.webnode.cz/200000297-22250231ed/vyk%C5%99i%C4%8Dn%C3%ADk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6591" y="2831106"/>
            <a:ext cx="865769" cy="721474"/>
          </a:xfrm>
          <a:prstGeom prst="rect">
            <a:avLst/>
          </a:prstGeom>
          <a:noFill/>
        </p:spPr>
      </p:pic>
      <p:cxnSp>
        <p:nvCxnSpPr>
          <p:cNvPr id="38" name="Přímá spojovací šipka 54"/>
          <p:cNvCxnSpPr>
            <a:stCxn id="35" idx="4"/>
          </p:cNvCxnSpPr>
          <p:nvPr/>
        </p:nvCxnSpPr>
        <p:spPr>
          <a:xfrm flipH="1">
            <a:off x="3118585" y="2679613"/>
            <a:ext cx="322266" cy="273334"/>
          </a:xfrm>
          <a:prstGeom prst="straightConnector1">
            <a:avLst/>
          </a:prstGeom>
          <a:ln w="25400">
            <a:solidFill>
              <a:srgbClr val="C00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ovací šipka 54"/>
          <p:cNvCxnSpPr>
            <a:stCxn id="36" idx="3"/>
          </p:cNvCxnSpPr>
          <p:nvPr/>
        </p:nvCxnSpPr>
        <p:spPr>
          <a:xfrm flipH="1">
            <a:off x="3691763" y="2591933"/>
            <a:ext cx="940940" cy="361014"/>
          </a:xfrm>
          <a:prstGeom prst="straightConnector1">
            <a:avLst/>
          </a:prstGeom>
          <a:ln w="25400">
            <a:solidFill>
              <a:srgbClr val="C00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8370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Institut biostatistiky a analýz LF – Výuka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Důležité informace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10554" y="1387202"/>
            <a:ext cx="8578073" cy="4139998"/>
          </a:xfrm>
        </p:spPr>
        <p:txBody>
          <a:bodyPr/>
          <a:lstStyle/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Výuka: 11:00–13:30, D29/347-RCX2</a:t>
            </a:r>
          </a:p>
          <a:p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Materiály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v IS 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Software: Microsoft Office - Excel,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Statistica</a:t>
            </a: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Pro získání zápočtu/kolokvia je třeba:</a:t>
            </a:r>
          </a:p>
          <a:p>
            <a:pPr marL="586350" indent="-514350">
              <a:buFont typeface="+mj-lt"/>
              <a:buAutoNum type="arabicPeriod"/>
            </a:pPr>
            <a:r>
              <a:rPr lang="cs-CZ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Účast – povoleny jsou 2 absence </a:t>
            </a:r>
          </a:p>
          <a:p>
            <a:pPr marL="586350" indent="-514350">
              <a:buFont typeface="+mj-lt"/>
              <a:buAutoNum type="arabicPeriod"/>
            </a:pPr>
            <a:r>
              <a:rPr lang="cs-CZ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Domácí úkoly – povoleno 1 neodevzdání</a:t>
            </a:r>
          </a:p>
          <a:p>
            <a:pPr lvl="1"/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za účelem procvičení, dostanete zpětnou vazbu, na dalším cvičení se vrátíme, kdyby byl problém</a:t>
            </a:r>
          </a:p>
          <a:p>
            <a:pPr marL="529200" indent="-457200">
              <a:buFont typeface="+mj-lt"/>
              <a:buAutoNum type="arabicPeriod"/>
            </a:pPr>
            <a:r>
              <a:rPr lang="cs-CZ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Závěrečný úkol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– praktické úkoly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(povoleny materiály) </a:t>
            </a:r>
            <a:endParaRPr lang="cs-CZ" sz="20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24000" lvl="1" indent="0">
              <a:buNone/>
            </a:pP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59626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Institut biostatistiky a analýz LF – Výuka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Organizace výuky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10554" y="1234113"/>
            <a:ext cx="8578073" cy="4139998"/>
          </a:xfrm>
        </p:spPr>
        <p:txBody>
          <a:bodyPr/>
          <a:lstStyle/>
          <a:p>
            <a:pPr marL="72000" indent="0">
              <a:buNone/>
            </a:pPr>
            <a:endParaRPr 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21</a:t>
            </a:r>
            <a:r>
              <a:rPr lang="pt-BR" sz="2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pt-BR" sz="20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 – Excel: opakování, příprava dat, základní vzorce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28</a:t>
            </a:r>
            <a:r>
              <a:rPr lang="pt-BR" sz="2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pt-BR" sz="20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 – Základy popisné statistiky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7</a:t>
            </a:r>
            <a:r>
              <a:rPr lang="pt-BR" sz="2000" dirty="0">
                <a:latin typeface="Calibri" panose="020F0502020204030204" pitchFamily="34" charset="0"/>
                <a:cs typeface="Calibri" panose="020F0502020204030204" pitchFamily="34" charset="0"/>
              </a:rPr>
              <a:t>. 3.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 – Základní rozdělení pravděpodobnosti, testování hypotéz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14</a:t>
            </a:r>
            <a:r>
              <a:rPr lang="pt-BR" sz="2000" dirty="0">
                <a:latin typeface="Calibri" panose="020F0502020204030204" pitchFamily="34" charset="0"/>
                <a:cs typeface="Calibri" panose="020F0502020204030204" pitchFamily="34" charset="0"/>
              </a:rPr>
              <a:t>. 3.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 – Parametrické testy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21. 3. – </a:t>
            </a:r>
            <a:r>
              <a:rPr lang="cs-CZ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Neparametrické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 testy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28</a:t>
            </a:r>
            <a:r>
              <a:rPr lang="pt-BR" sz="2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pt-BR" sz="20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4. 4. – Analýza kontingenčních tabulek, testy dobré shody</a:t>
            </a:r>
            <a:endParaRPr lang="cs-CZ" sz="20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11</a:t>
            </a:r>
            <a:r>
              <a:rPr lang="pt-BR" sz="2000" dirty="0">
                <a:latin typeface="Calibri" panose="020F0502020204030204" pitchFamily="34" charset="0"/>
                <a:cs typeface="Calibri" panose="020F0502020204030204" pitchFamily="34" charset="0"/>
              </a:rPr>
              <a:t>. 4.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 – Základy korelační analýzy + </a:t>
            </a:r>
            <a:r>
              <a:rPr lang="cs-CZ" sz="20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opakování vybraných témat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>
                <a:solidFill>
                  <a:srgbClr val="F0192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18. 4. – Ukončení předmětu, test</a:t>
            </a:r>
          </a:p>
        </p:txBody>
      </p:sp>
    </p:spTree>
    <p:extLst>
      <p:ext uri="{BB962C8B-B14F-4D97-AF65-F5344CB8AC3E}">
        <p14:creationId xmlns:p14="http://schemas.microsoft.com/office/powerpoint/2010/main" val="3517908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Institut biostatistiky a analýz LF – Výuka – Biostatistika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Základy korelační analýzy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1851260"/>
          </a:xfrm>
        </p:spPr>
        <p:txBody>
          <a:bodyPr/>
          <a:lstStyle/>
          <a:p>
            <a:r>
              <a:rPr lang="cs-CZ" dirty="0"/>
              <a:t>Korelace</a:t>
            </a:r>
          </a:p>
          <a:p>
            <a:r>
              <a:rPr lang="cs-CZ" dirty="0" err="1"/>
              <a:t>Pearsonův</a:t>
            </a:r>
            <a:r>
              <a:rPr lang="cs-CZ" dirty="0"/>
              <a:t> korelační koeficient</a:t>
            </a:r>
          </a:p>
          <a:p>
            <a:r>
              <a:rPr lang="cs-CZ" dirty="0" err="1"/>
              <a:t>Spearmanův</a:t>
            </a:r>
            <a:r>
              <a:rPr lang="cs-CZ" dirty="0"/>
              <a:t> korelační koeficient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2503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Institut biostatistiky a analýz LF – Výuka – Biostatistika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hodnotit vztah dvou spojitých proměnných?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10000"/>
              </a:lnSpc>
              <a:buNone/>
            </a:pPr>
            <a:endParaRPr lang="cs-CZ" alt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Vztah mezi dvěma spojitými veličinami zjišťujeme, když:</a:t>
            </a:r>
          </a:p>
          <a:p>
            <a:pPr marL="341313" indent="-341313">
              <a:lnSpc>
                <a:spcPct val="110000"/>
              </a:lnSpc>
            </a:pP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chceme zjistit, jestli mezi nimi </a:t>
            </a:r>
            <a:r>
              <a:rPr lang="cs-CZ" alt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existuje vztah 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– např. jestli vyšší hodnoty jedné veličiny znamenají nižší hodnoty jiné veličiny;</a:t>
            </a:r>
          </a:p>
          <a:p>
            <a:pPr marL="341313" indent="-341313">
              <a:lnSpc>
                <a:spcPct val="110000"/>
              </a:lnSpc>
            </a:pP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chceme </a:t>
            </a:r>
            <a:r>
              <a:rPr lang="cs-CZ" alt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predikovat hodnoty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jedné veličiny na základě znalosti hodnot jiné veličiny;</a:t>
            </a:r>
          </a:p>
          <a:p>
            <a:pPr marL="341313" indent="-341313">
              <a:lnSpc>
                <a:spcPct val="110000"/>
              </a:lnSpc>
            </a:pP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chceme </a:t>
            </a:r>
            <a:r>
              <a:rPr lang="cs-CZ" alt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kvantifikovat vztah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mezi dvěma spojitými veličinami;  např. pro použití jedné veličiny na místo druhé veličiny.</a:t>
            </a:r>
          </a:p>
        </p:txBody>
      </p:sp>
    </p:spTree>
    <p:extLst>
      <p:ext uri="{BB962C8B-B14F-4D97-AF65-F5344CB8AC3E}">
        <p14:creationId xmlns:p14="http://schemas.microsoft.com/office/powerpoint/2010/main" val="21287430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Institut biostatistiky a analýz LF – Výuka – Biostatistika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Korelační a regresní analýza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>
              <a:lnSpc>
                <a:spcPct val="110000"/>
              </a:lnSpc>
            </a:pPr>
            <a:r>
              <a:rPr lang="cs-CZ" altLang="cs-CZ" sz="2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Korelační analýza   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je využívána pro vyhodnocení míry 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vztahu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dvou spojitých proměnných. Obdobně jako jiné statistické metody, i korelace mohou být 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parametrické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nebo </a:t>
            </a:r>
            <a:r>
              <a:rPr lang="cs-CZ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neparametrické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341313" indent="-341313">
              <a:lnSpc>
                <a:spcPct val="110000"/>
              </a:lnSpc>
            </a:pPr>
            <a:endParaRPr lang="cs-CZ" alt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1313" indent="-341313">
              <a:lnSpc>
                <a:spcPct val="110000"/>
              </a:lnSpc>
            </a:pPr>
            <a:r>
              <a:rPr lang="cs-CZ" altLang="cs-CZ" sz="2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Regresní analýza    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vytváří </a:t>
            </a:r>
            <a:r>
              <a:rPr lang="cs-CZ" alt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model vztahu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dvou nebo více proměnných, tedy jakým způsobem jedna proměnná (vysvětlovaná) závisí na jiných proměnných (prediktorech). Regresní analýza je obdobně jako ANOVA nástrojem pro vysvětlení variability hodnocené proměnné.</a:t>
            </a:r>
          </a:p>
        </p:txBody>
      </p:sp>
      <p:sp>
        <p:nvSpPr>
          <p:cNvPr id="6" name="Obdélník 5"/>
          <p:cNvSpPr/>
          <p:nvPr/>
        </p:nvSpPr>
        <p:spPr bwMode="auto">
          <a:xfrm>
            <a:off x="758792" y="1672751"/>
            <a:ext cx="2427170" cy="471641"/>
          </a:xfrm>
          <a:prstGeom prst="rect">
            <a:avLst/>
          </a:prstGeom>
          <a:noFill/>
          <a:ln w="19050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5" name="Obdélník 14"/>
          <p:cNvSpPr/>
          <p:nvPr/>
        </p:nvSpPr>
        <p:spPr bwMode="auto">
          <a:xfrm>
            <a:off x="758792" y="3675245"/>
            <a:ext cx="2427170" cy="471641"/>
          </a:xfrm>
          <a:prstGeom prst="rect">
            <a:avLst/>
          </a:prstGeom>
          <a:noFill/>
          <a:ln w="19050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02014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Obdélník 59"/>
          <p:cNvSpPr/>
          <p:nvPr/>
        </p:nvSpPr>
        <p:spPr>
          <a:xfrm>
            <a:off x="117590" y="1967080"/>
            <a:ext cx="1296013" cy="41404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Institut biostatistiky a analýz LF – Výuka – Biostatistika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statistické testy</a:t>
            </a:r>
          </a:p>
        </p:txBody>
      </p:sp>
      <p:sp>
        <p:nvSpPr>
          <p:cNvPr id="6" name="Obdélník 5"/>
          <p:cNvSpPr/>
          <p:nvPr/>
        </p:nvSpPr>
        <p:spPr>
          <a:xfrm>
            <a:off x="4051462" y="1259549"/>
            <a:ext cx="108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Typ dat</a:t>
            </a:r>
          </a:p>
        </p:txBody>
      </p:sp>
      <p:sp>
        <p:nvSpPr>
          <p:cNvPr id="7" name="Obdélník 6"/>
          <p:cNvSpPr/>
          <p:nvPr/>
        </p:nvSpPr>
        <p:spPr>
          <a:xfrm>
            <a:off x="172544" y="2045367"/>
            <a:ext cx="1188000" cy="576000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Spojitá x spojitá data</a:t>
            </a:r>
          </a:p>
        </p:txBody>
      </p:sp>
      <p:sp>
        <p:nvSpPr>
          <p:cNvPr id="8" name="Obdélník 7"/>
          <p:cNvSpPr/>
          <p:nvPr/>
        </p:nvSpPr>
        <p:spPr>
          <a:xfrm>
            <a:off x="2829376" y="2045367"/>
            <a:ext cx="1188000" cy="576000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Spojitá x kategoriální data</a:t>
            </a:r>
          </a:p>
        </p:txBody>
      </p:sp>
      <p:sp>
        <p:nvSpPr>
          <p:cNvPr id="9" name="Obdélník 8"/>
          <p:cNvSpPr/>
          <p:nvPr/>
        </p:nvSpPr>
        <p:spPr>
          <a:xfrm>
            <a:off x="6324385" y="2045367"/>
            <a:ext cx="1188000" cy="576000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Kategoriální x kategoriální data</a:t>
            </a:r>
          </a:p>
        </p:txBody>
      </p:sp>
      <p:sp>
        <p:nvSpPr>
          <p:cNvPr id="10" name="Obdélník 9"/>
          <p:cNvSpPr/>
          <p:nvPr/>
        </p:nvSpPr>
        <p:spPr>
          <a:xfrm>
            <a:off x="1444497" y="2945155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Jeden výběr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2969047" y="2945155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Dva výběry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4458612" y="2945155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Tři a více výběrů (nepárově)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5633731" y="2945155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Jeden výběr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7287438" y="2945155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Více výběrů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2418809" y="3887475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Párová data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3490591" y="3887475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Nepárová data</a:t>
            </a:r>
          </a:p>
        </p:txBody>
      </p:sp>
      <p:sp>
        <p:nvSpPr>
          <p:cNvPr id="17" name="Obdélník 16"/>
          <p:cNvSpPr/>
          <p:nvPr/>
        </p:nvSpPr>
        <p:spPr>
          <a:xfrm>
            <a:off x="458084" y="4752371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err="1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Pearsonův</a:t>
            </a:r>
            <a:r>
              <a:rPr lang="cs-CZ" sz="1200" b="1" dirty="0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korelační koeficient</a:t>
            </a:r>
          </a:p>
        </p:txBody>
      </p:sp>
      <p:sp>
        <p:nvSpPr>
          <p:cNvPr id="18" name="Obdélník 17"/>
          <p:cNvSpPr/>
          <p:nvPr/>
        </p:nvSpPr>
        <p:spPr>
          <a:xfrm>
            <a:off x="1522226" y="4752371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err="1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Jednovýbě-rový</a:t>
            </a:r>
            <a:r>
              <a:rPr lang="cs-CZ" sz="1200" b="1" dirty="0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t-test</a:t>
            </a:r>
          </a:p>
        </p:txBody>
      </p:sp>
      <p:sp>
        <p:nvSpPr>
          <p:cNvPr id="19" name="Obdélník 18"/>
          <p:cNvSpPr/>
          <p:nvPr/>
        </p:nvSpPr>
        <p:spPr>
          <a:xfrm>
            <a:off x="2593796" y="4752371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Párový t-test</a:t>
            </a:r>
          </a:p>
        </p:txBody>
      </p:sp>
      <p:sp>
        <p:nvSpPr>
          <p:cNvPr id="20" name="Obdélník 19"/>
          <p:cNvSpPr/>
          <p:nvPr/>
        </p:nvSpPr>
        <p:spPr>
          <a:xfrm>
            <a:off x="3665366" y="4752371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err="1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Dvouvýbě-rový</a:t>
            </a:r>
            <a:r>
              <a:rPr lang="cs-CZ" sz="1200" b="1" dirty="0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t-test</a:t>
            </a:r>
          </a:p>
        </p:txBody>
      </p:sp>
      <p:sp>
        <p:nvSpPr>
          <p:cNvPr id="21" name="Obdélník 20"/>
          <p:cNvSpPr/>
          <p:nvPr/>
        </p:nvSpPr>
        <p:spPr>
          <a:xfrm>
            <a:off x="4736936" y="4752371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ANOVA</a:t>
            </a:r>
          </a:p>
        </p:txBody>
      </p:sp>
      <p:sp>
        <p:nvSpPr>
          <p:cNvPr id="22" name="Obdélník 21"/>
          <p:cNvSpPr/>
          <p:nvPr/>
        </p:nvSpPr>
        <p:spPr>
          <a:xfrm>
            <a:off x="6737200" y="3898108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Párová data</a:t>
            </a:r>
          </a:p>
        </p:txBody>
      </p:sp>
      <p:sp>
        <p:nvSpPr>
          <p:cNvPr id="23" name="Obdélník 22"/>
          <p:cNvSpPr/>
          <p:nvPr/>
        </p:nvSpPr>
        <p:spPr>
          <a:xfrm>
            <a:off x="7830248" y="3898108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Nepárová data</a:t>
            </a:r>
          </a:p>
        </p:txBody>
      </p:sp>
      <p:sp>
        <p:nvSpPr>
          <p:cNvPr id="24" name="Obdélník 23"/>
          <p:cNvSpPr/>
          <p:nvPr/>
        </p:nvSpPr>
        <p:spPr>
          <a:xfrm>
            <a:off x="7962279" y="4752371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Chí-kvadrát test</a:t>
            </a:r>
          </a:p>
        </p:txBody>
      </p:sp>
      <p:sp>
        <p:nvSpPr>
          <p:cNvPr id="25" name="Obdélník 24"/>
          <p:cNvSpPr/>
          <p:nvPr/>
        </p:nvSpPr>
        <p:spPr>
          <a:xfrm>
            <a:off x="454879" y="5466751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Spearmanův</a:t>
            </a:r>
            <a:r>
              <a:rPr lang="cs-CZ" sz="12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korelační koeficient</a:t>
            </a:r>
          </a:p>
        </p:txBody>
      </p:sp>
      <p:sp>
        <p:nvSpPr>
          <p:cNvPr id="26" name="Obdélník 25"/>
          <p:cNvSpPr/>
          <p:nvPr/>
        </p:nvSpPr>
        <p:spPr>
          <a:xfrm>
            <a:off x="1519021" y="5466751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Jednovýbě-rový</a:t>
            </a:r>
            <a:r>
              <a:rPr lang="cs-CZ" sz="12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200" b="1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Wilcoxo-nův</a:t>
            </a:r>
            <a:r>
              <a:rPr lang="cs-CZ" sz="12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test</a:t>
            </a:r>
          </a:p>
        </p:txBody>
      </p:sp>
      <p:sp>
        <p:nvSpPr>
          <p:cNvPr id="27" name="Obdélník 26"/>
          <p:cNvSpPr/>
          <p:nvPr/>
        </p:nvSpPr>
        <p:spPr>
          <a:xfrm>
            <a:off x="2590591" y="5466751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Wilcoxonův</a:t>
            </a:r>
            <a:r>
              <a:rPr lang="cs-CZ" sz="12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/ znaménkový test</a:t>
            </a:r>
          </a:p>
        </p:txBody>
      </p:sp>
      <p:sp>
        <p:nvSpPr>
          <p:cNvPr id="28" name="Obdélník 27"/>
          <p:cNvSpPr/>
          <p:nvPr/>
        </p:nvSpPr>
        <p:spPr>
          <a:xfrm>
            <a:off x="3662161" y="5466751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Mannův-</a:t>
            </a:r>
            <a:r>
              <a:rPr lang="cs-CZ" sz="1200" b="1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Whitneyho</a:t>
            </a:r>
            <a:r>
              <a:rPr lang="cs-CZ" sz="12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test</a:t>
            </a:r>
          </a:p>
        </p:txBody>
      </p:sp>
      <p:sp>
        <p:nvSpPr>
          <p:cNvPr id="29" name="Obdélník 28"/>
          <p:cNvSpPr/>
          <p:nvPr/>
        </p:nvSpPr>
        <p:spPr>
          <a:xfrm>
            <a:off x="4733731" y="5466751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Kruskalův-Wallisův</a:t>
            </a:r>
            <a:r>
              <a:rPr lang="cs-CZ" sz="12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test </a:t>
            </a:r>
          </a:p>
        </p:txBody>
      </p:sp>
      <p:sp>
        <p:nvSpPr>
          <p:cNvPr id="30" name="Obdélník 29"/>
          <p:cNvSpPr/>
          <p:nvPr/>
        </p:nvSpPr>
        <p:spPr>
          <a:xfrm>
            <a:off x="5805301" y="5466751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Jednovýbě-rový</a:t>
            </a:r>
            <a:r>
              <a:rPr lang="cs-CZ" sz="12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cs-CZ" sz="1200" b="1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bino-mický</a:t>
            </a:r>
            <a:r>
              <a:rPr lang="cs-CZ" sz="12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test</a:t>
            </a:r>
          </a:p>
        </p:txBody>
      </p:sp>
      <p:sp>
        <p:nvSpPr>
          <p:cNvPr id="31" name="Obdélník 30"/>
          <p:cNvSpPr/>
          <p:nvPr/>
        </p:nvSpPr>
        <p:spPr>
          <a:xfrm>
            <a:off x="6876871" y="5466751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McNemarův</a:t>
            </a:r>
            <a:r>
              <a:rPr lang="cs-CZ" sz="12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test</a:t>
            </a:r>
          </a:p>
        </p:txBody>
      </p:sp>
      <p:sp>
        <p:nvSpPr>
          <p:cNvPr id="32" name="Obdélník 31"/>
          <p:cNvSpPr/>
          <p:nvPr/>
        </p:nvSpPr>
        <p:spPr>
          <a:xfrm>
            <a:off x="7959074" y="5466751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Fisherův</a:t>
            </a:r>
            <a:r>
              <a:rPr lang="cs-CZ" sz="12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exaktní test</a:t>
            </a:r>
          </a:p>
        </p:txBody>
      </p:sp>
      <p:cxnSp>
        <p:nvCxnSpPr>
          <p:cNvPr id="33" name="Pravoúhlá spojovací čára 39"/>
          <p:cNvCxnSpPr>
            <a:stCxn id="6" idx="2"/>
            <a:endCxn id="7" idx="0"/>
          </p:cNvCxnSpPr>
          <p:nvPr/>
        </p:nvCxnSpPr>
        <p:spPr>
          <a:xfrm rot="5400000">
            <a:off x="2571846" y="25751"/>
            <a:ext cx="214314" cy="3824918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ravoúhlá spojovací čára 41"/>
          <p:cNvCxnSpPr/>
          <p:nvPr/>
        </p:nvCxnSpPr>
        <p:spPr>
          <a:xfrm rot="5400000">
            <a:off x="3900262" y="1354167"/>
            <a:ext cx="214314" cy="1168086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ravoúhlá spojovací čára 43"/>
          <p:cNvCxnSpPr>
            <a:stCxn id="6" idx="2"/>
            <a:endCxn id="9" idx="0"/>
          </p:cNvCxnSpPr>
          <p:nvPr/>
        </p:nvCxnSpPr>
        <p:spPr>
          <a:xfrm rot="16200000" flipH="1">
            <a:off x="5647766" y="774749"/>
            <a:ext cx="214314" cy="2326923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ravoúhlá spojovací čára 45"/>
          <p:cNvCxnSpPr>
            <a:stCxn id="8" idx="2"/>
            <a:endCxn id="10" idx="0"/>
          </p:cNvCxnSpPr>
          <p:nvPr/>
        </p:nvCxnSpPr>
        <p:spPr>
          <a:xfrm rot="5400000">
            <a:off x="2497043" y="2018822"/>
            <a:ext cx="323788" cy="1528879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ravoúhlá spojovací čára 47"/>
          <p:cNvCxnSpPr/>
          <p:nvPr/>
        </p:nvCxnSpPr>
        <p:spPr>
          <a:xfrm rot="5400000">
            <a:off x="3251367" y="2781098"/>
            <a:ext cx="323788" cy="4329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ravoúhlá spojovací čára 49"/>
          <p:cNvCxnSpPr>
            <a:stCxn id="8" idx="2"/>
            <a:endCxn id="12" idx="0"/>
          </p:cNvCxnSpPr>
          <p:nvPr/>
        </p:nvCxnSpPr>
        <p:spPr>
          <a:xfrm rot="16200000" flipH="1">
            <a:off x="4004100" y="2040643"/>
            <a:ext cx="323788" cy="1485236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ravoúhlá spojovací čára 51"/>
          <p:cNvCxnSpPr>
            <a:stCxn id="9" idx="2"/>
            <a:endCxn id="13" idx="0"/>
          </p:cNvCxnSpPr>
          <p:nvPr/>
        </p:nvCxnSpPr>
        <p:spPr>
          <a:xfrm rot="5400000">
            <a:off x="6339164" y="2365934"/>
            <a:ext cx="323788" cy="834654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ravoúhlá spojovací čára 53"/>
          <p:cNvCxnSpPr>
            <a:stCxn id="9" idx="2"/>
            <a:endCxn id="14" idx="0"/>
          </p:cNvCxnSpPr>
          <p:nvPr/>
        </p:nvCxnSpPr>
        <p:spPr>
          <a:xfrm rot="16200000" flipH="1">
            <a:off x="7166017" y="2373735"/>
            <a:ext cx="323788" cy="819053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ravoúhlá spojovací čára 55"/>
          <p:cNvCxnSpPr>
            <a:stCxn id="11" idx="2"/>
            <a:endCxn id="15" idx="0"/>
          </p:cNvCxnSpPr>
          <p:nvPr/>
        </p:nvCxnSpPr>
        <p:spPr>
          <a:xfrm rot="5400000">
            <a:off x="2958520" y="3426948"/>
            <a:ext cx="370816" cy="550238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ravoúhlá spojovací čára 57"/>
          <p:cNvCxnSpPr>
            <a:stCxn id="11" idx="2"/>
            <a:endCxn id="16" idx="0"/>
          </p:cNvCxnSpPr>
          <p:nvPr/>
        </p:nvCxnSpPr>
        <p:spPr>
          <a:xfrm rot="16200000" flipH="1">
            <a:off x="3494411" y="3441295"/>
            <a:ext cx="370816" cy="521544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ravoúhlá spojovací čára 59"/>
          <p:cNvCxnSpPr>
            <a:stCxn id="14" idx="2"/>
            <a:endCxn id="22" idx="0"/>
          </p:cNvCxnSpPr>
          <p:nvPr/>
        </p:nvCxnSpPr>
        <p:spPr>
          <a:xfrm rot="5400000">
            <a:off x="7271596" y="3432264"/>
            <a:ext cx="381449" cy="550238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ravoúhlá spojovací čára 61"/>
          <p:cNvCxnSpPr>
            <a:stCxn id="14" idx="2"/>
            <a:endCxn id="23" idx="0"/>
          </p:cNvCxnSpPr>
          <p:nvPr/>
        </p:nvCxnSpPr>
        <p:spPr>
          <a:xfrm rot="16200000" flipH="1">
            <a:off x="7818120" y="3435978"/>
            <a:ext cx="381449" cy="542810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ovéPole 44"/>
          <p:cNvSpPr txBox="1"/>
          <p:nvPr/>
        </p:nvSpPr>
        <p:spPr>
          <a:xfrm>
            <a:off x="6858810" y="1116674"/>
            <a:ext cx="2000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600" b="1" dirty="0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Parametrické testy</a:t>
            </a:r>
          </a:p>
          <a:p>
            <a:pPr algn="r"/>
            <a:r>
              <a:rPr lang="cs-CZ" sz="1600" b="1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Neparametrické</a:t>
            </a:r>
            <a:r>
              <a:rPr lang="cs-CZ" sz="16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testy</a:t>
            </a:r>
          </a:p>
        </p:txBody>
      </p:sp>
      <p:cxnSp>
        <p:nvCxnSpPr>
          <p:cNvPr id="46" name="Tvar 64"/>
          <p:cNvCxnSpPr>
            <a:endCxn id="17" idx="1"/>
          </p:cNvCxnSpPr>
          <p:nvPr/>
        </p:nvCxnSpPr>
        <p:spPr>
          <a:xfrm rot="16200000" flipH="1">
            <a:off x="-838327" y="3741712"/>
            <a:ext cx="2421252" cy="17157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Tvar 66"/>
          <p:cNvCxnSpPr>
            <a:endCxn id="25" idx="1"/>
          </p:cNvCxnSpPr>
          <p:nvPr/>
        </p:nvCxnSpPr>
        <p:spPr>
          <a:xfrm rot="16200000" flipH="1">
            <a:off x="-1197120" y="4100505"/>
            <a:ext cx="3135632" cy="168365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Tvar 76"/>
          <p:cNvCxnSpPr>
            <a:endCxn id="24" idx="1"/>
          </p:cNvCxnSpPr>
          <p:nvPr/>
        </p:nvCxnSpPr>
        <p:spPr>
          <a:xfrm rot="16200000" flipH="1">
            <a:off x="7628678" y="4704523"/>
            <a:ext cx="563864" cy="103337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Tvar 78"/>
          <p:cNvCxnSpPr>
            <a:endCxn id="32" idx="1"/>
          </p:cNvCxnSpPr>
          <p:nvPr/>
        </p:nvCxnSpPr>
        <p:spPr>
          <a:xfrm rot="16200000" flipH="1">
            <a:off x="7269886" y="5063315"/>
            <a:ext cx="1278244" cy="100132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Tvar 80"/>
          <p:cNvCxnSpPr>
            <a:endCxn id="31" idx="1"/>
          </p:cNvCxnSpPr>
          <p:nvPr/>
        </p:nvCxnSpPr>
        <p:spPr>
          <a:xfrm rot="16200000" flipH="1">
            <a:off x="6192999" y="5068632"/>
            <a:ext cx="1278244" cy="89499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Tvar 84"/>
          <p:cNvCxnSpPr/>
          <p:nvPr/>
        </p:nvCxnSpPr>
        <p:spPr>
          <a:xfrm rot="16200000" flipH="1">
            <a:off x="4638506" y="4582502"/>
            <a:ext cx="2232000" cy="10800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Tvar 86"/>
          <p:cNvCxnSpPr/>
          <p:nvPr/>
        </p:nvCxnSpPr>
        <p:spPr>
          <a:xfrm rot="16200000" flipH="1">
            <a:off x="3916576" y="4210123"/>
            <a:ext cx="1512000" cy="14400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Tvar 87"/>
          <p:cNvCxnSpPr/>
          <p:nvPr/>
        </p:nvCxnSpPr>
        <p:spPr>
          <a:xfrm rot="16200000" flipH="1">
            <a:off x="3912742" y="4922680"/>
            <a:ext cx="1512000" cy="14400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Tvar 89"/>
          <p:cNvCxnSpPr/>
          <p:nvPr/>
        </p:nvCxnSpPr>
        <p:spPr>
          <a:xfrm rot="16200000" flipH="1">
            <a:off x="3306979" y="4696123"/>
            <a:ext cx="576000" cy="10800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Tvar 90"/>
          <p:cNvCxnSpPr/>
          <p:nvPr/>
        </p:nvCxnSpPr>
        <p:spPr>
          <a:xfrm rot="16200000" flipH="1">
            <a:off x="3162979" y="5254787"/>
            <a:ext cx="864000" cy="10800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Tvar 91"/>
          <p:cNvCxnSpPr/>
          <p:nvPr/>
        </p:nvCxnSpPr>
        <p:spPr>
          <a:xfrm rot="16200000" flipH="1">
            <a:off x="2262213" y="4692479"/>
            <a:ext cx="576000" cy="10800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Tvar 92"/>
          <p:cNvCxnSpPr/>
          <p:nvPr/>
        </p:nvCxnSpPr>
        <p:spPr>
          <a:xfrm rot="16200000" flipH="1">
            <a:off x="2118213" y="5251143"/>
            <a:ext cx="864000" cy="10800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Tvar 93"/>
          <p:cNvCxnSpPr/>
          <p:nvPr/>
        </p:nvCxnSpPr>
        <p:spPr>
          <a:xfrm rot="16200000" flipH="1">
            <a:off x="712594" y="4213664"/>
            <a:ext cx="1512000" cy="14400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Tvar 94"/>
          <p:cNvCxnSpPr/>
          <p:nvPr/>
        </p:nvCxnSpPr>
        <p:spPr>
          <a:xfrm rot="16200000" flipH="1">
            <a:off x="716711" y="4926221"/>
            <a:ext cx="1512000" cy="14400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Obdélník 60"/>
          <p:cNvSpPr/>
          <p:nvPr/>
        </p:nvSpPr>
        <p:spPr>
          <a:xfrm>
            <a:off x="367315" y="4735243"/>
            <a:ext cx="1007885" cy="1358693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65384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Institut biostatistiky a analýz LF – Výuka – Biostatistika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Bodový graf – vizualizace vztahu dvou spojitých proměnných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5" y="1692002"/>
            <a:ext cx="3087025" cy="4139998"/>
          </a:xfrm>
        </p:spPr>
        <p:txBody>
          <a:bodyPr/>
          <a:lstStyle/>
          <a:p>
            <a:pPr marL="341313" indent="-341313">
              <a:lnSpc>
                <a:spcPct val="110000"/>
              </a:lnSpc>
            </a:pPr>
            <a:endParaRPr lang="cs-CZ" altLang="cs-CZ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Nejjednodušší formou je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 bodový graf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(XY graf), tzv. </a:t>
            </a:r>
            <a:r>
              <a:rPr lang="cs-CZ" sz="2400" i="1" dirty="0" err="1">
                <a:latin typeface="Calibri" panose="020F0502020204030204" pitchFamily="34" charset="0"/>
                <a:cs typeface="Calibri" panose="020F0502020204030204" pitchFamily="34" charset="0"/>
              </a:rPr>
              <a:t>scatterplot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lnSpc>
                <a:spcPct val="100000"/>
              </a:lnSpc>
            </a:pP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Vztah výšky a hmotnosti studentů Biostatistiky (jaro 2010).</a:t>
            </a:r>
            <a:b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cs-CZ" alt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9" name="Graf 8"/>
          <p:cNvGraphicFramePr/>
          <p:nvPr>
            <p:extLst>
              <p:ext uri="{D42A27DB-BD31-4B8C-83A1-F6EECF244321}">
                <p14:modId xmlns:p14="http://schemas.microsoft.com/office/powerpoint/2010/main" val="1989518598"/>
              </p:ext>
            </p:extLst>
          </p:nvPr>
        </p:nvGraphicFramePr>
        <p:xfrm>
          <a:off x="3627120" y="2004550"/>
          <a:ext cx="4287019" cy="4223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2807528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MED-CZ.potx" id="{1927B253-FB08-41F5-B38D-80E9F802FC2D}" vid="{7C5ABD59-4F0A-4D9D-A126-85E5800F092A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prezentace-med-cz-4-3</Template>
  <TotalTime>4783</TotalTime>
  <Words>1851</Words>
  <Application>Microsoft Office PowerPoint</Application>
  <PresentationFormat>Vlastní</PresentationFormat>
  <Paragraphs>279</Paragraphs>
  <Slides>29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6" baseType="lpstr">
      <vt:lpstr>Arial</vt:lpstr>
      <vt:lpstr>Calibri</vt:lpstr>
      <vt:lpstr>Cambria Math</vt:lpstr>
      <vt:lpstr>Courier New</vt:lpstr>
      <vt:lpstr>Tahoma</vt:lpstr>
      <vt:lpstr>Wingdings</vt:lpstr>
      <vt:lpstr>Prezentace_MU_CZ</vt:lpstr>
      <vt:lpstr>MIAM021p(s) Analýza a management dat pro zdravotnické obory – přednáška a cvičení  (jaro 2023)</vt:lpstr>
      <vt:lpstr>Osnova</vt:lpstr>
      <vt:lpstr>Důležité informace</vt:lpstr>
      <vt:lpstr>Organizace výuky</vt:lpstr>
      <vt:lpstr>Základy korelační analýzy</vt:lpstr>
      <vt:lpstr>Proč hodnotit vztah dvou spojitých proměnných?</vt:lpstr>
      <vt:lpstr>Korelační a regresní analýza</vt:lpstr>
      <vt:lpstr>Základní statistické testy</vt:lpstr>
      <vt:lpstr>Bodový graf – vizualizace vztahu dvou spojitých proměnných</vt:lpstr>
      <vt:lpstr>Korelace</vt:lpstr>
      <vt:lpstr>Korelační koeficienty</vt:lpstr>
      <vt:lpstr>Statistická významnost korelačního koeficientu</vt:lpstr>
      <vt:lpstr>Možné problémy s výpočtem r</vt:lpstr>
      <vt:lpstr>Praktické cvičení v programu Statistica</vt:lpstr>
      <vt:lpstr>Datový soubor</vt:lpstr>
      <vt:lpstr>Rehabilitace po mozkovém infarktu</vt:lpstr>
      <vt:lpstr>Rehabilitace po mozkovém infarktu</vt:lpstr>
      <vt:lpstr>Pearsonův korelační koeficient</vt:lpstr>
      <vt:lpstr>Úkol č. 1 – Pearsonův korelační koeficient</vt:lpstr>
      <vt:lpstr>Úkol č. 1 – Pearsonův korelační koef.</vt:lpstr>
      <vt:lpstr>Úkol č. 1 – Řešení v programu Statistica</vt:lpstr>
      <vt:lpstr>Úkol č. 1 – Řešení v programu Statistica</vt:lpstr>
      <vt:lpstr>Úkol č. 1 – Výsledky v Statistica</vt:lpstr>
      <vt:lpstr>Spearmanův korelační koeficient</vt:lpstr>
      <vt:lpstr>Úkol č. 2 – Spearmanův korelační koeficient</vt:lpstr>
      <vt:lpstr>Úkol č. 2 – Spearmanův korelační koef.</vt:lpstr>
      <vt:lpstr>Úkol č. 2 – Řešení v programu Statistica</vt:lpstr>
      <vt:lpstr>Úkol č. 2 – Řešení v programu Statistica</vt:lpstr>
      <vt:lpstr>Úkol č. 2 – Výsledky v Statistica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Uživatel systému Windows</dc:creator>
  <cp:lastModifiedBy>Michal Svoboda</cp:lastModifiedBy>
  <cp:revision>330</cp:revision>
  <cp:lastPrinted>1601-01-01T00:00:00Z</cp:lastPrinted>
  <dcterms:created xsi:type="dcterms:W3CDTF">2019-10-07T06:18:27Z</dcterms:created>
  <dcterms:modified xsi:type="dcterms:W3CDTF">2023-04-04T07:18:26Z</dcterms:modified>
</cp:coreProperties>
</file>