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rkoška" userId="684a5b1cd6769408" providerId="LiveId" clId="{6EF79355-1ABB-408D-B716-C9EFBD23DFB6}"/>
    <pc:docChg chg="delSld modSld sldOrd">
      <pc:chgData name="Peter Krkoška" userId="684a5b1cd6769408" providerId="LiveId" clId="{6EF79355-1ABB-408D-B716-C9EFBD23DFB6}" dt="2021-04-12T13:55:54.596" v="4"/>
      <pc:docMkLst>
        <pc:docMk/>
      </pc:docMkLst>
      <pc:sldChg chg="modSp mod">
        <pc:chgData name="Peter Krkoška" userId="684a5b1cd6769408" providerId="LiveId" clId="{6EF79355-1ABB-408D-B716-C9EFBD23DFB6}" dt="2021-04-12T13:55:46.776" v="2" actId="6549"/>
        <pc:sldMkLst>
          <pc:docMk/>
          <pc:sldMk cId="0" sldId="256"/>
        </pc:sldMkLst>
        <pc:spChg chg="mod">
          <ac:chgData name="Peter Krkoška" userId="684a5b1cd6769408" providerId="LiveId" clId="{6EF79355-1ABB-408D-B716-C9EFBD23DFB6}" dt="2021-04-12T13:55:46.776" v="2" actId="6549"/>
          <ac:spMkLst>
            <pc:docMk/>
            <pc:sldMk cId="0" sldId="256"/>
            <ac:spMk id="58" creationId="{00000000-0000-0000-0000-000000000000}"/>
          </ac:spMkLst>
        </pc:spChg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57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58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59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60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61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62"/>
        </pc:sldMkLst>
      </pc:sldChg>
      <pc:sldChg chg="del">
        <pc:chgData name="Peter Krkoška" userId="684a5b1cd6769408" providerId="LiveId" clId="{6EF79355-1ABB-408D-B716-C9EFBD23DFB6}" dt="2021-04-12T13:55:40.187" v="0" actId="47"/>
        <pc:sldMkLst>
          <pc:docMk/>
          <pc:sldMk cId="0" sldId="263"/>
        </pc:sldMkLst>
      </pc:sldChg>
      <pc:sldChg chg="ord modNotes">
        <pc:chgData name="Peter Krkoška" userId="684a5b1cd6769408" providerId="LiveId" clId="{6EF79355-1ABB-408D-B716-C9EFBD23DFB6}" dt="2021-04-12T13:55:54.596" v="4"/>
        <pc:sldMkLst>
          <pc:docMk/>
          <pc:sldMk cId="0" sldId="266"/>
        </pc:sldMkLst>
      </pc:sldChg>
    </pc:docChg>
  </pc:docChgLst>
  <pc:docChgLst>
    <pc:chgData name="Peter Krkoška" userId="684a5b1cd6769408" providerId="LiveId" clId="{1305A6C0-42C0-4FB1-89B3-BF4C852A5A63}"/>
    <pc:docChg chg="delSld modSld">
      <pc:chgData name="Peter Krkoška" userId="684a5b1cd6769408" providerId="LiveId" clId="{1305A6C0-42C0-4FB1-89B3-BF4C852A5A63}" dt="2021-04-10T15:49:19.054" v="13" actId="47"/>
      <pc:docMkLst>
        <pc:docMk/>
      </pc:docMkLst>
      <pc:sldChg chg="modSp mod">
        <pc:chgData name="Peter Krkoška" userId="684a5b1cd6769408" providerId="LiveId" clId="{1305A6C0-42C0-4FB1-89B3-BF4C852A5A63}" dt="2021-04-10T15:49:09.363" v="11" actId="20577"/>
        <pc:sldMkLst>
          <pc:docMk/>
          <pc:sldMk cId="0" sldId="256"/>
        </pc:sldMkLst>
        <pc:spChg chg="mod">
          <ac:chgData name="Peter Krkoška" userId="684a5b1cd6769408" providerId="LiveId" clId="{1305A6C0-42C0-4FB1-89B3-BF4C852A5A63}" dt="2021-04-10T15:49:03.368" v="1" actId="6549"/>
          <ac:spMkLst>
            <pc:docMk/>
            <pc:sldMk cId="0" sldId="256"/>
            <ac:spMk id="57" creationId="{00000000-0000-0000-0000-000000000000}"/>
          </ac:spMkLst>
        </pc:spChg>
        <pc:spChg chg="mod">
          <ac:chgData name="Peter Krkoška" userId="684a5b1cd6769408" providerId="LiveId" clId="{1305A6C0-42C0-4FB1-89B3-BF4C852A5A63}" dt="2021-04-10T15:49:09.363" v="11" actId="20577"/>
          <ac:spMkLst>
            <pc:docMk/>
            <pc:sldMk cId="0" sldId="256"/>
            <ac:spMk id="58" creationId="{00000000-0000-0000-0000-000000000000}"/>
          </ac:spMkLst>
        </pc:spChg>
        <pc:spChg chg="mod">
          <ac:chgData name="Peter Krkoška" userId="684a5b1cd6769408" providerId="LiveId" clId="{1305A6C0-42C0-4FB1-89B3-BF4C852A5A63}" dt="2021-04-10T15:49:01.588" v="0" actId="6549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Peter Krkoška" userId="684a5b1cd6769408" providerId="LiveId" clId="{1305A6C0-42C0-4FB1-89B3-BF4C852A5A63}" dt="2021-04-10T15:49:19.054" v="13" actId="47"/>
        <pc:sldMkLst>
          <pc:docMk/>
          <pc:sldMk cId="0" sldId="273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4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5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6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7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8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79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0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1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2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3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4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5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6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7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8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89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0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1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2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3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4"/>
        </pc:sldMkLst>
      </pc:sldChg>
      <pc:sldChg chg="del">
        <pc:chgData name="Peter Krkoška" userId="684a5b1cd6769408" providerId="LiveId" clId="{1305A6C0-42C0-4FB1-89B3-BF4C852A5A63}" dt="2021-04-10T15:49:16.727" v="12" actId="47"/>
        <pc:sldMkLst>
          <pc:docMk/>
          <pc:sldMk cId="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35a4b483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35a4b483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35a4b483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35a4b483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ece3cab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ece3cab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35a4b483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35a4b483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35a4b483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35a4b483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5a4b483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35a4b483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35a4b48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35a4b48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35a4b483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35a4b483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35a4b483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35a4b483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00" y="1789963"/>
            <a:ext cx="7790226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850" y="4389675"/>
            <a:ext cx="2639900" cy="6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6500"/>
            <a:ext cx="2224612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1300" y="4581575"/>
            <a:ext cx="37971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956475" y="1960800"/>
            <a:ext cx="7298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dirty="0">
                <a:solidFill>
                  <a:schemeClr val="dk1"/>
                </a:solidFill>
              </a:rPr>
              <a:t>Kazuistiky</a:t>
            </a:r>
            <a:endParaRPr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36800" y="3213825"/>
            <a:ext cx="5270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Trebuchet MS"/>
                <a:ea typeface="Trebuchet MS"/>
                <a:cs typeface="Trebuchet MS"/>
                <a:sym typeface="Trebuchet MS"/>
              </a:rPr>
              <a:t>MUDr. Peter Krkoška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778675" y="1033050"/>
            <a:ext cx="3653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3.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Magnetická rezonance: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Potvrzení diagnózy - meningeom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Léčba: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antiepileptika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operační řešení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Výsledek: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Pacientka po operačním řešení bez opakovaní epileptického záchvatu, porucha hybnosti po rehabilitaci zmírněna 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7058925" y="160675"/>
            <a:ext cx="8301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 rot="2287447">
            <a:off x="7077909" y="537274"/>
            <a:ext cx="641434" cy="439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675" y="0"/>
            <a:ext cx="2788326" cy="278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1.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Žena, 34 let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FA, OA: S ničím se dlouhodobě neléčí, nebere žádné léky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NO : Vstupně si stěžuje na bolesti hlavy, kašel a sekreci z nosu, teplotu měla kolem 38 °C - pacientka zůstala doma. Po třech dnech začala stoupat teplota, žena opakovaně zvracela, vadilo jí světlo, byla zahleněná, na oslovení reagovala s latencí, volána RZP a převoz do nemocnice.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Při přijetí do nemocnice: 39,4 °C, TK 120/70 mm Hg, DF 36/min, TF 105/min.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Objektivně neurologicky: 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cs">
                <a:solidFill>
                  <a:schemeClr val="dk1"/>
                </a:solidFill>
              </a:rPr>
              <a:t>Somnolence, bez paréz, bez postižení hlavových nervů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cs">
                <a:solidFill>
                  <a:schemeClr val="dk1"/>
                </a:solidFill>
              </a:rPr>
              <a:t>přítomné příznaky meningeálního dráždění (horní a dolní meningeální jevy pozitivní)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1.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Pomocná vyšetření: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CT vyšetření hlavy: </a:t>
            </a:r>
            <a:endParaRPr sz="1300">
              <a:solidFill>
                <a:schemeClr val="dk1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cs" sz="1300">
                <a:solidFill>
                  <a:schemeClr val="dk1"/>
                </a:solidFill>
              </a:rPr>
              <a:t>mozek bez patologie, výrazný nález v oblasti sinů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Lumbální punkce: </a:t>
            </a:r>
            <a:endParaRPr sz="1300">
              <a:solidFill>
                <a:schemeClr val="dk1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cs" sz="1300">
                <a:solidFill>
                  <a:schemeClr val="dk1"/>
                </a:solidFill>
              </a:rPr>
              <a:t>mok neprůhledný, zkalený, elevace leukocytů a přítomnost bakterií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Diagnóza: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???????????????</a:t>
            </a:r>
            <a:endParaRPr sz="1700"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l="5981" t="5070" r="4740" b="4382"/>
          <a:stretch/>
        </p:blipFill>
        <p:spPr>
          <a:xfrm>
            <a:off x="6591850" y="136450"/>
            <a:ext cx="2240450" cy="22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675" y="2450575"/>
            <a:ext cx="1422626" cy="248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1.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Pomocná vyšetření: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CT vyšetření hlavy: </a:t>
            </a:r>
            <a:endParaRPr sz="1300">
              <a:solidFill>
                <a:schemeClr val="dk1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cs" sz="1300">
                <a:solidFill>
                  <a:schemeClr val="dk1"/>
                </a:solidFill>
              </a:rPr>
              <a:t>mozek bez patologie, výrazný nález v oblasti sinů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Lumbální punkce: </a:t>
            </a:r>
            <a:endParaRPr sz="1300">
              <a:solidFill>
                <a:schemeClr val="dk1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cs" sz="1300">
                <a:solidFill>
                  <a:schemeClr val="dk1"/>
                </a:solidFill>
              </a:rPr>
              <a:t>mok neprůhledný, zkalený, elevace leukocytů a přítomnost bakterií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Diagnóza: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Bakteriální meningitida (zánět mozkových blan)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Léčba: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Kombinace ATB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Výsledek: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cs" sz="1300">
                <a:solidFill>
                  <a:schemeClr val="dk1"/>
                </a:solidFill>
              </a:rPr>
              <a:t>Hospitalizace 10 dnů, poté propuštění domů, neurologicky bez deficitu</a:t>
            </a:r>
            <a:endParaRPr sz="1700"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l="5981" t="5070" r="4740" b="4382"/>
          <a:stretch/>
        </p:blipFill>
        <p:spPr>
          <a:xfrm>
            <a:off x="6591850" y="136450"/>
            <a:ext cx="2240450" cy="22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675" y="2450575"/>
            <a:ext cx="1422626" cy="248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KAZUISTIKA 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Pacient: muž, 59 let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FA: Nebere žádné léky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OA: Nemá žádné chronické oněmocnění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chemeClr val="dk1"/>
                </a:solidFill>
              </a:rPr>
              <a:t>PA: Technik a projektant plynárenské firmy, častá práce na počítači.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NO: Asi 5 let trvá brnění 1.–3. a přilehlé části 4. prstu na volární straně ruky a dorsálně v okolí nehtů týchž prstů v někdy i bolestivého charakteru, zejména v noci, pacient se budí ze spánku a nutí ho svěsit ruku a protřepávat ji, je to úlevový manévr. Potíže se zhošují také při zapínání knoflíků, držení drobných předmětů. Ruka je asi 3 měsíce oslabená, především stisk či úchop.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Objektivně neurologicky: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hypotrofie svaloviny thenaru, pozitivní provokačné testy (tzv. Tinellův příznak)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Pomocné vyšetření: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 b="1" u="sng">
                <a:solidFill>
                  <a:schemeClr val="dk1"/>
                </a:solidFill>
              </a:rPr>
              <a:t>EMG</a:t>
            </a:r>
            <a:r>
              <a:rPr lang="cs" sz="1300">
                <a:solidFill>
                  <a:schemeClr val="dk1"/>
                </a:solidFill>
              </a:rPr>
              <a:t> - známky postižení n. medianus v oblasti prstů postižené ruky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Diagnóza: </a:t>
            </a:r>
            <a:r>
              <a:rPr lang="cs" sz="1300" b="1">
                <a:solidFill>
                  <a:schemeClr val="dk1"/>
                </a:solidFill>
              </a:rPr>
              <a:t>?????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500" y="87949"/>
            <a:ext cx="2462900" cy="24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Objektivně neurologicky: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hypotrofie svaloviny thenaru, pozitivní provokačné testy (tzv. Tinellův příznak)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Pomocné vyšetření: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EMG - známky postižení n. medianus v bolasti prsťu postižené ruky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Diagnóza: </a:t>
            </a:r>
            <a:r>
              <a:rPr lang="cs" sz="1300" b="1">
                <a:solidFill>
                  <a:schemeClr val="dk1"/>
                </a:solidFill>
              </a:rPr>
              <a:t>Syndrom karpálního tunelu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 b="1">
                <a:solidFill>
                  <a:schemeClr val="dk1"/>
                </a:solidFill>
              </a:rPr>
              <a:t>Léčba: 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Chirurgická terapie (uvolnění nervu) 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000" y="74225"/>
            <a:ext cx="2269250" cy="21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3.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Pacient: žena, 62 let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FA: Antihypertenziva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OA: Arteriální hypertenze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PA: Prodavačka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NO: Asi měsíc se rozvíjí slabost PHK. Dnes ráno náhlá ztráta vědomí s propnutím, promodráním a následně křečemi celého těla. Poté pacientka byla zmatená, rodinou volána RZP. 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 3.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Objektivně neurologicky: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Pacientka při vědomí, ale není orientována časem ani místem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Lehká paréza PHK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Pomocné vyšetření: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CT mozku: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Nádorová expanze v levé mozkové hemisféře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</a:rPr>
              <a:t>EEG: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</a:rPr>
              <a:t>Specifická epileptická aktivita nad levou mozkovou hemisférou 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7415"/>
          <a:stretch/>
        </p:blipFill>
        <p:spPr>
          <a:xfrm>
            <a:off x="7291200" y="39500"/>
            <a:ext cx="1793550" cy="19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7058925" y="160675"/>
            <a:ext cx="8301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/>
          <p:nvPr/>
        </p:nvSpPr>
        <p:spPr>
          <a:xfrm rot="2287447">
            <a:off x="7077909" y="537274"/>
            <a:ext cx="641434" cy="439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302" y="2145525"/>
            <a:ext cx="2419973" cy="17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0100" y="39498"/>
            <a:ext cx="2073475" cy="15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Předvádění na obrazovce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Simple Light</vt:lpstr>
      <vt:lpstr>Prezentace aplikace PowerPoint</vt:lpstr>
      <vt:lpstr>KAZUISTIKA 1.  </vt:lpstr>
      <vt:lpstr>KAZUISTIKA 1.  </vt:lpstr>
      <vt:lpstr>KAZUISTIKA 1.  </vt:lpstr>
      <vt:lpstr>KAZUISTIKA 2.  </vt:lpstr>
      <vt:lpstr>KAZUISTIKA 2.  </vt:lpstr>
      <vt:lpstr>KAZUISTIKA 2.  </vt:lpstr>
      <vt:lpstr>KAZUISTIKA 3.  </vt:lpstr>
      <vt:lpstr>KAZUISTIKA 3.  </vt:lpstr>
      <vt:lpstr>KAZUISTIKA 3.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Peter Krkoška</cp:lastModifiedBy>
  <cp:revision>1</cp:revision>
  <dcterms:modified xsi:type="dcterms:W3CDTF">2021-04-12T13:55:54Z</dcterms:modified>
</cp:coreProperties>
</file>