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handoutMasterIdLst>
    <p:handoutMasterId r:id="rId13"/>
  </p:handoutMasterIdLst>
  <p:sldIdLst>
    <p:sldId id="256" r:id="rId2"/>
    <p:sldId id="380" r:id="rId3"/>
    <p:sldId id="383" r:id="rId4"/>
    <p:sldId id="385" r:id="rId5"/>
    <p:sldId id="388" r:id="rId6"/>
    <p:sldId id="389" r:id="rId7"/>
    <p:sldId id="257" r:id="rId8"/>
    <p:sldId id="258" r:id="rId9"/>
    <p:sldId id="259" r:id="rId10"/>
    <p:sldId id="260" r:id="rId11"/>
  </p:sldIdLst>
  <p:sldSz cx="12192000" cy="6858000"/>
  <p:notesSz cx="6858000" cy="9144000"/>
  <p:custDataLst>
    <p:tags r:id="rId1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2" autoAdjust="0"/>
    <p:restoredTop sz="95768" autoAdjust="0"/>
  </p:normalViewPr>
  <p:slideViewPr>
    <p:cSldViewPr snapToGrid="0">
      <p:cViewPr varScale="1">
        <p:scale>
          <a:sx n="114" d="100"/>
          <a:sy n="114" d="100"/>
        </p:scale>
        <p:origin x="468" y="12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25852-9DB6-4345-8C19-90925C46CF9A}" type="datetime1">
              <a:rPr lang="cs-CZ" smtClean="0"/>
              <a:t>16.02.2023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/>
              <a:t>Dedikováno projektu MUNI/FR/0962/2017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9A2B8-3A29-4994-AA49-907AE96F85A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674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5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ERAS - KRK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3883137"/>
            <a:ext cx="11361600" cy="698497"/>
          </a:xfrm>
        </p:spPr>
        <p:txBody>
          <a:bodyPr/>
          <a:lstStyle/>
          <a:p>
            <a:r>
              <a:rPr lang="cs-CZ" dirty="0"/>
              <a:t>Potencovaná pooperační rekonvalescence u kolorektálního karcinomu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FCC4F04-7F9A-4C43-A364-C18AF0C4D4A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6C6FFB2-7FF8-4798-B065-8FE995666EC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1EC60EF-16F3-4C15-A0A8-388D088339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37" t="12313" r="67015" b="6327"/>
          <a:stretch/>
        </p:blipFill>
        <p:spPr>
          <a:xfrm>
            <a:off x="0" y="0"/>
            <a:ext cx="4572843" cy="648000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E9074F26-D7CF-43B7-84E0-A7D7E234B1C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454" t="15850" r="67168" b="4421"/>
          <a:stretch/>
        </p:blipFill>
        <p:spPr>
          <a:xfrm>
            <a:off x="4147871" y="213266"/>
            <a:ext cx="4577067" cy="6266734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B149F02-7DF4-4B0E-81B8-F54BEFDCB2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183" t="21898" r="67722" b="21055"/>
          <a:stretch/>
        </p:blipFill>
        <p:spPr>
          <a:xfrm>
            <a:off x="8639999" y="-3439"/>
            <a:ext cx="3505955" cy="4147176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3E451899-3D15-44A6-BF5B-D337DDD1F2A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7373" t="27172" r="67532" b="37595"/>
          <a:stretch/>
        </p:blipFill>
        <p:spPr>
          <a:xfrm>
            <a:off x="8694000" y="4052460"/>
            <a:ext cx="3498000" cy="230154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53157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33713" y="1129571"/>
            <a:ext cx="5890280" cy="349954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cs-CZ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b="0" dirty="0"/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cs-CZ" sz="1200" b="0" dirty="0"/>
              <a:t>Jedná se o odstranění 2/3 žaludku 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cs-CZ" sz="1200" b="0" dirty="0"/>
              <a:t>Jeden řez je veden těsně za pylorem, druhý nejširší částí žaludku. 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cs-CZ" sz="1200" b="0" dirty="0"/>
              <a:t>Konec zbylé části žaludku se našívá ke konci duodena (</a:t>
            </a:r>
            <a:r>
              <a:rPr lang="cs-CZ" sz="1200" b="0" dirty="0" err="1"/>
              <a:t>gastroduodeno</a:t>
            </a:r>
            <a:r>
              <a:rPr lang="cs-CZ" sz="1200" b="0" dirty="0"/>
              <a:t> anastomóza)</a:t>
            </a:r>
          </a:p>
        </p:txBody>
      </p:sp>
      <p:pic>
        <p:nvPicPr>
          <p:cNvPr id="9" name="Zástupný symbol pro obsah 8"/>
          <p:cNvPicPr>
            <a:picLocks noGrp="1"/>
          </p:cNvPicPr>
          <p:nvPr>
            <p:ph sz="quarter" idx="4"/>
          </p:nvPr>
        </p:nvPicPr>
        <p:blipFill rotWithShape="1">
          <a:blip r:embed="rId3"/>
          <a:srcRect l="39050" t="22223" b="16308"/>
          <a:stretch/>
        </p:blipFill>
        <p:spPr bwMode="auto">
          <a:xfrm>
            <a:off x="7329641" y="1297246"/>
            <a:ext cx="2808312" cy="21497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Zástupný symbol pro text 1"/>
          <p:cNvSpPr>
            <a:spLocks noGrp="1"/>
          </p:cNvSpPr>
          <p:nvPr>
            <p:ph type="body" idx="1"/>
          </p:nvPr>
        </p:nvSpPr>
        <p:spPr>
          <a:xfrm>
            <a:off x="6233708" y="1129571"/>
            <a:ext cx="5867178" cy="3499545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342900" indent="-342900">
              <a:buFont typeface="Arial" panose="020B0604020202020204" pitchFamily="34" charset="0"/>
              <a:buChar char="-"/>
            </a:pPr>
            <a:r>
              <a:rPr lang="cs-CZ" sz="1300" b="0" dirty="0"/>
              <a:t>1. Odstraněny 2/3 žaludku a duodena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cs-CZ" sz="1300" b="0" dirty="0"/>
              <a:t>2. Uzavření jejuna suturou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cs-CZ" sz="1300" b="0" dirty="0"/>
              <a:t>3. Částečná sutura linie žaludku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cs-CZ" sz="1300" b="0" dirty="0"/>
              <a:t>4. Našití první kličky jejuna na pahýl žaludku (</a:t>
            </a:r>
            <a:r>
              <a:rPr lang="cs-CZ" sz="1300" b="0" dirty="0" err="1"/>
              <a:t>gastrojejuna</a:t>
            </a:r>
            <a:r>
              <a:rPr lang="cs-CZ" sz="1300" b="0" dirty="0"/>
              <a:t> anastomóza = GJA)</a:t>
            </a:r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133712" y="86094"/>
            <a:ext cx="9135366" cy="419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cs-CZ"/>
            </a:defPPr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Operace GIT</a:t>
            </a:r>
          </a:p>
        </p:txBody>
      </p:sp>
      <p:pic>
        <p:nvPicPr>
          <p:cNvPr id="10" name="Obrázek 9"/>
          <p:cNvPicPr/>
          <p:nvPr/>
        </p:nvPicPr>
        <p:blipFill rotWithShape="1">
          <a:blip r:embed="rId4"/>
          <a:srcRect l="34557" t="38889" r="57176" b="40641"/>
          <a:stretch/>
        </p:blipFill>
        <p:spPr bwMode="auto">
          <a:xfrm>
            <a:off x="2758608" y="1536039"/>
            <a:ext cx="1512167" cy="184602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33712" y="657285"/>
            <a:ext cx="5896671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Billroth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233708" y="657285"/>
            <a:ext cx="5867178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Billroth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II</a:t>
            </a:r>
          </a:p>
        </p:txBody>
      </p:sp>
      <p:sp>
        <p:nvSpPr>
          <p:cNvPr id="18" name="Zaoblený obdélníkový bublinový popisek 17"/>
          <p:cNvSpPr/>
          <p:nvPr/>
        </p:nvSpPr>
        <p:spPr>
          <a:xfrm>
            <a:off x="7650782" y="1592729"/>
            <a:ext cx="252356" cy="216024"/>
          </a:xfrm>
          <a:prstGeom prst="wedgeRoundRectCallout">
            <a:avLst>
              <a:gd name="adj1" fmla="val 137464"/>
              <a:gd name="adj2" fmla="val 75569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1</a:t>
            </a:r>
          </a:p>
        </p:txBody>
      </p:sp>
      <p:sp>
        <p:nvSpPr>
          <p:cNvPr id="19" name="Zaoblený obdélníkový bublinový popisek 18"/>
          <p:cNvSpPr/>
          <p:nvPr/>
        </p:nvSpPr>
        <p:spPr>
          <a:xfrm>
            <a:off x="8438587" y="2353337"/>
            <a:ext cx="252356" cy="211432"/>
          </a:xfrm>
          <a:prstGeom prst="wedgeRoundRectCallout">
            <a:avLst>
              <a:gd name="adj1" fmla="val 114818"/>
              <a:gd name="adj2" fmla="val -5924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2</a:t>
            </a:r>
          </a:p>
        </p:txBody>
      </p:sp>
      <p:sp>
        <p:nvSpPr>
          <p:cNvPr id="20" name="Zaoblený obdélníkový bublinový popisek 19"/>
          <p:cNvSpPr/>
          <p:nvPr/>
        </p:nvSpPr>
        <p:spPr>
          <a:xfrm>
            <a:off x="8879245" y="1600718"/>
            <a:ext cx="252356" cy="232621"/>
          </a:xfrm>
          <a:prstGeom prst="wedgeRoundRectCallout">
            <a:avLst>
              <a:gd name="adj1" fmla="val 79036"/>
              <a:gd name="adj2" fmla="val 17627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3</a:t>
            </a:r>
          </a:p>
        </p:txBody>
      </p:sp>
      <p:sp>
        <p:nvSpPr>
          <p:cNvPr id="21" name="Zaoblený obdélníkový bublinový popisek 20"/>
          <p:cNvSpPr/>
          <p:nvPr/>
        </p:nvSpPr>
        <p:spPr>
          <a:xfrm>
            <a:off x="9926864" y="1975063"/>
            <a:ext cx="252356" cy="216024"/>
          </a:xfrm>
          <a:prstGeom prst="wedgeRoundRectCallout">
            <a:avLst>
              <a:gd name="adj1" fmla="val -145618"/>
              <a:gd name="adj2" fmla="val 5022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4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33712" y="5396908"/>
            <a:ext cx="11930965" cy="129266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TME</a:t>
            </a:r>
            <a:r>
              <a:rPr lang="cs-CZ" sz="1300" dirty="0"/>
              <a:t> = Totální </a:t>
            </a:r>
            <a:r>
              <a:rPr lang="cs-CZ" sz="1300" dirty="0" err="1"/>
              <a:t>mezorektální</a:t>
            </a:r>
            <a:r>
              <a:rPr lang="cs-CZ" sz="1300" dirty="0"/>
              <a:t> excize = odstranění tukového obalu rekta (snaha o zachování </a:t>
            </a:r>
            <a:r>
              <a:rPr lang="cs-CZ" sz="1300" dirty="0" err="1"/>
              <a:t>sfigterů</a:t>
            </a:r>
            <a:r>
              <a:rPr lang="cs-CZ" sz="1300" dirty="0"/>
              <a:t> u nízko uložených nádorů </a:t>
            </a:r>
            <a:r>
              <a:rPr lang="cs-CZ" sz="1300" dirty="0" err="1"/>
              <a:t>recta</a:t>
            </a:r>
            <a:r>
              <a:rPr lang="cs-CZ" sz="1300" dirty="0"/>
              <a:t>)</a:t>
            </a:r>
          </a:p>
          <a:p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TAMIS </a:t>
            </a:r>
            <a:r>
              <a:rPr lang="cs-CZ" sz="1300" dirty="0"/>
              <a:t>= </a:t>
            </a:r>
            <a:r>
              <a:rPr lang="cs-CZ" sz="1300" dirty="0" err="1"/>
              <a:t>Transanální</a:t>
            </a:r>
            <a:r>
              <a:rPr lang="cs-CZ" sz="1300" dirty="0"/>
              <a:t> minimálně invazivní chirurgie </a:t>
            </a:r>
          </a:p>
          <a:p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EMR</a:t>
            </a:r>
            <a:r>
              <a:rPr lang="cs-CZ" sz="1300" dirty="0"/>
              <a:t> = Endoskopická mukózní resekce</a:t>
            </a:r>
          </a:p>
          <a:p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</a:t>
            </a:r>
            <a:r>
              <a:rPr lang="cs-CZ" sz="1300" dirty="0"/>
              <a:t> = </a:t>
            </a:r>
            <a:r>
              <a:rPr lang="cs-CZ" sz="1300" dirty="0" err="1"/>
              <a:t>Transanální</a:t>
            </a:r>
            <a:r>
              <a:rPr lang="cs-CZ" sz="1300" dirty="0"/>
              <a:t> endoskopická mikrochirurgie</a:t>
            </a:r>
          </a:p>
          <a:p>
            <a:r>
              <a:rPr lang="cs-CZ" alt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 </a:t>
            </a:r>
            <a:r>
              <a:rPr lang="cs-CZ" altLang="cs-CZ" sz="1300" dirty="0"/>
              <a:t>= </a:t>
            </a:r>
            <a:r>
              <a:rPr lang="cs-CZ" altLang="cs-CZ" sz="1300" dirty="0" err="1"/>
              <a:t>TransAnal</a:t>
            </a:r>
            <a:r>
              <a:rPr lang="cs-CZ" altLang="cs-CZ" sz="1300" dirty="0"/>
              <a:t> </a:t>
            </a:r>
            <a:r>
              <a:rPr lang="cs-CZ" altLang="cs-CZ" sz="1300" dirty="0" err="1"/>
              <a:t>Endoscopic</a:t>
            </a:r>
            <a:r>
              <a:rPr lang="cs-CZ" altLang="cs-CZ" sz="1300" dirty="0"/>
              <a:t> </a:t>
            </a:r>
            <a:r>
              <a:rPr lang="cs-CZ" altLang="cs-CZ" sz="1300" dirty="0" err="1"/>
              <a:t>Microsurgery</a:t>
            </a:r>
            <a:r>
              <a:rPr lang="cs-CZ" altLang="cs-CZ" sz="1300" dirty="0"/>
              <a:t> </a:t>
            </a:r>
          </a:p>
          <a:p>
            <a:r>
              <a:rPr lang="cs-CZ" alt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TAMIS s TME </a:t>
            </a:r>
            <a:r>
              <a:rPr lang="cs-CZ" altLang="cs-CZ" sz="1300" dirty="0"/>
              <a:t>= </a:t>
            </a:r>
            <a:r>
              <a:rPr lang="cs-CZ" altLang="cs-CZ" sz="1300" dirty="0" err="1"/>
              <a:t>TransAnální</a:t>
            </a:r>
            <a:r>
              <a:rPr lang="cs-CZ" altLang="cs-CZ" sz="1300" dirty="0"/>
              <a:t> Minimálně Invazivní Chirurgie s Totální </a:t>
            </a:r>
            <a:r>
              <a:rPr lang="cs-CZ" altLang="cs-CZ" sz="1300" dirty="0" err="1"/>
              <a:t>Mezorektální</a:t>
            </a:r>
            <a:r>
              <a:rPr lang="cs-CZ" altLang="cs-CZ" sz="1300" dirty="0"/>
              <a:t> Excize </a:t>
            </a:r>
            <a:endParaRPr lang="cs-CZ" sz="1300" dirty="0"/>
          </a:p>
        </p:txBody>
      </p:sp>
      <p:sp>
        <p:nvSpPr>
          <p:cNvPr id="23" name="Zaoblený obdélníkový bublinový popisek 22"/>
          <p:cNvSpPr/>
          <p:nvPr/>
        </p:nvSpPr>
        <p:spPr>
          <a:xfrm>
            <a:off x="4875386" y="1805581"/>
            <a:ext cx="1818667" cy="1015426"/>
          </a:xfrm>
          <a:prstGeom prst="wedgeRoundRectCallout">
            <a:avLst>
              <a:gd name="adj1" fmla="val 67261"/>
              <a:gd name="adj2" fmla="val 26795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schemeClr val="dk1"/>
              </a:solidFill>
            </a:endParaRPr>
          </a:p>
        </p:txBody>
      </p:sp>
      <p:sp>
        <p:nvSpPr>
          <p:cNvPr id="24" name="Zaoblený obdélníkový bublinový popisek 23"/>
          <p:cNvSpPr/>
          <p:nvPr/>
        </p:nvSpPr>
        <p:spPr>
          <a:xfrm>
            <a:off x="4894130" y="1794960"/>
            <a:ext cx="1781177" cy="1008213"/>
          </a:xfrm>
          <a:prstGeom prst="wedgeRoundRectCallout">
            <a:avLst>
              <a:gd name="adj1" fmla="val -71101"/>
              <a:gd name="adj2" fmla="val 25825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 dirty="0">
              <a:solidFill>
                <a:schemeClr val="dk1"/>
              </a:solidFill>
            </a:endParaRPr>
          </a:p>
        </p:txBody>
      </p:sp>
      <p:sp>
        <p:nvSpPr>
          <p:cNvPr id="28" name="Zaoblený obdélníkový bublinový popisek 27"/>
          <p:cNvSpPr/>
          <p:nvPr/>
        </p:nvSpPr>
        <p:spPr>
          <a:xfrm>
            <a:off x="10179220" y="5456575"/>
            <a:ext cx="1724011" cy="372412"/>
          </a:xfrm>
          <a:prstGeom prst="wedgeRoundRectCallout">
            <a:avLst>
              <a:gd name="adj1" fmla="val -71101"/>
              <a:gd name="adj2" fmla="val 25825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err="1"/>
              <a:t>Zstřihuji</a:t>
            </a:r>
            <a:r>
              <a:rPr lang="cs-CZ" sz="1200" dirty="0"/>
              <a:t> ochlupení v  okolí konečníku</a:t>
            </a:r>
            <a:endParaRPr lang="cs-CZ" sz="1200" dirty="0">
              <a:solidFill>
                <a:schemeClr val="dk1"/>
              </a:solidFill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127322" y="4796624"/>
            <a:ext cx="11937356" cy="4924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cs-CZ" sz="1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HPDE</a:t>
            </a:r>
            <a:r>
              <a:rPr lang="cs-CZ" sz="1300" dirty="0"/>
              <a:t> = </a:t>
            </a:r>
            <a:r>
              <a:rPr lang="cs-CZ" sz="1300" dirty="0" err="1"/>
              <a:t>Hemipankreatoduodenektomie</a:t>
            </a:r>
            <a:r>
              <a:rPr lang="cs-CZ" sz="1300" dirty="0"/>
              <a:t> = odstranění poloviny slinivky břišní a dvanácterníku (nutno zajistit odvod žlučových a pankreatických šťáv do GIT = provádí se </a:t>
            </a:r>
            <a:r>
              <a:rPr lang="cs-CZ" sz="1300" dirty="0" err="1"/>
              <a:t>choledochojejuna</a:t>
            </a:r>
            <a:r>
              <a:rPr lang="cs-CZ" sz="1300" dirty="0"/>
              <a:t> anastomóza) – pacientovi indikována diabetická strava</a:t>
            </a:r>
          </a:p>
        </p:txBody>
      </p:sp>
      <p:sp>
        <p:nvSpPr>
          <p:cNvPr id="29" name="Zaoblený obdélníkový bublinový popisek 28"/>
          <p:cNvSpPr/>
          <p:nvPr/>
        </p:nvSpPr>
        <p:spPr>
          <a:xfrm>
            <a:off x="4878138" y="1803546"/>
            <a:ext cx="1818667" cy="1015426"/>
          </a:xfrm>
          <a:prstGeom prst="wedgeRoundRectCallout">
            <a:avLst>
              <a:gd name="adj1" fmla="val 9438"/>
              <a:gd name="adj2" fmla="val 24584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Před operací zastřihuj ochlupení na  břichu </a:t>
            </a:r>
          </a:p>
          <a:p>
            <a:pPr algn="ctr"/>
            <a:r>
              <a:rPr lang="cs-CZ" sz="1200" dirty="0"/>
              <a:t>(od prsních bradavek po podbřišek)</a:t>
            </a:r>
            <a:endParaRPr lang="cs-CZ" sz="1200" dirty="0">
              <a:solidFill>
                <a:schemeClr val="dk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9859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96770" y="851076"/>
            <a:ext cx="5827222" cy="373005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cs-CZ" sz="1300" b="0" dirty="0"/>
          </a:p>
          <a:p>
            <a:pPr marL="358775" indent="-185738">
              <a:buFont typeface="Arial" panose="020B0604020202020204" pitchFamily="34" charset="0"/>
              <a:buChar char="-"/>
            </a:pPr>
            <a:r>
              <a:rPr lang="cs-CZ" sz="1300" b="0" dirty="0" err="1"/>
              <a:t>Subtotální</a:t>
            </a:r>
            <a:r>
              <a:rPr lang="cs-CZ" sz="1300" b="0" dirty="0"/>
              <a:t> gastrektomie - zůstává část žaludku</a:t>
            </a:r>
          </a:p>
          <a:p>
            <a:pPr marL="358775" indent="-185738">
              <a:buFont typeface="Arial" panose="020B0604020202020204" pitchFamily="34" charset="0"/>
              <a:buChar char="-"/>
            </a:pPr>
            <a:r>
              <a:rPr lang="cs-CZ" sz="1300" b="0" dirty="0"/>
              <a:t>1. Uzavření duodena suturou</a:t>
            </a:r>
          </a:p>
          <a:p>
            <a:pPr marL="358775" indent="-185738">
              <a:buFont typeface="Arial" panose="020B0604020202020204" pitchFamily="34" charset="0"/>
              <a:buChar char="-"/>
            </a:pPr>
            <a:r>
              <a:rPr lang="cs-CZ" sz="1300" b="0" dirty="0"/>
              <a:t>2. Našití části jejuna s duodenem na jejunum (</a:t>
            </a:r>
            <a:r>
              <a:rPr lang="cs-CZ" sz="1300" b="0" dirty="0" err="1"/>
              <a:t>jejunojejuno</a:t>
            </a:r>
            <a:r>
              <a:rPr lang="cs-CZ" sz="1300" b="0" dirty="0"/>
              <a:t> anastomóza = JJA)</a:t>
            </a:r>
          </a:p>
          <a:p>
            <a:pPr marL="358775" indent="-185738">
              <a:buFont typeface="Arial" panose="020B0604020202020204" pitchFamily="34" charset="0"/>
              <a:buChar char="-"/>
            </a:pPr>
            <a:r>
              <a:rPr lang="cs-CZ" sz="1300" b="0" dirty="0"/>
              <a:t>3. Našití první kličky jejuna na pahýl žaludku (</a:t>
            </a:r>
            <a:r>
              <a:rPr lang="cs-CZ" sz="1300" b="0" dirty="0" err="1"/>
              <a:t>gastrojejuna</a:t>
            </a:r>
            <a:r>
              <a:rPr lang="cs-CZ" sz="1300" b="0" dirty="0"/>
              <a:t> anastomóza = GJA)</a:t>
            </a:r>
          </a:p>
        </p:txBody>
      </p:sp>
      <p:sp>
        <p:nvSpPr>
          <p:cNvPr id="11" name="Zástupný symbol pro text 1"/>
          <p:cNvSpPr>
            <a:spLocks noGrp="1"/>
          </p:cNvSpPr>
          <p:nvPr>
            <p:ph type="body" idx="1"/>
          </p:nvPr>
        </p:nvSpPr>
        <p:spPr>
          <a:xfrm>
            <a:off x="6197500" y="481744"/>
            <a:ext cx="5797730" cy="4099385"/>
          </a:xfr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342900" indent="-342900">
              <a:buFont typeface="Arial" panose="020B0604020202020204" pitchFamily="34" charset="0"/>
              <a:buChar char="-"/>
            </a:pPr>
            <a:r>
              <a:rPr lang="cs-CZ" sz="1300" b="0" dirty="0"/>
              <a:t>Totální gastrektomie (odstranění celého žaludku)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cs-CZ" sz="1300" b="0" dirty="0"/>
              <a:t>1. Uzavření duodena suturou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cs-CZ" sz="1300" b="0" dirty="0"/>
              <a:t>2. Našití části jejuna s duodenem na jejunum (</a:t>
            </a:r>
            <a:r>
              <a:rPr lang="cs-CZ" sz="1300" b="0" dirty="0" err="1"/>
              <a:t>jejunojejuno</a:t>
            </a:r>
            <a:r>
              <a:rPr lang="cs-CZ" sz="1300" b="0" dirty="0"/>
              <a:t> anastomóza = JJA)</a:t>
            </a:r>
          </a:p>
          <a:p>
            <a:pPr marL="342900" indent="-342900">
              <a:buFont typeface="Arial" panose="020B0604020202020204" pitchFamily="34" charset="0"/>
              <a:buChar char="-"/>
            </a:pPr>
            <a:r>
              <a:rPr lang="cs-CZ" sz="1300" b="0" dirty="0"/>
              <a:t>3. Našití první kličky jejuna na jícen (</a:t>
            </a:r>
            <a:r>
              <a:rPr lang="cs-CZ" sz="1300" b="0" dirty="0" err="1"/>
              <a:t>esophagojejuna</a:t>
            </a:r>
            <a:r>
              <a:rPr lang="cs-CZ" sz="1300" b="0" dirty="0"/>
              <a:t> anastomóza = EJA)</a:t>
            </a:r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196769" y="64045"/>
            <a:ext cx="9135366" cy="419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cs-CZ"/>
            </a:defPPr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Operace GIT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96769" y="481744"/>
            <a:ext cx="5827223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Roux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en Y - </a:t>
            </a:r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Subtotální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gastrektomie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197498" y="495741"/>
            <a:ext cx="5827221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Roux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en Y - Totální gastrektomie</a:t>
            </a:r>
          </a:p>
        </p:txBody>
      </p:sp>
      <p:pic>
        <p:nvPicPr>
          <p:cNvPr id="12" name="Obrázek 11"/>
          <p:cNvPicPr/>
          <p:nvPr/>
        </p:nvPicPr>
        <p:blipFill rotWithShape="1">
          <a:blip r:embed="rId3"/>
          <a:srcRect l="54562" t="15609" r="32541" b="55555"/>
          <a:stretch/>
        </p:blipFill>
        <p:spPr bwMode="auto">
          <a:xfrm>
            <a:off x="8010779" y="908596"/>
            <a:ext cx="2299571" cy="238378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bdélník 4"/>
          <p:cNvSpPr/>
          <p:nvPr/>
        </p:nvSpPr>
        <p:spPr>
          <a:xfrm>
            <a:off x="7745736" y="1101756"/>
            <a:ext cx="397564" cy="627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9375498" y="914456"/>
            <a:ext cx="992114" cy="11596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Obrázek 16"/>
          <p:cNvPicPr/>
          <p:nvPr/>
        </p:nvPicPr>
        <p:blipFill rotWithShape="1">
          <a:blip r:embed="rId3"/>
          <a:srcRect l="54562" t="48942" r="32541" b="21693"/>
          <a:stretch/>
        </p:blipFill>
        <p:spPr bwMode="auto">
          <a:xfrm>
            <a:off x="1906194" y="997232"/>
            <a:ext cx="1872208" cy="22147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Obdélník 17"/>
          <p:cNvSpPr/>
          <p:nvPr/>
        </p:nvSpPr>
        <p:spPr>
          <a:xfrm>
            <a:off x="1812032" y="1030197"/>
            <a:ext cx="397564" cy="62745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TextovéPole 15"/>
          <p:cNvSpPr txBox="1"/>
          <p:nvPr/>
        </p:nvSpPr>
        <p:spPr>
          <a:xfrm>
            <a:off x="7896254" y="899443"/>
            <a:ext cx="4002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[1]</a:t>
            </a:r>
          </a:p>
        </p:txBody>
      </p:sp>
      <p:sp>
        <p:nvSpPr>
          <p:cNvPr id="7" name="Zaoblený obdélníkový bublinový popisek 6"/>
          <p:cNvSpPr/>
          <p:nvPr/>
        </p:nvSpPr>
        <p:spPr>
          <a:xfrm>
            <a:off x="4566979" y="1415484"/>
            <a:ext cx="3031990" cy="1145366"/>
          </a:xfrm>
          <a:prstGeom prst="wedgeRoundRectCallout">
            <a:avLst>
              <a:gd name="adj1" fmla="val -84578"/>
              <a:gd name="adj2" fmla="val 64248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Označení Y v názvu je dáno tím, že jejunum po anastomózách má po tvar Y - </a:t>
            </a:r>
            <a:r>
              <a:rPr lang="cs-CZ" sz="1400" dirty="0" err="1"/>
              <a:t>ortoti</a:t>
            </a:r>
            <a:r>
              <a:rPr lang="cs-CZ" sz="1400" dirty="0"/>
              <a:t> variantě </a:t>
            </a:r>
            <a:r>
              <a:rPr lang="cs-CZ" sz="1400" dirty="0" err="1"/>
              <a:t>Biloroth</a:t>
            </a:r>
            <a:r>
              <a:rPr lang="cs-CZ" sz="1400" dirty="0"/>
              <a:t> II klesá napětí v anastomóze = menší pooperační komplikace </a:t>
            </a:r>
            <a:endParaRPr lang="cs-CZ" sz="1400" dirty="0">
              <a:solidFill>
                <a:schemeClr val="dk1"/>
              </a:solidFill>
            </a:endParaRPr>
          </a:p>
        </p:txBody>
      </p:sp>
      <p:sp>
        <p:nvSpPr>
          <p:cNvPr id="19" name="Zaoblený obdélníkový bublinový popisek 18"/>
          <p:cNvSpPr/>
          <p:nvPr/>
        </p:nvSpPr>
        <p:spPr>
          <a:xfrm>
            <a:off x="4575635" y="1429480"/>
            <a:ext cx="3031990" cy="1145366"/>
          </a:xfrm>
          <a:prstGeom prst="wedgeRoundRectCallout">
            <a:avLst>
              <a:gd name="adj1" fmla="val 78466"/>
              <a:gd name="adj2" fmla="val 67574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Označení Y v názvu je dáno tím, že jejunum po anastomózách má po tvar Y - proti variantě </a:t>
            </a:r>
            <a:r>
              <a:rPr lang="cs-CZ" sz="1400" dirty="0" err="1"/>
              <a:t>Biloroth</a:t>
            </a:r>
            <a:r>
              <a:rPr lang="cs-CZ" sz="1400" dirty="0"/>
              <a:t> II klesá napětí v anastomóze = menší pooperační komplikace </a:t>
            </a:r>
            <a:endParaRPr lang="cs-CZ" sz="1400" dirty="0">
              <a:solidFill>
                <a:schemeClr val="dk1"/>
              </a:solidFill>
            </a:endParaRPr>
          </a:p>
        </p:txBody>
      </p:sp>
      <p:pic>
        <p:nvPicPr>
          <p:cNvPr id="1026" name="Picture 2" descr="http://my.clevelandclinic.org/ccf/media/Images/Digestive_Disease/pouch-center/s-w-j.JPG?la=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62" y="4911445"/>
            <a:ext cx="2627699" cy="134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Zaoblený obdélníkový bublinový popisek 21"/>
          <p:cNvSpPr/>
          <p:nvPr/>
        </p:nvSpPr>
        <p:spPr>
          <a:xfrm>
            <a:off x="6243932" y="1105162"/>
            <a:ext cx="1275798" cy="292280"/>
          </a:xfrm>
          <a:prstGeom prst="wedgeRoundRectCallout">
            <a:avLst>
              <a:gd name="adj1" fmla="val 5329"/>
              <a:gd name="adj2" fmla="val -100099"/>
              <a:gd name="adj3" fmla="val 1666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Čte se „Roj“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2996161" y="4768161"/>
            <a:ext cx="3027831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300" dirty="0">
                <a:solidFill>
                  <a:schemeClr val="dk1"/>
                </a:solidFill>
                <a:latin typeface="+mn-lt"/>
              </a:rPr>
              <a:t>Po totální gastrektomii nebo při </a:t>
            </a:r>
            <a:r>
              <a:rPr lang="cs-CZ" sz="1300" dirty="0" err="1">
                <a:solidFill>
                  <a:schemeClr val="dk1"/>
                </a:solidFill>
                <a:latin typeface="+mn-lt"/>
              </a:rPr>
              <a:t>ileorektální</a:t>
            </a:r>
            <a:r>
              <a:rPr lang="cs-CZ" sz="1300" dirty="0">
                <a:solidFill>
                  <a:schemeClr val="dk1"/>
                </a:solidFill>
                <a:latin typeface="+mn-lt"/>
              </a:rPr>
              <a:t> anastomóze lze vytvořit sešitím kliček tenkého střeva „</a:t>
            </a:r>
            <a:r>
              <a:rPr lang="cs-CZ" sz="1300" dirty="0" err="1">
                <a:solidFill>
                  <a:schemeClr val="dk1"/>
                </a:solidFill>
                <a:latin typeface="+mn-lt"/>
              </a:rPr>
              <a:t>rezveoár</a:t>
            </a:r>
            <a:r>
              <a:rPr lang="cs-CZ" sz="1300" dirty="0">
                <a:solidFill>
                  <a:schemeClr val="dk1"/>
                </a:solidFill>
                <a:latin typeface="+mn-lt"/>
              </a:rPr>
              <a:t>“, který zpomalí střevní pasáž</a:t>
            </a:r>
          </a:p>
          <a:p>
            <a:pPr marL="285750" indent="-285750">
              <a:buClr>
                <a:schemeClr val="tx2"/>
              </a:buClr>
              <a:buFont typeface="Arial" panose="020B0604020202020204" pitchFamily="34" charset="0"/>
              <a:buChar char="-"/>
            </a:pPr>
            <a:r>
              <a:rPr lang="cs-CZ" sz="1300" dirty="0">
                <a:solidFill>
                  <a:schemeClr val="dk1"/>
                </a:solidFill>
                <a:latin typeface="+mn-lt"/>
              </a:rPr>
              <a:t>Dle tvaru se rozlišuje J-Pouch, S-Pouch, W-</a:t>
            </a:r>
            <a:r>
              <a:rPr lang="cs-CZ" sz="1300" dirty="0" err="1">
                <a:solidFill>
                  <a:schemeClr val="dk1"/>
                </a:solidFill>
                <a:latin typeface="+mn-lt"/>
              </a:rPr>
              <a:t>pouch</a:t>
            </a:r>
            <a:endParaRPr lang="cs-CZ" sz="1300" dirty="0">
              <a:solidFill>
                <a:schemeClr val="dk1"/>
              </a:solidFill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196769" y="4690040"/>
            <a:ext cx="5827223" cy="2092641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Zaoblený obdélníkový bublinový popisek 27"/>
          <p:cNvSpPr/>
          <p:nvPr/>
        </p:nvSpPr>
        <p:spPr>
          <a:xfrm>
            <a:off x="7964649" y="1564802"/>
            <a:ext cx="252356" cy="216024"/>
          </a:xfrm>
          <a:prstGeom prst="wedgeRoundRectCallout">
            <a:avLst>
              <a:gd name="adj1" fmla="val 118592"/>
              <a:gd name="adj2" fmla="val 49114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1</a:t>
            </a:r>
          </a:p>
        </p:txBody>
      </p:sp>
      <p:sp>
        <p:nvSpPr>
          <p:cNvPr id="29" name="Zaoblený obdélníkový bublinový popisek 28"/>
          <p:cNvSpPr/>
          <p:nvPr/>
        </p:nvSpPr>
        <p:spPr>
          <a:xfrm>
            <a:off x="9850366" y="2972005"/>
            <a:ext cx="252356" cy="216024"/>
          </a:xfrm>
          <a:prstGeom prst="wedgeRoundRectCallout">
            <a:avLst>
              <a:gd name="adj1" fmla="val -160716"/>
              <a:gd name="adj2" fmla="val -61116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2</a:t>
            </a:r>
          </a:p>
        </p:txBody>
      </p:sp>
      <p:sp>
        <p:nvSpPr>
          <p:cNvPr id="31" name="Zaoblený obdélníkový bublinový popisek 30"/>
          <p:cNvSpPr/>
          <p:nvPr/>
        </p:nvSpPr>
        <p:spPr>
          <a:xfrm>
            <a:off x="9236295" y="889138"/>
            <a:ext cx="252356" cy="216024"/>
          </a:xfrm>
          <a:prstGeom prst="wedgeRoundRectCallout">
            <a:avLst>
              <a:gd name="adj1" fmla="val -136107"/>
              <a:gd name="adj2" fmla="val 57227"/>
              <a:gd name="adj3" fmla="val 16667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3</a:t>
            </a:r>
          </a:p>
        </p:txBody>
      </p:sp>
      <p:sp>
        <p:nvSpPr>
          <p:cNvPr id="32" name="Zaoblený obdélníkový bublinový popisek 31"/>
          <p:cNvSpPr/>
          <p:nvPr/>
        </p:nvSpPr>
        <p:spPr>
          <a:xfrm>
            <a:off x="1791669" y="1525654"/>
            <a:ext cx="252356" cy="216024"/>
          </a:xfrm>
          <a:prstGeom prst="wedgeRoundRectCallout">
            <a:avLst>
              <a:gd name="adj1" fmla="val 126141"/>
              <a:gd name="adj2" fmla="val 35887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1</a:t>
            </a:r>
          </a:p>
        </p:txBody>
      </p:sp>
      <p:sp>
        <p:nvSpPr>
          <p:cNvPr id="33" name="Zaoblený obdélníkový bublinový popisek 32"/>
          <p:cNvSpPr/>
          <p:nvPr/>
        </p:nvSpPr>
        <p:spPr>
          <a:xfrm>
            <a:off x="3406381" y="2958008"/>
            <a:ext cx="252356" cy="216024"/>
          </a:xfrm>
          <a:prstGeom prst="wedgeRoundRectCallout">
            <a:avLst>
              <a:gd name="adj1" fmla="val -130520"/>
              <a:gd name="adj2" fmla="val -96390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2</a:t>
            </a:r>
          </a:p>
        </p:txBody>
      </p:sp>
      <p:sp>
        <p:nvSpPr>
          <p:cNvPr id="35" name="Zaoblený obdélníkový bublinový popisek 34"/>
          <p:cNvSpPr/>
          <p:nvPr/>
        </p:nvSpPr>
        <p:spPr>
          <a:xfrm>
            <a:off x="3672813" y="1030197"/>
            <a:ext cx="252356" cy="171599"/>
          </a:xfrm>
          <a:prstGeom prst="wedgeRoundRectCallout">
            <a:avLst>
              <a:gd name="adj1" fmla="val -165013"/>
              <a:gd name="adj2" fmla="val 98721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/>
              <a:t>3</a:t>
            </a:r>
          </a:p>
        </p:txBody>
      </p:sp>
      <p:pic>
        <p:nvPicPr>
          <p:cNvPr id="34" name="Zástupný symbol pro obsah 6">
            <a:extLst>
              <a:ext uri="{FF2B5EF4-FFF2-40B4-BE49-F238E27FC236}">
                <a16:creationId xmlns:a16="http://schemas.microsoft.com/office/drawing/2014/main" id="{65DB3E22-287C-4B47-BF4C-C10C95F31D89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6123074" y="4611601"/>
            <a:ext cx="2812582" cy="2171080"/>
          </a:xfrm>
          <a:prstGeom prst="rect">
            <a:avLst/>
          </a:prstGeom>
        </p:spPr>
      </p:pic>
      <p:sp>
        <p:nvSpPr>
          <p:cNvPr id="8" name="Řečová bublina: obdélníkový bublinový popisek se zakulacenými rohy 7">
            <a:extLst>
              <a:ext uri="{FF2B5EF4-FFF2-40B4-BE49-F238E27FC236}">
                <a16:creationId xmlns:a16="http://schemas.microsoft.com/office/drawing/2014/main" id="{31987BEF-C4D8-4D0A-96E3-1370DDEB874A}"/>
              </a:ext>
            </a:extLst>
          </p:cNvPr>
          <p:cNvSpPr/>
          <p:nvPr/>
        </p:nvSpPr>
        <p:spPr bwMode="auto">
          <a:xfrm>
            <a:off x="8935656" y="5224784"/>
            <a:ext cx="3153342" cy="810228"/>
          </a:xfrm>
          <a:prstGeom prst="wedgeRoundRectCallout">
            <a:avLst>
              <a:gd name="adj1" fmla="val -60026"/>
              <a:gd name="adj2" fmla="val -78411"/>
              <a:gd name="adj3" fmla="val 1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cs-CZ" sz="1400" dirty="0">
                <a:solidFill>
                  <a:schemeClr val="lt1"/>
                </a:solidFill>
                <a:latin typeface="+mn-lt"/>
              </a:rPr>
              <a:t>ANASTOMOSIS = ANASTOMÓZA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chemeClr val="lt1"/>
                </a:solidFill>
                <a:latin typeface="+mn-lt"/>
              </a:rPr>
              <a:t>uměle založená spojka mezi dvěma</a:t>
            </a:r>
          </a:p>
          <a:p>
            <a:pPr marL="0" indent="0" algn="ctr">
              <a:buNone/>
            </a:pPr>
            <a:r>
              <a:rPr lang="cs-CZ" sz="1400" dirty="0">
                <a:solidFill>
                  <a:schemeClr val="lt1"/>
                </a:solidFill>
                <a:latin typeface="+mn-lt"/>
              </a:rPr>
              <a:t> dutými orgány.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5211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idx="1"/>
          </p:nvPr>
        </p:nvSpPr>
        <p:spPr>
          <a:xfrm>
            <a:off x="181041" y="889149"/>
            <a:ext cx="5813460" cy="3874068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endParaRPr lang="cs-CZ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b="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cs-CZ" b="0" dirty="0"/>
          </a:p>
          <a:p>
            <a:endParaRPr lang="cs-CZ" b="0" dirty="0"/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cs-CZ" sz="1600" b="0" dirty="0"/>
              <a:t>Resekce </a:t>
            </a:r>
            <a:r>
              <a:rPr lang="cs-CZ" sz="1600" b="0" dirty="0" err="1"/>
              <a:t>rektosigmoidea</a:t>
            </a:r>
            <a:endParaRPr lang="cs-CZ" sz="1600" b="0" dirty="0"/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cs-CZ" sz="1600" b="0" dirty="0"/>
              <a:t>Terminální </a:t>
            </a:r>
            <a:r>
              <a:rPr lang="cs-CZ" sz="1600" b="0" dirty="0" err="1"/>
              <a:t>stomie</a:t>
            </a:r>
            <a:r>
              <a:rPr lang="cs-CZ" sz="1600" b="0" dirty="0"/>
              <a:t> a zašití pahýlu rekta 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cs-CZ" sz="1600" b="0" dirty="0" err="1"/>
              <a:t>Stomie</a:t>
            </a:r>
            <a:r>
              <a:rPr lang="cs-CZ" sz="1600" b="0" dirty="0"/>
              <a:t> dočasná - s odstupem času (2-3 měsíce) lze obnovit kontinuita GIT = většinou lze provést </a:t>
            </a:r>
            <a:r>
              <a:rPr lang="cs-CZ" sz="1600" b="0" dirty="0" err="1"/>
              <a:t>destomizaci</a:t>
            </a:r>
            <a:endParaRPr lang="cs-CZ" sz="1600" b="0" dirty="0"/>
          </a:p>
        </p:txBody>
      </p:sp>
      <p:sp>
        <p:nvSpPr>
          <p:cNvPr id="11" name="Zástupný symbol pro text 1"/>
          <p:cNvSpPr>
            <a:spLocks noGrp="1"/>
          </p:cNvSpPr>
          <p:nvPr>
            <p:ph type="body" idx="1"/>
          </p:nvPr>
        </p:nvSpPr>
        <p:spPr>
          <a:xfrm>
            <a:off x="6197500" y="481744"/>
            <a:ext cx="5701275" cy="4243401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/>
          <a:p>
            <a:pPr marL="285750" indent="-285750">
              <a:buFont typeface="Arial" panose="020B0604020202020204" pitchFamily="34" charset="0"/>
              <a:buChar char="-"/>
            </a:pPr>
            <a:r>
              <a:rPr lang="cs-CZ" sz="1600" b="0" dirty="0"/>
              <a:t>Resekce dolní třetiny rekta (popř. střední třetiny).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cs-CZ" sz="1600" b="0" dirty="0"/>
              <a:t>amputaci konečníku (včetně odstranění svěračů; zašití perinea)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cs-CZ" sz="1600" b="0" dirty="0"/>
              <a:t>Trvalá </a:t>
            </a:r>
            <a:r>
              <a:rPr lang="cs-CZ" sz="1600" b="0" dirty="0" err="1"/>
              <a:t>sigmoideostomie</a:t>
            </a:r>
            <a:r>
              <a:rPr lang="cs-CZ" sz="1600" b="0" dirty="0"/>
              <a:t> = nelze provést </a:t>
            </a:r>
            <a:r>
              <a:rPr lang="cs-CZ" sz="1600" b="0" dirty="0" err="1"/>
              <a:t>destomizaci</a:t>
            </a:r>
            <a:endParaRPr lang="cs-CZ" sz="1600" b="0" dirty="0"/>
          </a:p>
        </p:txBody>
      </p:sp>
      <p:sp>
        <p:nvSpPr>
          <p:cNvPr id="6" name="Nadpis 3"/>
          <p:cNvSpPr txBox="1">
            <a:spLocks/>
          </p:cNvSpPr>
          <p:nvPr/>
        </p:nvSpPr>
        <p:spPr>
          <a:xfrm>
            <a:off x="154018" y="38738"/>
            <a:ext cx="9135366" cy="4194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eaLnBrk="1" hangingPunct="1">
              <a:lnSpc>
                <a:spcPts val="4000"/>
              </a:lnSpc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 b="1">
                <a:solidFill>
                  <a:srgbClr val="00287D"/>
                </a:solidFill>
              </a:defRPr>
            </a:lvl2pPr>
            <a:lvl3pPr eaLnBrk="1" hangingPunct="1">
              <a:defRPr b="1">
                <a:solidFill>
                  <a:srgbClr val="00287D"/>
                </a:solidFill>
              </a:defRPr>
            </a:lvl3pPr>
            <a:lvl4pPr eaLnBrk="1" hangingPunct="1">
              <a:defRPr b="1">
                <a:solidFill>
                  <a:srgbClr val="00287D"/>
                </a:solidFill>
              </a:defRPr>
            </a:lvl4pPr>
            <a:lvl5pPr eaLnBrk="1" hangingPunct="1">
              <a:defRPr b="1">
                <a:solidFill>
                  <a:srgbClr val="00287D"/>
                </a:solidFill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287D"/>
                </a:solidFill>
              </a:defRPr>
            </a:lvl9pPr>
          </a:lstStyle>
          <a:p>
            <a:r>
              <a:rPr lang="cs-CZ" dirty="0"/>
              <a:t>Operace střeva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68016" y="470770"/>
            <a:ext cx="5855975" cy="46166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Hartmannova resekce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6197499" y="495741"/>
            <a:ext cx="5701276" cy="46166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Milesova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operace</a:t>
            </a:r>
          </a:p>
        </p:txBody>
      </p:sp>
      <p:pic>
        <p:nvPicPr>
          <p:cNvPr id="23" name="Obrázek 22"/>
          <p:cNvPicPr/>
          <p:nvPr/>
        </p:nvPicPr>
        <p:blipFill rotWithShape="1">
          <a:blip r:embed="rId3"/>
          <a:srcRect l="11575" t="29365" r="68087" b="27778"/>
          <a:stretch/>
        </p:blipFill>
        <p:spPr bwMode="auto">
          <a:xfrm>
            <a:off x="2332026" y="990169"/>
            <a:ext cx="1911444" cy="23689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Obrázek 23"/>
          <p:cNvPicPr/>
          <p:nvPr/>
        </p:nvPicPr>
        <p:blipFill rotWithShape="1">
          <a:blip r:embed="rId4"/>
          <a:srcRect l="10417" t="29100" r="69244" b="29365"/>
          <a:stretch/>
        </p:blipFill>
        <p:spPr bwMode="auto">
          <a:xfrm>
            <a:off x="6438564" y="1050728"/>
            <a:ext cx="1843853" cy="21528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Obdélník 24"/>
          <p:cNvSpPr/>
          <p:nvPr/>
        </p:nvSpPr>
        <p:spPr>
          <a:xfrm>
            <a:off x="206608" y="4789791"/>
            <a:ext cx="5817385" cy="158696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/>
          </a:p>
          <a:p>
            <a:pPr marL="285750" indent="-285750">
              <a:buClr>
                <a:srgbClr val="0000DC"/>
              </a:buClr>
              <a:buFont typeface="Arial" panose="020B0604020202020204" pitchFamily="34" charset="0"/>
              <a:buChar char="-"/>
            </a:pPr>
            <a:r>
              <a:rPr lang="cs-CZ" sz="1600" dirty="0"/>
              <a:t>Operační zákrok, při kterém je u pacienta, který měl </a:t>
            </a:r>
            <a:r>
              <a:rPr lang="cs-CZ" sz="1600" dirty="0" err="1"/>
              <a:t>stomii</a:t>
            </a:r>
            <a:r>
              <a:rPr lang="cs-CZ" sz="1600" dirty="0"/>
              <a:t> opět obnovena kontinuita GIT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206607" y="4777214"/>
            <a:ext cx="5817385" cy="46166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Destomizace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ovéPole 26"/>
          <p:cNvSpPr txBox="1"/>
          <p:nvPr/>
        </p:nvSpPr>
        <p:spPr>
          <a:xfrm>
            <a:off x="6225303" y="4789792"/>
            <a:ext cx="5673472" cy="46166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Proctocolektomie</a:t>
            </a:r>
            <a:endParaRPr lang="cs-CZ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Obdélník 27"/>
          <p:cNvSpPr/>
          <p:nvPr/>
        </p:nvSpPr>
        <p:spPr>
          <a:xfrm>
            <a:off x="6218595" y="4789790"/>
            <a:ext cx="5673471" cy="1600966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sz="1600" dirty="0"/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cs-CZ" sz="1600" dirty="0"/>
              <a:t>Odstranění tlustého střeva a konečníku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cs-CZ" sz="1600" dirty="0"/>
              <a:t>Vytvoření ileostomie</a:t>
            </a:r>
          </a:p>
          <a:p>
            <a:pPr marL="285750" indent="-285750">
              <a:buFont typeface="Arial" panose="020B0604020202020204" pitchFamily="34" charset="0"/>
              <a:buChar char="-"/>
            </a:pPr>
            <a:r>
              <a:rPr lang="cs-CZ" sz="1600" dirty="0"/>
              <a:t>Vytvoření </a:t>
            </a:r>
            <a:r>
              <a:rPr lang="cs-CZ" sz="1600" dirty="0" err="1"/>
              <a:t>ileorectoanastomózy</a:t>
            </a:r>
            <a:r>
              <a:rPr lang="cs-CZ" sz="1600" dirty="0"/>
              <a:t> (IRA) s rezervoárem dle </a:t>
            </a:r>
            <a:r>
              <a:rPr lang="cs-CZ" sz="1600" dirty="0" err="1"/>
              <a:t>Pouche</a:t>
            </a:r>
            <a:endParaRPr lang="cs-CZ" sz="1600" dirty="0"/>
          </a:p>
        </p:txBody>
      </p:sp>
      <p:sp>
        <p:nvSpPr>
          <p:cNvPr id="29" name="Zaoblený obdélníkový bublinový popisek 28"/>
          <p:cNvSpPr/>
          <p:nvPr/>
        </p:nvSpPr>
        <p:spPr>
          <a:xfrm>
            <a:off x="8832304" y="961267"/>
            <a:ext cx="2302542" cy="1135439"/>
          </a:xfrm>
          <a:prstGeom prst="wedgeRoundRectCallout">
            <a:avLst>
              <a:gd name="adj1" fmla="val -86203"/>
              <a:gd name="adj2" fmla="val 36620"/>
              <a:gd name="adj3" fmla="val 16667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Před operací </a:t>
            </a:r>
            <a:r>
              <a:rPr lang="cs-CZ" sz="1200" dirty="0" err="1"/>
              <a:t>zstřihnu</a:t>
            </a:r>
            <a:r>
              <a:rPr lang="cs-CZ" sz="1200" dirty="0"/>
              <a:t> ochlupení z  břicha (od prsních bradavek po sponu stydkou a okolí konečníku (i u </a:t>
            </a:r>
            <a:r>
              <a:rPr lang="cs-CZ" sz="1200" dirty="0" err="1"/>
              <a:t>proctokolectomie</a:t>
            </a:r>
            <a:r>
              <a:rPr lang="cs-CZ" sz="1200" dirty="0"/>
              <a:t>)</a:t>
            </a:r>
            <a:endParaRPr lang="cs-CZ" sz="1200" dirty="0">
              <a:solidFill>
                <a:schemeClr val="dk1"/>
              </a:solidFill>
            </a:endParaRPr>
          </a:p>
        </p:txBody>
      </p:sp>
      <p:sp>
        <p:nvSpPr>
          <p:cNvPr id="30" name="Zaoblený obdélníkový bublinový popisek 29"/>
          <p:cNvSpPr/>
          <p:nvPr/>
        </p:nvSpPr>
        <p:spPr>
          <a:xfrm>
            <a:off x="206608" y="925100"/>
            <a:ext cx="1576544" cy="1436135"/>
          </a:xfrm>
          <a:prstGeom prst="wedgeRoundRectCallout">
            <a:avLst>
              <a:gd name="adj1" fmla="val 94514"/>
              <a:gd name="adj2" fmla="val 37468"/>
              <a:gd name="adj3" fmla="val 16667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Před operací zastřihnout ochlupení na břichu (od prsních bradavek po sponu stydkou (i u </a:t>
            </a:r>
            <a:r>
              <a:rPr lang="cs-CZ" sz="1200" dirty="0" err="1"/>
              <a:t>Destomizace</a:t>
            </a:r>
            <a:r>
              <a:rPr lang="cs-CZ" sz="1200" dirty="0"/>
              <a:t>)</a:t>
            </a:r>
            <a:endParaRPr lang="cs-CZ" sz="1200" dirty="0">
              <a:solidFill>
                <a:schemeClr val="dk1"/>
              </a:solidFill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2C4A8A4C-4800-4C21-A4A5-2DA91B4DB976}"/>
              </a:ext>
            </a:extLst>
          </p:cNvPr>
          <p:cNvSpPr txBox="1"/>
          <p:nvPr/>
        </p:nvSpPr>
        <p:spPr>
          <a:xfrm>
            <a:off x="10384967" y="6604665"/>
            <a:ext cx="193084" cy="248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/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1538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909E047-E384-4CE1-9695-037CFEA909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EF23DE-9FFD-4149-BD30-7D8DF3D8DE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9F842700-F27A-444F-BE61-80251D4C4FE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665" t="21561" r="28323" b="9916"/>
          <a:stretch/>
        </p:blipFill>
        <p:spPr>
          <a:xfrm>
            <a:off x="666000" y="902826"/>
            <a:ext cx="2713808" cy="4749166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BBB9AA37-FCAE-4565-AC4E-A854857CAE5D}"/>
              </a:ext>
            </a:extLst>
          </p:cNvPr>
          <p:cNvSpPr txBox="1">
            <a:spLocks/>
          </p:cNvSpPr>
          <p:nvPr/>
        </p:nvSpPr>
        <p:spPr>
          <a:xfrm>
            <a:off x="666000" y="152212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kern="0"/>
              <a:t>Zastřihovač ochlupení (Clipper)</a:t>
            </a:r>
            <a:endParaRPr lang="cs-CZ" kern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C4AE060-EBE5-41FB-8C0D-9A6C27E326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620" t="39114" r="26709" b="31519"/>
          <a:stretch/>
        </p:blipFill>
        <p:spPr>
          <a:xfrm>
            <a:off x="5764805" y="1976377"/>
            <a:ext cx="4808683" cy="29052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27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910A9B1-6D5E-4C6B-A6BD-5238A76A85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66000" y="6228000"/>
            <a:ext cx="7920000" cy="252000"/>
          </a:xfrm>
        </p:spPr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FAE34E-C76F-4581-94B7-9AE71FAE59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CDABE6D-38F7-49ED-A3FA-08E8D13F1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2203" y="0"/>
            <a:ext cx="11979797" cy="451576"/>
          </a:xfr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sz="3600" dirty="0"/>
              <a:t>Odstranění ochlupení dle typu operačního výkonu – </a:t>
            </a:r>
            <a:r>
              <a:rPr lang="cs-CZ" sz="2400" dirty="0"/>
              <a:t>břišní chirurgie</a:t>
            </a:r>
            <a:br>
              <a:rPr lang="cs-CZ" sz="3600" dirty="0"/>
            </a:br>
            <a:endParaRPr lang="cs-CZ" sz="3600" dirty="0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F7F8064C-174F-4ADF-AEF3-7C8C6662AE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351" t="28546" r="51478" b="11745"/>
          <a:stretch/>
        </p:blipFill>
        <p:spPr>
          <a:xfrm>
            <a:off x="719400" y="937516"/>
            <a:ext cx="10134610" cy="529048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11921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9AACA0-C192-495A-B43E-D80ACBE9B1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9E2C914-EE60-4585-B71F-4DF291DBD1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9943888-C4ED-40F1-82C8-80521B48A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78000"/>
            <a:ext cx="10753200" cy="451576"/>
          </a:xfrm>
        </p:spPr>
        <p:txBody>
          <a:bodyPr/>
          <a:lstStyle/>
          <a:p>
            <a:r>
              <a:rPr lang="cs-CZ" dirty="0"/>
              <a:t>ERAS – KRK FN Brno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B7C310-BB73-4106-ACD6-8421A6202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9399" y="1043820"/>
            <a:ext cx="11318271" cy="4139998"/>
          </a:xfrm>
        </p:spPr>
        <p:txBody>
          <a:bodyPr/>
          <a:lstStyle/>
          <a:p>
            <a:r>
              <a:rPr lang="cs-CZ" dirty="0"/>
              <a:t>ERAS sestra, která pacienta </a:t>
            </a:r>
            <a:r>
              <a:rPr lang="cs-CZ" dirty="0" err="1"/>
              <a:t>provádnív</a:t>
            </a:r>
            <a:r>
              <a:rPr lang="cs-CZ" dirty="0"/>
              <a:t> </a:t>
            </a:r>
            <a:r>
              <a:rPr lang="cs-CZ" dirty="0" err="1"/>
              <a:t>předoperacní</a:t>
            </a:r>
            <a:r>
              <a:rPr lang="cs-CZ" dirty="0"/>
              <a:t> i pooperační fázi</a:t>
            </a:r>
          </a:p>
          <a:p>
            <a:r>
              <a:rPr lang="cs-CZ" dirty="0"/>
              <a:t>Brožura, která pacienta seznamuje s postupem a důvodem opatření</a:t>
            </a:r>
          </a:p>
          <a:p>
            <a:r>
              <a:rPr lang="cs-CZ" dirty="0"/>
              <a:t>S pacientem kompletuje dotazníky k zhodnocení stavu  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8E7FFBE-3C97-4C40-BEB8-A619AA63AA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12" t="11683" r="63960" b="26807"/>
          <a:stretch/>
        </p:blipFill>
        <p:spPr>
          <a:xfrm>
            <a:off x="7035052" y="2454057"/>
            <a:ext cx="4828999" cy="33601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F5005C2-67CC-4691-8F17-5D3F9E2CD45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329" t="35738" r="68580" b="50000"/>
          <a:stretch/>
        </p:blipFill>
        <p:spPr>
          <a:xfrm>
            <a:off x="529309" y="2490737"/>
            <a:ext cx="6401416" cy="17014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7420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CE00C97-14E4-4005-8395-E16B84AA93C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647338" y="6358555"/>
            <a:ext cx="7920000" cy="252000"/>
          </a:xfrm>
        </p:spPr>
        <p:txBody>
          <a:bodyPr/>
          <a:lstStyle/>
          <a:p>
            <a:r>
              <a:rPr lang="cs-CZ" dirty="0"/>
              <a:t>Lékařská fakulta Masarykovy univerzity, Ústav zdravotnických věd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A6ACD2A-907F-4435-8DBD-8042572EA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395338" y="6354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graphicFrame>
        <p:nvGraphicFramePr>
          <p:cNvPr id="10" name="Tabulka 9">
            <a:extLst>
              <a:ext uri="{FF2B5EF4-FFF2-40B4-BE49-F238E27FC236}">
                <a16:creationId xmlns:a16="http://schemas.microsoft.com/office/drawing/2014/main" id="{6B81361E-1047-491D-8ABD-0BD4B77F05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181897"/>
              </p:ext>
            </p:extLst>
          </p:nvPr>
        </p:nvGraphicFramePr>
        <p:xfrm>
          <a:off x="0" y="0"/>
          <a:ext cx="12192000" cy="66990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8540">
                  <a:extLst>
                    <a:ext uri="{9D8B030D-6E8A-4147-A177-3AD203B41FA5}">
                      <a16:colId xmlns:a16="http://schemas.microsoft.com/office/drawing/2014/main" val="3073480999"/>
                    </a:ext>
                  </a:extLst>
                </a:gridCol>
                <a:gridCol w="2720393">
                  <a:extLst>
                    <a:ext uri="{9D8B030D-6E8A-4147-A177-3AD203B41FA5}">
                      <a16:colId xmlns:a16="http://schemas.microsoft.com/office/drawing/2014/main" val="3700879235"/>
                    </a:ext>
                  </a:extLst>
                </a:gridCol>
                <a:gridCol w="1691949">
                  <a:extLst>
                    <a:ext uri="{9D8B030D-6E8A-4147-A177-3AD203B41FA5}">
                      <a16:colId xmlns:a16="http://schemas.microsoft.com/office/drawing/2014/main" val="674810428"/>
                    </a:ext>
                  </a:extLst>
                </a:gridCol>
                <a:gridCol w="1658776">
                  <a:extLst>
                    <a:ext uri="{9D8B030D-6E8A-4147-A177-3AD203B41FA5}">
                      <a16:colId xmlns:a16="http://schemas.microsoft.com/office/drawing/2014/main" val="1570063412"/>
                    </a:ext>
                  </a:extLst>
                </a:gridCol>
                <a:gridCol w="1559249">
                  <a:extLst>
                    <a:ext uri="{9D8B030D-6E8A-4147-A177-3AD203B41FA5}">
                      <a16:colId xmlns:a16="http://schemas.microsoft.com/office/drawing/2014/main" val="153270911"/>
                    </a:ext>
                  </a:extLst>
                </a:gridCol>
                <a:gridCol w="1360197">
                  <a:extLst>
                    <a:ext uri="{9D8B030D-6E8A-4147-A177-3AD203B41FA5}">
                      <a16:colId xmlns:a16="http://schemas.microsoft.com/office/drawing/2014/main" val="1188187156"/>
                    </a:ext>
                  </a:extLst>
                </a:gridCol>
                <a:gridCol w="1492896">
                  <a:extLst>
                    <a:ext uri="{9D8B030D-6E8A-4147-A177-3AD203B41FA5}">
                      <a16:colId xmlns:a16="http://schemas.microsoft.com/office/drawing/2014/main" val="1176463782"/>
                    </a:ext>
                  </a:extLst>
                </a:gridCol>
              </a:tblGrid>
              <a:tr h="183633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  <a:latin typeface="+mj-lt"/>
                        </a:rPr>
                        <a:t>ERAS - Kolorektální projekt  B Braun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3836487292"/>
                  </a:ext>
                </a:extLst>
              </a:tr>
              <a:tr h="183633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Operační den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1. POD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2. POD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3. POD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4. POD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5. </a:t>
                      </a:r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POD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2725575348"/>
                  </a:ext>
                </a:extLst>
              </a:tr>
              <a:tr h="1328893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PREVENCE TEN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viz tabulka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viz tabulka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viz tabulka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navýšení viz tabulka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viz tabulka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3035377845"/>
                  </a:ext>
                </a:extLst>
              </a:tr>
              <a:tr h="183633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ATB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u TaTME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u TaTME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u TaTME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u TaTME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u TaTME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u="none" strike="noStrike">
                          <a:effectLst/>
                          <a:latin typeface="+mj-lt"/>
                        </a:rPr>
                        <a:t>u TaTME 5.den ex</a:t>
                      </a:r>
                      <a:endParaRPr lang="es-E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4033796925"/>
                  </a:ext>
                </a:extLst>
              </a:tr>
              <a:tr h="722736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INFUZE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2000ml, 50g Glu.     Tekutiny celkem: 1.5ml/kg/hod bazál včetně p.o.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1000ml, 100g Glu Tekutiny celkem: 1.5ml/kg/hod bazál včetně p. o. 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1000ml                Tekutiny celkem: 1.5ml/kg/hod bazál včetně p.o.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2035305527"/>
                  </a:ext>
                </a:extLst>
              </a:tr>
              <a:tr h="543035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PERIFERNÍ ANALGEZIE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P+N+Dipi časovaně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Paracateamol a Novalgin časovaně  +  Dipi d.p.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Paracateamol a Novalgin časovaně  +  Dipi d.p.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Paracetamol a Novalgin v tbl d.p.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Paracetamol a Novalgin v tbl d.p.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Paracetamol a Novalgin v tbl d.p.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4167403978"/>
                  </a:ext>
                </a:extLst>
              </a:tr>
              <a:tr h="1261839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EPILINKA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kontinuál 1. stříkačka: 10 ml 0,5% Marcainu + Sufentanil 4 ml (20 mikrog) + 26 ml FR, ne SFNT FORTE!!!!, startovací 5 ml/hod s možností navýšení až 10 ml/hod nad 150cm, pod 150 cm výšky startovací rychlost 4 ml/hod, možno navyšovat do 8 ml/hod.   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kontinuál další stříkačky:  Marcain 0,5% 10 ml + 30 ml FR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Bolusy:   2ml Marcain 0,5% + 6ml FR - 5-8ml bolus a 4-6 hod.   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Bolusy:   2ml Marcain 0,5% + 6ml FR - 5-8ml bolus a 4-6 hod. dp   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ex?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ex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1426609882"/>
                  </a:ext>
                </a:extLst>
              </a:tr>
              <a:tr h="420955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TAP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+mj-lt"/>
                        </a:rPr>
                        <a:t>10ml 0.5%marcain +10ml FR , 3ml/hod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+mj-lt"/>
                        </a:rPr>
                        <a:t>10ml 0.5%marcain +10ml FR , 3ml/hod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  <a:latin typeface="+mj-lt"/>
                        </a:rPr>
                        <a:t>10ml 0.5%marcain +10ml FR , 3ml/hod</a:t>
                      </a:r>
                      <a:endParaRPr lang="fr-FR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ex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885434046"/>
                  </a:ext>
                </a:extLst>
              </a:tr>
              <a:tr h="183633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MONITORACE BOLESTI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?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?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118927001"/>
                  </a:ext>
                </a:extLst>
              </a:tr>
              <a:tr h="363334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OPERAČNÍ RÁNA A ASEPSE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převaz ne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převaz ne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převaz u pravostr. Kolon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+mj-lt"/>
                        </a:rPr>
                        <a:t>převaz u levostr. Kolon a rekta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převaz ne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převaz 5. den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2054975801"/>
                  </a:ext>
                </a:extLst>
              </a:tr>
              <a:tr h="520110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DRÉNY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množství v 18 hod a pak a 24hod. 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množství a 24hod.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+mj-lt"/>
                        </a:rPr>
                        <a:t>extrakce drénu u pravostr.kolon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extrakce u levostr.kolon a rekta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165988086"/>
                  </a:ext>
                </a:extLst>
              </a:tr>
              <a:tr h="183633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PERORÁLNÍ PŘÍJEM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Os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1sb+sipp 2x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0+sipp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5 + </a:t>
                      </a:r>
                      <a:r>
                        <a:rPr lang="cs-CZ" sz="1200" u="none" strike="noStrike" dirty="0" err="1">
                          <a:effectLst/>
                          <a:latin typeface="+mj-lt"/>
                        </a:rPr>
                        <a:t>sipp</a:t>
                      </a:r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.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5 + </a:t>
                      </a:r>
                      <a:r>
                        <a:rPr lang="cs-CZ" sz="1200" u="none" strike="noStrike" dirty="0" err="1">
                          <a:effectLst/>
                          <a:latin typeface="+mj-lt"/>
                        </a:rPr>
                        <a:t>sipp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5+sipp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1130021170"/>
                  </a:ext>
                </a:extLst>
              </a:tr>
              <a:tr h="363334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PERORÁLNÍ PŘÍJEM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0s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1sb+sipp 2x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0+sipp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1+sipping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200" u="none" strike="noStrike">
                          <a:effectLst/>
                          <a:latin typeface="+mj-lt"/>
                        </a:rPr>
                        <a:t>5+sipp. dle klin.stavu </a:t>
                      </a:r>
                      <a:endParaRPr lang="nb-NO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5+sipp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186812692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BB11A349-9FA9-4ACF-B75C-EC82B75B962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742" y="343948"/>
            <a:ext cx="2701255" cy="139257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559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FA17565-C8EC-4172-98B3-B50A91EA13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Lékařská fakulta Masarykovy univerzity, 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4A24CC-4AFA-47A2-AA35-F5788B8B7E4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E111A4F2-A882-4732-B44B-7E4D7C10C3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048320"/>
              </p:ext>
            </p:extLst>
          </p:nvPr>
        </p:nvGraphicFramePr>
        <p:xfrm>
          <a:off x="0" y="0"/>
          <a:ext cx="12192000" cy="42622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8540">
                  <a:extLst>
                    <a:ext uri="{9D8B030D-6E8A-4147-A177-3AD203B41FA5}">
                      <a16:colId xmlns:a16="http://schemas.microsoft.com/office/drawing/2014/main" val="3073480999"/>
                    </a:ext>
                  </a:extLst>
                </a:gridCol>
                <a:gridCol w="2720393">
                  <a:extLst>
                    <a:ext uri="{9D8B030D-6E8A-4147-A177-3AD203B41FA5}">
                      <a16:colId xmlns:a16="http://schemas.microsoft.com/office/drawing/2014/main" val="3700879235"/>
                    </a:ext>
                  </a:extLst>
                </a:gridCol>
                <a:gridCol w="1691949">
                  <a:extLst>
                    <a:ext uri="{9D8B030D-6E8A-4147-A177-3AD203B41FA5}">
                      <a16:colId xmlns:a16="http://schemas.microsoft.com/office/drawing/2014/main" val="674810428"/>
                    </a:ext>
                  </a:extLst>
                </a:gridCol>
                <a:gridCol w="1658776">
                  <a:extLst>
                    <a:ext uri="{9D8B030D-6E8A-4147-A177-3AD203B41FA5}">
                      <a16:colId xmlns:a16="http://schemas.microsoft.com/office/drawing/2014/main" val="1570063412"/>
                    </a:ext>
                  </a:extLst>
                </a:gridCol>
                <a:gridCol w="1559249">
                  <a:extLst>
                    <a:ext uri="{9D8B030D-6E8A-4147-A177-3AD203B41FA5}">
                      <a16:colId xmlns:a16="http://schemas.microsoft.com/office/drawing/2014/main" val="153270911"/>
                    </a:ext>
                  </a:extLst>
                </a:gridCol>
                <a:gridCol w="1360197">
                  <a:extLst>
                    <a:ext uri="{9D8B030D-6E8A-4147-A177-3AD203B41FA5}">
                      <a16:colId xmlns:a16="http://schemas.microsoft.com/office/drawing/2014/main" val="1188187156"/>
                    </a:ext>
                  </a:extLst>
                </a:gridCol>
                <a:gridCol w="1492896">
                  <a:extLst>
                    <a:ext uri="{9D8B030D-6E8A-4147-A177-3AD203B41FA5}">
                      <a16:colId xmlns:a16="http://schemas.microsoft.com/office/drawing/2014/main" val="1176463782"/>
                    </a:ext>
                  </a:extLst>
                </a:gridCol>
              </a:tblGrid>
              <a:tr h="138565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cs-CZ" sz="1200" b="1" u="none" strike="noStrike" dirty="0">
                          <a:effectLst/>
                          <a:latin typeface="+mj-lt"/>
                        </a:rPr>
                        <a:t>ERAS Kolorektální projekt  B Braun</a:t>
                      </a:r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cs-CZ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3836487292"/>
                  </a:ext>
                </a:extLst>
              </a:tr>
              <a:tr h="167737">
                <a:tc>
                  <a:txBody>
                    <a:bodyPr/>
                    <a:lstStyle/>
                    <a:p>
                      <a:pPr algn="l" fontAlgn="b"/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Operační den</a:t>
                      </a:r>
                      <a:endParaRPr lang="cs-CZ" sz="1200" b="1" i="0" u="none" strike="noStrike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1. POD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2. POD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3. POD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4. POD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200" u="none" strike="noStrike" dirty="0">
                          <a:effectLst/>
                          <a:latin typeface="+mj-lt"/>
                        </a:rPr>
                        <a:t>5. </a:t>
                      </a:r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POD</a:t>
                      </a:r>
                      <a:endParaRPr lang="it-IT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2725575348"/>
                  </a:ext>
                </a:extLst>
              </a:tr>
              <a:tr h="175871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RHB 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+mj-lt"/>
                        </a:rPr>
                        <a:t>sed, vertikalizace do stoje u postele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vertikalizace, chůze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chůze 2x za den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chůze min. 3 x za den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chůze, min. pobyt v lůžku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chůze, min. pobyt v lůžku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4058345466"/>
                  </a:ext>
                </a:extLst>
              </a:tr>
              <a:tr h="106588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HELICID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+mj-lt"/>
                        </a:rPr>
                        <a:t>40mg i.v. 2 hod po operaci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40mg i.v. ráno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20mg tbl ráno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20mg tbl ráno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ex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1823612781"/>
                  </a:ext>
                </a:extLst>
              </a:tr>
              <a:tr h="106588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cs-CZ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PROKINETIKA</a:t>
                      </a: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zvážit relistor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366933102"/>
                  </a:ext>
                </a:extLst>
              </a:tr>
              <a:tr h="106588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DEGAN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a 8 hod.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a 8 hod.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a 8 hod., event. Ex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ex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1377103477"/>
                  </a:ext>
                </a:extLst>
              </a:tr>
              <a:tr h="106588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ZVÝKAČKA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doporučit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doporučit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doporučit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1973990118"/>
                  </a:ext>
                </a:extLst>
              </a:tr>
              <a:tr h="175871">
                <a:tc>
                  <a:txBody>
                    <a:bodyPr/>
                    <a:lstStyle/>
                    <a:p>
                      <a:pPr marL="0" indent="17780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ODBĚRY         5:00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u="none" strike="noStrike">
                          <a:effectLst/>
                          <a:latin typeface="+mj-lt"/>
                        </a:rPr>
                        <a:t>I,gly, KO, koag, U, kreat</a:t>
                      </a:r>
                      <a:endParaRPr lang="pl-PL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I, gly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I, gly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I,gly CRP, U , kreat, KO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dle stavu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2894810625"/>
                  </a:ext>
                </a:extLst>
              </a:tr>
              <a:tr h="106588">
                <a:tc>
                  <a:txBody>
                    <a:bodyPr/>
                    <a:lstStyle/>
                    <a:p>
                      <a:pPr marL="1166813" indent="-1166813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                           17:00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I,gly, KO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I, gly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gly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gly 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3629104024"/>
                  </a:ext>
                </a:extLst>
              </a:tr>
              <a:tr h="175871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MONITORACE GLY U DM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gly profil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gly profil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gly profil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u="none" strike="noStrike">
                          <a:effectLst/>
                          <a:latin typeface="+mj-lt"/>
                        </a:rPr>
                        <a:t>gly profil, zpět chron. inzulin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gly profil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gly profil ex pokud ok, zpět pad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2159736397"/>
                  </a:ext>
                </a:extLst>
              </a:tr>
              <a:tr h="175871">
                <a:tc>
                  <a:txBody>
                    <a:bodyPr/>
                    <a:lstStyle/>
                    <a:p>
                      <a:pPr marL="173038" indent="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PMK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extrakce pokud zvládá RHB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ex !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3632437500"/>
                  </a:ext>
                </a:extLst>
              </a:tr>
              <a:tr h="167737">
                <a:tc>
                  <a:txBody>
                    <a:bodyPr/>
                    <a:lstStyle/>
                    <a:p>
                      <a:pPr marL="173038" indent="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VYPRÁZDNĚNÍ TYP, LAXATIVA 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zvážit laktulosu nebo MgSO4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421033"/>
                  </a:ext>
                </a:extLst>
              </a:tr>
              <a:tr h="175871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NIKOTINOVÉ NÁPLASTI U KUŘÁKŮ?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 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2493387821"/>
                  </a:ext>
                </a:extLst>
              </a:tr>
              <a:tr h="181201">
                <a:tc>
                  <a:txBody>
                    <a:bodyPr/>
                    <a:lstStyle/>
                    <a:p>
                      <a:pPr marL="177800" indent="0" algn="l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KONTROLA CHRONICKÉ MEDIKACE </a:t>
                      </a:r>
                      <a:endParaRPr lang="cs-CZ" sz="12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200" u="none" strike="noStrike" dirty="0">
                          <a:effectLst/>
                          <a:latin typeface="+mj-lt"/>
                        </a:rPr>
                        <a:t>ano</a:t>
                      </a:r>
                      <a:endParaRPr lang="cs-CZ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4001" marR="4001" marT="4001" marB="0" anchor="b"/>
                </a:tc>
                <a:extLst>
                  <a:ext uri="{0D108BD9-81ED-4DB2-BD59-A6C34878D82A}">
                    <a16:rowId xmlns:a16="http://schemas.microsoft.com/office/drawing/2014/main" val="2184271727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1062098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ERAS KRK[20230216142801803].mdb"/>
  <p:tag name="ARS_RESPONSE_PERSONNUM" val="10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16-9-cz-v11.potx" id="{AF0F71E7-5DF4-4053-86E5-72B8973D7F64}" vid="{53024889-B6B7-4D78-8AB9-6C3BF509AD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muni-med-prezentace-16-9-cz-v11 (1)</Template>
  <TotalTime>170</TotalTime>
  <Words>1293</Words>
  <Application>Microsoft Office PowerPoint</Application>
  <PresentationFormat>Širokoúhlá obrazovka</PresentationFormat>
  <Paragraphs>275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Tahoma</vt:lpstr>
      <vt:lpstr>Wingdings</vt:lpstr>
      <vt:lpstr>Prezentace_MU_CZ</vt:lpstr>
      <vt:lpstr>ERAS - KRK</vt:lpstr>
      <vt:lpstr>Prezentace aplikace PowerPoint</vt:lpstr>
      <vt:lpstr>Prezentace aplikace PowerPoint</vt:lpstr>
      <vt:lpstr>Prezentace aplikace PowerPoint</vt:lpstr>
      <vt:lpstr>Prezentace aplikace PowerPoint</vt:lpstr>
      <vt:lpstr>Odstranění ochlupení dle typu operačního výkonu – břišní chirurgie </vt:lpstr>
      <vt:lpstr>ERAS – KRK FN Brno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Alena Pospíšilová</dc:creator>
  <cp:lastModifiedBy>Jiří Šišma</cp:lastModifiedBy>
  <cp:revision>16</cp:revision>
  <cp:lastPrinted>1601-01-01T00:00:00Z</cp:lastPrinted>
  <dcterms:created xsi:type="dcterms:W3CDTF">2021-09-08T10:42:39Z</dcterms:created>
  <dcterms:modified xsi:type="dcterms:W3CDTF">2023-02-16T14:27:13Z</dcterms:modified>
</cp:coreProperties>
</file>