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71" r:id="rId5"/>
    <p:sldId id="273" r:id="rId6"/>
    <p:sldId id="272" r:id="rId7"/>
    <p:sldId id="274" r:id="rId8"/>
    <p:sldId id="275" r:id="rId9"/>
    <p:sldId id="262" r:id="rId10"/>
    <p:sldId id="263" r:id="rId11"/>
    <p:sldId id="260" r:id="rId12"/>
    <p:sldId id="261" r:id="rId13"/>
    <p:sldId id="276" r:id="rId14"/>
    <p:sldId id="266" r:id="rId15"/>
    <p:sldId id="264" r:id="rId16"/>
    <p:sldId id="265" r:id="rId17"/>
    <p:sldId id="267" r:id="rId18"/>
    <p:sldId id="269" r:id="rId19"/>
    <p:sldId id="270" r:id="rId20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society.org/guidelines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257419"/>
            <a:ext cx="11361600" cy="1625467"/>
          </a:xfrm>
        </p:spPr>
        <p:txBody>
          <a:bodyPr/>
          <a:lstStyle/>
          <a:p>
            <a:r>
              <a:rPr lang="cs-CZ" dirty="0"/>
              <a:t>Definice pojmu chirurgie v IP</a:t>
            </a:r>
            <a:br>
              <a:rPr lang="cs-CZ" dirty="0"/>
            </a:br>
            <a:br>
              <a:rPr lang="cs-CZ" dirty="0"/>
            </a:br>
            <a:r>
              <a:rPr lang="cs-CZ" dirty="0"/>
              <a:t>ERAS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737840-2F68-45C8-A468-F2F4D79AA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0D7592-1DCC-433B-AD43-6CCCDE730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FBAAD-DA54-4B10-8017-351F1886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11778000" cy="1017037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Lepší zotavení po operaci je spojeno se zkrácenou délkou pobytu v nemocnici po urgentní nebo nouzové izolované operaci bypassu koronárních tepen v městské fakultní nemocnici terciární péče: Analýza přerušených časových řad s odpovídajícím skóre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339C65F-164E-43C3-94C8-89EBDDA0DB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1377" y="851573"/>
            <a:ext cx="11594498" cy="524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effectLst/>
              </a:rPr>
              <a:t>Východiska:  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effectLst/>
              </a:rPr>
              <a:t>proces ERAS byl spojen se zkrácenou délkou pobytu (LOS) po urgentní nebo nouzové operaci bypassu koronární artérie (CABG).</a:t>
            </a:r>
          </a:p>
          <a:p>
            <a:pPr marL="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effectLst/>
              </a:rPr>
              <a:t>Metody: 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effectLst/>
              </a:rPr>
              <a:t>Celkem 1 012 pacientů podstupujících urgentní CABG – 346 od roku 2016 do roku 2017 (před ERAS) a 666 od roku 2018 do roku 2020 (po ERAS). Pacienti ERAS (n = 565) versus pacienti před ERAS (n = 330).  Emergentní CABG byla provedena do 24 hodin a urgentní CABG byla provedena během stejné hospitalizace pro snížení klinického rizika.</a:t>
            </a:r>
          </a:p>
          <a:p>
            <a:pPr marL="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600" b="1" dirty="0"/>
              <a:t>V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effectLst/>
              </a:rPr>
              <a:t>ýsledky: 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effectLst/>
              </a:rPr>
              <a:t>Bylo prokázáno, že ERAS přispěl ke snížení LOS (9 [8-13] vs.10 [8-14] dnů p = 0,015), zvýšení pravděpodobnost </a:t>
            </a:r>
            <a:r>
              <a:rPr kumimoji="0" lang="cs-CZ" altLang="cs-CZ" sz="1600" i="0" u="none" strike="noStrike" cap="none" normalizeH="0" baseline="0" dirty="0" err="1">
                <a:ln>
                  <a:noFill/>
                </a:ln>
                <a:effectLst/>
              </a:rPr>
              <a:t>extubace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effectLst/>
              </a:rPr>
              <a:t> do 6 hodin (46,0 % vs. 35,8 %, p = 0,003), kratší době ventilace (6,3 [5,1-10,2] vs. 7,2 [5,4-12,2] hodin, p = 0,003), snížení použití morfinu (v mg) po operaci den 1 a 2 (69,6 ± 62,2 vs. 99,0 ± 61,6, p &lt; 0,001) a zvýšení intraoperační použití </a:t>
            </a:r>
            <a:r>
              <a:rPr kumimoji="0" lang="cs-CZ" altLang="cs-CZ" sz="1600" i="0" u="none" strike="noStrike" cap="none" normalizeH="0" baseline="0" dirty="0" err="1">
                <a:ln>
                  <a:noFill/>
                </a:ln>
                <a:effectLst/>
              </a:rPr>
              <a:t>ketaminu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effectLst/>
              </a:rPr>
              <a:t> (58,8 % vs. 35,2 %, p &lt; 0,001). </a:t>
            </a:r>
          </a:p>
          <a:p>
            <a:pPr marL="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i="0" u="none" strike="noStrike" cap="none" normalizeH="0" baseline="0" dirty="0">
                <a:ln>
                  <a:noFill/>
                </a:ln>
                <a:effectLst/>
              </a:rPr>
              <a:t>Nebyly zjištěny žádné rozdíly týkající se </a:t>
            </a:r>
            <a:r>
              <a:rPr kumimoji="0" lang="cs-CZ" altLang="cs-CZ" sz="1600" i="0" u="none" strike="noStrike" cap="none" normalizeH="0" baseline="0" dirty="0" err="1">
                <a:ln>
                  <a:noFill/>
                </a:ln>
                <a:effectLst/>
              </a:rPr>
              <a:t>reintubace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effectLst/>
              </a:rPr>
              <a:t>, opětovného přijetí na jednotku intenzivní péče nebo 30ti denní morbidity. </a:t>
            </a:r>
          </a:p>
          <a:p>
            <a:pPr marL="0" marR="0" lvl="1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effectLst/>
              </a:rPr>
              <a:t>Závěry: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effectLst/>
              </a:rPr>
              <a:t> Zlepšené zotavení po operaci bylo spojeno se sníženým LOS  urgentním CABG bez nepříznivých účinků na prodlouženou ventilaci, </a:t>
            </a:r>
            <a:r>
              <a:rPr kumimoji="0" lang="cs-CZ" altLang="cs-CZ" sz="1600" i="0" u="none" strike="noStrike" cap="none" normalizeH="0" baseline="0" dirty="0" err="1">
                <a:ln>
                  <a:noFill/>
                </a:ln>
                <a:effectLst/>
              </a:rPr>
              <a:t>reintubaci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effectLst/>
              </a:rPr>
              <a:t>, opětovné přijetí na jednotku intenzivní péče nebo 30denní výsledky pacienta.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891F6FA-55C4-4637-A263-D04E89CE1E76}"/>
              </a:ext>
            </a:extLst>
          </p:cNvPr>
          <p:cNvSpPr txBox="1"/>
          <p:nvPr/>
        </p:nvSpPr>
        <p:spPr>
          <a:xfrm>
            <a:off x="285252" y="5554516"/>
            <a:ext cx="119067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 b="0" i="0">
                <a:solidFill>
                  <a:srgbClr val="212529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TAKATA, Edmund T., John ESCHERT, </a:t>
            </a:r>
            <a:r>
              <a:rPr lang="cs-CZ" dirty="0" err="1"/>
              <a:t>Jeff</a:t>
            </a:r>
            <a:r>
              <a:rPr lang="cs-CZ" dirty="0"/>
              <a:t> MATHER, Tara MCLAUGHLIN, Jonathan HAMMOND, </a:t>
            </a:r>
            <a:r>
              <a:rPr lang="cs-CZ" dirty="0" err="1"/>
              <a:t>Sabet</a:t>
            </a:r>
            <a:r>
              <a:rPr lang="cs-CZ" dirty="0"/>
              <a:t> W. HASHIM, Raymond G. MCKAY a </a:t>
            </a:r>
            <a:r>
              <a:rPr lang="cs-CZ" dirty="0" err="1"/>
              <a:t>Trevor</a:t>
            </a:r>
            <a:r>
              <a:rPr lang="cs-CZ" dirty="0"/>
              <a:t> S. SUTTON. </a:t>
            </a:r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Recovery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Reduced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Urgent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Isolated</a:t>
            </a:r>
            <a:r>
              <a:rPr lang="cs-CZ" dirty="0"/>
              <a:t> </a:t>
            </a:r>
            <a:r>
              <a:rPr lang="cs-CZ" dirty="0" err="1"/>
              <a:t>Coronary</a:t>
            </a:r>
            <a:r>
              <a:rPr lang="cs-CZ" dirty="0"/>
              <a:t> </a:t>
            </a:r>
            <a:r>
              <a:rPr lang="cs-CZ" dirty="0" err="1"/>
              <a:t>Artery</a:t>
            </a:r>
            <a:r>
              <a:rPr lang="cs-CZ" dirty="0"/>
              <a:t> Bypass </a:t>
            </a:r>
            <a:r>
              <a:rPr lang="cs-CZ" dirty="0" err="1"/>
              <a:t>Surgery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Urban, </a:t>
            </a:r>
            <a:r>
              <a:rPr lang="cs-CZ" dirty="0" err="1"/>
              <a:t>Tertiary</a:t>
            </a:r>
            <a:r>
              <a:rPr lang="cs-CZ" dirty="0"/>
              <a:t> Care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: An </a:t>
            </a:r>
            <a:r>
              <a:rPr lang="cs-CZ" dirty="0" err="1"/>
              <a:t>Interrupted</a:t>
            </a:r>
            <a:r>
              <a:rPr lang="cs-CZ" dirty="0"/>
              <a:t> Time </a:t>
            </a:r>
            <a:r>
              <a:rPr lang="cs-CZ" dirty="0" err="1"/>
              <a:t>Series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Propensity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</a:t>
            </a:r>
            <a:r>
              <a:rPr lang="cs-CZ" dirty="0" err="1"/>
              <a:t>Matching</a:t>
            </a:r>
            <a:r>
              <a:rPr lang="cs-CZ" dirty="0"/>
              <a:t>. 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Cardiothoracic</a:t>
            </a:r>
            <a:r>
              <a:rPr lang="cs-CZ" dirty="0"/>
              <a:t> and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Anesthesia</a:t>
            </a:r>
            <a:r>
              <a:rPr lang="cs-CZ" dirty="0"/>
              <a:t> [online]. 2023, 37(1), 31-41 [cit. 2023-02-14]. ISSN 10530770. Dostupné z: doi:10.1053/j.jvca.2022.10.009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89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B6F3D6-E709-4174-A29F-69F5FBB3A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152487-4904-4C9F-88F5-3B8CF1BDD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4E18F2-EA21-4D40-8FB4-EEA81263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14813"/>
            <a:ext cx="10753200" cy="65293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err="1"/>
              <a:t>Impelentace</a:t>
            </a:r>
            <a:r>
              <a:rPr lang="cs-CZ" sz="2000" dirty="0"/>
              <a:t> ERAS</a:t>
            </a:r>
            <a:r>
              <a:rPr lang="en-US" sz="2000" dirty="0"/>
              <a:t> </a:t>
            </a:r>
            <a:r>
              <a:rPr lang="cs-CZ" sz="2000" dirty="0"/>
              <a:t>(</a:t>
            </a:r>
            <a:r>
              <a:rPr lang="en-US" sz="2000" dirty="0" err="1"/>
              <a:t>zvýšené</a:t>
            </a:r>
            <a:r>
              <a:rPr lang="en-US" sz="2000" dirty="0"/>
              <a:t> </a:t>
            </a:r>
            <a:r>
              <a:rPr lang="en-US" sz="2000" dirty="0" err="1"/>
              <a:t>rekonvalescence</a:t>
            </a:r>
            <a:r>
              <a:rPr lang="en-US" sz="2000" dirty="0"/>
              <a:t> po </a:t>
            </a:r>
            <a:r>
              <a:rPr lang="en-US" sz="2000" dirty="0" err="1"/>
              <a:t>chirurgickém</a:t>
            </a:r>
            <a:r>
              <a:rPr lang="en-US" sz="2000" dirty="0"/>
              <a:t> </a:t>
            </a:r>
            <a:r>
              <a:rPr lang="en-US" sz="2000" dirty="0" err="1"/>
              <a:t>zákroku</a:t>
            </a:r>
            <a:r>
              <a:rPr lang="cs-CZ" sz="2000" dirty="0"/>
              <a:t>)</a:t>
            </a:r>
            <a:r>
              <a:rPr lang="en-US" sz="2000" dirty="0"/>
              <a:t> u </a:t>
            </a:r>
            <a:r>
              <a:rPr lang="en-US" sz="2000" dirty="0" err="1"/>
              <a:t>pacientů</a:t>
            </a:r>
            <a:r>
              <a:rPr lang="en-US" sz="2000" dirty="0"/>
              <a:t> </a:t>
            </a:r>
            <a:r>
              <a:rPr lang="en-US" sz="2000" dirty="0" err="1"/>
              <a:t>podstupujících</a:t>
            </a:r>
            <a:r>
              <a:rPr lang="en-US" sz="2000" dirty="0"/>
              <a:t> </a:t>
            </a:r>
            <a:r>
              <a:rPr lang="en-US" sz="2000" dirty="0" err="1"/>
              <a:t>zadní</a:t>
            </a:r>
            <a:r>
              <a:rPr lang="en-US" sz="2000" dirty="0"/>
              <a:t> </a:t>
            </a:r>
            <a:r>
              <a:rPr lang="en-US" sz="2000" dirty="0" err="1"/>
              <a:t>hrudní</a:t>
            </a:r>
            <a:r>
              <a:rPr lang="en-US" sz="2000" dirty="0"/>
              <a:t> </a:t>
            </a:r>
            <a:r>
              <a:rPr lang="en-US" sz="2000" dirty="0" err="1"/>
              <a:t>fúzi</a:t>
            </a:r>
            <a:r>
              <a:rPr lang="en-US" sz="2000" dirty="0"/>
              <a:t> pro </a:t>
            </a:r>
            <a:r>
              <a:rPr lang="en-US" sz="2000" dirty="0" err="1"/>
              <a:t>degenerativní</a:t>
            </a:r>
            <a:r>
              <a:rPr lang="en-US" sz="2000" dirty="0"/>
              <a:t> </a:t>
            </a:r>
            <a:r>
              <a:rPr lang="en-US" sz="2000" dirty="0" err="1"/>
              <a:t>deformitu</a:t>
            </a:r>
            <a:r>
              <a:rPr lang="en-US" sz="2000" dirty="0"/>
              <a:t> </a:t>
            </a:r>
            <a:r>
              <a:rPr lang="en-US" sz="2000" dirty="0" err="1"/>
              <a:t>páteře</a:t>
            </a:r>
            <a:br>
              <a:rPr lang="en-US" sz="2000" dirty="0"/>
            </a:br>
            <a:endParaRPr lang="cs-CZ" sz="2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F6C648-7946-4399-A250-EE121123B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06" y="768500"/>
            <a:ext cx="11793894" cy="4720836"/>
          </a:xfrm>
        </p:spPr>
        <p:txBody>
          <a:bodyPr/>
          <a:lstStyle/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Východiska:</a:t>
            </a:r>
            <a:r>
              <a:rPr lang="cs-CZ" sz="1600" b="0" i="0" dirty="0">
                <a:effectLst/>
              </a:rPr>
              <a:t> Cílem studie bylo prozkoumat vliv implementace protokolu </a:t>
            </a:r>
            <a:r>
              <a:rPr lang="cs-CZ" sz="1600" dirty="0"/>
              <a:t>ERAS na pooperační výsledky po komplexní operaci páteře 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Metody:</a:t>
            </a:r>
            <a:r>
              <a:rPr lang="cs-CZ" sz="1600" b="0" i="0" dirty="0">
                <a:effectLst/>
              </a:rPr>
              <a:t> </a:t>
            </a:r>
            <a:r>
              <a:rPr lang="cs-CZ" sz="1600" dirty="0"/>
              <a:t>R</a:t>
            </a:r>
            <a:r>
              <a:rPr lang="cs-CZ" sz="1600" b="0" i="0" dirty="0">
                <a:effectLst/>
              </a:rPr>
              <a:t>etrospektivní analýza dat. Po sobě jdoucí pacienti, kteří podstoupili otevřenou </a:t>
            </a:r>
            <a:r>
              <a:rPr lang="cs-CZ" sz="1600" dirty="0"/>
              <a:t>korekční operaci. </a:t>
            </a:r>
            <a:r>
              <a:rPr lang="cs-CZ" sz="1600" b="0" i="0" dirty="0">
                <a:effectLst/>
              </a:rPr>
              <a:t>Pacienti s ERAS byli porov</a:t>
            </a:r>
            <a:r>
              <a:rPr lang="cs-CZ" sz="1600" dirty="0"/>
              <a:t>náni </a:t>
            </a:r>
            <a:r>
              <a:rPr lang="cs-CZ" sz="1600" b="0" i="0" dirty="0">
                <a:effectLst/>
              </a:rPr>
              <a:t>s historickou kohortou stejného chirurgického týmu (1:1). Bylo zahrnuto 108 pacientů, 54 pacientů v kohortě ERAS a 54 pacientů odpovídalo kontrolním pacientům v historické kohortě. 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Výsledky: </a:t>
            </a:r>
            <a:r>
              <a:rPr lang="cs-CZ" sz="1600" b="0" i="0" dirty="0">
                <a:effectLst/>
              </a:rPr>
              <a:t>Historické a ERAS kohorty se významně nelišily, pokud jde o demografické charakteristiky, komorbidity, předoperační parametry, operační dobu a četnost reoperací (p &gt; 0,05). 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0" i="0" dirty="0">
                <a:effectLst/>
              </a:rPr>
              <a:t>Pacienti ve skupině ERAS měli významně kratší pooperační propuštění (12,0 dnů vs. 15,1 dne, p = 0,001), </a:t>
            </a:r>
            <a:r>
              <a:rPr lang="cs-CZ" sz="1600" dirty="0"/>
              <a:t>p</a:t>
            </a:r>
            <a:r>
              <a:rPr lang="cs-CZ" sz="1600" b="0" i="0" dirty="0">
                <a:effectLst/>
              </a:rPr>
              <a:t>růměrný počet dnů zavádění drenážních systémů ( drén 3,5 dne vs. 4,4 PMK 1,9 dne vs. 4,8 dne) a nižší </a:t>
            </a:r>
            <a:r>
              <a:rPr lang="cs-CZ" sz="1600" b="0" i="0" dirty="0" err="1">
                <a:effectLst/>
              </a:rPr>
              <a:t>rehospitalizace</a:t>
            </a:r>
            <a:r>
              <a:rPr lang="cs-CZ" sz="1600" dirty="0"/>
              <a:t> </a:t>
            </a:r>
            <a:r>
              <a:rPr lang="cs-CZ" sz="1600" b="0" i="0" dirty="0">
                <a:effectLst/>
              </a:rPr>
              <a:t>(1,8 % vs. 12,9 %, p = 0,027). 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0" i="0" dirty="0">
                <a:effectLst/>
              </a:rPr>
              <a:t>První den asistované chůze a pohybu střev se ve skupině ERAS vyskytly v průměru o 1,9 dne dříve (2,5 dne vs. 4,4 dne, p = 0,001) a o 1,7 dne (1,9 dne vs. 3,6 dne, P = 0,001) dříve.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Závěry:</a:t>
            </a:r>
            <a:r>
              <a:rPr lang="cs-CZ" sz="1600" b="0" i="0" dirty="0">
                <a:effectLst/>
              </a:rPr>
              <a:t> </a:t>
            </a:r>
            <a:r>
              <a:rPr lang="cs-CZ" sz="1600" dirty="0"/>
              <a:t>S</a:t>
            </a:r>
            <a:r>
              <a:rPr lang="cs-CZ" sz="1600" b="0" i="0" dirty="0">
                <a:effectLst/>
              </a:rPr>
              <a:t>tudie potvrdila, že protokol ERAS byl bezpečný a efektivní.</a:t>
            </a:r>
          </a:p>
          <a:p>
            <a:pPr marL="7200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B4360C-6012-429B-B13A-889D7B5D3940}"/>
              </a:ext>
            </a:extLst>
          </p:cNvPr>
          <p:cNvSpPr txBox="1"/>
          <p:nvPr/>
        </p:nvSpPr>
        <p:spPr>
          <a:xfrm>
            <a:off x="311019" y="5627836"/>
            <a:ext cx="1171924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YUAN, Y., S. K. WANG, X. Y. CHAI, P. WANG, X. Y. LI, C. KONG a S. B. LU.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The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implementation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of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enhanced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recovery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after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surgery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pathway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in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patients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undergoing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posterior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thoracolumbar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fusion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for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degenerative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0" dirty="0" err="1">
                <a:solidFill>
                  <a:srgbClr val="212529"/>
                </a:solidFill>
                <a:effectLst/>
                <a:latin typeface="+mj-lt"/>
              </a:rPr>
              <a:t>spinal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 deformity. </a:t>
            </a:r>
            <a:r>
              <a:rPr lang="cs-CZ" sz="1100" b="0" i="1" dirty="0">
                <a:solidFill>
                  <a:srgbClr val="212529"/>
                </a:solidFill>
                <a:effectLst/>
                <a:latin typeface="+mj-lt"/>
              </a:rPr>
              <a:t>BMC </a:t>
            </a:r>
            <a:r>
              <a:rPr lang="cs-CZ" sz="1100" b="0" i="1" dirty="0" err="1">
                <a:solidFill>
                  <a:srgbClr val="212529"/>
                </a:solidFill>
                <a:effectLst/>
                <a:latin typeface="+mj-lt"/>
              </a:rPr>
              <a:t>musculoskeletal</a:t>
            </a:r>
            <a:r>
              <a:rPr lang="cs-CZ" sz="1100" b="0" i="1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cs-CZ" sz="1100" b="0" i="1" dirty="0" err="1">
                <a:solidFill>
                  <a:srgbClr val="212529"/>
                </a:solidFill>
                <a:effectLst/>
                <a:latin typeface="+mj-lt"/>
              </a:rPr>
              <a:t>disorders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 [online]. 2023, </a:t>
            </a:r>
            <a:r>
              <a:rPr lang="cs-CZ" sz="1100" b="1" i="0" dirty="0">
                <a:solidFill>
                  <a:srgbClr val="212529"/>
                </a:solidFill>
                <a:effectLst/>
                <a:latin typeface="+mj-lt"/>
              </a:rPr>
              <a:t>24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+mj-lt"/>
              </a:rPr>
              <a:t>(1), 29 [cit. 2023-02-14]. ISSN 14712474. Dostupné z: doi:10.1186/s12891-023-06146-x</a:t>
            </a:r>
            <a:endParaRPr lang="cs-CZ" sz="11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37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0EA3AC-F5DF-4FFB-99F8-DD44958627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F9E6E6-852B-4099-9619-48C57F70E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8ACD19-61E2-4EE6-905F-97E10E96DB4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6217" y="81023"/>
            <a:ext cx="11644131" cy="73852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Intra- a </a:t>
            </a:r>
            <a:r>
              <a:rPr lang="en-US" sz="2000" dirty="0" err="1"/>
              <a:t>pooperační</a:t>
            </a:r>
            <a:r>
              <a:rPr lang="en-US" sz="2000" dirty="0"/>
              <a:t> </a:t>
            </a:r>
            <a:r>
              <a:rPr lang="en-US" sz="2000" dirty="0" err="1"/>
              <a:t>výsledky</a:t>
            </a:r>
            <a:r>
              <a:rPr lang="en-US" sz="2000" dirty="0"/>
              <a:t> </a:t>
            </a:r>
            <a:r>
              <a:rPr lang="cs-CZ" sz="2000" dirty="0"/>
              <a:t>u</a:t>
            </a:r>
            <a:r>
              <a:rPr lang="en-US" sz="2000" dirty="0"/>
              <a:t> </a:t>
            </a:r>
            <a:r>
              <a:rPr lang="en-US" sz="2000" dirty="0" err="1"/>
              <a:t>benigních</a:t>
            </a:r>
            <a:r>
              <a:rPr lang="en-US" sz="2000" dirty="0"/>
              <a:t> </a:t>
            </a:r>
            <a:r>
              <a:rPr lang="en-US" sz="2000" dirty="0" err="1"/>
              <a:t>gynekologických</a:t>
            </a:r>
            <a:r>
              <a:rPr lang="en-US" sz="2000" dirty="0"/>
              <a:t> </a:t>
            </a:r>
            <a:r>
              <a:rPr lang="en-US" sz="2000" dirty="0" err="1"/>
              <a:t>operacích</a:t>
            </a:r>
            <a:r>
              <a:rPr lang="en-US" sz="2000" dirty="0"/>
              <a:t> </a:t>
            </a:r>
            <a:r>
              <a:rPr lang="en-US" sz="2000" dirty="0" err="1"/>
              <a:t>před</a:t>
            </a:r>
            <a:r>
              <a:rPr lang="en-US" sz="2000" dirty="0"/>
              <a:t> a po </a:t>
            </a:r>
            <a:r>
              <a:rPr lang="en-US" sz="2000" dirty="0" err="1"/>
              <a:t>zavedení</a:t>
            </a:r>
            <a:r>
              <a:rPr lang="cs-CZ" sz="2000" dirty="0"/>
              <a:t> ERAS</a:t>
            </a:r>
            <a:r>
              <a:rPr lang="en-US" sz="2000" dirty="0"/>
              <a:t> </a:t>
            </a:r>
            <a:r>
              <a:rPr lang="cs-CZ" sz="2000" dirty="0"/>
              <a:t>(</a:t>
            </a:r>
            <a:r>
              <a:rPr lang="en-US" sz="2000" dirty="0" err="1"/>
              <a:t>zvýšené</a:t>
            </a:r>
            <a:r>
              <a:rPr lang="en-US" sz="2000" dirty="0"/>
              <a:t> </a:t>
            </a:r>
            <a:r>
              <a:rPr lang="en-US" sz="2000" dirty="0" err="1"/>
              <a:t>rekonvalescence</a:t>
            </a:r>
            <a:r>
              <a:rPr lang="en-US" sz="2000" dirty="0"/>
              <a:t> po </a:t>
            </a:r>
            <a:r>
              <a:rPr lang="en-US" sz="2000" dirty="0" err="1"/>
              <a:t>chirurgickém</a:t>
            </a:r>
            <a:r>
              <a:rPr lang="en-US" sz="2000" dirty="0"/>
              <a:t> </a:t>
            </a:r>
            <a:r>
              <a:rPr lang="en-US" sz="2000" dirty="0" err="1"/>
              <a:t>zákroku</a:t>
            </a:r>
            <a:r>
              <a:rPr lang="cs-CZ" sz="2000" dirty="0"/>
              <a:t>)</a:t>
            </a:r>
            <a:r>
              <a:rPr lang="en-US" sz="2000" dirty="0"/>
              <a:t>: </a:t>
            </a:r>
            <a:r>
              <a:rPr lang="en-US" sz="2000" dirty="0" err="1"/>
              <a:t>srovnání</a:t>
            </a:r>
            <a:r>
              <a:rPr lang="en-US" sz="2000" dirty="0"/>
              <a:t>.</a:t>
            </a:r>
            <a:endParaRPr lang="cs-CZ" sz="2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A22AEB-5736-4FC2-9E92-E764F567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2" y="819548"/>
            <a:ext cx="11810821" cy="5218904"/>
          </a:xfrm>
        </p:spPr>
        <p:txBody>
          <a:bodyPr vert="horz" lIns="0" tIns="0" rIns="0" bIns="0" rtlCol="0">
            <a:noAutofit/>
          </a:bodyPr>
          <a:lstStyle/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>
                <a:latin typeface="+mj-lt"/>
              </a:rPr>
              <a:t>Východiska: </a:t>
            </a:r>
            <a:r>
              <a:rPr lang="cs-CZ" sz="1600" dirty="0">
                <a:latin typeface="+mj-lt"/>
              </a:rPr>
              <a:t>Porovnat intra a pooperační výsledky u pacientek podstupujících benigní gynekologickou operaci před a po implementaci protokolů ERAS.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>
                <a:latin typeface="+mj-lt"/>
              </a:rPr>
              <a:t>Metody: </a:t>
            </a:r>
            <a:r>
              <a:rPr lang="cs-CZ" sz="1600" dirty="0">
                <a:latin typeface="+mj-lt"/>
              </a:rPr>
              <a:t>Do studie byly zařazeny ženy podstupující hysterektomii a </a:t>
            </a:r>
            <a:r>
              <a:rPr lang="cs-CZ" sz="1600" dirty="0" err="1">
                <a:latin typeface="+mj-lt"/>
              </a:rPr>
              <a:t>myomektomii</a:t>
            </a:r>
            <a:r>
              <a:rPr lang="cs-CZ" sz="1600" dirty="0">
                <a:latin typeface="+mj-lt"/>
              </a:rPr>
              <a:t>. Skupina před ERAS měla 100 případů a skupina ERAS měla 104. Demografické údaje obou skupin byly porovnány. Délky operace byly porovnány množství krevních ztrát, nitrobřišní drén, perorální výživa, odstranění katétru, chůze, odchod plynů a délka pobytu. 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>
                <a:latin typeface="+mj-lt"/>
              </a:rPr>
              <a:t>Výsledky: </a:t>
            </a:r>
            <a:r>
              <a:rPr lang="cs-CZ" sz="1600" dirty="0">
                <a:latin typeface="+mj-lt"/>
              </a:rPr>
              <a:t>Demografické profily obou skupin byly srovnatelné. Doba potřebná k příjmu tekutin (p &lt; 0,001), pevné stravy (p&lt; 0,001), odchodu plynů (p ​​= 0,001), odstranění </a:t>
            </a:r>
            <a:r>
              <a:rPr lang="cs-CZ" sz="1600" dirty="0" err="1">
                <a:latin typeface="+mj-lt"/>
              </a:rPr>
              <a:t>Foleyho</a:t>
            </a:r>
            <a:r>
              <a:rPr lang="cs-CZ" sz="1600" dirty="0">
                <a:latin typeface="+mj-lt"/>
              </a:rPr>
              <a:t> katétru (p = 0,023), chůze (p = 0,007), skóre bolesti (p = 0,001) a délka pobytu v nemocnici (p &lt; 0,001) byly statisticky významně kratší ve skupině ERAS ve srovnání se skupinou před ERAS. Významný rozdíl byl pozorován v použití intraperitoneálních drénů ve skupině ERAS (81 % vs. 23,1 %), a pokud byly použity, byly drény ve skupině ERAS odstraněny časně (66,66 % vs. 28,39 %) během 40 hodin. Obě skupiny měly podobné intra- a bezprostřední pooperační komplikace.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>
                <a:latin typeface="+mj-lt"/>
              </a:rPr>
              <a:t>Závěry: </a:t>
            </a:r>
            <a:r>
              <a:rPr lang="cs-CZ" sz="1600" dirty="0">
                <a:latin typeface="+mj-lt"/>
              </a:rPr>
              <a:t>byl prokázán pozitivní vliv zavedení protokolu ERAS na rekonvalescenci.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ECEA5D-DE95-468B-AA62-0C11DC2B2060}"/>
              </a:ext>
            </a:extLst>
          </p:cNvPr>
          <p:cNvSpPr txBox="1"/>
          <p:nvPr/>
        </p:nvSpPr>
        <p:spPr>
          <a:xfrm>
            <a:off x="266217" y="5392121"/>
            <a:ext cx="11910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SINHA,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Rooma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,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Neeru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VERMA,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Rupa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BANA,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Nivya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KALIDINDI,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Sowmya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SAMPURNA a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Girija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MOHANTY. Intra- and post-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operative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outcomes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in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benign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gynaecologic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surgeries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before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and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after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the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implementation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of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enhanced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recovery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after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surgery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protocols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: A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comparison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. </a:t>
            </a:r>
            <a:r>
              <a:rPr lang="cs-CZ" sz="1200" b="0" i="1" dirty="0" err="1">
                <a:solidFill>
                  <a:srgbClr val="212529"/>
                </a:solidFill>
                <a:effectLst/>
                <a:latin typeface="+mn-lt"/>
              </a:rPr>
              <a:t>Journal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1" dirty="0" err="1">
                <a:solidFill>
                  <a:srgbClr val="212529"/>
                </a:solidFill>
                <a:effectLst/>
                <a:latin typeface="+mn-lt"/>
              </a:rPr>
              <a:t>of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1" dirty="0" err="1">
                <a:solidFill>
                  <a:srgbClr val="212529"/>
                </a:solidFill>
                <a:effectLst/>
                <a:latin typeface="+mn-lt"/>
              </a:rPr>
              <a:t>Minimal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+mn-lt"/>
              </a:rPr>
              <a:t> Access </a:t>
            </a:r>
            <a:r>
              <a:rPr lang="cs-CZ" sz="1200" b="0" i="1" dirty="0" err="1">
                <a:solidFill>
                  <a:srgbClr val="212529"/>
                </a:solidFill>
                <a:effectLst/>
                <a:latin typeface="+mn-lt"/>
              </a:rPr>
              <a:t>Surgery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 [online]. 2023, </a:t>
            </a:r>
            <a:r>
              <a:rPr lang="cs-CZ" sz="1200" b="1" i="0" dirty="0">
                <a:solidFill>
                  <a:srgbClr val="212529"/>
                </a:solidFill>
                <a:effectLst/>
                <a:latin typeface="+mn-lt"/>
              </a:rPr>
              <a:t>19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(1), 112-119 [cit. 2023-02-14]. ISSN 09729941. Dostupné z: doi:10.4103/jmas.jmas_42_22</a:t>
            </a:r>
            <a:endParaRPr lang="cs-CZ" sz="12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04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3FD763-2CFF-4730-82B9-E6C54BF7D8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5BDB97-F179-4E55-BA31-F2D3F85D2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4BBB09-0771-4302-B9B2-8B9825D718E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Výhody ERAS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45E801-0DA7-4890-B5CC-E7E328E4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505702" cy="4139998"/>
          </a:xfrm>
        </p:spPr>
        <p:txBody>
          <a:bodyPr/>
          <a:lstStyle/>
          <a:p>
            <a:r>
              <a:rPr lang="cs-CZ" dirty="0"/>
              <a:t>Zkrácení doby hospitalizace</a:t>
            </a:r>
          </a:p>
          <a:p>
            <a:r>
              <a:rPr lang="cs-CZ" dirty="0"/>
              <a:t>Snížení spotřeby ANALGETIKA</a:t>
            </a:r>
          </a:p>
          <a:p>
            <a:r>
              <a:rPr lang="cs-CZ" dirty="0"/>
              <a:t>Zkrácení doby zavedení drénů</a:t>
            </a:r>
          </a:p>
          <a:p>
            <a:r>
              <a:rPr lang="cs-CZ" dirty="0"/>
              <a:t>Zkrácení doby zavedení PMK</a:t>
            </a:r>
          </a:p>
          <a:p>
            <a:r>
              <a:rPr lang="cs-CZ" dirty="0"/>
              <a:t>Ventilace efektivnější</a:t>
            </a:r>
          </a:p>
          <a:p>
            <a:r>
              <a:rPr lang="cs-CZ" dirty="0"/>
              <a:t>Rychlejší realimentace</a:t>
            </a:r>
          </a:p>
          <a:p>
            <a:r>
              <a:rPr lang="cs-CZ" dirty="0"/>
              <a:t>Motilita GIT</a:t>
            </a:r>
          </a:p>
          <a:p>
            <a:r>
              <a:rPr lang="cs-CZ" dirty="0"/>
              <a:t>Vertikalizace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77850E96-5E0A-4C52-BC4F-04E666B3584E}"/>
              </a:ext>
            </a:extLst>
          </p:cNvPr>
          <p:cNvSpPr txBox="1">
            <a:spLocks/>
          </p:cNvSpPr>
          <p:nvPr/>
        </p:nvSpPr>
        <p:spPr>
          <a:xfrm>
            <a:off x="6391073" y="1692002"/>
            <a:ext cx="5505702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Rehospitalizace</a:t>
            </a:r>
            <a:endParaRPr lang="cs-CZ" kern="0" dirty="0"/>
          </a:p>
          <a:p>
            <a:r>
              <a:rPr lang="cs-CZ" kern="0" dirty="0"/>
              <a:t>Delší přežití v horizontu tří let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70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7ABFA3-B624-46FA-8BDA-F6FE1E19EC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B321B7-789C-4D81-BAD6-20B8A44E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AF834F-04B7-474B-9EF2-B37B5ECC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Souvislost mezi protokolem </a:t>
            </a:r>
            <a:r>
              <a:rPr lang="cs-CZ" sz="2000" dirty="0" err="1"/>
              <a:t>Enhanced</a:t>
            </a:r>
            <a:r>
              <a:rPr lang="cs-CZ" sz="2000" dirty="0"/>
              <a:t> </a:t>
            </a:r>
            <a:r>
              <a:rPr lang="cs-CZ" sz="2000" dirty="0" err="1"/>
              <a:t>Recovery</a:t>
            </a:r>
            <a:r>
              <a:rPr lang="cs-CZ" sz="2000" dirty="0"/>
              <a:t> </a:t>
            </a:r>
            <a:r>
              <a:rPr lang="cs-CZ" sz="2000" dirty="0" err="1"/>
              <a:t>After</a:t>
            </a:r>
            <a:r>
              <a:rPr lang="cs-CZ" sz="2000" dirty="0"/>
              <a:t> </a:t>
            </a:r>
            <a:r>
              <a:rPr lang="cs-CZ" sz="2000" dirty="0" err="1"/>
              <a:t>Surgery</a:t>
            </a:r>
            <a:r>
              <a:rPr lang="cs-CZ" sz="2000" dirty="0"/>
              <a:t> (ERAS), rizikovými faktory a 3letým přežitím po kolorektální operaci rakoviny u starších osob.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7989F7-90A7-4C8A-BE84-B5F58827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00581"/>
            <a:ext cx="11635246" cy="4682423"/>
          </a:xfrm>
        </p:spPr>
        <p:txBody>
          <a:bodyPr vert="horz" lIns="0" tIns="0" rIns="0" bIns="0" rtlCol="0">
            <a:noAutofit/>
          </a:bodyPr>
          <a:lstStyle/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>
                <a:latin typeface="+mj-lt"/>
              </a:rPr>
              <a:t>Východiska: </a:t>
            </a:r>
            <a:r>
              <a:rPr lang="cs-CZ" sz="1600" dirty="0">
                <a:latin typeface="+mj-lt"/>
              </a:rPr>
              <a:t>Souvislost mezi zvýšenou rehabilitací po operaci (ERAS), rizikovými faktory a celkovým přežitím po 3 letech u pacientů kolorektální resekci pro karcinom ve věku 65 a více let.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>
                <a:latin typeface="+mj-lt"/>
              </a:rPr>
              <a:t>Metodika: </a:t>
            </a:r>
            <a:r>
              <a:rPr lang="cs-CZ" sz="1600" dirty="0">
                <a:latin typeface="+mj-lt"/>
              </a:rPr>
              <a:t>V letech 2005 až 2017 byli zahrnuti všichni pacienti podstupující kolorektální resekci pro karcinom. Celkové přežití po 3 letech bylo porovnáno u pacientů léčených podle doporučení ERAS ve srovnání s konvenční léčbou (před ERAS).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>
                <a:latin typeface="+mj-lt"/>
              </a:rPr>
              <a:t>Výsledek: </a:t>
            </a:r>
            <a:r>
              <a:rPr lang="cs-CZ" sz="1600" dirty="0">
                <a:latin typeface="+mj-lt"/>
              </a:rPr>
              <a:t>Bylo zahrnuto 661 pacientů (ERAS, n = 325; před ERAS, n = 336). Tříleté celkové přežití bylo signifikantně lepší bez ohledu na věk u pacientů s ERAS oproti pacientům před ERAS (73,1 % vs. 64,4 %; p = 0,016). S celkovou mírou přežití 83,2 % vs. 73,8 %, 65,4 % vs. 62,8 % a 59,6 % vs. 40 % pro věkové skupiny 65–74, 75–84 a ≥ 85 let. Analýza přežití po 3 letech pomocí </a:t>
            </a:r>
            <a:r>
              <a:rPr lang="cs-CZ" sz="1600" dirty="0" err="1">
                <a:latin typeface="+mj-lt"/>
              </a:rPr>
              <a:t>multivariačního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Coxova</a:t>
            </a:r>
            <a:r>
              <a:rPr lang="cs-CZ" sz="1600" dirty="0">
                <a:latin typeface="+mj-lt"/>
              </a:rPr>
              <a:t> modelu identifikovala ERAS jako ochranný faktor se snížením rizika úmrtí o 30 % (HR = 0,70 [0,50-0,94], p = 0017)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>
                <a:latin typeface="+mj-lt"/>
              </a:rPr>
              <a:t>Závěry: </a:t>
            </a:r>
            <a:r>
              <a:rPr lang="cs-CZ" sz="1600" dirty="0">
                <a:latin typeface="+mj-lt"/>
              </a:rPr>
              <a:t>Studie ukazuje, že ERAS je spojen s lepším 3letým přežitím u pacientů podstupujících kolorektální resekci pro karcinom, nezávisle na rizikových faktorech. Praxe ERAS je účinná a měla by být nabízena pacientům ve věku 65 a více let.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3DF290-EA84-46A1-BC0D-F853A3B5B993}"/>
              </a:ext>
            </a:extLst>
          </p:cNvPr>
          <p:cNvSpPr txBox="1"/>
          <p:nvPr/>
        </p:nvSpPr>
        <p:spPr>
          <a:xfrm>
            <a:off x="414000" y="5583004"/>
            <a:ext cx="1136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TIDADINI, F., B. TRILLING, J. L. QUESADA, A. FOOTE, P. Y. SAGE, A. BONNE, C. ARVIEUX a J. L. FAUCHERON.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Association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between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Enhanced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Recovery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After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Surgery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(ERAS)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protocol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, risk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factors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and 3-year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survival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after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colorectal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surgery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for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cancer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in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the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+mn-lt"/>
              </a:rPr>
              <a:t>elderly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. </a:t>
            </a:r>
            <a:r>
              <a:rPr lang="cs-CZ" sz="1200" b="0" i="1" dirty="0" err="1">
                <a:solidFill>
                  <a:srgbClr val="212529"/>
                </a:solidFill>
                <a:effectLst/>
                <a:latin typeface="+mn-lt"/>
              </a:rPr>
              <a:t>Aging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1" dirty="0" err="1">
                <a:solidFill>
                  <a:srgbClr val="212529"/>
                </a:solidFill>
                <a:effectLst/>
                <a:latin typeface="+mn-lt"/>
              </a:rPr>
              <a:t>clinical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+mn-lt"/>
              </a:rPr>
              <a:t> and </a:t>
            </a:r>
            <a:r>
              <a:rPr lang="cs-CZ" sz="1200" b="0" i="1" dirty="0" err="1">
                <a:solidFill>
                  <a:srgbClr val="212529"/>
                </a:solidFill>
                <a:effectLst/>
                <a:latin typeface="+mn-lt"/>
              </a:rPr>
              <a:t>experimental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+mn-lt"/>
              </a:rPr>
              <a:t> </a:t>
            </a:r>
            <a:r>
              <a:rPr lang="cs-CZ" sz="1200" b="0" i="1" dirty="0" err="1">
                <a:solidFill>
                  <a:srgbClr val="212529"/>
                </a:solidFill>
                <a:effectLst/>
                <a:latin typeface="+mn-lt"/>
              </a:rPr>
              <a:t>research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 [online]. 2023, </a:t>
            </a:r>
            <a:r>
              <a:rPr lang="cs-CZ" sz="1200" b="1" i="0" dirty="0">
                <a:solidFill>
                  <a:srgbClr val="212529"/>
                </a:solidFill>
                <a:effectLst/>
                <a:latin typeface="+mn-lt"/>
              </a:rPr>
              <a:t>35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+mn-lt"/>
              </a:rPr>
              <a:t>(1), 167-175 [cit. 2023-02-14]. ISSN 17208319. Dostupné z: doi:10.1007/s40520-022-02270-1</a:t>
            </a:r>
            <a:endParaRPr lang="cs-CZ" sz="12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85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80494D-6B47-48E4-A3D5-6B39F13E99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3BDC40-0429-4700-A30C-7918C05E5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F0ED4F-C947-44CD-8EE7-E51C81F6F7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3999" y="152211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Zlepšené zotavení po operaci u dětí podstupujících operaci břicha: metaanalýza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8DBA5B4-D203-4E5E-B2C9-CCB27E4D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550459"/>
            <a:ext cx="11519500" cy="5242089"/>
          </a:xfrm>
        </p:spPr>
        <p:txBody>
          <a:bodyPr/>
          <a:lstStyle/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Pozadí: </a:t>
            </a:r>
            <a:r>
              <a:rPr lang="cs-CZ" sz="1600" dirty="0" err="1"/>
              <a:t>Enhanced</a:t>
            </a:r>
            <a:r>
              <a:rPr lang="cs-CZ" sz="1600" dirty="0"/>
              <a:t> </a:t>
            </a:r>
            <a:r>
              <a:rPr lang="cs-CZ" sz="1600" dirty="0" err="1"/>
              <a:t>recovery</a:t>
            </a:r>
            <a:r>
              <a:rPr lang="cs-CZ" sz="1600" dirty="0"/>
              <a:t> </a:t>
            </a:r>
            <a:r>
              <a:rPr lang="cs-CZ" sz="1600" dirty="0" err="1"/>
              <a:t>after</a:t>
            </a:r>
            <a:r>
              <a:rPr lang="cs-CZ" sz="1600" dirty="0"/>
              <a:t> </a:t>
            </a:r>
            <a:r>
              <a:rPr lang="cs-CZ" sz="1600" dirty="0" err="1"/>
              <a:t>surgery</a:t>
            </a:r>
            <a:r>
              <a:rPr lang="cs-CZ" sz="1600" dirty="0"/>
              <a:t> (ERAS) je multimodální přístup, který zefektivňuje procesy pacienta před, během a po operaci. Cílem je snížit chirurgické stresové reakce a zlepšit výsledky; dopad programů ERAS v pediatrické břišní chirurgii však zůstává nejasný. Autoři si kladli za cíl zhodnotit účinnost ERAS na klinické výsledky u dětí podstupujících břišní operaci</a:t>
            </a:r>
            <a:r>
              <a:rPr lang="cs-CZ" sz="1600" b="0" i="0" dirty="0">
                <a:effectLst/>
              </a:rPr>
              <a:t>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Metody: </a:t>
            </a:r>
            <a:r>
              <a:rPr lang="cs-CZ" sz="1600" b="0" i="0" dirty="0">
                <a:effectLst/>
              </a:rPr>
              <a:t>CINAHL, CENTRAL, </a:t>
            </a:r>
            <a:r>
              <a:rPr lang="cs-CZ" sz="1600" b="0" i="0" dirty="0" err="1">
                <a:effectLst/>
              </a:rPr>
              <a:t>Embase</a:t>
            </a:r>
            <a:r>
              <a:rPr lang="cs-CZ" sz="1600" b="0" i="0" dirty="0">
                <a:effectLst/>
              </a:rPr>
              <a:t>, </a:t>
            </a:r>
            <a:r>
              <a:rPr lang="cs-CZ" sz="1600" b="0" i="0" dirty="0" err="1">
                <a:effectLst/>
              </a:rPr>
              <a:t>ProQuest</a:t>
            </a:r>
            <a:r>
              <a:rPr lang="cs-CZ" sz="1600" b="0" i="0" dirty="0">
                <a:effectLst/>
              </a:rPr>
              <a:t>, </a:t>
            </a:r>
            <a:r>
              <a:rPr lang="cs-CZ" sz="1600" b="0" i="0" dirty="0" err="1">
                <a:effectLst/>
              </a:rPr>
              <a:t>PubMed</a:t>
            </a:r>
            <a:r>
              <a:rPr lang="cs-CZ" sz="1600" b="0" i="0" dirty="0">
                <a:effectLst/>
              </a:rPr>
              <a:t> a </a:t>
            </a:r>
            <a:r>
              <a:rPr lang="cs-CZ" sz="1600" b="0" i="0" dirty="0" err="1">
                <a:effectLst/>
              </a:rPr>
              <a:t>Scopus</a:t>
            </a:r>
            <a:r>
              <a:rPr lang="cs-CZ" sz="1600" b="0" i="0" dirty="0">
                <a:effectLst/>
              </a:rPr>
              <a:t> byly hledány pro relevantní studie publikované od počátku do ledna 2021. Sledovány  byly faktory: délka pobytu v nemocnici (LOS), doba do perorálního příjmu, doba do stolice, míra komplikací a 30ti denní opětovné přijetí byly měřeny. Metaanalýzy a analýzy podskupin byly provedeny pomocí </a:t>
            </a:r>
            <a:r>
              <a:rPr lang="cs-CZ" sz="1600" b="0" i="0" dirty="0" err="1">
                <a:effectLst/>
              </a:rPr>
              <a:t>RevMan</a:t>
            </a:r>
            <a:r>
              <a:rPr lang="cs-CZ" sz="1600" b="0" i="0" dirty="0">
                <a:effectLst/>
              </a:rPr>
              <a:t> 5.4 s modelem náhodných účinků.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Výsledek: </a:t>
            </a:r>
            <a:r>
              <a:rPr lang="cs-CZ" sz="1600" b="0" i="0" dirty="0">
                <a:effectLst/>
              </a:rPr>
              <a:t>Mezi 2371 záznamy z prvotního vyhledávání bylo 111 článků vyhledáno pro fulltextové prostudování a 12 bylo zahrnuto do analýz. Souhrnný průměrný rozdíl (MD) prokázal sníženou LOS (MD -1,96; 95 % </a:t>
            </a:r>
            <a:r>
              <a:rPr lang="cs-CZ" sz="1600" b="0" i="0" dirty="0" err="1">
                <a:effectLst/>
              </a:rPr>
              <a:t>ci</a:t>
            </a:r>
            <a:r>
              <a:rPr lang="cs-CZ" sz="1600" b="0" i="0" dirty="0">
                <a:effectLst/>
              </a:rPr>
              <a:t> -2,75 až -1,17), dobu do perorálního příjmu (MD -3,37; 95 % </a:t>
            </a:r>
            <a:r>
              <a:rPr lang="cs-CZ" sz="1600" b="0" i="0" dirty="0" err="1">
                <a:effectLst/>
              </a:rPr>
              <a:t>ci</a:t>
            </a:r>
            <a:r>
              <a:rPr lang="cs-CZ" sz="1600" b="0" i="0" dirty="0">
                <a:effectLst/>
              </a:rPr>
              <a:t> -4,84 až -1,89) a dobu do stolice (MD -4,19; 95 % </a:t>
            </a:r>
            <a:r>
              <a:rPr lang="cs-CZ" sz="1600" b="0" i="0" dirty="0" err="1">
                <a:effectLst/>
              </a:rPr>
              <a:t>ci</a:t>
            </a:r>
            <a:r>
              <a:rPr lang="cs-CZ" sz="1600" b="0" i="0" dirty="0">
                <a:effectLst/>
              </a:rPr>
              <a:t> -6,37 až -2,02). ERAS snížil pooperační komplikace o polovinu a 30ti denní remisi o 36 %. Analýzy podskupin pro kontinuální výsledky naznačovaly, že ERAS byl účinnější u dětí než u dospívajících.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Závěr:</a:t>
            </a:r>
            <a:r>
              <a:rPr lang="cs-CZ" sz="1600" b="0" i="0" dirty="0">
                <a:effectLst/>
              </a:rPr>
              <a:t> ERAS byl účinný při zlepšování klinických výsledků u dětských pacientů podstupujících břišní </a:t>
            </a:r>
            <a:r>
              <a:rPr lang="cs-CZ" sz="1600" dirty="0"/>
              <a:t>operaci.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ADF470B-AF02-4B25-AAC6-282894C6277A}"/>
              </a:ext>
            </a:extLst>
          </p:cNvPr>
          <p:cNvSpPr txBox="1"/>
          <p:nvPr/>
        </p:nvSpPr>
        <p:spPr>
          <a:xfrm>
            <a:off x="413998" y="5792548"/>
            <a:ext cx="11519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rgbClr val="212529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HIDAYAH, B. A., Z. A. TOH, L. J. CHENG, B. D. SYAHZARIN, Y. ZHU, T. PÖLKKI, H. HE a V. P. MALI. </a:t>
            </a:r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recovery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in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undergoing</a:t>
            </a:r>
            <a:r>
              <a:rPr lang="cs-CZ" dirty="0"/>
              <a:t> </a:t>
            </a:r>
            <a:r>
              <a:rPr lang="cs-CZ" dirty="0" err="1"/>
              <a:t>abdominal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: meta-</a:t>
            </a:r>
            <a:r>
              <a:rPr lang="cs-CZ" dirty="0" err="1"/>
              <a:t>analysis</a:t>
            </a:r>
            <a:r>
              <a:rPr lang="cs-CZ" dirty="0"/>
              <a:t>. BJS open [online]. 2023, 7(1) [cit. 2023-02-14]. ISSN 24749842. Dostupné z: doi:10.1093/</a:t>
            </a:r>
            <a:r>
              <a:rPr lang="cs-CZ" dirty="0" err="1"/>
              <a:t>bjsopen</a:t>
            </a:r>
            <a:r>
              <a:rPr lang="cs-CZ" dirty="0"/>
              <a:t>/zrac147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99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F66F8E-9C26-4E6D-A859-B822AB55C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6112AC-A449-4419-A1AD-5CA692C42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36EE26-59D1-44BF-B1C4-371F46B9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1" y="143209"/>
            <a:ext cx="10753200" cy="631559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Soulad s doporučeními protokolu </a:t>
            </a:r>
            <a:r>
              <a:rPr lang="cs-CZ" sz="2000" dirty="0" err="1"/>
              <a:t>Enhanced</a:t>
            </a:r>
            <a:r>
              <a:rPr lang="cs-CZ" sz="2000" dirty="0"/>
              <a:t> </a:t>
            </a:r>
            <a:r>
              <a:rPr lang="cs-CZ" sz="2000" dirty="0" err="1"/>
              <a:t>Recovery</a:t>
            </a:r>
            <a:r>
              <a:rPr lang="cs-CZ" sz="2000" dirty="0"/>
              <a:t> </a:t>
            </a:r>
            <a:r>
              <a:rPr lang="cs-CZ" sz="2000" dirty="0" err="1"/>
              <a:t>After</a:t>
            </a:r>
            <a:r>
              <a:rPr lang="cs-CZ" sz="2000" dirty="0"/>
              <a:t> </a:t>
            </a:r>
            <a:r>
              <a:rPr lang="cs-CZ" sz="2000" dirty="0" err="1"/>
              <a:t>Surgery</a:t>
            </a:r>
            <a:r>
              <a:rPr lang="cs-CZ" sz="2000" dirty="0"/>
              <a:t> (ERAS) pro </a:t>
            </a:r>
            <a:r>
              <a:rPr lang="cs-CZ" sz="2000" dirty="0" err="1"/>
              <a:t>bariatrickou</a:t>
            </a:r>
            <a:r>
              <a:rPr lang="cs-CZ" sz="2000" dirty="0"/>
              <a:t> chirurgii v centru pro léčbu obezity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177EFF-BA46-419A-B39E-7A70514AC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53" y="945748"/>
            <a:ext cx="11813894" cy="4549983"/>
          </a:xfrm>
        </p:spPr>
        <p:txBody>
          <a:bodyPr/>
          <a:lstStyle/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Úvod:</a:t>
            </a:r>
            <a:r>
              <a:rPr lang="cs-CZ" sz="1600" b="0" i="0" dirty="0">
                <a:effectLst/>
              </a:rPr>
              <a:t> Cílem této studie bylo zhodnotit soulad pacienta s doporučeními protokolu ERAS pro </a:t>
            </a:r>
            <a:r>
              <a:rPr lang="cs-CZ" sz="1600" b="0" i="0" dirty="0" err="1">
                <a:effectLst/>
              </a:rPr>
              <a:t>bariatrickou</a:t>
            </a:r>
            <a:r>
              <a:rPr lang="cs-CZ" sz="1600" b="0" i="0" dirty="0">
                <a:effectLst/>
              </a:rPr>
              <a:t> </a:t>
            </a:r>
            <a:r>
              <a:rPr lang="cs-CZ" sz="1600" i="0" dirty="0">
                <a:effectLst/>
              </a:rPr>
              <a:t>chirurgii</a:t>
            </a:r>
            <a:r>
              <a:rPr lang="cs-CZ" sz="1600" b="0" i="0" dirty="0">
                <a:effectLst/>
              </a:rPr>
              <a:t> (ERABS) v nemocnici specializované na léčbu obezity.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Metody: </a:t>
            </a:r>
            <a:r>
              <a:rPr lang="cs-CZ" sz="1600" b="0" i="0" dirty="0">
                <a:effectLst/>
              </a:rPr>
              <a:t>Průřezová studie využívající databázi lékařských záznamů v nemocnici certifikované jako Mezinárodní centrum excelence v </a:t>
            </a:r>
            <a:r>
              <a:rPr lang="cs-CZ" sz="1600" b="0" i="0" dirty="0" err="1">
                <a:effectLst/>
              </a:rPr>
              <a:t>bariatrické</a:t>
            </a:r>
            <a:r>
              <a:rPr lang="cs-CZ" sz="1600" b="0" i="0" dirty="0">
                <a:effectLst/>
              </a:rPr>
              <a:t> a metabolické</a:t>
            </a:r>
            <a:r>
              <a:rPr lang="cs-CZ" sz="1600" dirty="0"/>
              <a:t> chirurgii</a:t>
            </a:r>
            <a:r>
              <a:rPr lang="cs-CZ" sz="1600" b="0" i="0" dirty="0">
                <a:effectLst/>
              </a:rPr>
              <a:t>. Definice proměnných, které mají být hodnoceny, byla založena na nejnovějším ERABS navrženém </a:t>
            </a:r>
            <a:r>
              <a:rPr lang="cs-CZ" sz="1600" b="0" i="0" dirty="0" err="1">
                <a:effectLst/>
              </a:rPr>
              <a:t>Thorellem</a:t>
            </a:r>
            <a:r>
              <a:rPr lang="cs-CZ" sz="1600" b="0" i="0" dirty="0">
                <a:effectLst/>
              </a:rPr>
              <a:t> et al. Výsledky byly analyzovány pomocí deskriptivní epidemiologie.</a:t>
            </a:r>
            <a:br>
              <a:rPr lang="cs-CZ" sz="1600" dirty="0"/>
            </a:br>
            <a:r>
              <a:rPr lang="cs-CZ" sz="1600" b="1" i="0" dirty="0">
                <a:effectLst/>
              </a:rPr>
              <a:t>Výsledky:</a:t>
            </a:r>
            <a:r>
              <a:rPr lang="cs-CZ" sz="1600" b="0" i="0" dirty="0">
                <a:effectLst/>
              </a:rPr>
              <a:t> Studie hodnotila všechny pacienty podstupující </a:t>
            </a:r>
            <a:r>
              <a:rPr lang="cs-CZ" sz="1600" b="0" i="0" dirty="0" err="1">
                <a:effectLst/>
              </a:rPr>
              <a:t>bariatrickou</a:t>
            </a:r>
            <a:r>
              <a:rPr lang="cs-CZ" sz="1600" b="0" i="0" dirty="0">
                <a:effectLst/>
              </a:rPr>
              <a:t> </a:t>
            </a:r>
            <a:r>
              <a:rPr lang="cs-CZ" sz="1600" dirty="0"/>
              <a:t>operaci v roce 2019</a:t>
            </a:r>
            <a:r>
              <a:rPr lang="cs-CZ" sz="1600" b="0" i="0" dirty="0">
                <a:effectLst/>
              </a:rPr>
              <a:t>. Průměrná shoda s doporučeními na účastníka byla 42,8 %, s maximem 55,5 %, a byla rozdělena následovně: 22,6 % shoda s předoperačními doporučeními, 60 % s intraoperačními doporučeními a 58,1 % s pooperačními doporučeními. Anesteziolog je profesionál, který poskytuje většinu opatření pro perioperační optimalizaci pacientů z </a:t>
            </a:r>
            <a:r>
              <a:rPr lang="cs-CZ" sz="1600" b="0" i="0" dirty="0" err="1">
                <a:effectLst/>
              </a:rPr>
              <a:t>bariatrické</a:t>
            </a:r>
            <a:r>
              <a:rPr lang="cs-CZ" sz="1600" b="0" i="0" dirty="0">
                <a:effectLst/>
              </a:rPr>
              <a:t> </a:t>
            </a:r>
            <a:r>
              <a:rPr lang="cs-CZ" sz="1600" dirty="0"/>
              <a:t>chirurgie. </a:t>
            </a:r>
            <a:r>
              <a:rPr lang="cs-CZ" sz="1600" b="0" i="0" dirty="0">
                <a:effectLst/>
              </a:rPr>
              <a:t>Ve studii jsme zjistili, že anesteziologové vyhověli pouze 39,5 % doporučení ERABS.</a:t>
            </a:r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i="0" dirty="0">
                <a:effectLst/>
              </a:rPr>
              <a:t>Závěry:</a:t>
            </a:r>
            <a:r>
              <a:rPr lang="cs-CZ" sz="1600" b="0" i="0" dirty="0">
                <a:effectLst/>
              </a:rPr>
              <a:t> Průměrná shoda s doporučeními ERABS na účastníka byla 42,8 %. Vzhledem k tomu, že studie byla provedena v nemocnici certifikované jako mezinárodní centrum excelence, je potřeba zavést zlepšení v péči o pacienty.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BE7B5D-A4BA-41F9-A462-D43349C48126}"/>
              </a:ext>
            </a:extLst>
          </p:cNvPr>
          <p:cNvSpPr txBox="1"/>
          <p:nvPr/>
        </p:nvSpPr>
        <p:spPr>
          <a:xfrm>
            <a:off x="189053" y="5594064"/>
            <a:ext cx="11813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rgbClr val="212529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ZANDOMENICO, J. G., F. S. TREVISOL a J. A. MACHADO. </a:t>
            </a:r>
            <a:r>
              <a:rPr lang="cs-CZ" dirty="0" err="1"/>
              <a:t>Compliance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Recovery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(ERAS) </a:t>
            </a:r>
            <a:r>
              <a:rPr lang="cs-CZ" dirty="0" err="1"/>
              <a:t>protocol</a:t>
            </a:r>
            <a:r>
              <a:rPr lang="cs-CZ" dirty="0"/>
              <a:t> </a:t>
            </a:r>
            <a:r>
              <a:rPr lang="cs-CZ" dirty="0" err="1"/>
              <a:t>recommendations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bariatric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obesity </a:t>
            </a:r>
            <a:r>
              <a:rPr lang="cs-CZ" dirty="0" err="1"/>
              <a:t>treatment</a:t>
            </a:r>
            <a:r>
              <a:rPr lang="cs-CZ" dirty="0"/>
              <a:t> center. </a:t>
            </a:r>
            <a:r>
              <a:rPr lang="cs-CZ" dirty="0" err="1"/>
              <a:t>Brazilian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anesthesiology</a:t>
            </a:r>
            <a:r>
              <a:rPr lang="cs-CZ" dirty="0"/>
              <a:t> (</a:t>
            </a:r>
            <a:r>
              <a:rPr lang="cs-CZ" dirty="0" err="1"/>
              <a:t>Elsevier</a:t>
            </a:r>
            <a:r>
              <a:rPr lang="cs-CZ" dirty="0"/>
              <a:t>) [online]. 2023, 73(1), 36-41 [cit. 2023-02-14]. ISSN 23522291. Dostupné z: doi:10.1016/j.bjane.2021.10.018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364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6FE002-0AA2-4432-9B79-D5E650DAF0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E031A1-F4DC-4BE2-95B6-3BD3D58C33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3295C7-7D49-4D19-ABDC-132D8C7B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7" y="101607"/>
            <a:ext cx="10753200" cy="70082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Přerušení mechanické přípravy střev u pokročilé chirurgie rakoviny vaječníků: iniciativa pro lepší zotavení po operaci (ERAS).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18A63C-0CA4-4F9A-9341-D307C5D1A1F5}"/>
              </a:ext>
            </a:extLst>
          </p:cNvPr>
          <p:cNvSpPr txBox="1"/>
          <p:nvPr/>
        </p:nvSpPr>
        <p:spPr>
          <a:xfrm>
            <a:off x="66857" y="755927"/>
            <a:ext cx="11854555" cy="517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2000" marR="0" indent="0" algn="just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1" i="0">
                <a:effectLst/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Východiska: </a:t>
            </a:r>
            <a:r>
              <a:rPr lang="cs-CZ" b="0" dirty="0"/>
              <a:t>Zkoumat vliv přerušení mechanické přípravy střev u pokročilé chirurgie karcinomu ovaria v rámci programu ERAS.</a:t>
            </a:r>
            <a:br>
              <a:rPr lang="cs-CZ" b="0" dirty="0"/>
            </a:br>
            <a:r>
              <a:rPr lang="cs-CZ" dirty="0"/>
              <a:t>Metody: </a:t>
            </a:r>
            <a:r>
              <a:rPr lang="cs-CZ" b="0" dirty="0"/>
              <a:t>Retrospektivní studium zdravotnické dokumentace, lékařské záznamy pacientek s pokročilým karcinomem ovaria, které podstoupily </a:t>
            </a:r>
            <a:r>
              <a:rPr lang="cs-CZ" b="0" dirty="0" err="1"/>
              <a:t>cytoredukční</a:t>
            </a:r>
            <a:r>
              <a:rPr lang="cs-CZ" b="0" dirty="0"/>
              <a:t> operaci se současnou resekcí tlustého střeva a/nebo rekta od ledna 2012 do listopadu 2020. Pacienti byli rozděleni do dvou skupin podle toho, zda byla provedena předoperační mechanická příprava střeva - MBP (indikována před ERAS) nebo ne (po ERAS). Byly porovnány charakteristiky pacientů, včetně délky antibiotické léčby, chirurgické složitosti a výskytu chirurgických a nechirurgických komplikací.</a:t>
            </a:r>
          </a:p>
          <a:p>
            <a:r>
              <a:rPr lang="cs-CZ" dirty="0"/>
              <a:t>Výsledek: </a:t>
            </a:r>
            <a:r>
              <a:rPr lang="cs-CZ" b="0" dirty="0"/>
              <a:t>Během sledovaného období bylo vyšetřeno 114 pacientů, kteří podstoupili resekci tlustého střeva a/nebo rekta, z nichž 39 dostalo MBP a 75 nedostalo MBP (NMBP). Při srovnání mezi těmito dvěma skupinami nebyly zaznamenány žádné významné rozdíly v hodnocených charakteristikách pacientů, včetně průměrného věku, stadia FIGO, třídy ASA, BMI nebo reziduálního tumoru. U jednoho pacienta (2,6 %) ve skupině s MBP a u 4 pacientů (5,3 %) ve skupině s NMBP došlo k úniku anastomózy (p = 0,11). Nebyly nalezeny žádné významné rozdíly s ohledem na infekci v místě chirurgického zákroku. (p = 0,5).</a:t>
            </a:r>
            <a:br>
              <a:rPr lang="cs-CZ" b="0" dirty="0"/>
            </a:br>
            <a:r>
              <a:rPr lang="cs-CZ" dirty="0"/>
              <a:t>Závěr: </a:t>
            </a:r>
            <a:r>
              <a:rPr lang="cs-CZ" b="0" dirty="0"/>
              <a:t>MBP nebyl spojen s žádným specifickým přínosem pro operaci pokročilého karcinomu vaječníků. Gynekologové, kteří používají MBP, by měli zvážit ukončení této praxe.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6339079-A249-4A58-ACBB-313B0F2731C4}"/>
              </a:ext>
            </a:extLst>
          </p:cNvPr>
          <p:cNvSpPr txBox="1"/>
          <p:nvPr/>
        </p:nvSpPr>
        <p:spPr>
          <a:xfrm>
            <a:off x="66857" y="5605437"/>
            <a:ext cx="11989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rgbClr val="212529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SÁNCHEZ-IGLESIAS, J. L., N. R. GÓMEZ-HIDALGO, V. BEBIA, J. M. RAMIREZ, A. PÉREZ-BENAVENTE, G. NELSON a </a:t>
            </a:r>
            <a:r>
              <a:rPr lang="cs-CZ" dirty="0" err="1"/>
              <a:t>A</a:t>
            </a:r>
            <a:r>
              <a:rPr lang="cs-CZ" dirty="0"/>
              <a:t>. GIL-MORENO. </a:t>
            </a:r>
            <a:r>
              <a:rPr lang="cs-CZ" dirty="0" err="1"/>
              <a:t>Discontinuation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bowel</a:t>
            </a:r>
            <a:r>
              <a:rPr lang="cs-CZ" dirty="0"/>
              <a:t> </a:t>
            </a:r>
            <a:r>
              <a:rPr lang="cs-CZ" dirty="0" err="1"/>
              <a:t>preparation</a:t>
            </a:r>
            <a:r>
              <a:rPr lang="cs-CZ" dirty="0"/>
              <a:t> in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ovarian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: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recovery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(ERAS) </a:t>
            </a:r>
            <a:r>
              <a:rPr lang="cs-CZ" dirty="0" err="1"/>
              <a:t>initiative</a:t>
            </a:r>
            <a:r>
              <a:rPr lang="cs-CZ" dirty="0"/>
              <a:t>. </a:t>
            </a:r>
            <a:r>
              <a:rPr lang="cs-CZ" dirty="0" err="1"/>
              <a:t>Clinical</a:t>
            </a:r>
            <a:r>
              <a:rPr lang="cs-CZ" dirty="0"/>
              <a:t> [online]. 2023, 25(1), 236-242 [cit. 2023-02-14]. ISSN 16993055. Dostupné z: doi:10.1007/s12094-022-02934-4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683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7EF8BF-C641-4918-ADE7-B7D3F4A59E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6E487-16FC-49EF-AD00-358BEFB2F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086B8E-3E7C-493A-BC88-31D67E01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84" y="90264"/>
            <a:ext cx="12140528" cy="646331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Perioperační hospodaření s tekutinami ovlivňuje míru komplikací a délku hospitalizace v protokolu zvýšeného zotavení po operaci (ERAS) u pacientů s kolorektálním karcinomem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5F8387F-25BA-481F-9F84-3104F39DB8B2}"/>
              </a:ext>
            </a:extLst>
          </p:cNvPr>
          <p:cNvSpPr txBox="1"/>
          <p:nvPr/>
        </p:nvSpPr>
        <p:spPr>
          <a:xfrm>
            <a:off x="238084" y="771686"/>
            <a:ext cx="11715832" cy="45928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72000" marR="0" indent="0" algn="just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1" i="0">
                <a:effectLst/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Východiska: </a:t>
            </a:r>
            <a:r>
              <a:rPr lang="cs-CZ" b="0" dirty="0"/>
              <a:t>Vyhodnotit účinnost a bezpečnost protokolu ERAS ( </a:t>
            </a:r>
            <a:r>
              <a:rPr lang="cs-CZ" b="0" dirty="0" err="1"/>
              <a:t>Enhanced</a:t>
            </a:r>
            <a:r>
              <a:rPr lang="cs-CZ" b="0" dirty="0"/>
              <a:t> </a:t>
            </a:r>
            <a:r>
              <a:rPr lang="cs-CZ" b="0" dirty="0" err="1"/>
              <a:t>Recovery</a:t>
            </a:r>
            <a:r>
              <a:rPr lang="cs-CZ" b="0" dirty="0"/>
              <a:t> </a:t>
            </a:r>
            <a:r>
              <a:rPr lang="cs-CZ" b="0" dirty="0" err="1"/>
              <a:t>After</a:t>
            </a:r>
            <a:r>
              <a:rPr lang="cs-CZ" b="0" dirty="0"/>
              <a:t> </a:t>
            </a:r>
            <a:r>
              <a:rPr lang="cs-CZ" b="0" dirty="0" err="1"/>
              <a:t>Operation</a:t>
            </a:r>
            <a:r>
              <a:rPr lang="cs-CZ" b="0" dirty="0"/>
              <a:t> ) a kvantifikovat dopad každé položky ERAS na pooperační výsledky.</a:t>
            </a:r>
          </a:p>
          <a:p>
            <a:r>
              <a:rPr lang="cs-CZ" dirty="0"/>
              <a:t>Metody: </a:t>
            </a:r>
            <a:r>
              <a:rPr lang="cs-CZ" b="0" dirty="0"/>
              <a:t>Použili jsme zobecněný lineární model k porovnání 289 pacientů s kolorektálním karcinomem léčených protokolem ERAS v období od června 2015 do dubna 2021 s 99 pacienty s kolorektálním karcinomem léčených konvenční cestou kolorektální chirurgie mezi dubnem 2014 a červnem 2015.</a:t>
            </a:r>
          </a:p>
          <a:p>
            <a:r>
              <a:rPr lang="cs-CZ" dirty="0"/>
              <a:t>Výsledky: </a:t>
            </a:r>
            <a:r>
              <a:rPr lang="cs-CZ" b="0" dirty="0"/>
              <a:t>Střední délka hospitalizace (LOHS) byla signifikantně kratší ve skupině ERAS, 9 dní (rozmezí 3–104 dnů) oproti 14 dnům (rozmezí 4–44 dnů) (p &lt; 0,001), ale míra komplikací (</a:t>
            </a:r>
            <a:r>
              <a:rPr lang="cs-CZ" b="0" dirty="0" err="1"/>
              <a:t>Clavien</a:t>
            </a:r>
            <a:r>
              <a:rPr lang="cs-CZ" b="0" dirty="0"/>
              <a:t> -</a:t>
            </a:r>
            <a:r>
              <a:rPr lang="cs-CZ" b="0" dirty="0" err="1"/>
              <a:t>Dindo</a:t>
            </a:r>
            <a:r>
              <a:rPr lang="cs-CZ" b="0" dirty="0"/>
              <a:t> stupeň 2 nebo vyšší) byly podobné (16,6 % vs. 22,2 %; p = 0,227). Ve skupině ERAS však platí, že čím vyšší je </a:t>
            </a:r>
            <a:r>
              <a:rPr lang="cs-CZ" b="0" dirty="0" err="1"/>
              <a:t>compliance</a:t>
            </a:r>
            <a:r>
              <a:rPr lang="cs-CZ" b="0" dirty="0"/>
              <a:t> s položkami ERAS, tím nižší je míra komplikací a LOHS (obojí p &lt; 0,001). Vícenásobná regresní analýza prokázala, že „Přerušení kontinuální intravenózní infuze v POD1“ a „Zabránění přetížení tekutinami“ byly významně spojeny s LOHS (p &lt; 0,001 a p = 0,008).</a:t>
            </a:r>
          </a:p>
          <a:p>
            <a:r>
              <a:rPr lang="cs-CZ" dirty="0"/>
              <a:t>Závěr: </a:t>
            </a:r>
            <a:r>
              <a:rPr lang="cs-CZ" b="0" dirty="0"/>
              <a:t>Protokol ERAS je bezpečný a účinný pro elektivní operaci kolorektálního karcinomu a soulad s protokolem ERAS přispívá ke kratšímu LOHS a menšímu počtu komplikací. Zásadní vliv na tyto výsledky měly položky související s </a:t>
            </a:r>
            <a:r>
              <a:rPr lang="cs-CZ" b="0" dirty="0" err="1"/>
              <a:t>peroperačním</a:t>
            </a:r>
            <a:r>
              <a:rPr lang="cs-CZ" b="0" dirty="0"/>
              <a:t> hospodařením s tekutinami.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0078E5-83FD-4023-AE62-E7BB16140225}"/>
              </a:ext>
            </a:extLst>
          </p:cNvPr>
          <p:cNvSpPr txBox="1"/>
          <p:nvPr/>
        </p:nvSpPr>
        <p:spPr>
          <a:xfrm>
            <a:off x="238084" y="5546578"/>
            <a:ext cx="11953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rgbClr val="212529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SATO, H., H. OTA, K. MUNAKATA, et al. </a:t>
            </a:r>
            <a:r>
              <a:rPr lang="cs-CZ" dirty="0" err="1"/>
              <a:t>Perioperative</a:t>
            </a:r>
            <a:r>
              <a:rPr lang="cs-CZ" dirty="0"/>
              <a:t> fluid management </a:t>
            </a:r>
            <a:r>
              <a:rPr lang="cs-CZ" dirty="0" err="1"/>
              <a:t>influences</a:t>
            </a:r>
            <a:r>
              <a:rPr lang="cs-CZ" dirty="0"/>
              <a:t> </a:t>
            </a:r>
            <a:r>
              <a:rPr lang="cs-CZ" dirty="0" err="1"/>
              <a:t>complication</a:t>
            </a:r>
            <a:r>
              <a:rPr lang="cs-CZ" dirty="0"/>
              <a:t> </a:t>
            </a:r>
            <a:r>
              <a:rPr lang="cs-CZ" dirty="0" err="1"/>
              <a:t>rates</a:t>
            </a:r>
            <a:r>
              <a:rPr lang="cs-CZ" dirty="0"/>
              <a:t> and </a:t>
            </a:r>
            <a:r>
              <a:rPr lang="cs-CZ" dirty="0" err="1"/>
              <a:t>length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stay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recovery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(ERAS) </a:t>
            </a:r>
            <a:r>
              <a:rPr lang="cs-CZ" dirty="0" err="1"/>
              <a:t>protocol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colorectal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. </a:t>
            </a:r>
            <a:r>
              <a:rPr lang="cs-CZ" dirty="0" err="1"/>
              <a:t>Surgery</a:t>
            </a:r>
            <a:r>
              <a:rPr lang="cs-CZ" dirty="0"/>
              <a:t> </a:t>
            </a:r>
            <a:r>
              <a:rPr lang="cs-CZ" dirty="0" err="1"/>
              <a:t>today</a:t>
            </a:r>
            <a:r>
              <a:rPr lang="cs-CZ" dirty="0"/>
              <a:t> [online]. 2023, 53(2), 242-251 [cit. 2023-02-14]. ISSN 14362813. Dostupné z: doi:10.1007/s00595-022-02568-7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59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487EC8-026D-4536-B608-F646E039A1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4CC53A-DE01-4636-8974-F96041853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EEC25B-F4B2-495F-AA6B-283D61CC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55" y="85518"/>
            <a:ext cx="11866996" cy="70758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err="1"/>
              <a:t>European</a:t>
            </a:r>
            <a:r>
              <a:rPr lang="cs-CZ" sz="2000" dirty="0"/>
              <a:t> </a:t>
            </a:r>
            <a:r>
              <a:rPr lang="cs-CZ" sz="2000" dirty="0" err="1"/>
              <a:t>Enhanced</a:t>
            </a:r>
            <a:r>
              <a:rPr lang="cs-CZ" sz="2000" dirty="0"/>
              <a:t> </a:t>
            </a:r>
            <a:r>
              <a:rPr lang="cs-CZ" sz="2000" dirty="0" err="1"/>
              <a:t>Recovery</a:t>
            </a:r>
            <a:r>
              <a:rPr lang="cs-CZ" sz="2000" dirty="0"/>
              <a:t> </a:t>
            </a:r>
            <a:r>
              <a:rPr lang="cs-CZ" sz="2000" dirty="0" err="1"/>
              <a:t>After</a:t>
            </a:r>
            <a:r>
              <a:rPr lang="cs-CZ" sz="2000" dirty="0"/>
              <a:t> </a:t>
            </a:r>
            <a:r>
              <a:rPr lang="cs-CZ" sz="2000" dirty="0" err="1"/>
              <a:t>Surgery</a:t>
            </a:r>
            <a:r>
              <a:rPr lang="cs-CZ" sz="2000" dirty="0"/>
              <a:t> (ERAS) gynekologický onkologický průzkum: Stav implementace protokolu ERAS v Evropě.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558E66-5668-4AB2-93B3-1F60ECB968CD}"/>
              </a:ext>
            </a:extLst>
          </p:cNvPr>
          <p:cNvSpPr txBox="1"/>
          <p:nvPr/>
        </p:nvSpPr>
        <p:spPr>
          <a:xfrm>
            <a:off x="188153" y="642803"/>
            <a:ext cx="11866995" cy="48690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2000" marR="0" indent="0" algn="just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600" b="1" i="0">
                <a:effectLst/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Východiska: </a:t>
            </a:r>
            <a:r>
              <a:rPr lang="cs-CZ" b="0" dirty="0"/>
              <a:t>Získat komplexní hodnocení současného stavu implementace protokolů </a:t>
            </a:r>
            <a:r>
              <a:rPr lang="cs-CZ" b="0" dirty="0" err="1"/>
              <a:t>Enhanced</a:t>
            </a:r>
            <a:r>
              <a:rPr lang="cs-CZ" b="0" dirty="0"/>
              <a:t> </a:t>
            </a:r>
            <a:r>
              <a:rPr lang="cs-CZ" b="0" dirty="0" err="1"/>
              <a:t>Recovery</a:t>
            </a:r>
            <a:r>
              <a:rPr lang="cs-CZ" b="0" dirty="0"/>
              <a:t> </a:t>
            </a:r>
            <a:r>
              <a:rPr lang="cs-CZ" b="0" dirty="0" err="1"/>
              <a:t>After</a:t>
            </a:r>
            <a:r>
              <a:rPr lang="cs-CZ" b="0" dirty="0"/>
              <a:t> </a:t>
            </a:r>
            <a:r>
              <a:rPr lang="cs-CZ" b="0" dirty="0" err="1"/>
              <a:t>Surgery</a:t>
            </a:r>
            <a:r>
              <a:rPr lang="cs-CZ" b="0" dirty="0"/>
              <a:t> (ERAS) v celé Evropě.</a:t>
            </a:r>
          </a:p>
          <a:p>
            <a:r>
              <a:rPr lang="cs-CZ" dirty="0"/>
              <a:t>Metodika: </a:t>
            </a:r>
            <a:r>
              <a:rPr lang="cs-CZ" b="0" dirty="0"/>
              <a:t>Průzkum zahájila Evropská síť mladých gynekologických onkologů (ENYGO). Průzkum o 45 položkách byl šířen online prostřednictvím databáze sítě </a:t>
            </a:r>
            <a:r>
              <a:rPr lang="cs-CZ" b="0" dirty="0" err="1"/>
              <a:t>European</a:t>
            </a:r>
            <a:r>
              <a:rPr lang="cs-CZ" b="0" dirty="0"/>
              <a:t> Society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Gynecological</a:t>
            </a:r>
            <a:r>
              <a:rPr lang="cs-CZ" b="0" dirty="0"/>
              <a:t> </a:t>
            </a:r>
            <a:r>
              <a:rPr lang="cs-CZ" b="0" dirty="0" err="1"/>
              <a:t>Oncology</a:t>
            </a:r>
            <a:r>
              <a:rPr lang="cs-CZ" b="0" dirty="0"/>
              <a:t> (ESGO).</a:t>
            </a:r>
          </a:p>
          <a:p>
            <a:r>
              <a:rPr lang="cs-CZ" dirty="0"/>
              <a:t>Výsledky: </a:t>
            </a:r>
            <a:r>
              <a:rPr lang="cs-CZ" b="0" dirty="0"/>
              <a:t>Průzkumu se mezi prosincem 2020 a červnem 2021 zúčastnilo celkem 116 center ESGO. Celkově 80 (70 %) center uvedlo, že v jejich zařízení byl zaveden ERAS: 63 % uvedlo délku pobytu (LOS) pro pokročilý karcinom vaječníků chirurgická operace mezi 5 a 7 dny; 57 (81 %) center hlásilo LOS mezi 2 a 4 dny u pacientek, které podstoupily ranou fázi gynekologické operace rakoviny. Položky ERAS s vysokou hlášenou </a:t>
            </a:r>
            <a:r>
              <a:rPr lang="cs-CZ" b="0" dirty="0" err="1"/>
              <a:t>compliance</a:t>
            </a:r>
            <a:r>
              <a:rPr lang="cs-CZ" b="0" dirty="0"/>
              <a:t> (&gt;75 % „normálně-vždy“) zahrnovaly profylaxi hluboké žilní trombózy (89 %), antibiotickou profylaxi (79 %), prevenci hypotermie (55 %) a časnou mobilizaci (55 %). Položky ERAS, které byly špatně dodržovány (méně než 50 %), zahrnovaly včasné odstranění močového katétru (33 %) a vyhýbání se drénům (25 %).</a:t>
            </a:r>
          </a:p>
          <a:p>
            <a:r>
              <a:rPr lang="cs-CZ" dirty="0"/>
              <a:t>Závěr: </a:t>
            </a:r>
            <a:r>
              <a:rPr lang="cs-CZ" b="0" dirty="0"/>
              <a:t>Průzkum ukazuje širokou implementaci protokolů ERAS v celé Evropě; byly však hlášeny velké rozdíly v dodržování různých položek protokolu ERAS.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064B6C-5953-46EC-9E4E-24D37EF10E3F}"/>
              </a:ext>
            </a:extLst>
          </p:cNvPr>
          <p:cNvSpPr txBox="1"/>
          <p:nvPr/>
        </p:nvSpPr>
        <p:spPr>
          <a:xfrm>
            <a:off x="188153" y="5568866"/>
            <a:ext cx="11754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rgbClr val="212529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GÓMEZ-HIDALGO, N. R., A. PLETNEV, Z. RAZUMOVA, et al.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Recovery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(ERAS) </a:t>
            </a:r>
            <a:r>
              <a:rPr lang="cs-CZ" dirty="0" err="1"/>
              <a:t>gynecologic</a:t>
            </a:r>
            <a:r>
              <a:rPr lang="cs-CZ" dirty="0"/>
              <a:t> </a:t>
            </a:r>
            <a:r>
              <a:rPr lang="cs-CZ" dirty="0" err="1"/>
              <a:t>oncology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: Status </a:t>
            </a:r>
            <a:r>
              <a:rPr lang="cs-CZ" dirty="0" err="1"/>
              <a:t>of</a:t>
            </a:r>
            <a:r>
              <a:rPr lang="cs-CZ" dirty="0"/>
              <a:t> ERAS </a:t>
            </a:r>
            <a:r>
              <a:rPr lang="cs-CZ" dirty="0" err="1"/>
              <a:t>protocol</a:t>
            </a:r>
            <a:r>
              <a:rPr lang="cs-CZ" dirty="0"/>
              <a:t> </a:t>
            </a:r>
            <a:r>
              <a:rPr lang="cs-CZ" dirty="0" err="1"/>
              <a:t>implementation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. International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gynaecology</a:t>
            </a:r>
            <a:r>
              <a:rPr lang="cs-CZ" dirty="0"/>
              <a:t> and </a:t>
            </a:r>
            <a:r>
              <a:rPr lang="cs-CZ" dirty="0" err="1"/>
              <a:t>obstetrics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official</a:t>
            </a:r>
            <a:r>
              <a:rPr lang="cs-CZ" dirty="0"/>
              <a:t> organ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International </a:t>
            </a:r>
            <a:r>
              <a:rPr lang="cs-CZ" dirty="0" err="1"/>
              <a:t>Federation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Gynaecology</a:t>
            </a:r>
            <a:r>
              <a:rPr lang="cs-CZ" dirty="0"/>
              <a:t> and </a:t>
            </a:r>
            <a:r>
              <a:rPr lang="cs-CZ" dirty="0" err="1"/>
              <a:t>Obstetrics</a:t>
            </a:r>
            <a:r>
              <a:rPr lang="cs-CZ" dirty="0"/>
              <a:t> [online]. 2023, 160(1), 306-312 [cit. 2023-02-14]. ISSN 18793479. Dostupné z: doi:10.1002/ijgo.14386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31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5605FB-0098-4E04-9D6E-B5B0733AC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4BACA2-A2BE-469B-853D-F93B25E31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4D3D4B-B502-4E37-BF20-D885D26C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82150"/>
            <a:ext cx="10753200" cy="451576"/>
          </a:xfrm>
        </p:spPr>
        <p:txBody>
          <a:bodyPr/>
          <a:lstStyle/>
          <a:p>
            <a:r>
              <a:rPr lang="cs-CZ" dirty="0"/>
              <a:t>Definice chirurgické intenzivní medicíny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BE7C2D-CC8B-4687-8755-C4CBF0BD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52" y="1094830"/>
            <a:ext cx="5363948" cy="233416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Chirurgie:</a:t>
            </a:r>
          </a:p>
          <a:p>
            <a:pPr marL="72000" indent="0">
              <a:buNone/>
            </a:pPr>
            <a:r>
              <a:rPr lang="cs-CZ" sz="2000" kern="1200" dirty="0">
                <a:solidFill>
                  <a:srgbClr val="111111"/>
                </a:solidFill>
                <a:latin typeface="Roboto" panose="02000000000000000000" pitchFamily="2" charset="0"/>
              </a:rPr>
              <a:t>Je to lékařský obor, který léčí nemoci a úrazy operativně manuálním a instrumentálním ošetřením.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endParaRPr lang="cs-CZ" b="1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8CA25C8C-C87C-4084-B127-950CE78EE517}"/>
              </a:ext>
            </a:extLst>
          </p:cNvPr>
          <p:cNvSpPr txBox="1">
            <a:spLocks/>
          </p:cNvSpPr>
          <p:nvPr/>
        </p:nvSpPr>
        <p:spPr>
          <a:xfrm>
            <a:off x="6705601" y="938054"/>
            <a:ext cx="5009321" cy="2334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b="1" kern="0" dirty="0"/>
              <a:t>Intenzivní medicína:</a:t>
            </a:r>
          </a:p>
          <a:p>
            <a:pPr marL="7200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2000" dirty="0">
                <a:solidFill>
                  <a:srgbClr val="111111"/>
                </a:solidFill>
                <a:latin typeface="+mj-lt"/>
              </a:rPr>
              <a:t>je m</a:t>
            </a:r>
            <a:r>
              <a:rPr lang="cs-CZ" sz="2000" b="0" i="0" dirty="0">
                <a:solidFill>
                  <a:srgbClr val="111111"/>
                </a:solidFill>
                <a:effectLst/>
                <a:latin typeface="+mj-lt"/>
              </a:rPr>
              <a:t>ultidisciplinární</a:t>
            </a:r>
            <a:r>
              <a:rPr lang="cs-CZ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lékařský obor zabývající se péčí o nemocné se selháním jedné či více životních funkcí, nebo u nichž jejich selhání hrozí. </a:t>
            </a:r>
            <a:endParaRPr lang="cs-CZ" sz="2000" b="1" kern="0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BB9829F0-D44B-462E-9D63-0405B57C10D1}"/>
              </a:ext>
            </a:extLst>
          </p:cNvPr>
          <p:cNvSpPr txBox="1">
            <a:spLocks/>
          </p:cNvSpPr>
          <p:nvPr/>
        </p:nvSpPr>
        <p:spPr>
          <a:xfrm>
            <a:off x="414000" y="4399544"/>
            <a:ext cx="11300922" cy="162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72000" indent="0">
              <a:buNone/>
            </a:pPr>
            <a:r>
              <a:rPr lang="cs-CZ" b="1" kern="0" dirty="0"/>
              <a:t>Jak se pacient „ocitne“ na chirurgické jednotce intenzivní péče?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latin typeface="+mj-lt"/>
              </a:rPr>
              <a:t>Přijetí pacienta na IP  </a:t>
            </a:r>
            <a:r>
              <a:rPr lang="cs-CZ" sz="1800" dirty="0">
                <a:latin typeface="+mj-lt"/>
              </a:rPr>
              <a:t>= riziko selhání (nebo již selhaly) VF  a jednou z možností řešení stavu u pacienta je operační výkon.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+mj-lt"/>
              </a:rPr>
              <a:t> </a:t>
            </a:r>
            <a:r>
              <a:rPr lang="cs-CZ" sz="1800" b="1" dirty="0">
                <a:latin typeface="+mj-lt"/>
              </a:rPr>
              <a:t>Po operaci = 	Plánovaně -  </a:t>
            </a:r>
            <a:r>
              <a:rPr lang="cs-CZ" sz="1800" dirty="0">
                <a:latin typeface="+mj-lt"/>
              </a:rPr>
              <a:t>rozsáhlá operace, závažné chronické nemoci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latin typeface="+mj-lt"/>
              </a:rPr>
              <a:t>		Neplánovaně</a:t>
            </a:r>
            <a:r>
              <a:rPr lang="cs-CZ" sz="1800" dirty="0">
                <a:latin typeface="+mj-lt"/>
              </a:rPr>
              <a:t> – komplikace v průběhu operačního výkonu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6B5F4846-C9EF-4D41-9AAC-0A8D8EF5D7E7}"/>
              </a:ext>
            </a:extLst>
          </p:cNvPr>
          <p:cNvSpPr txBox="1">
            <a:spLocks/>
          </p:cNvSpPr>
          <p:nvPr/>
        </p:nvSpPr>
        <p:spPr>
          <a:xfrm>
            <a:off x="414000" y="3233268"/>
            <a:ext cx="11300922" cy="1063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b="1" kern="0" dirty="0"/>
              <a:t>Definice:</a:t>
            </a:r>
          </a:p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dirty="0">
                <a:solidFill>
                  <a:srgbClr val="111111"/>
                </a:solidFill>
                <a:latin typeface="Roboto" panose="02000000000000000000" pitchFamily="2" charset="0"/>
              </a:rPr>
              <a:t>Obor zabývající se péčí o pacienta, u kterého jednou z možností léčby je operace a zároveň je ohrožen, nebo již mu selhala jedna či více životních funkcí (VF).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53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B11889-810E-4B7B-90A5-71119E6C17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2B31DF-D2B7-4E6E-A52F-D8227AAE4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EDB2FC-A430-4D84-9CF4-EE0EA579CC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296001"/>
            <a:ext cx="10750553" cy="271576"/>
          </a:xfrm>
        </p:spPr>
        <p:txBody>
          <a:bodyPr/>
          <a:lstStyle/>
          <a:p>
            <a:r>
              <a:rPr lang="cs-CZ" dirty="0"/>
              <a:t>POTENCOVANÁ POOPERAČNÍ REKONVALESCENCE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ED91BA1-D9C5-4EF5-8755-0C96B066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0000DC"/>
                </a:solidFill>
                <a:effectLst/>
              </a:rPr>
              <a:t>E</a:t>
            </a:r>
            <a:r>
              <a:rPr lang="cs-CZ" b="0" i="0" dirty="0" err="1">
                <a:solidFill>
                  <a:srgbClr val="28211F"/>
                </a:solidFill>
                <a:effectLst/>
              </a:rPr>
              <a:t>nhanced</a:t>
            </a:r>
            <a:r>
              <a:rPr lang="cs-CZ" b="0" i="0" dirty="0">
                <a:solidFill>
                  <a:srgbClr val="28211F"/>
                </a:solidFill>
                <a:effectLst/>
              </a:rPr>
              <a:t> </a:t>
            </a:r>
            <a:r>
              <a:rPr lang="cs-CZ" b="0" i="0" dirty="0" err="1">
                <a:solidFill>
                  <a:srgbClr val="0000DC"/>
                </a:solidFill>
                <a:effectLst/>
              </a:rPr>
              <a:t>R</a:t>
            </a:r>
            <a:r>
              <a:rPr lang="cs-CZ" b="0" i="0" dirty="0" err="1">
                <a:solidFill>
                  <a:srgbClr val="28211F"/>
                </a:solidFill>
                <a:effectLst/>
              </a:rPr>
              <a:t>ecovery</a:t>
            </a:r>
            <a:r>
              <a:rPr lang="cs-CZ" b="0" i="0" dirty="0">
                <a:solidFill>
                  <a:srgbClr val="28211F"/>
                </a:solidFill>
                <a:effectLst/>
              </a:rPr>
              <a:t> </a:t>
            </a:r>
            <a:r>
              <a:rPr lang="cs-CZ" b="0" i="0" dirty="0" err="1">
                <a:solidFill>
                  <a:srgbClr val="0000DC"/>
                </a:solidFill>
                <a:effectLst/>
              </a:rPr>
              <a:t>A</a:t>
            </a:r>
            <a:r>
              <a:rPr lang="cs-CZ" b="0" i="0" dirty="0" err="1">
                <a:solidFill>
                  <a:srgbClr val="28211F"/>
                </a:solidFill>
                <a:effectLst/>
              </a:rPr>
              <a:t>fter</a:t>
            </a:r>
            <a:r>
              <a:rPr lang="cs-CZ" b="0" i="0" dirty="0">
                <a:solidFill>
                  <a:srgbClr val="28211F"/>
                </a:solidFill>
                <a:effectLst/>
              </a:rPr>
              <a:t> </a:t>
            </a:r>
            <a:r>
              <a:rPr lang="cs-CZ" b="0" i="0" dirty="0" err="1">
                <a:solidFill>
                  <a:srgbClr val="0000DC"/>
                </a:solidFill>
                <a:effectLst/>
              </a:rPr>
              <a:t>S</a:t>
            </a:r>
            <a:r>
              <a:rPr lang="cs-CZ" b="0" i="0" dirty="0" err="1">
                <a:solidFill>
                  <a:srgbClr val="28211F"/>
                </a:solidFill>
                <a:effectLst/>
              </a:rPr>
              <a:t>urgery</a:t>
            </a:r>
            <a:r>
              <a:rPr lang="cs-CZ" b="0" i="0" dirty="0">
                <a:solidFill>
                  <a:srgbClr val="28211F"/>
                </a:solidFill>
                <a:effectLst/>
              </a:rPr>
              <a:t> </a:t>
            </a:r>
            <a:r>
              <a:rPr lang="cs-CZ" b="0" i="0" dirty="0">
                <a:solidFill>
                  <a:srgbClr val="0000DC"/>
                </a:solidFill>
                <a:effectLst/>
              </a:rPr>
              <a:t>(ERAS)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F7FC540-3893-4DE2-8E3F-2953390A3D6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1092555" cy="4139998"/>
          </a:xfrm>
        </p:spPr>
        <p:txBody>
          <a:bodyPr/>
          <a:lstStyle/>
          <a:p>
            <a:r>
              <a:rPr lang="cs-CZ" dirty="0"/>
              <a:t>Koncept znám od počátku 90</a:t>
            </a:r>
          </a:p>
          <a:p>
            <a:r>
              <a:rPr lang="cs-CZ" dirty="0" err="1"/>
              <a:t>Nezsková</a:t>
            </a:r>
            <a:r>
              <a:rPr lang="cs-CZ" dirty="0"/>
              <a:t> organizace 2010, Švédsko </a:t>
            </a:r>
            <a:r>
              <a:rPr lang="cs-CZ" dirty="0" err="1"/>
              <a:t>ErasSociety</a:t>
            </a:r>
            <a:r>
              <a:rPr lang="cs-CZ" dirty="0"/>
              <a:t> </a:t>
            </a:r>
            <a:r>
              <a:rPr lang="cs-CZ" sz="1100" dirty="0">
                <a:hlinkClick r:id="rId3"/>
              </a:rPr>
              <a:t>Pokyny - ERAS® Society (erassociety.org)</a:t>
            </a:r>
            <a:endParaRPr lang="cs-CZ" dirty="0"/>
          </a:p>
          <a:p>
            <a:r>
              <a:rPr lang="cs-CZ" dirty="0"/>
              <a:t>Ideál = propuštění pacienta do 5 dnů od operace</a:t>
            </a:r>
          </a:p>
          <a:p>
            <a:r>
              <a:rPr lang="cs-CZ" dirty="0"/>
              <a:t>Péče se řídí protokoly (první protokol r. 2001)</a:t>
            </a:r>
          </a:p>
          <a:p>
            <a:pPr lvl="1"/>
            <a:r>
              <a:rPr lang="cs-CZ" dirty="0"/>
              <a:t>Protokol zohledňuje operační obor</a:t>
            </a:r>
          </a:p>
          <a:p>
            <a:pPr lvl="1"/>
            <a:r>
              <a:rPr lang="cs-CZ" dirty="0"/>
              <a:t>Protokol definuje multioborovou spolupráci (lékař, sestra, fyzioterapeut, nutriční terapeut…)</a:t>
            </a:r>
          </a:p>
          <a:p>
            <a:r>
              <a:rPr lang="cs-CZ" dirty="0"/>
              <a:t>Koncept ERAS kroky</a:t>
            </a:r>
          </a:p>
          <a:p>
            <a:pPr lvl="1"/>
            <a:r>
              <a:rPr lang="cs-CZ" dirty="0"/>
              <a:t>Před přijetím pacienta</a:t>
            </a:r>
          </a:p>
          <a:p>
            <a:pPr lvl="1"/>
            <a:r>
              <a:rPr lang="cs-CZ" dirty="0"/>
              <a:t>Předoperační péče</a:t>
            </a:r>
          </a:p>
          <a:p>
            <a:pPr lvl="1"/>
            <a:r>
              <a:rPr lang="cs-CZ" dirty="0"/>
              <a:t>Intraoperační péče</a:t>
            </a:r>
          </a:p>
          <a:p>
            <a:pPr lvl="1"/>
            <a:r>
              <a:rPr lang="cs-CZ" dirty="0"/>
              <a:t>Pooperační péče</a:t>
            </a: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6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B7E199-F21A-42E4-9625-D9CFB5F629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2826DF-38F9-4850-987A-6F58A9A80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18E529-EE7C-4579-86D5-2C4F6C76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93136"/>
            <a:ext cx="10753200" cy="451576"/>
          </a:xfrm>
        </p:spPr>
        <p:txBody>
          <a:bodyPr/>
          <a:lstStyle/>
          <a:p>
            <a:r>
              <a:rPr lang="cs-CZ" dirty="0"/>
              <a:t>Cíle ERAS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9B4BF7-4C7D-40EA-887D-16C01B272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98" y="711157"/>
            <a:ext cx="5324253" cy="5450398"/>
          </a:xfrm>
        </p:spPr>
        <p:txBody>
          <a:bodyPr/>
          <a:lstStyle/>
          <a:p>
            <a:r>
              <a:rPr lang="cs-CZ" sz="2400" dirty="0"/>
              <a:t>Zkrácení doby vyšetření před operací a minimalizace návštěv ambulancí</a:t>
            </a:r>
          </a:p>
          <a:p>
            <a:r>
              <a:rPr lang="cs-CZ" sz="2400" dirty="0"/>
              <a:t>Optimální příprava pacienta</a:t>
            </a:r>
          </a:p>
          <a:p>
            <a:r>
              <a:rPr lang="cs-CZ" sz="2400" dirty="0"/>
              <a:t>Zkrácení pobytu na JIP</a:t>
            </a:r>
          </a:p>
          <a:p>
            <a:r>
              <a:rPr lang="cs-CZ" sz="2400" dirty="0"/>
              <a:t>Omezení infuzní terapie</a:t>
            </a:r>
          </a:p>
          <a:p>
            <a:r>
              <a:rPr lang="cs-CZ" sz="2400" dirty="0"/>
              <a:t>Omezení podávání opiátů</a:t>
            </a:r>
          </a:p>
          <a:p>
            <a:r>
              <a:rPr lang="cs-CZ" sz="2400" dirty="0"/>
              <a:t>Redukce laboratorního testování</a:t>
            </a:r>
          </a:p>
          <a:p>
            <a:r>
              <a:rPr lang="cs-CZ" sz="2400" dirty="0"/>
              <a:t>Snížení výskytu komplikací</a:t>
            </a:r>
          </a:p>
          <a:p>
            <a:r>
              <a:rPr lang="cs-CZ" sz="2400" dirty="0"/>
              <a:t>Navýšení informovanosti pacienta, osob blízkých</a:t>
            </a:r>
          </a:p>
          <a:p>
            <a:r>
              <a:rPr lang="cs-CZ" sz="2400" dirty="0"/>
              <a:t>Snížení nákladů a navýšení efektivnosti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E1356FBF-A915-4430-A2DC-7EDCCE643B81}"/>
              </a:ext>
            </a:extLst>
          </p:cNvPr>
          <p:cNvSpPr txBox="1">
            <a:spLocks/>
          </p:cNvSpPr>
          <p:nvPr/>
        </p:nvSpPr>
        <p:spPr>
          <a:xfrm>
            <a:off x="5747657" y="703801"/>
            <a:ext cx="6277898" cy="54503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Příprava na operaci</a:t>
            </a:r>
          </a:p>
          <a:p>
            <a:r>
              <a:rPr lang="cs-CZ" dirty="0"/>
              <a:t>Informovanost (pacienta, blízkých)</a:t>
            </a:r>
          </a:p>
          <a:p>
            <a:r>
              <a:rPr lang="cs-CZ" dirty="0"/>
              <a:t>Přijetí na kliniku krátce před operací</a:t>
            </a:r>
          </a:p>
          <a:p>
            <a:r>
              <a:rPr lang="cs-CZ" dirty="0"/>
              <a:t>Předcházení nevolnosti po anestezii</a:t>
            </a:r>
          </a:p>
          <a:p>
            <a:r>
              <a:rPr lang="cs-CZ" dirty="0"/>
              <a:t>Optimální terapie bolesti</a:t>
            </a:r>
          </a:p>
          <a:p>
            <a:r>
              <a:rPr lang="cs-CZ" dirty="0"/>
              <a:t>Šetrnější operace a anestetické metody</a:t>
            </a:r>
          </a:p>
          <a:p>
            <a:r>
              <a:rPr lang="cs-CZ" dirty="0"/>
              <a:t>Rychlá </a:t>
            </a:r>
            <a:r>
              <a:rPr lang="cs-CZ" dirty="0" err="1"/>
              <a:t>ralimentace</a:t>
            </a:r>
            <a:endParaRPr lang="cs-CZ" dirty="0"/>
          </a:p>
          <a:p>
            <a:r>
              <a:rPr lang="cs-CZ" dirty="0"/>
              <a:t>Rychlá vertikalizace</a:t>
            </a:r>
          </a:p>
          <a:p>
            <a:r>
              <a:rPr lang="cs-CZ" dirty="0"/>
              <a:t>Rychlé propuštění</a:t>
            </a:r>
          </a:p>
          <a:p>
            <a:r>
              <a:rPr lang="cs-CZ" dirty="0"/>
              <a:t>Rychlý návrat k samostatnosti</a:t>
            </a:r>
          </a:p>
          <a:p>
            <a:r>
              <a:rPr lang="cs-CZ" dirty="0"/>
              <a:t>Menší riziko infekce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38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ACC608-F3F6-41AB-8905-6937E5550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8E59D1-ECCD-47D6-97A2-6DF280EBA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F70138-884C-4513-B1FE-10C051F0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ERAS vzniká na základě EBM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0103D0-2860-48AD-A811-FAEB0F3E3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Jednotlivým intervencím vybraným na základě systematické literární rešerše je přiřazena odpovídající kategorie KVALITY důkazů a kategorie SÍLY DOPORUČENÍ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27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4ACC70-A8F9-4C44-911C-B7112C17A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46D586-C848-44F9-917B-F38EE7B09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6AD052-B0A4-4A9D-804B-E8BF812C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8930"/>
            <a:ext cx="10753200" cy="451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276527-B859-4DF1-8DA1-2318EB03CA78}"/>
              </a:ext>
            </a:extLst>
          </p:cNvPr>
          <p:cNvSpPr txBox="1"/>
          <p:nvPr/>
        </p:nvSpPr>
        <p:spPr>
          <a:xfrm>
            <a:off x="719138" y="530506"/>
            <a:ext cx="1080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000000"/>
                </a:solidFill>
                <a:effectLst/>
                <a:latin typeface="+mj-lt"/>
              </a:rPr>
              <a:t>Systém GRADE pro hodnocení KVALITY DŮKAZŮ (</a:t>
            </a:r>
            <a:r>
              <a:rPr lang="cs-CZ" sz="2000" b="1" i="0" dirty="0" err="1">
                <a:solidFill>
                  <a:srgbClr val="000000"/>
                </a:solidFill>
                <a:effectLst/>
                <a:latin typeface="+mj-lt"/>
              </a:rPr>
              <a:t>Guyatt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+mj-lt"/>
              </a:rPr>
              <a:t> et al. 2008</a:t>
            </a:r>
            <a:r>
              <a:rPr lang="cs-CZ" sz="2000" b="1" dirty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489CDCCE-C14B-4A30-8B85-DF04EE2F1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50743"/>
              </p:ext>
            </p:extLst>
          </p:nvPr>
        </p:nvGraphicFramePr>
        <p:xfrm>
          <a:off x="746670" y="982082"/>
          <a:ext cx="10752136" cy="2633152"/>
        </p:xfrm>
        <a:graphic>
          <a:graphicData uri="http://schemas.openxmlformats.org/drawingml/2006/table">
            <a:tbl>
              <a:tblPr/>
              <a:tblGrid>
                <a:gridCol w="5376068">
                  <a:extLst>
                    <a:ext uri="{9D8B030D-6E8A-4147-A177-3AD203B41FA5}">
                      <a16:colId xmlns:a16="http://schemas.microsoft.com/office/drawing/2014/main" val="4256928883"/>
                    </a:ext>
                  </a:extLst>
                </a:gridCol>
                <a:gridCol w="5376068">
                  <a:extLst>
                    <a:ext uri="{9D8B030D-6E8A-4147-A177-3AD203B41FA5}">
                      <a16:colId xmlns:a16="http://schemas.microsoft.com/office/drawing/2014/main" val="127053174"/>
                    </a:ext>
                  </a:extLst>
                </a:gridCol>
              </a:tblGrid>
              <a:tr h="33431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Úroveň důkazů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Definice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91911"/>
                  </a:ext>
                </a:extLst>
              </a:tr>
              <a:tr h="585055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Vysoce kvalitní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Další výzkum pravděpodobně nezmění důvěru v odhad účinku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93827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Střední kvalita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Další výzkum bude mít pravděpodobně významný dopad na spolehlivost odhadu účinku a může odhad změnit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87102"/>
                  </a:ext>
                </a:extLst>
              </a:tr>
              <a:tr h="494421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Nízká kvalita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Další výzkum bude mít velmi pravděpodobně významný dopad na spolehlivost odhadu účinku a pravděpodobně odhad změní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20451"/>
                  </a:ext>
                </a:extLst>
              </a:tr>
              <a:tr h="198845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Velmi nízká kvalita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Jakýkoli odhad účinku je velmi nejistý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60393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EEBC25F8-9F91-4EEB-8486-E693951DB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00718"/>
              </p:ext>
            </p:extLst>
          </p:nvPr>
        </p:nvGraphicFramePr>
        <p:xfrm>
          <a:off x="746670" y="4005882"/>
          <a:ext cx="10752136" cy="1715428"/>
        </p:xfrm>
        <a:graphic>
          <a:graphicData uri="http://schemas.openxmlformats.org/drawingml/2006/table">
            <a:tbl>
              <a:tblPr/>
              <a:tblGrid>
                <a:gridCol w="5376068">
                  <a:extLst>
                    <a:ext uri="{9D8B030D-6E8A-4147-A177-3AD203B41FA5}">
                      <a16:colId xmlns:a16="http://schemas.microsoft.com/office/drawing/2014/main" val="1865607389"/>
                    </a:ext>
                  </a:extLst>
                </a:gridCol>
                <a:gridCol w="5376068">
                  <a:extLst>
                    <a:ext uri="{9D8B030D-6E8A-4147-A177-3AD203B41FA5}">
                      <a16:colId xmlns:a16="http://schemas.microsoft.com/office/drawing/2014/main" val="677858506"/>
                    </a:ext>
                  </a:extLst>
                </a:gridCol>
              </a:tblGrid>
              <a:tr h="326590"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Síla doporučení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Definice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60332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Silná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Ž</a:t>
                      </a:r>
                      <a:r>
                        <a:rPr lang="en-US" sz="1600" dirty="0" err="1">
                          <a:effectLst/>
                        </a:rPr>
                        <a:t>ádoucí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účinky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intervence </a:t>
                      </a:r>
                      <a:r>
                        <a:rPr lang="en-US" sz="1600" dirty="0" err="1">
                          <a:effectLst/>
                        </a:rPr>
                        <a:t>převažují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nad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nežádoucími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účinky</a:t>
                      </a:r>
                      <a:endParaRPr lang="en-US" sz="1600" dirty="0">
                        <a:effectLst/>
                      </a:endParaRP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0705"/>
                  </a:ext>
                </a:extLst>
              </a:tr>
              <a:tr h="816476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Slabá</a:t>
                      </a: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Není jednoznačně jisté, že žádoucí účinky </a:t>
                      </a:r>
                      <a:r>
                        <a:rPr lang="cs-CZ" sz="1600" dirty="0" err="1">
                          <a:effectLst/>
                        </a:rPr>
                        <a:t>přvažují</a:t>
                      </a:r>
                      <a:r>
                        <a:rPr lang="cs-CZ" sz="1600" dirty="0">
                          <a:effectLst/>
                        </a:rPr>
                        <a:t> nad nežádoucími, ale lze to předpokládat nekvalitní důkazy, vyváženost výsledků)</a:t>
                      </a:r>
                      <a:endParaRPr lang="en-US" sz="1600" dirty="0">
                        <a:effectLst/>
                      </a:endParaRPr>
                    </a:p>
                  </a:txBody>
                  <a:tcPr marL="83579" marR="83579" marT="41790" marB="417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1957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036813C4-BD0B-4C5B-BBCB-9588D0E5C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2" y="425748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3BFECE-0CD1-4A59-B46A-64FAF5967F8C}"/>
              </a:ext>
            </a:extLst>
          </p:cNvPr>
          <p:cNvSpPr txBox="1"/>
          <p:nvPr/>
        </p:nvSpPr>
        <p:spPr>
          <a:xfrm>
            <a:off x="666000" y="3615234"/>
            <a:ext cx="10725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  <a:latin typeface="+mj-lt"/>
              </a:rPr>
              <a:t>Systém GRADE pro hodnocení síly doporučení</a:t>
            </a:r>
            <a:r>
              <a:rPr lang="cs-CZ" sz="2000" b="1" dirty="0">
                <a:solidFill>
                  <a:srgbClr val="000000"/>
                </a:solidFill>
                <a:latin typeface="+mj-lt"/>
              </a:rPr>
              <a:t> (</a:t>
            </a:r>
            <a:r>
              <a:rPr lang="cs-CZ" sz="2000" b="1" dirty="0" err="1">
                <a:solidFill>
                  <a:srgbClr val="000000"/>
                </a:solidFill>
                <a:latin typeface="+mj-lt"/>
              </a:rPr>
              <a:t>Guyatt</a:t>
            </a:r>
            <a:r>
              <a:rPr lang="cs-CZ" sz="2000" b="1" dirty="0">
                <a:solidFill>
                  <a:srgbClr val="000000"/>
                </a:solidFill>
                <a:latin typeface="+mj-lt"/>
              </a:rPr>
              <a:t> et al. 2008)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14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C7612C8-0BAA-45E0-BFBC-F55E0AE94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59213"/>
              </p:ext>
            </p:extLst>
          </p:nvPr>
        </p:nvGraphicFramePr>
        <p:xfrm>
          <a:off x="0" y="0"/>
          <a:ext cx="12192000" cy="6804307"/>
        </p:xfrm>
        <a:graphic>
          <a:graphicData uri="http://schemas.openxmlformats.org/drawingml/2006/table">
            <a:tbl>
              <a:tblPr/>
              <a:tblGrid>
                <a:gridCol w="298580">
                  <a:extLst>
                    <a:ext uri="{9D8B030D-6E8A-4147-A177-3AD203B41FA5}">
                      <a16:colId xmlns:a16="http://schemas.microsoft.com/office/drawing/2014/main" val="1549123823"/>
                    </a:ext>
                  </a:extLst>
                </a:gridCol>
                <a:gridCol w="1940767">
                  <a:extLst>
                    <a:ext uri="{9D8B030D-6E8A-4147-A177-3AD203B41FA5}">
                      <a16:colId xmlns:a16="http://schemas.microsoft.com/office/drawing/2014/main" val="1163634633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713748742"/>
                    </a:ext>
                  </a:extLst>
                </a:gridCol>
                <a:gridCol w="2034073">
                  <a:extLst>
                    <a:ext uri="{9D8B030D-6E8A-4147-A177-3AD203B41FA5}">
                      <a16:colId xmlns:a16="http://schemas.microsoft.com/office/drawing/2014/main" val="3059337468"/>
                    </a:ext>
                  </a:extLst>
                </a:gridCol>
                <a:gridCol w="603380">
                  <a:extLst>
                    <a:ext uri="{9D8B030D-6E8A-4147-A177-3AD203B41FA5}">
                      <a16:colId xmlns:a16="http://schemas.microsoft.com/office/drawing/2014/main" val="309977432"/>
                    </a:ext>
                  </a:extLst>
                </a:gridCol>
              </a:tblGrid>
              <a:tr h="363810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>
                          <a:effectLst/>
                        </a:rPr>
                        <a:t>Číslo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>
                          <a:effectLst/>
                        </a:rPr>
                        <a:t>Doporučení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>
                          <a:effectLst/>
                        </a:rPr>
                        <a:t>Intervence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>
                          <a:effectLst/>
                        </a:rPr>
                        <a:t>Úroveň důkazů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>
                          <a:effectLst/>
                        </a:rPr>
                        <a:t>Stupeň doporučení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848004"/>
                  </a:ext>
                </a:extLst>
              </a:tr>
              <a:tr h="21212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Předoperační informace,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Pacienti by měli běžně absolvovat předoperační edukaci a poradenství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Nízký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560472"/>
                  </a:ext>
                </a:extLst>
              </a:tr>
              <a:tr h="186134">
                <a:tc rowSpan="3"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2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Předoperační optimalizace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Před operací se doporučuje přestat kouřit 4 týdny nebo déle.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Kouření: Vysoká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447577"/>
                  </a:ext>
                </a:extLst>
              </a:tr>
              <a:tr h="245876">
                <a:tc vMerge="1"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Pro osoby zneužívající alkohol se doporučují programy odvykání alkoholu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Alkohol: Nízký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015504"/>
                  </a:ext>
                </a:extLst>
              </a:tr>
              <a:tr h="212129">
                <a:tc vMerge="1"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Anémie by měla být aktivně identifikována, vyšetřena a předoperačně korigována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Vysoký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 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277178"/>
                  </a:ext>
                </a:extLst>
              </a:tr>
              <a:tr h="35296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3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Předoperační hladovění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Čiré tekutiny by měly být ponechány až 2 hodiny a pevné látky až 6 hodin před zahájením anestezie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Mírný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55310"/>
                  </a:ext>
                </a:extLst>
              </a:tr>
              <a:tr h="36381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Standardní anestetický protokol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Celková anestezie i neuraxiální techniky mohou být použity jako součást multimodálních anestetických režimů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Celková anestezie: střední neuraxiální techniky: střední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509462"/>
                  </a:ext>
                </a:extLst>
              </a:tr>
              <a:tr h="414619"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Použití lokálních anestetik pro infiltrační analgezii a nervové blokády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 rámci multimodálního analgetického režimu šetřícího opioidy se rutinní použití LIA doporučuje pro náhradu kolenního kloubu, ale nikoli pro náhradu kyčle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LIA u náhrady kolena: Vysoká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612837"/>
                  </a:ext>
                </a:extLst>
              </a:tr>
              <a:tr h="1861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Techniky nervové blokády neprokázaly klinickou převahu nad LIA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33827"/>
                  </a:ext>
                </a:extLst>
              </a:tr>
              <a:tr h="36381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Pooperační nevolnost a zvracení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Pacienti by měli být vyšetřeni a měla by jim být poskytnuta multimodální profylaxe a léčba PONV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Mírný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529354"/>
                  </a:ext>
                </a:extLst>
              </a:tr>
              <a:tr h="36381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7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Prevence peroperačních krevních ztrát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Kyselina </a:t>
                      </a:r>
                      <a:r>
                        <a:rPr lang="cs-CZ" sz="1200" dirty="0" err="1">
                          <a:effectLst/>
                        </a:rPr>
                        <a:t>tranexamová</a:t>
                      </a:r>
                      <a:r>
                        <a:rPr lang="cs-CZ" sz="1200" dirty="0">
                          <a:effectLst/>
                        </a:rPr>
                        <a:t> se doporučuje ke snížení </a:t>
                      </a:r>
                      <a:r>
                        <a:rPr lang="cs-CZ" sz="1200" dirty="0" err="1">
                          <a:effectLst/>
                        </a:rPr>
                        <a:t>peroperačních</a:t>
                      </a:r>
                      <a:r>
                        <a:rPr lang="cs-CZ" sz="1200" dirty="0">
                          <a:effectLst/>
                        </a:rPr>
                        <a:t> krevních ztrát a požadavku na pooperační alogenní krevní transfuzi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Vysoký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17305"/>
                  </a:ext>
                </a:extLst>
              </a:tr>
              <a:tr h="186134"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8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Perioperační orální analgezie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K analgezii by měl být přijat multimodální přístup šetřící opioidy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Paracetamol: střední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044636"/>
                  </a:ext>
                </a:extLst>
              </a:tr>
              <a:tr h="2121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U pacientů bez kontraindikací se doporučuje rutinní užívání paracetamolu a NSAID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NSAID: Vysoká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60207"/>
                  </a:ext>
                </a:extLst>
              </a:tr>
              <a:tr h="21212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9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Udržování normotermie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Normální tělesná teplota by měla být udržována před operací a po operaci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Vysoký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58255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10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Antimikrobiální profylaxe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Pacienti by měli dostávat systémovou antimikrobiální profylaxi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Mírný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41918"/>
                  </a:ext>
                </a:extLst>
              </a:tr>
              <a:tr h="36381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11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Antitrombotická profylaxe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Pacienti mají zvýšené riziko VTE a měli by podstoupit farmakologickou a mechanickou profylaxi v souladu s místní politikou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Mírný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626724"/>
                  </a:ext>
                </a:extLst>
              </a:tr>
              <a:tr h="380870"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12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Peroperační chirurgické faktory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Neexistují žádné nezvratné důkazy, že volba chirurgického přístupu urychluje dosažení propouštěcích kritérií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Vysoký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671615"/>
                  </a:ext>
                </a:extLst>
              </a:tr>
              <a:tr h="1861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Proto nelze dát žádné doporučení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155381"/>
                  </a:ext>
                </a:extLst>
              </a:tr>
              <a:tr h="36381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13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Peroperační hospodaření s tekutinami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Je třeba udržovat rovnováhu tekutin, aby se zabránilo nadměrné a nedostatečné hydrataci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Mírný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789330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14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Pooperační nutriční péče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Měl by být podporován brzký návrat k normální stravě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Nízký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139663"/>
                  </a:ext>
                </a:extLst>
              </a:tr>
              <a:tr h="35296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15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Včasná mobilizace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Pacienti by měli být mobilizováni co nejdříve, aby se usnadnilo včasné dosažení propouštěcích kritérií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Mírný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455250"/>
                  </a:ext>
                </a:extLst>
              </a:tr>
              <a:tr h="36381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16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Vypouštění na základě kritérií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K usnadnění propuštění pacienta přímo domů by měla být použita týmová funkční propouštěcí kritéria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Nízký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390032"/>
                  </a:ext>
                </a:extLst>
              </a:tr>
              <a:tr h="448366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17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Neustálé zlepšování a audit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Doporučuje se rutinní interní a/nebo externí audit procesních opatření, klinických výsledků, nákladové efektivity, spokojenosti/zkušenosti pacientů a změn v cestě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Nízký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Silný</a:t>
                      </a:r>
                    </a:p>
                  </a:txBody>
                  <a:tcPr marL="8705" marR="8705" marT="4353" marB="435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627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0281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BCB992-53AB-4114-B806-960C95D812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42ACE3-063D-4F42-9C69-D624836E6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BE0D7D6E-9331-4043-AD38-CFDD841AA99C}"/>
              </a:ext>
            </a:extLst>
          </p:cNvPr>
          <p:cNvSpPr/>
          <p:nvPr/>
        </p:nvSpPr>
        <p:spPr bwMode="auto">
          <a:xfrm>
            <a:off x="1331167" y="0"/>
            <a:ext cx="10789298" cy="4711959"/>
          </a:xfrm>
          <a:prstGeom prst="wedgeEllipseCallout">
            <a:avLst>
              <a:gd name="adj1" fmla="val -47061"/>
              <a:gd name="adj2" fmla="val 6751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Použijte koncepty ERAS při tvorbě posterů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(s ohledem na stanovené téma)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82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C00CEA-82DA-469A-A62C-FA884391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2B24DE-3B73-4BAC-BB39-780386A29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B004D4-C152-4B7A-88CC-9E4171397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5" r="51297" b="5527"/>
          <a:stretch/>
        </p:blipFill>
        <p:spPr>
          <a:xfrm>
            <a:off x="0" y="138896"/>
            <a:ext cx="11588628" cy="574152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C7F61A9-E3E5-43A0-8DBF-C768EF604352}"/>
              </a:ext>
            </a:extLst>
          </p:cNvPr>
          <p:cNvSpPr/>
          <p:nvPr/>
        </p:nvSpPr>
        <p:spPr bwMode="auto">
          <a:xfrm>
            <a:off x="2733869" y="1474237"/>
            <a:ext cx="270588" cy="27991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418A875-F53E-413A-A571-57CB2B051764}"/>
              </a:ext>
            </a:extLst>
          </p:cNvPr>
          <p:cNvSpPr/>
          <p:nvPr/>
        </p:nvSpPr>
        <p:spPr bwMode="auto">
          <a:xfrm>
            <a:off x="93307" y="5225143"/>
            <a:ext cx="1259632" cy="35767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384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ERAS, pojem chirurgie v IP[20230216132716581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635</TotalTime>
  <Words>4076</Words>
  <Application>Microsoft Office PowerPoint</Application>
  <PresentationFormat>Širokoúhlá obrazovka</PresentationFormat>
  <Paragraphs>278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Open Sans</vt:lpstr>
      <vt:lpstr>Roboto</vt:lpstr>
      <vt:lpstr>Tahoma</vt:lpstr>
      <vt:lpstr>Wingdings</vt:lpstr>
      <vt:lpstr>Prezentace_MU_CZ</vt:lpstr>
      <vt:lpstr>Definice pojmu chirurgie v IP  ERAS</vt:lpstr>
      <vt:lpstr>Definice chirurgické intenzivní medicíny</vt:lpstr>
      <vt:lpstr>Enhanced Recovery After Surgery (ERAS)</vt:lpstr>
      <vt:lpstr>Cíle ERAS</vt:lpstr>
      <vt:lpstr>Koncept ERAS vzniká na základě EBM</vt:lpstr>
      <vt:lpstr>Prezentace aplikace PowerPoint</vt:lpstr>
      <vt:lpstr>Prezentace aplikace PowerPoint</vt:lpstr>
      <vt:lpstr>Prezentace aplikace PowerPoint</vt:lpstr>
      <vt:lpstr>Prezentace aplikace PowerPoint</vt:lpstr>
      <vt:lpstr>Lepší zotavení po operaci je spojeno se zkrácenou délkou pobytu v nemocnici po urgentní nebo nouzové izolované operaci bypassu koronárních tepen v městské fakultní nemocnici terciární péče: Analýza přerušených časových řad s odpovídajícím skóre </vt:lpstr>
      <vt:lpstr>Impelentace ERAS (zvýšené rekonvalescence po chirurgickém zákroku) u pacientů podstupujících zadní hrudní fúzi pro degenerativní deformitu páteře </vt:lpstr>
      <vt:lpstr>Intra- a pooperační výsledky u benigních gynekologických operacích před a po zavedení ERAS (zvýšené rekonvalescence po chirurgickém zákroku): srovnání.</vt:lpstr>
      <vt:lpstr>Výhody ERAS</vt:lpstr>
      <vt:lpstr>Souvislost mezi protokolem Enhanced Recovery After Surgery (ERAS), rizikovými faktory a 3letým přežitím po kolorektální operaci rakoviny u starších osob. </vt:lpstr>
      <vt:lpstr>Zlepšené zotavení po operaci u dětí podstupujících operaci břicha: metaanalýza </vt:lpstr>
      <vt:lpstr>Soulad s doporučeními protokolu Enhanced Recovery After Surgery (ERAS) pro bariatrickou chirurgii v centru pro léčbu obezity </vt:lpstr>
      <vt:lpstr>Přerušení mechanické přípravy střev u pokročilé chirurgie rakoviny vaječníků: iniciativa pro lepší zotavení po operaci (ERAS). </vt:lpstr>
      <vt:lpstr>Perioperační hospodaření s tekutinami ovlivňuje míru komplikací a délku hospitalizace v protokolu zvýšeného zotavení po operaci (ERAS) u pacientů s kolorektálním karcinomem </vt:lpstr>
      <vt:lpstr>European Enhanced Recovery After Surgery (ERAS) gynekologický onkologický průzkum: Stav implementace protokolu ERAS v Evropě.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Jiří Šišma</cp:lastModifiedBy>
  <cp:revision>38</cp:revision>
  <cp:lastPrinted>1601-01-01T00:00:00Z</cp:lastPrinted>
  <dcterms:created xsi:type="dcterms:W3CDTF">2021-09-08T10:42:39Z</dcterms:created>
  <dcterms:modified xsi:type="dcterms:W3CDTF">2023-02-16T14:29:02Z</dcterms:modified>
</cp:coreProperties>
</file>