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99" r:id="rId2"/>
  </p:sldMasterIdLst>
  <p:notesMasterIdLst>
    <p:notesMasterId r:id="rId31"/>
  </p:notesMasterIdLst>
  <p:handoutMasterIdLst>
    <p:handoutMasterId r:id="rId32"/>
  </p:handoutMasterIdLst>
  <p:sldIdLst>
    <p:sldId id="256" r:id="rId3"/>
    <p:sldId id="290" r:id="rId4"/>
    <p:sldId id="262" r:id="rId5"/>
    <p:sldId id="261" r:id="rId6"/>
    <p:sldId id="258" r:id="rId7"/>
    <p:sldId id="263" r:id="rId8"/>
    <p:sldId id="287" r:id="rId9"/>
    <p:sldId id="264" r:id="rId10"/>
    <p:sldId id="268" r:id="rId11"/>
    <p:sldId id="284" r:id="rId12"/>
    <p:sldId id="266" r:id="rId13"/>
    <p:sldId id="286" r:id="rId14"/>
    <p:sldId id="288" r:id="rId15"/>
    <p:sldId id="289" r:id="rId16"/>
    <p:sldId id="281" r:id="rId17"/>
    <p:sldId id="282" r:id="rId18"/>
    <p:sldId id="272" r:id="rId19"/>
    <p:sldId id="273" r:id="rId20"/>
    <p:sldId id="274" r:id="rId21"/>
    <p:sldId id="276" r:id="rId22"/>
    <p:sldId id="285" r:id="rId23"/>
    <p:sldId id="267" r:id="rId24"/>
    <p:sldId id="277" r:id="rId25"/>
    <p:sldId id="278" r:id="rId26"/>
    <p:sldId id="275" r:id="rId27"/>
    <p:sldId id="270" r:id="rId28"/>
    <p:sldId id="279" r:id="rId29"/>
    <p:sldId id="260" r:id="rId30"/>
  </p:sldIdLst>
  <p:sldSz cx="12192000" cy="6858000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8" d="100"/>
          <a:sy n="98" d="100"/>
        </p:scale>
        <p:origin x="102" y="4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389" y="413999"/>
            <a:ext cx="2074481" cy="10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33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8303803E-85B6-4F0F-82F5-E307C79DB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0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5D6031E-ADF9-4848-9898-66224BC41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29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1" y="1701505"/>
            <a:ext cx="5219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1" y="1701505"/>
            <a:ext cx="5219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BF859A01-CA85-4196-A73B-391EAD035D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95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543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1" y="1701505"/>
            <a:ext cx="5219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1" y="1701505"/>
            <a:ext cx="5219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7B71FF1-6349-4B74-AD1A-A4728AEB1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5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7" y="2596847"/>
            <a:ext cx="4125465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0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AD29719-5A68-4154-86D7-62577D74A5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04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0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2" y="1692004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35CD4C23-1EA7-4EF1-877D-56B71C80C5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6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991E4F8-0689-45C0-8765-EEBAED7BFB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90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7860261-4803-41A4-842D-282F78D88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45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8" y="71871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0" y="718714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74DDF7C9-2EC9-479B-ABD7-99841A082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70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7901" y="6049462"/>
            <a:ext cx="1168795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7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1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B891A06-2362-48CB-B8C7-150561D27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389" y="413999"/>
            <a:ext cx="2074481" cy="10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7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6D3041C-E8DB-394D-8CBD-A19CAB995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389" y="415968"/>
            <a:ext cx="2074481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53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115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1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F0A721D-0B43-7043-8933-AD2A68D4E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389" y="415968"/>
            <a:ext cx="2074481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22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7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218105D-7192-3A40-B34B-CBC5FC839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7901" y="6050570"/>
            <a:ext cx="1168795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85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orient="horz" pos="42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0800" y="2012704"/>
            <a:ext cx="5510400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54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23" y="2731338"/>
            <a:ext cx="7175955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8105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3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japos@mail.muni.cz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8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087884"/>
            <a:ext cx="11703302" cy="1062088"/>
          </a:xfrm>
        </p:spPr>
        <p:txBody>
          <a:bodyPr/>
          <a:lstStyle/>
          <a:p>
            <a:r>
              <a:rPr lang="cs-CZ" dirty="0"/>
              <a:t>Mgr. Alena Pospíšilová, Ph.D.</a:t>
            </a:r>
          </a:p>
          <a:p>
            <a:endParaRPr lang="cs-CZ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2F64B7-424A-4D2C-97C2-9C9F1732F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9037" y="2046841"/>
            <a:ext cx="1180223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dirty="0">
                <a:solidFill>
                  <a:schemeClr val="tx2"/>
                </a:solidFill>
                <a:latin typeface="+mj-lt"/>
              </a:rPr>
              <a:t>Intenzivní ošetřovatelská péče v chirurgických oborech I – cvičení </a:t>
            </a:r>
            <a:r>
              <a:rPr lang="cs-CZ" altLang="cs-CZ" sz="3200" dirty="0">
                <a:solidFill>
                  <a:schemeClr val="tx2"/>
                </a:solidFill>
                <a:latin typeface="+mj-lt"/>
              </a:rPr>
              <a:t>(MIOC0231c)  </a:t>
            </a:r>
            <a:endParaRPr lang="cs-CZ" altLang="cs-CZ" dirty="0">
              <a:solidFill>
                <a:schemeClr val="tx2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C40DBC-DCA4-4BC2-8546-EBC19E0C63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26D41A-E4A7-433E-8257-E6378872F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773FA3-8514-4EB4-BE1D-3B515491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CHIRURGIE </a:t>
            </a:r>
            <a:r>
              <a:rPr lang="cs-CZ" dirty="0"/>
              <a:t>TLUSTÉHO STŘEVA A RECTA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001D638-16DA-473C-909A-CFD409E909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r="16308"/>
          <a:stretch/>
        </p:blipFill>
        <p:spPr>
          <a:xfrm>
            <a:off x="10008158" y="0"/>
            <a:ext cx="2183842" cy="1604501"/>
          </a:xfrm>
          <a:prstGeom prst="rect">
            <a:avLst/>
          </a:prstGeom>
        </p:spPr>
      </p:pic>
      <p:sp>
        <p:nvSpPr>
          <p:cNvPr id="12" name="Zástupný obsah 7">
            <a:extLst>
              <a:ext uri="{FF2B5EF4-FFF2-40B4-BE49-F238E27FC236}">
                <a16:creationId xmlns:a16="http://schemas.microsoft.com/office/drawing/2014/main" id="{A40EB0BA-26EC-4623-A11C-B3312615528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358900"/>
            <a:ext cx="5219700" cy="4140200"/>
          </a:xfrm>
        </p:spPr>
        <p:txBody>
          <a:bodyPr/>
          <a:lstStyle/>
          <a:p>
            <a:r>
              <a:rPr lang="cs-CZ" dirty="0"/>
              <a:t>Termín: 23. 2.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</a:t>
            </a:r>
            <a:r>
              <a:rPr lang="cs-CZ" dirty="0" err="1"/>
              <a:t>Škollová</a:t>
            </a:r>
            <a:r>
              <a:rPr lang="cs-CZ" dirty="0"/>
              <a:t> Barbora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247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D061B3-B4E4-4D4D-8F5D-0F35D49FA9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76AE0B-0E95-42E7-A393-1136C5DD1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FBC24F-4196-409C-AE6B-EA1C6ACD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CHIRURGIE</a:t>
            </a:r>
            <a:r>
              <a:rPr lang="cs-CZ" dirty="0"/>
              <a:t> NÁHLÉ PŘÍHODY BŘIŠNÍ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FA120B6-2916-4A83-899A-059F6ADF5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25" y="0"/>
            <a:ext cx="1539475" cy="1939739"/>
          </a:xfrm>
          <a:prstGeom prst="rect">
            <a:avLst/>
          </a:prstGeom>
        </p:spPr>
      </p:pic>
      <p:sp>
        <p:nvSpPr>
          <p:cNvPr id="13" name="Zástupný obsah 7">
            <a:extLst>
              <a:ext uri="{FF2B5EF4-FFF2-40B4-BE49-F238E27FC236}">
                <a16:creationId xmlns:a16="http://schemas.microsoft.com/office/drawing/2014/main" id="{E4B01724-4F0A-481D-AB16-69315E658EA2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68073"/>
            <a:ext cx="5219998" cy="4669927"/>
          </a:xfrm>
        </p:spPr>
        <p:txBody>
          <a:bodyPr/>
          <a:lstStyle/>
          <a:p>
            <a:r>
              <a:rPr lang="cs-CZ" dirty="0"/>
              <a:t>Termín: 23. 2.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Lučanská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37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C40DBC-DCA4-4BC2-8546-EBC19E0C63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26D41A-E4A7-433E-8257-E6378872F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773FA3-8514-4EB4-BE1D-3B515491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78424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DERIVAČNÍ STOMIE </a:t>
            </a:r>
            <a:r>
              <a:rPr lang="cs-CZ" sz="2400" dirty="0"/>
              <a:t>(GIT, </a:t>
            </a:r>
            <a:r>
              <a:rPr lang="cs-CZ" sz="2400" dirty="0" err="1"/>
              <a:t>uropoetický</a:t>
            </a:r>
            <a:r>
              <a:rPr lang="cs-CZ" sz="2400" dirty="0"/>
              <a:t> trakt)</a:t>
            </a:r>
          </a:p>
        </p:txBody>
      </p:sp>
      <p:sp>
        <p:nvSpPr>
          <p:cNvPr id="12" name="Zástupný obsah 7">
            <a:extLst>
              <a:ext uri="{FF2B5EF4-FFF2-40B4-BE49-F238E27FC236}">
                <a16:creationId xmlns:a16="http://schemas.microsoft.com/office/drawing/2014/main" id="{A40EB0BA-26EC-4623-A11C-B3312615528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817542"/>
            <a:ext cx="5219700" cy="4140200"/>
          </a:xfrm>
        </p:spPr>
        <p:txBody>
          <a:bodyPr/>
          <a:lstStyle/>
          <a:p>
            <a:r>
              <a:rPr lang="cs-CZ" dirty="0"/>
              <a:t>Termín: 2. 3.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Beňová</a:t>
            </a:r>
          </a:p>
        </p:txBody>
      </p:sp>
      <p:pic>
        <p:nvPicPr>
          <p:cNvPr id="4098" name="Picture 2" descr="Nalezený obrázek pro STOMIE">
            <a:extLst>
              <a:ext uri="{FF2B5EF4-FFF2-40B4-BE49-F238E27FC236}">
                <a16:creationId xmlns:a16="http://schemas.microsoft.com/office/drawing/2014/main" id="{8BC0DBA5-FB82-46C0-8D33-53A35C53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4849"/>
            <a:ext cx="2457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87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C40DBC-DCA4-4BC2-8546-EBC19E0C63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26D41A-E4A7-433E-8257-E6378872F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773FA3-8514-4EB4-BE1D-3B515491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78424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Měření nitrobřišního tlaku</a:t>
            </a:r>
          </a:p>
        </p:txBody>
      </p:sp>
      <p:sp>
        <p:nvSpPr>
          <p:cNvPr id="12" name="Zástupný obsah 7">
            <a:extLst>
              <a:ext uri="{FF2B5EF4-FFF2-40B4-BE49-F238E27FC236}">
                <a16:creationId xmlns:a16="http://schemas.microsoft.com/office/drawing/2014/main" id="{A40EB0BA-26EC-4623-A11C-B3312615528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817542"/>
            <a:ext cx="5219700" cy="4140200"/>
          </a:xfrm>
        </p:spPr>
        <p:txBody>
          <a:bodyPr/>
          <a:lstStyle/>
          <a:p>
            <a:r>
              <a:rPr lang="cs-CZ" dirty="0"/>
              <a:t>Termín: 2. 3.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Rybnikářová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6C00737-4CDF-47B3-80DB-58B635A0D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2"/>
          <a:stretch/>
        </p:blipFill>
        <p:spPr bwMode="auto">
          <a:xfrm>
            <a:off x="10883576" y="12679"/>
            <a:ext cx="1308424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530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C40DBC-DCA4-4BC2-8546-EBC19E0C63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26D41A-E4A7-433E-8257-E6378872F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773FA3-8514-4EB4-BE1D-3B515491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78424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Sondy GIT</a:t>
            </a:r>
          </a:p>
        </p:txBody>
      </p:sp>
      <p:sp>
        <p:nvSpPr>
          <p:cNvPr id="12" name="Zástupný obsah 7">
            <a:extLst>
              <a:ext uri="{FF2B5EF4-FFF2-40B4-BE49-F238E27FC236}">
                <a16:creationId xmlns:a16="http://schemas.microsoft.com/office/drawing/2014/main" id="{A40EB0BA-26EC-4623-A11C-B3312615528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817542"/>
            <a:ext cx="5219700" cy="4140200"/>
          </a:xfrm>
        </p:spPr>
        <p:txBody>
          <a:bodyPr/>
          <a:lstStyle/>
          <a:p>
            <a:r>
              <a:rPr lang="cs-CZ" dirty="0"/>
              <a:t>Termín: 2. 3.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Kovaříková</a:t>
            </a:r>
          </a:p>
        </p:txBody>
      </p:sp>
      <p:pic>
        <p:nvPicPr>
          <p:cNvPr id="9218" name="Picture 2" descr="Nalezený obrázek pro žaludek">
            <a:extLst>
              <a:ext uri="{FF2B5EF4-FFF2-40B4-BE49-F238E27FC236}">
                <a16:creationId xmlns:a16="http://schemas.microsoft.com/office/drawing/2014/main" id="{D1D1DFF2-4C2E-4A4E-8C91-C0076C42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424" y="0"/>
            <a:ext cx="2217576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20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5D7316-3697-46A0-861D-ED1AA32994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5F4BCF-B62C-4714-84DA-FDFC4AE62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98A8A3-E54A-4F68-AD9A-97A61A1D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720000"/>
            <a:ext cx="10753200" cy="451576"/>
          </a:xfrm>
        </p:spPr>
        <p:txBody>
          <a:bodyPr/>
          <a:lstStyle/>
          <a:p>
            <a:r>
              <a:rPr lang="cs-CZ" sz="2000" dirty="0"/>
              <a:t>CHIRURGIE</a:t>
            </a:r>
            <a:r>
              <a:rPr lang="cs-CZ" dirty="0"/>
              <a:t> ŽLUČOVÝCH CESTST</a:t>
            </a:r>
          </a:p>
        </p:txBody>
      </p:sp>
      <p:sp>
        <p:nvSpPr>
          <p:cNvPr id="13" name="Zástupný obsah 7">
            <a:extLst>
              <a:ext uri="{FF2B5EF4-FFF2-40B4-BE49-F238E27FC236}">
                <a16:creationId xmlns:a16="http://schemas.microsoft.com/office/drawing/2014/main" id="{F0CC6979-A581-4204-A283-1BDDB65FF15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4000" y="1468073"/>
            <a:ext cx="5219998" cy="4669927"/>
          </a:xfrm>
        </p:spPr>
        <p:txBody>
          <a:bodyPr/>
          <a:lstStyle/>
          <a:p>
            <a:r>
              <a:rPr lang="cs-CZ" dirty="0"/>
              <a:t>Termín: 2. 3.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</a:t>
            </a:r>
            <a:r>
              <a:rPr lang="cs-CZ" dirty="0" err="1"/>
              <a:t>Gaidos</a:t>
            </a:r>
            <a:r>
              <a:rPr lang="cs-CZ" dirty="0"/>
              <a:t> Debora</a:t>
            </a:r>
          </a:p>
        </p:txBody>
      </p:sp>
      <p:pic>
        <p:nvPicPr>
          <p:cNvPr id="2050" name="Picture 2" descr="Nalezený obrázek pro žlučník">
            <a:extLst>
              <a:ext uri="{FF2B5EF4-FFF2-40B4-BE49-F238E27FC236}">
                <a16:creationId xmlns:a16="http://schemas.microsoft.com/office/drawing/2014/main" id="{92963E76-B27D-4457-AD28-5C7570098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5" y="0"/>
            <a:ext cx="1476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846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5D7316-3697-46A0-861D-ED1AA32994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5F4BCF-B62C-4714-84DA-FDFC4AE62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98A8A3-E54A-4F68-AD9A-97A61A1D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720000"/>
            <a:ext cx="10753200" cy="451576"/>
          </a:xfrm>
        </p:spPr>
        <p:txBody>
          <a:bodyPr/>
          <a:lstStyle/>
          <a:p>
            <a:r>
              <a:rPr lang="cs-CZ" sz="2000" dirty="0"/>
              <a:t>CHIRURGIE</a:t>
            </a:r>
            <a:r>
              <a:rPr lang="cs-CZ" dirty="0"/>
              <a:t> ŽLUČNÍKU</a:t>
            </a:r>
          </a:p>
        </p:txBody>
      </p:sp>
      <p:sp>
        <p:nvSpPr>
          <p:cNvPr id="13" name="Zástupný obsah 7">
            <a:extLst>
              <a:ext uri="{FF2B5EF4-FFF2-40B4-BE49-F238E27FC236}">
                <a16:creationId xmlns:a16="http://schemas.microsoft.com/office/drawing/2014/main" id="{F0CC6979-A581-4204-A283-1BDDB65FF15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4000" y="1468073"/>
            <a:ext cx="5219998" cy="4669927"/>
          </a:xfrm>
        </p:spPr>
        <p:txBody>
          <a:bodyPr/>
          <a:lstStyle/>
          <a:p>
            <a:r>
              <a:rPr lang="cs-CZ" dirty="0"/>
              <a:t>Termín: 2. 3.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Stejskalová Klára</a:t>
            </a:r>
          </a:p>
        </p:txBody>
      </p:sp>
      <p:pic>
        <p:nvPicPr>
          <p:cNvPr id="2050" name="Picture 2" descr="Nalezený obrázek pro žlučník">
            <a:extLst>
              <a:ext uri="{FF2B5EF4-FFF2-40B4-BE49-F238E27FC236}">
                <a16:creationId xmlns:a16="http://schemas.microsoft.com/office/drawing/2014/main" id="{92963E76-B27D-4457-AD28-5C7570098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5" y="0"/>
            <a:ext cx="1476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91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5D7316-3697-46A0-861D-ED1AA32994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5F4BCF-B62C-4714-84DA-FDFC4AE62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98A8A3-E54A-4F68-AD9A-97A61A1D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CHIRURGIE</a:t>
            </a:r>
            <a:r>
              <a:rPr lang="cs-CZ" dirty="0"/>
              <a:t> JATER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981CE17-C0C8-46D4-A291-95FB67748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703" y="0"/>
            <a:ext cx="2051297" cy="1367531"/>
          </a:xfrm>
          <a:prstGeom prst="rect">
            <a:avLst/>
          </a:prstGeom>
        </p:spPr>
      </p:pic>
      <p:sp>
        <p:nvSpPr>
          <p:cNvPr id="13" name="Zástupný obsah 7">
            <a:extLst>
              <a:ext uri="{FF2B5EF4-FFF2-40B4-BE49-F238E27FC236}">
                <a16:creationId xmlns:a16="http://schemas.microsoft.com/office/drawing/2014/main" id="{F0CC6979-A581-4204-A283-1BDDB65FF15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68073"/>
            <a:ext cx="5219998" cy="4669927"/>
          </a:xfrm>
        </p:spPr>
        <p:txBody>
          <a:bodyPr/>
          <a:lstStyle/>
          <a:p>
            <a:r>
              <a:rPr lang="cs-CZ" dirty="0"/>
              <a:t>Termín: 2. 3.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</a:t>
            </a:r>
            <a:r>
              <a:rPr lang="cs-CZ" dirty="0" err="1"/>
              <a:t>Mičolová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0074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40A58A-4895-46EE-A65B-77FEC0283C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EA82B2-6BA4-439D-8629-592ABA95C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BE7600-622C-4487-A33F-6FE9F7B44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CHIRURGIE</a:t>
            </a:r>
            <a:r>
              <a:rPr lang="cs-CZ" dirty="0"/>
              <a:t> SLINIVKY BŘIŠNÍ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77AD0DA-68ED-4BCB-A374-D054C6900B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474" y="0"/>
            <a:ext cx="1957526" cy="1957526"/>
          </a:xfrm>
          <a:prstGeom prst="rect">
            <a:avLst/>
          </a:prstGeom>
        </p:spPr>
      </p:pic>
      <p:sp>
        <p:nvSpPr>
          <p:cNvPr id="13" name="Zástupný obsah 7">
            <a:extLst>
              <a:ext uri="{FF2B5EF4-FFF2-40B4-BE49-F238E27FC236}">
                <a16:creationId xmlns:a16="http://schemas.microsoft.com/office/drawing/2014/main" id="{D597FB9F-81A0-4254-A1A8-691B88F0349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68073"/>
            <a:ext cx="5219998" cy="4669927"/>
          </a:xfrm>
        </p:spPr>
        <p:txBody>
          <a:bodyPr/>
          <a:lstStyle/>
          <a:p>
            <a:r>
              <a:rPr lang="cs-CZ" dirty="0"/>
              <a:t>Termín: 9. 3.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Otruba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390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40A58A-4895-46EE-A65B-77FEC0283C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EA82B2-6BA4-439D-8629-592ABA95C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BE7600-622C-4487-A33F-6FE9F7B44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CHIRURGIE</a:t>
            </a:r>
            <a:r>
              <a:rPr lang="cs-CZ" dirty="0"/>
              <a:t> SLEZINY</a:t>
            </a:r>
          </a:p>
        </p:txBody>
      </p:sp>
      <p:pic>
        <p:nvPicPr>
          <p:cNvPr id="1026" name="Picture 2" descr="Nalezený obrázek pro slezina">
            <a:extLst>
              <a:ext uri="{FF2B5EF4-FFF2-40B4-BE49-F238E27FC236}">
                <a16:creationId xmlns:a16="http://schemas.microsoft.com/office/drawing/2014/main" id="{E6A52032-3E06-4B0F-B4B0-D4E65947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obsah 7">
            <a:extLst>
              <a:ext uri="{FF2B5EF4-FFF2-40B4-BE49-F238E27FC236}">
                <a16:creationId xmlns:a16="http://schemas.microsoft.com/office/drawing/2014/main" id="{2AC46F2A-67B9-4CC7-A360-5469387AB5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68073"/>
            <a:ext cx="5219998" cy="4669927"/>
          </a:xfrm>
        </p:spPr>
        <p:txBody>
          <a:bodyPr/>
          <a:lstStyle/>
          <a:p>
            <a:r>
              <a:rPr lang="cs-CZ" dirty="0"/>
              <a:t>Termín: 9. 3.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Mikulenková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58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FC1EC5-4C17-4C51-A600-615B58B64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469FA3-5517-4DC5-BB5C-705E543C4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27B0AD-22BF-4B95-8399-6A18BFB1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/>
              <a:t>Organizační pokyny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D8D4FD-B191-4758-A3A8-0DF833126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6771"/>
            <a:ext cx="11316490" cy="5071229"/>
          </a:xfrm>
        </p:spPr>
        <p:txBody>
          <a:bodyPr/>
          <a:lstStyle/>
          <a:p>
            <a:pPr rtl="0"/>
            <a:r>
              <a:rPr lang="cs-CZ" sz="2400" dirty="0"/>
              <a:t>Garant: doc. MUDr. Vladimír Procházka, Ph.D.</a:t>
            </a:r>
          </a:p>
          <a:p>
            <a:pPr rtl="0"/>
            <a:r>
              <a:rPr lang="cs-CZ" sz="2400" dirty="0"/>
              <a:t>Vyučující osoba: Mgr. Alena Pospíšilová, Ph.D. </a:t>
            </a:r>
            <a:r>
              <a:rPr lang="cs-CZ" sz="1600" b="1" i="0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  <a:hlinkClick r:id="rId3"/>
              </a:rPr>
              <a:t>ajapos@mail.muni.cz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Termín: 16. 2. 2023, 23. 2. 2023, 		</a:t>
            </a:r>
            <a:r>
              <a:rPr lang="cs-CZ" sz="2400" dirty="0">
                <a:solidFill>
                  <a:srgbClr val="FF0000"/>
                </a:solidFill>
              </a:rPr>
              <a:t>2. 3. 2023, 9. 3. 2023, 16. 3. 2023</a:t>
            </a:r>
          </a:p>
          <a:p>
            <a:pPr>
              <a:tabLst>
                <a:tab pos="1436688" algn="l"/>
              </a:tabLst>
            </a:pPr>
            <a:r>
              <a:rPr lang="cs-CZ" sz="2400" dirty="0"/>
              <a:t>Čas: 	13:30 – 16:00					</a:t>
            </a:r>
            <a:r>
              <a:rPr lang="cs-CZ" sz="2400" dirty="0">
                <a:solidFill>
                  <a:srgbClr val="FF0000"/>
                </a:solidFill>
              </a:rPr>
              <a:t>14:15 – 16:45?  </a:t>
            </a:r>
          </a:p>
          <a:p>
            <a:pPr>
              <a:tabLst>
                <a:tab pos="1436688" algn="l"/>
              </a:tabLst>
            </a:pPr>
            <a:r>
              <a:rPr lang="cs-CZ" sz="2400" dirty="0"/>
              <a:t>Místo:	místnost 528 (ÚZV)</a:t>
            </a:r>
          </a:p>
          <a:p>
            <a:r>
              <a:rPr lang="cs-CZ" sz="2400" dirty="0"/>
              <a:t>Způsob ukončení</a:t>
            </a:r>
          </a:p>
          <a:p>
            <a:pPr lvl="1"/>
            <a:r>
              <a:rPr lang="cs-CZ" dirty="0"/>
              <a:t>zápočtový test, nutná úspěšnost 75 %,</a:t>
            </a:r>
          </a:p>
          <a:p>
            <a:pPr lvl="1"/>
            <a:r>
              <a:rPr lang="cs-CZ" dirty="0">
                <a:ea typeface="+mn-ea"/>
                <a:cs typeface="+mn-cs"/>
              </a:rPr>
              <a:t>vyhotovení posteru na zadané téma + ústní prezentace</a:t>
            </a:r>
          </a:p>
          <a:p>
            <a:pPr lvl="1"/>
            <a:r>
              <a:rPr lang="cs-CZ" dirty="0">
                <a:ea typeface="+mn-ea"/>
                <a:cs typeface="+mn-cs"/>
              </a:rPr>
              <a:t>docházka: max. 1 absence</a:t>
            </a:r>
          </a:p>
          <a:p>
            <a:pPr marL="324000" lvl="1" indent="0">
              <a:buNone/>
            </a:pPr>
            <a:endParaRPr lang="cs-CZ" dirty="0">
              <a:ea typeface="+mn-ea"/>
              <a:cs typeface="+mn-cs"/>
            </a:endParaRPr>
          </a:p>
          <a:p>
            <a:pPr marL="324000" lvl="1" indent="0">
              <a:buNone/>
            </a:pPr>
            <a:r>
              <a:rPr lang="cs-CZ" dirty="0">
                <a:ea typeface="+mn-ea"/>
                <a:cs typeface="+mn-cs"/>
              </a:rPr>
              <a:t>(https://docs.google.com/forms/d/e/1FAIpQLSduyWMYNGPCt9vNo7GOxCl_5quQSCaR46tURg1iA8beEZAMyA/viewform?usp=</a:t>
            </a:r>
            <a:r>
              <a:rPr lang="cs-CZ" dirty="0" err="1">
                <a:ea typeface="+mn-ea"/>
                <a:cs typeface="+mn-cs"/>
              </a:rPr>
              <a:t>sf_link</a:t>
            </a:r>
            <a:r>
              <a:rPr lang="cs-CZ" dirty="0">
                <a:ea typeface="+mn-ea"/>
                <a:cs typeface="+mn-cs"/>
              </a:rPr>
              <a:t>)</a:t>
            </a:r>
          </a:p>
        </p:txBody>
      </p:sp>
      <p:pic>
        <p:nvPicPr>
          <p:cNvPr id="8" name="Picture 2" descr="VÃ½sledek obrÃ¡zku pro informace">
            <a:extLst>
              <a:ext uri="{FF2B5EF4-FFF2-40B4-BE49-F238E27FC236}">
                <a16:creationId xmlns:a16="http://schemas.microsoft.com/office/drawing/2014/main" id="{650856C4-A58D-41B9-9448-D926EB6CF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673" y="126723"/>
            <a:ext cx="1732902" cy="173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236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B257B2-2114-4760-8C45-9C33B0895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ED7052-CAAF-4DD9-8CF9-0135EC583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4FF35F-AA64-4A56-AF9C-E1CB8634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CHIRURGIE</a:t>
            </a:r>
            <a:r>
              <a:rPr lang="cs-CZ" dirty="0"/>
              <a:t> PLIC</a:t>
            </a:r>
          </a:p>
        </p:txBody>
      </p:sp>
      <p:pic>
        <p:nvPicPr>
          <p:cNvPr id="11" name="Picture 2" descr="Image result for thoracic surgery">
            <a:extLst>
              <a:ext uri="{FF2B5EF4-FFF2-40B4-BE49-F238E27FC236}">
                <a16:creationId xmlns:a16="http://schemas.microsoft.com/office/drawing/2014/main" id="{D314F835-F342-455C-BF28-CAFC9B837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9827" y="0"/>
            <a:ext cx="1672173" cy="1672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ástupný obsah 7">
            <a:extLst>
              <a:ext uri="{FF2B5EF4-FFF2-40B4-BE49-F238E27FC236}">
                <a16:creationId xmlns:a16="http://schemas.microsoft.com/office/drawing/2014/main" id="{E0B744B5-792B-4FB8-8D78-C425A9C68FA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68073"/>
            <a:ext cx="5219998" cy="4669927"/>
          </a:xfrm>
        </p:spPr>
        <p:txBody>
          <a:bodyPr/>
          <a:lstStyle/>
          <a:p>
            <a:r>
              <a:rPr lang="cs-CZ" dirty="0"/>
              <a:t>Termín: 9. 3.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Šafářová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966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B257B2-2114-4760-8C45-9C33B0895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ED7052-CAAF-4DD9-8CF9-0135EC583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4FF35F-AA64-4A56-AF9C-E1CB8634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CHIRURGIE</a:t>
            </a:r>
            <a:r>
              <a:rPr lang="cs-CZ" dirty="0"/>
              <a:t> MEDIASTINA</a:t>
            </a:r>
          </a:p>
        </p:txBody>
      </p:sp>
      <p:pic>
        <p:nvPicPr>
          <p:cNvPr id="11" name="Picture 2" descr="Image result for thoracic surgery">
            <a:extLst>
              <a:ext uri="{FF2B5EF4-FFF2-40B4-BE49-F238E27FC236}">
                <a16:creationId xmlns:a16="http://schemas.microsoft.com/office/drawing/2014/main" id="{D314F835-F342-455C-BF28-CAFC9B837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9827" y="0"/>
            <a:ext cx="1672173" cy="1672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ástupný obsah 7">
            <a:extLst>
              <a:ext uri="{FF2B5EF4-FFF2-40B4-BE49-F238E27FC236}">
                <a16:creationId xmlns:a16="http://schemas.microsoft.com/office/drawing/2014/main" id="{E0B744B5-792B-4FB8-8D78-C425A9C68FA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68073"/>
            <a:ext cx="5219998" cy="4669927"/>
          </a:xfrm>
        </p:spPr>
        <p:txBody>
          <a:bodyPr/>
          <a:lstStyle/>
          <a:p>
            <a:r>
              <a:rPr lang="cs-CZ" dirty="0"/>
              <a:t>Termín: 9. 3.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Mynářová Vendula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981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FD63BE-B5DD-4CD7-99B5-1B95F4336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DCA472-7B79-4EA4-A124-83238F972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A93DE9-E4DC-43BB-990E-3287D17C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CHIRURGIE</a:t>
            </a:r>
            <a:r>
              <a:rPr lang="cs-CZ" dirty="0"/>
              <a:t> PRSNÍ ŽLÁZY</a:t>
            </a:r>
          </a:p>
        </p:txBody>
      </p:sp>
      <p:pic>
        <p:nvPicPr>
          <p:cNvPr id="10" name="Picture 2" descr="Image result for prsní implantáty">
            <a:extLst>
              <a:ext uri="{FF2B5EF4-FFF2-40B4-BE49-F238E27FC236}">
                <a16:creationId xmlns:a16="http://schemas.microsoft.com/office/drawing/2014/main" id="{92482763-BFC5-4D4D-AC98-AB5EA10F8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014956" y="0"/>
            <a:ext cx="2177044" cy="1448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Zástupný obsah 7">
            <a:extLst>
              <a:ext uri="{FF2B5EF4-FFF2-40B4-BE49-F238E27FC236}">
                <a16:creationId xmlns:a16="http://schemas.microsoft.com/office/drawing/2014/main" id="{9D956F36-2E52-4110-A6BF-F7E8A160A32D}"/>
              </a:ext>
            </a:extLst>
          </p:cNvPr>
          <p:cNvSpPr txBox="1">
            <a:spLocks/>
          </p:cNvSpPr>
          <p:nvPr/>
        </p:nvSpPr>
        <p:spPr>
          <a:xfrm>
            <a:off x="720000" y="1274213"/>
            <a:ext cx="5219998" cy="4669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Termín: 9. 3.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Sýkorová Hana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913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52D5D1-1A15-4B40-BAD7-142C5DB532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25572B-4FAC-4FBA-A417-1DC9FAA557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655CB0-9816-4C8D-A09E-074772FE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53" y="228997"/>
            <a:ext cx="10753200" cy="451576"/>
          </a:xfrm>
        </p:spPr>
        <p:txBody>
          <a:bodyPr/>
          <a:lstStyle/>
          <a:p>
            <a:r>
              <a:rPr lang="cs-CZ" dirty="0"/>
              <a:t>KARDIOCHIRURGIE</a:t>
            </a:r>
          </a:p>
        </p:txBody>
      </p:sp>
      <p:pic>
        <p:nvPicPr>
          <p:cNvPr id="9" name="Picture 2" descr="Image result for cardiac surgery">
            <a:extLst>
              <a:ext uri="{FF2B5EF4-FFF2-40B4-BE49-F238E27FC236}">
                <a16:creationId xmlns:a16="http://schemas.microsoft.com/office/drawing/2014/main" id="{D30E4C92-D2A5-4C30-BB38-656EA4BFF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4660" y="0"/>
            <a:ext cx="2117340" cy="1361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obsah 7">
            <a:extLst>
              <a:ext uri="{FF2B5EF4-FFF2-40B4-BE49-F238E27FC236}">
                <a16:creationId xmlns:a16="http://schemas.microsoft.com/office/drawing/2014/main" id="{7BAF0160-3ED4-4009-9C43-BEC94382BC7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309453" y="1058509"/>
            <a:ext cx="5219998" cy="4669927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dirty="0"/>
              <a:t>Termín: 16. 3.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</a:t>
            </a:r>
            <a:r>
              <a:rPr lang="cs-CZ" dirty="0" err="1"/>
              <a:t>Marcinechová</a:t>
            </a:r>
            <a:r>
              <a:rPr lang="cs-CZ" dirty="0"/>
              <a:t> Barbora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39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49C91E-80C5-4F53-A3C8-2372D6F105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D0D213-FC4F-457F-8A3D-E317D8F22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1C9AA3-C47D-4F1F-B2B5-B5A6B855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52212"/>
            <a:ext cx="10753200" cy="451576"/>
          </a:xfrm>
        </p:spPr>
        <p:txBody>
          <a:bodyPr/>
          <a:lstStyle/>
          <a:p>
            <a:r>
              <a:rPr lang="cs-CZ" sz="2000" dirty="0"/>
              <a:t>CHIRURGIE</a:t>
            </a:r>
            <a:r>
              <a:rPr lang="cs-CZ" dirty="0"/>
              <a:t> VELKÝCH CÉV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8A84B8B-4AD2-49BD-9F42-CA1DF3C78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48" y="0"/>
            <a:ext cx="1185252" cy="1474194"/>
          </a:xfrm>
          <a:prstGeom prst="rect">
            <a:avLst/>
          </a:prstGeom>
        </p:spPr>
      </p:pic>
      <p:sp>
        <p:nvSpPr>
          <p:cNvPr id="14" name="Zástupný obsah 7">
            <a:extLst>
              <a:ext uri="{FF2B5EF4-FFF2-40B4-BE49-F238E27FC236}">
                <a16:creationId xmlns:a16="http://schemas.microsoft.com/office/drawing/2014/main" id="{10A33893-D0FE-4A32-A206-34CEF7534AB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4000" y="1080930"/>
            <a:ext cx="5219998" cy="4669927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dirty="0"/>
              <a:t>Termín: 16. 3.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Lazarová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837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3227E4-F172-422C-8528-6399F3829E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FF5D61-9693-4FE8-BA07-314B7E9414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F335D8-E357-4771-ACF9-9A7866BC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CHIRURGIE</a:t>
            </a:r>
            <a:r>
              <a:rPr lang="cs-CZ" dirty="0"/>
              <a:t> ŠTÍTNÉ ŽLÁZY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29BE458-FBC8-4B07-A5EE-0F8D30D17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080" y="0"/>
            <a:ext cx="2356920" cy="1325767"/>
          </a:xfrm>
          <a:prstGeom prst="rect">
            <a:avLst/>
          </a:prstGeom>
        </p:spPr>
      </p:pic>
      <p:sp>
        <p:nvSpPr>
          <p:cNvPr id="13" name="Zástupný obsah 7">
            <a:extLst>
              <a:ext uri="{FF2B5EF4-FFF2-40B4-BE49-F238E27FC236}">
                <a16:creationId xmlns:a16="http://schemas.microsoft.com/office/drawing/2014/main" id="{87FE2C92-0CA0-489B-9115-6E0C8D1BE65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68073"/>
            <a:ext cx="5219998" cy="4669927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dirty="0"/>
              <a:t>Termín: 16. 3.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Ivanová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140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B68C42-F2EC-4A26-9A64-09FB34EBAB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  <a:latin typeface="Arial"/>
              </a:rPr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0FE27C-A3AB-4373-A9EF-DDAB7306C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>
                <a:solidFill>
                  <a:srgbClr val="0000DC"/>
                </a:solidFill>
                <a:latin typeface="Arial"/>
              </a:rPr>
              <a:pPr/>
              <a:t>26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C92A8B-C872-4C05-A18E-539A59A5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CHIRURGIE</a:t>
            </a:r>
            <a:r>
              <a:rPr lang="cs-CZ" dirty="0"/>
              <a:t> MALÉ PÁNVE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01ED04-1A84-4788-B042-19CED0C8C0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9"/>
          <a:stretch/>
        </p:blipFill>
        <p:spPr>
          <a:xfrm>
            <a:off x="10210800" y="0"/>
            <a:ext cx="1981200" cy="1965220"/>
          </a:xfrm>
          <a:prstGeom prst="rect">
            <a:avLst/>
          </a:prstGeom>
        </p:spPr>
      </p:pic>
      <p:sp>
        <p:nvSpPr>
          <p:cNvPr id="12" name="Zástupný obsah 7">
            <a:extLst>
              <a:ext uri="{FF2B5EF4-FFF2-40B4-BE49-F238E27FC236}">
                <a16:creationId xmlns:a16="http://schemas.microsoft.com/office/drawing/2014/main" id="{A6A66E66-C47F-46C2-A3E2-AEE1EA6EF0D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364824"/>
            <a:ext cx="5219998" cy="4669927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</a:pPr>
            <a:r>
              <a:rPr lang="cs-CZ" sz="2800" dirty="0"/>
              <a:t>Termín: 16. 3. 2023</a:t>
            </a:r>
          </a:p>
          <a:p>
            <a:pPr marL="252000" indent="-180000">
              <a:lnSpc>
                <a:spcPts val="3600"/>
              </a:lnSpc>
            </a:pPr>
            <a:r>
              <a:rPr lang="cs-CZ" sz="2800" dirty="0"/>
              <a:t>Student/</a:t>
            </a:r>
            <a:r>
              <a:rPr lang="cs-CZ" sz="2800" dirty="0" err="1"/>
              <a:t>ka</a:t>
            </a:r>
            <a:r>
              <a:rPr lang="cs-CZ" sz="2800" dirty="0"/>
              <a:t>: Motyková Eliška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362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B68C42-F2EC-4A26-9A64-09FB34EBAB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  <a:latin typeface="Arial"/>
              </a:rPr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0FE27C-A3AB-4373-A9EF-DDAB7306C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>
                <a:solidFill>
                  <a:srgbClr val="0000DC"/>
                </a:solidFill>
                <a:latin typeface="Arial"/>
              </a:rPr>
              <a:pPr/>
              <a:t>27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C92A8B-C872-4C05-A18E-539A59A56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21899"/>
            <a:ext cx="10753200" cy="451576"/>
          </a:xfrm>
        </p:spPr>
        <p:txBody>
          <a:bodyPr/>
          <a:lstStyle/>
          <a:p>
            <a:r>
              <a:rPr lang="cs-CZ" dirty="0"/>
              <a:t>UROLOGIE</a:t>
            </a:r>
          </a:p>
        </p:txBody>
      </p:sp>
      <p:sp>
        <p:nvSpPr>
          <p:cNvPr id="7" name="Zástupný obsah 7">
            <a:extLst>
              <a:ext uri="{FF2B5EF4-FFF2-40B4-BE49-F238E27FC236}">
                <a16:creationId xmlns:a16="http://schemas.microsoft.com/office/drawing/2014/main" id="{B552EA8D-2401-4801-ACF9-2C3B88B3B0F5}"/>
              </a:ext>
            </a:extLst>
          </p:cNvPr>
          <p:cNvSpPr txBox="1">
            <a:spLocks/>
          </p:cNvSpPr>
          <p:nvPr/>
        </p:nvSpPr>
        <p:spPr>
          <a:xfrm>
            <a:off x="414000" y="980511"/>
            <a:ext cx="5219998" cy="4669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Termín: 16. 3.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Maxim </a:t>
            </a:r>
            <a:r>
              <a:rPr lang="cs-CZ" dirty="0" err="1"/>
              <a:t>Ipati</a:t>
            </a:r>
            <a:endParaRPr lang="cs-CZ" dirty="0"/>
          </a:p>
        </p:txBody>
      </p:sp>
      <p:pic>
        <p:nvPicPr>
          <p:cNvPr id="3076" name="Picture 4" descr="Nalezený obrázek pro NEFROSTOMIE">
            <a:extLst>
              <a:ext uri="{FF2B5EF4-FFF2-40B4-BE49-F238E27FC236}">
                <a16:creationId xmlns:a16="http://schemas.microsoft.com/office/drawing/2014/main" id="{D225FA80-A65E-450E-86C5-968AAAC1D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75" y="0"/>
            <a:ext cx="31337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8902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A12D43-3E47-420E-8801-934390661A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69AB99-3CA4-4004-B268-B076C276EE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28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3C57C5-7FCF-444C-B9FF-C6C6B920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6D28592-575D-4EC3-BDAA-01A5E12C2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28589"/>
            <a:ext cx="11793498" cy="968782"/>
          </a:xfrm>
        </p:spPr>
        <p:txBody>
          <a:bodyPr/>
          <a:lstStyle/>
          <a:p>
            <a:r>
              <a:rPr lang="cs-CZ" dirty="0"/>
              <a:t>Prezentace převzata se svolením:  Mgr. Miroslavi Ježové, Chirurgická klinika FN Brno a Mgr. Pavla </a:t>
            </a:r>
            <a:r>
              <a:rPr lang="cs-CZ" dirty="0" err="1"/>
              <a:t>Kůřila</a:t>
            </a:r>
            <a:r>
              <a:rPr lang="cs-CZ" dirty="0"/>
              <a:t>, </a:t>
            </a:r>
            <a:r>
              <a:rPr lang="cs-CZ" dirty="0" err="1"/>
              <a:t>DiS</a:t>
            </a:r>
            <a:r>
              <a:rPr lang="cs-CZ" dirty="0"/>
              <a:t>., Ústav zdravotnických věd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07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8243DB-C932-4B63-A0A1-B7B0ADCF23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021BF2-6522-4EA8-8B31-1F9F991AE6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924B88-E7FF-4B4A-B30E-B99A3969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57637"/>
            <a:ext cx="10753200" cy="451576"/>
          </a:xfrm>
        </p:spPr>
        <p:txBody>
          <a:bodyPr/>
          <a:lstStyle/>
          <a:p>
            <a:r>
              <a:rPr lang="cs-CZ" dirty="0"/>
              <a:t>Tvorba posteru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1C244B-F2C6-45AA-B9D8-A6E9B3C03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0"/>
            <a:ext cx="11340078" cy="4868999"/>
          </a:xfrm>
        </p:spPr>
        <p:txBody>
          <a:bodyPr/>
          <a:lstStyle/>
          <a:p>
            <a:r>
              <a:rPr lang="cs-CZ" dirty="0"/>
              <a:t>Student připraví poster ve stanoveném datu na stanovené téma</a:t>
            </a:r>
          </a:p>
          <a:p>
            <a:r>
              <a:rPr lang="cs-CZ" dirty="0"/>
              <a:t>Poster bude obsahovat jen informace specifické pro chirurgické ošetřovatelství IP</a:t>
            </a:r>
          </a:p>
          <a:p>
            <a:pPr lvl="1"/>
            <a:r>
              <a:rPr lang="cs-CZ" dirty="0"/>
              <a:t>Ne všeobecně známé</a:t>
            </a:r>
          </a:p>
          <a:p>
            <a:pPr lvl="1"/>
            <a:r>
              <a:rPr lang="cs-CZ" dirty="0"/>
              <a:t>Specifika předoperační přípravy a pooperační péče</a:t>
            </a:r>
          </a:p>
          <a:p>
            <a:pPr lvl="1"/>
            <a:r>
              <a:rPr lang="cs-CZ" dirty="0"/>
              <a:t>Novinky, inovace dle EBN</a:t>
            </a:r>
          </a:p>
          <a:p>
            <a:pPr lvl="1"/>
            <a:r>
              <a:rPr lang="cs-CZ" dirty="0"/>
              <a:t>Klinicky doporučené postupy, standardizované testy</a:t>
            </a:r>
          </a:p>
          <a:p>
            <a:r>
              <a:rPr lang="cs-CZ" dirty="0"/>
              <a:t>Poster ústně odprezentuje</a:t>
            </a:r>
          </a:p>
          <a:p>
            <a:r>
              <a:rPr lang="cs-CZ" dirty="0"/>
              <a:t>Poster bude nahrán do odevzdávárny předmětu, po jeho odprezentování</a:t>
            </a:r>
          </a:p>
          <a:p>
            <a:r>
              <a:rPr lang="cs-CZ" dirty="0"/>
              <a:t>Student formuluje tři otázky z dané problematiky pro závěrečný test</a:t>
            </a:r>
          </a:p>
          <a:p>
            <a:pPr lvl="1"/>
            <a:r>
              <a:rPr lang="cs-CZ" dirty="0"/>
              <a:t>uzavřená otázka – nabízených pět variant – pouze jedna varianta správná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066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CEE8919-2285-40A6-B9A5-EAFBCB6ACA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23" t="12089" r="60261" b="15074"/>
          <a:stretch/>
        </p:blipFill>
        <p:spPr>
          <a:xfrm rot="5400000">
            <a:off x="-911088" y="911087"/>
            <a:ext cx="6858002" cy="503582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7C84685-D63A-4EC2-9C07-91F320C6B2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46" t="11691" r="60485" b="15871"/>
          <a:stretch/>
        </p:blipFill>
        <p:spPr>
          <a:xfrm rot="16200000">
            <a:off x="5771865" y="437862"/>
            <a:ext cx="6858002" cy="598227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A7981B8-E8BE-42AA-8528-5E04383EB192}"/>
              </a:ext>
            </a:extLst>
          </p:cNvPr>
          <p:cNvSpPr txBox="1"/>
          <p:nvPr/>
        </p:nvSpPr>
        <p:spPr>
          <a:xfrm>
            <a:off x="5390984" y="797507"/>
            <a:ext cx="46358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solidFill>
                  <a:srgbClr val="0000DC"/>
                </a:solidFill>
                <a:latin typeface="+mn-lt"/>
              </a:rPr>
              <a:t>V</a:t>
            </a:r>
          </a:p>
          <a:p>
            <a:pPr algn="l"/>
            <a:r>
              <a:rPr lang="cs-CZ" sz="2800" dirty="0">
                <a:solidFill>
                  <a:srgbClr val="0000DC"/>
                </a:solidFill>
                <a:latin typeface="+mn-lt"/>
              </a:rPr>
              <a:t>Z</a:t>
            </a:r>
          </a:p>
          <a:p>
            <a:pPr algn="l"/>
            <a:r>
              <a:rPr lang="cs-CZ" sz="2800" dirty="0">
                <a:solidFill>
                  <a:srgbClr val="0000DC"/>
                </a:solidFill>
                <a:latin typeface="+mn-lt"/>
              </a:rPr>
              <a:t>O</a:t>
            </a:r>
          </a:p>
          <a:p>
            <a:pPr algn="l"/>
            <a:r>
              <a:rPr lang="cs-CZ" sz="2800" dirty="0">
                <a:solidFill>
                  <a:srgbClr val="0000DC"/>
                </a:solidFill>
                <a:latin typeface="+mn-lt"/>
              </a:rPr>
              <a:t>R</a:t>
            </a:r>
          </a:p>
          <a:p>
            <a:pPr algn="l"/>
            <a:endParaRPr lang="cs-CZ" sz="2800" dirty="0">
              <a:solidFill>
                <a:srgbClr val="0000DC"/>
              </a:solidFill>
              <a:latin typeface="+mn-lt"/>
            </a:endParaRPr>
          </a:p>
          <a:p>
            <a:pPr algn="l"/>
            <a:r>
              <a:rPr lang="cs-CZ" sz="2800" dirty="0">
                <a:solidFill>
                  <a:srgbClr val="0000DC"/>
                </a:solidFill>
                <a:latin typeface="+mn-lt"/>
              </a:rPr>
              <a:t>P</a:t>
            </a:r>
          </a:p>
          <a:p>
            <a:pPr algn="l"/>
            <a:r>
              <a:rPr lang="cs-CZ" sz="2800" dirty="0">
                <a:solidFill>
                  <a:srgbClr val="0000DC"/>
                </a:solidFill>
                <a:latin typeface="+mn-lt"/>
              </a:rPr>
              <a:t>O</a:t>
            </a:r>
          </a:p>
          <a:p>
            <a:pPr algn="l"/>
            <a:r>
              <a:rPr lang="cs-CZ" sz="2800" dirty="0">
                <a:solidFill>
                  <a:srgbClr val="0000DC"/>
                </a:solidFill>
                <a:latin typeface="+mn-lt"/>
              </a:rPr>
              <a:t>S</a:t>
            </a:r>
          </a:p>
          <a:p>
            <a:pPr algn="l"/>
            <a:r>
              <a:rPr lang="cs-CZ" sz="2800" dirty="0">
                <a:solidFill>
                  <a:srgbClr val="0000DC"/>
                </a:solidFill>
                <a:latin typeface="+mn-lt"/>
              </a:rPr>
              <a:t>T</a:t>
            </a:r>
          </a:p>
          <a:p>
            <a:pPr algn="l"/>
            <a:r>
              <a:rPr lang="cs-CZ" sz="2800" dirty="0">
                <a:solidFill>
                  <a:srgbClr val="0000DC"/>
                </a:solidFill>
                <a:latin typeface="+mn-lt"/>
              </a:rPr>
              <a:t>E</a:t>
            </a:r>
          </a:p>
          <a:p>
            <a:pPr algn="l"/>
            <a:r>
              <a:rPr lang="cs-CZ" sz="2800" dirty="0">
                <a:solidFill>
                  <a:srgbClr val="0000DC"/>
                </a:solidFill>
                <a:latin typeface="+mn-lt"/>
              </a:rPr>
              <a:t>R</a:t>
            </a:r>
          </a:p>
          <a:p>
            <a:pPr algn="l"/>
            <a:r>
              <a:rPr lang="cs-CZ" sz="2800" dirty="0">
                <a:solidFill>
                  <a:srgbClr val="0000DC"/>
                </a:solidFill>
                <a:latin typeface="+mn-lt"/>
              </a:rPr>
              <a:t>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38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CDC4A8-DD29-414F-B208-EB7B162FF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2F027B-ECE5-4895-B38B-59E1B2BC4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8105DD-607A-403A-A3B3-47D60542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cvičení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9D2223-79BB-4A70-B480-5EA263A1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Přidělení témat</a:t>
            </a:r>
          </a:p>
          <a:p>
            <a:r>
              <a:rPr lang="cs-CZ" dirty="0"/>
              <a:t>Vymezení pojmu Intenzivní péče v chirurgii</a:t>
            </a:r>
          </a:p>
          <a:p>
            <a:r>
              <a:rPr lang="cs-CZ" dirty="0"/>
              <a:t>Digestivní chirurgie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4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6A6488-FFAF-4768-B9CC-04F138BA50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A0E7CA-0B89-495D-9AC3-81A82033D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61DEB7-125B-489E-BCA0-AEA4D0A4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CHIRURGIE</a:t>
            </a:r>
            <a:r>
              <a:rPr lang="cs-CZ" dirty="0"/>
              <a:t> JÍCNU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0B7684C3-5547-4F25-A6AF-99601438602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1364824"/>
            <a:ext cx="5219998" cy="4669927"/>
          </a:xfrm>
        </p:spPr>
        <p:txBody>
          <a:bodyPr/>
          <a:lstStyle/>
          <a:p>
            <a:r>
              <a:rPr lang="cs-CZ" dirty="0"/>
              <a:t>Termín: 23. 2.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Jochmanová Kateřina</a:t>
            </a:r>
          </a:p>
        </p:txBody>
      </p:sp>
      <p:pic>
        <p:nvPicPr>
          <p:cNvPr id="2050" name="Picture 2" descr="refluxní choroba jícnu">
            <a:extLst>
              <a:ext uri="{FF2B5EF4-FFF2-40B4-BE49-F238E27FC236}">
                <a16:creationId xmlns:a16="http://schemas.microsoft.com/office/drawing/2014/main" id="{CD3EE8AC-37AC-4F5E-9A76-CDADDA009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715" y="0"/>
            <a:ext cx="1577285" cy="203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10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6A6488-FFAF-4768-B9CC-04F138BA50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A0E7CA-0B89-495D-9AC3-81A82033D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61DEB7-125B-489E-BCA0-AEA4D0A4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GUSS TEST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0B7684C3-5547-4F25-A6AF-99601438602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1364824"/>
            <a:ext cx="5219998" cy="4669927"/>
          </a:xfrm>
        </p:spPr>
        <p:txBody>
          <a:bodyPr/>
          <a:lstStyle/>
          <a:p>
            <a:r>
              <a:rPr lang="cs-CZ" dirty="0"/>
              <a:t>Termín: 23. 2.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</a:t>
            </a:r>
            <a:r>
              <a:rPr lang="cs-CZ" dirty="0" err="1"/>
              <a:t>Kadubcová</a:t>
            </a:r>
            <a:endParaRPr lang="cs-CZ" dirty="0"/>
          </a:p>
        </p:txBody>
      </p:sp>
      <p:pic>
        <p:nvPicPr>
          <p:cNvPr id="2050" name="Picture 2" descr="refluxní choroba jícnu">
            <a:extLst>
              <a:ext uri="{FF2B5EF4-FFF2-40B4-BE49-F238E27FC236}">
                <a16:creationId xmlns:a16="http://schemas.microsoft.com/office/drawing/2014/main" id="{CD3EE8AC-37AC-4F5E-9A76-CDADDA009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715" y="0"/>
            <a:ext cx="1577285" cy="203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0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7E2974-366A-4913-B752-C7FB9F5AA7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202EB1-EDDE-4C9B-830F-4544AEC79C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33F7E2-7190-470F-AB2B-8C24AA73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73" y="779868"/>
            <a:ext cx="10753200" cy="451576"/>
          </a:xfrm>
        </p:spPr>
        <p:txBody>
          <a:bodyPr/>
          <a:lstStyle/>
          <a:p>
            <a:r>
              <a:rPr lang="cs-CZ" sz="2000" dirty="0"/>
              <a:t>CHIRURGIE</a:t>
            </a:r>
            <a:r>
              <a:rPr lang="cs-CZ" dirty="0"/>
              <a:t> GASTRO-DUODENA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F7A7118-488F-474B-9F24-6A67F51B3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67" y="0"/>
            <a:ext cx="2189233" cy="1231444"/>
          </a:xfrm>
          <a:prstGeom prst="rect">
            <a:avLst/>
          </a:prstGeom>
        </p:spPr>
      </p:pic>
      <p:sp>
        <p:nvSpPr>
          <p:cNvPr id="13" name="Zástupný obsah 7">
            <a:extLst>
              <a:ext uri="{FF2B5EF4-FFF2-40B4-BE49-F238E27FC236}">
                <a16:creationId xmlns:a16="http://schemas.microsoft.com/office/drawing/2014/main" id="{4FCFE8CB-854D-41B0-9C41-94BAA0B4503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724" y="1701800"/>
            <a:ext cx="11471275" cy="4140200"/>
          </a:xfrm>
        </p:spPr>
        <p:txBody>
          <a:bodyPr/>
          <a:lstStyle/>
          <a:p>
            <a:r>
              <a:rPr lang="cs-CZ" dirty="0"/>
              <a:t>Termín: 23. 2. 2023</a:t>
            </a:r>
          </a:p>
          <a:p>
            <a:r>
              <a:rPr lang="cs-CZ" dirty="0"/>
              <a:t>Student/</a:t>
            </a:r>
            <a:r>
              <a:rPr lang="cs-CZ" dirty="0" err="1"/>
              <a:t>ka</a:t>
            </a:r>
            <a:r>
              <a:rPr lang="cs-CZ" dirty="0"/>
              <a:t>: Horváthová Jana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48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41E727-EA44-4E53-89C0-80989B0B2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FE5BC3-DCE5-40C8-832F-73F1C18DE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30D8D4-BA6A-4733-A863-1E37A156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CHIRURGIE</a:t>
            </a:r>
            <a:r>
              <a:rPr lang="cs-CZ" dirty="0"/>
              <a:t> TENKÉHO STŘEVA</a:t>
            </a:r>
          </a:p>
        </p:txBody>
      </p:sp>
      <p:pic>
        <p:nvPicPr>
          <p:cNvPr id="3074" name="Picture 2" descr="Jak funguje tenké střevo? | Lepší péče">
            <a:extLst>
              <a:ext uri="{FF2B5EF4-FFF2-40B4-BE49-F238E27FC236}">
                <a16:creationId xmlns:a16="http://schemas.microsoft.com/office/drawing/2014/main" id="{DD973DDF-CB54-449B-94EF-DD78ADF76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02" y="5229"/>
            <a:ext cx="2331951" cy="130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obsah 7">
            <a:extLst>
              <a:ext uri="{FF2B5EF4-FFF2-40B4-BE49-F238E27FC236}">
                <a16:creationId xmlns:a16="http://schemas.microsoft.com/office/drawing/2014/main" id="{E9CB77F8-9C32-435A-B64E-C6B7F100F0B1}"/>
              </a:ext>
            </a:extLst>
          </p:cNvPr>
          <p:cNvSpPr txBox="1">
            <a:spLocks/>
          </p:cNvSpPr>
          <p:nvPr/>
        </p:nvSpPr>
        <p:spPr>
          <a:xfrm>
            <a:off x="666000" y="1364824"/>
            <a:ext cx="5219998" cy="46699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Termín: 23. 2. 2023</a:t>
            </a:r>
          </a:p>
          <a:p>
            <a:r>
              <a:rPr lang="cs-CZ" kern="0" dirty="0"/>
              <a:t>Student/</a:t>
            </a:r>
            <a:r>
              <a:rPr lang="cs-CZ" kern="0" dirty="0" err="1"/>
              <a:t>ka</a:t>
            </a:r>
            <a:r>
              <a:rPr lang="cs-CZ" kern="0" dirty="0"/>
              <a:t>: </a:t>
            </a:r>
            <a:r>
              <a:rPr lang="cs-CZ" kern="0" dirty="0" err="1"/>
              <a:t>Babikova</a:t>
            </a:r>
            <a:endParaRPr lang="cs-CZ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395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Oragnizační pokyny[20230216130114292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1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4-3-cz.potx" id="{C72545DF-B7E5-4E52-83DA-C125E0A0B8FD}" vid="{FF117BE7-DD54-4E19-84D2-24AC03D96F6C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641</TotalTime>
  <Words>888</Words>
  <Application>Microsoft Office PowerPoint</Application>
  <PresentationFormat>Širokoúhlá obrazovka</PresentationFormat>
  <Paragraphs>164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Open Sans</vt:lpstr>
      <vt:lpstr>Tahoma</vt:lpstr>
      <vt:lpstr>Wingdings</vt:lpstr>
      <vt:lpstr>Prezentace_MU_CZ</vt:lpstr>
      <vt:lpstr>1_Prezentace_MU_CZ</vt:lpstr>
      <vt:lpstr>Intenzivní ošetřovatelská péče v chirurgických oborech I – cvičení (MIOC0231c)  </vt:lpstr>
      <vt:lpstr>Organizační pokyny </vt:lpstr>
      <vt:lpstr>Tvorba posteru</vt:lpstr>
      <vt:lpstr>Prezentace aplikace PowerPoint</vt:lpstr>
      <vt:lpstr>Obsah cvičení</vt:lpstr>
      <vt:lpstr>CHIRURGIE JÍCNU</vt:lpstr>
      <vt:lpstr>GUSS TEST</vt:lpstr>
      <vt:lpstr>CHIRURGIE GASTRO-DUODENA</vt:lpstr>
      <vt:lpstr>CHIRURGIE TENKÉHO STŘEVA</vt:lpstr>
      <vt:lpstr>CHIRURGIE TLUSTÉHO STŘEVA A RECTA</vt:lpstr>
      <vt:lpstr>CHIRURGIE NÁHLÉ PŘÍHODY BŘIŠNÍ</vt:lpstr>
      <vt:lpstr>DERIVAČNÍ STOMIE (GIT, uropoetický trakt)</vt:lpstr>
      <vt:lpstr>Měření nitrobřišního tlaku</vt:lpstr>
      <vt:lpstr>Sondy GIT</vt:lpstr>
      <vt:lpstr>CHIRURGIE ŽLUČOVÝCH CESTST</vt:lpstr>
      <vt:lpstr>CHIRURGIE ŽLUČNÍKU</vt:lpstr>
      <vt:lpstr>CHIRURGIE JATER</vt:lpstr>
      <vt:lpstr>CHIRURGIE SLINIVKY BŘIŠNÍ</vt:lpstr>
      <vt:lpstr>CHIRURGIE SLEZINY</vt:lpstr>
      <vt:lpstr>CHIRURGIE PLIC</vt:lpstr>
      <vt:lpstr>CHIRURGIE MEDIASTINA</vt:lpstr>
      <vt:lpstr>CHIRURGIE PRSNÍ ŽLÁZY</vt:lpstr>
      <vt:lpstr>KARDIOCHIRURGIE</vt:lpstr>
      <vt:lpstr>CHIRURGIE VELKÝCH CÉV</vt:lpstr>
      <vt:lpstr>CHIRURGIE ŠTÍTNÉ ŽLÁZY</vt:lpstr>
      <vt:lpstr>CHIRURGIE MALÉ PÁNVE</vt:lpstr>
      <vt:lpstr>UROLOGIE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Jiří Šišma</cp:lastModifiedBy>
  <cp:revision>33</cp:revision>
  <cp:lastPrinted>1601-01-01T00:00:00Z</cp:lastPrinted>
  <dcterms:created xsi:type="dcterms:W3CDTF">2021-09-08T10:42:39Z</dcterms:created>
  <dcterms:modified xsi:type="dcterms:W3CDTF">2023-02-16T14:26:24Z</dcterms:modified>
</cp:coreProperties>
</file>