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81" r:id="rId4"/>
    <p:sldId id="282" r:id="rId5"/>
    <p:sldId id="265" r:id="rId6"/>
    <p:sldId id="264" r:id="rId7"/>
    <p:sldId id="262" r:id="rId8"/>
    <p:sldId id="263" r:id="rId9"/>
    <p:sldId id="279" r:id="rId10"/>
    <p:sldId id="280" r:id="rId11"/>
    <p:sldId id="285" r:id="rId12"/>
    <p:sldId id="286" r:id="rId13"/>
    <p:sldId id="287" r:id="rId14"/>
    <p:sldId id="288" r:id="rId15"/>
    <p:sldId id="289" r:id="rId16"/>
    <p:sldId id="283" r:id="rId17"/>
    <p:sldId id="284" r:id="rId18"/>
    <p:sldId id="272" r:id="rId19"/>
    <p:sldId id="278" r:id="rId20"/>
    <p:sldId id="276" r:id="rId21"/>
    <p:sldId id="271" r:id="rId22"/>
    <p:sldId id="275" r:id="rId23"/>
    <p:sldId id="266" r:id="rId24"/>
    <p:sldId id="267" r:id="rId25"/>
    <p:sldId id="268" r:id="rId26"/>
    <p:sldId id="293" r:id="rId27"/>
    <p:sldId id="291" r:id="rId28"/>
    <p:sldId id="292" r:id="rId29"/>
    <p:sldId id="260" r:id="rId30"/>
    <p:sldId id="290" r:id="rId31"/>
    <p:sldId id="261" r:id="rId3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/>
          <a:p>
            <a:fld id="{E4D81E34-2351-4999-9BC3-F0051CF77C6F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Nadpis 6">
            <a:extLst>
              <a:ext uri="{FF2B5EF4-FFF2-40B4-BE49-F238E27FC236}">
                <a16:creationId xmlns:a16="http://schemas.microsoft.com/office/drawing/2014/main" id="{F31C6098-45F4-4855-8153-FB7904CE4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44BB26B4-1DB3-416F-8DA4-AFF4E665D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4" name="Podnadpis 2">
            <a:extLst>
              <a:ext uri="{FF2B5EF4-FFF2-40B4-BE49-F238E27FC236}">
                <a16:creationId xmlns:a16="http://schemas.microsoft.com/office/drawing/2014/main" id="{6623C95A-60BE-40EB-9BC7-25260893E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52444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pro obsah 12">
            <a:extLst>
              <a:ext uri="{FF2B5EF4-FFF2-40B4-BE49-F238E27FC236}">
                <a16:creationId xmlns:a16="http://schemas.microsoft.com/office/drawing/2014/main" id="{9547EBDF-D870-4615-B89A-66FC8E0A0F0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text 5">
            <a:extLst>
              <a:ext uri="{FF2B5EF4-FFF2-40B4-BE49-F238E27FC236}">
                <a16:creationId xmlns:a16="http://schemas.microsoft.com/office/drawing/2014/main" id="{FE825788-55A0-4392-9284-0099917A1B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Zástupný symbol pro text 13">
            <a:extLst>
              <a:ext uri="{FF2B5EF4-FFF2-40B4-BE49-F238E27FC236}">
                <a16:creationId xmlns:a16="http://schemas.microsoft.com/office/drawing/2014/main" id="{BB6DC7A3-6070-4788-8925-ECEF5D270E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7B2FBDD4-6F42-4D3A-ABC8-DAF530179BD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Zástupný symbol pro text 13">
            <a:extLst>
              <a:ext uri="{FF2B5EF4-FFF2-40B4-BE49-F238E27FC236}">
                <a16:creationId xmlns:a16="http://schemas.microsoft.com/office/drawing/2014/main" id="{6559EC12-76DD-40DE-8DB8-8B359A47CC5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Zástupný symbol pro obsah 12">
            <a:extLst>
              <a:ext uri="{FF2B5EF4-FFF2-40B4-BE49-F238E27FC236}">
                <a16:creationId xmlns:a16="http://schemas.microsoft.com/office/drawing/2014/main" id="{137F4524-A39B-43FB-9E07-67C451992724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27" name="Obrázek 26">
            <a:extLst>
              <a:ext uri="{FF2B5EF4-FFF2-40B4-BE49-F238E27FC236}">
                <a16:creationId xmlns:a16="http://schemas.microsoft.com/office/drawing/2014/main" id="{6838A12A-82A1-4709-9D33-F39AFA8AF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28" name="Rectangle 17">
            <a:extLst>
              <a:ext uri="{FF2B5EF4-FFF2-40B4-BE49-F238E27FC236}">
                <a16:creationId xmlns:a16="http://schemas.microsoft.com/office/drawing/2014/main" id="{DE0BEEF4-6DAC-4D6C-AD80-575053D4229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D54EEC6B-F6F3-491F-AF84-5FBBB3FC67C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E4D81E34-2351-4999-9BC3-F0051CF77C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2498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693E3813-A8A0-4605-A751-A0C706248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Rectangle 17">
            <a:extLst>
              <a:ext uri="{FF2B5EF4-FFF2-40B4-BE49-F238E27FC236}">
                <a16:creationId xmlns:a16="http://schemas.microsoft.com/office/drawing/2014/main" id="{77EDFCFB-BDDB-45EE-9574-EB8FA8F8867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560DCD67-AE12-4FF8-B224-2C33488C5A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E4D81E34-2351-4999-9BC3-F0051CF77C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7490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nímek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rázek 7">
            <a:extLst>
              <a:ext uri="{FF2B5EF4-FFF2-40B4-BE49-F238E27FC236}">
                <a16:creationId xmlns:a16="http://schemas.microsoft.com/office/drawing/2014/main" id="{F4024E46-62E6-44CE-9E2C-14E827C7CC9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83CAA91-E696-4AD2-90D7-33C983810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D1C4BF70-4C1E-4AF7-81E0-104F006A02E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3E5CFC32-FE61-424D-B52A-0545883D65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E4D81E34-2351-4999-9BC3-F0051CF77C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271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 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54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16480462-23C7-4E09-BE59-6229F8EBE2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41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E4156-640F-40D8-AE46-7A92C2DDB36C}" type="datetimeFigureOut">
              <a:rPr lang="cs-CZ" smtClean="0"/>
              <a:t>05.05.2020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81E34-2351-4999-9BC3-F0051CF77C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3358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E4156-640F-40D8-AE46-7A92C2DDB36C}" type="datetimeFigureOut">
              <a:rPr lang="cs-CZ" smtClean="0"/>
              <a:t>05.05.2020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81E34-2351-4999-9BC3-F0051CF77C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3022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 – inverz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6">
            <a:extLst>
              <a:ext uri="{FF2B5EF4-FFF2-40B4-BE49-F238E27FC236}">
                <a16:creationId xmlns:a16="http://schemas.microsoft.com/office/drawing/2014/main" id="{A863908E-35CD-40EF-A9BC-99C58ABB7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B6C1BCC2-A34F-44AA-A794-995C12271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5A4303E-2B43-4D3D-A41D-FED699B96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3" name="Rectangle 17">
            <a:extLst>
              <a:ext uri="{FF2B5EF4-FFF2-40B4-BE49-F238E27FC236}">
                <a16:creationId xmlns:a16="http://schemas.microsoft.com/office/drawing/2014/main" id="{7870222A-3184-483B-8432-BC2DC27015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9151A81E-EB70-4E3D-8B26-0F63114D61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E4D81E34-2351-4999-9BC3-F0051CF77C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10954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2">
            <a:extLst>
              <a:ext uri="{FF2B5EF4-FFF2-40B4-BE49-F238E27FC236}">
                <a16:creationId xmlns:a16="http://schemas.microsoft.com/office/drawing/2014/main" id="{FB42411C-CED0-4ED2-B4E8-5D353B0A3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21D70DC-2864-41C2-B8C6-05CA897F7C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2FD3E81E-40FE-4E13-9B11-5767EF4D1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3B718662-BCEF-4F53-80CB-8B7864BBF9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817F25E5-B573-488B-992B-821062693CA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E4D81E34-2351-4999-9BC3-F0051CF77C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4327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61655828-74E8-4C8C-9A46-D37055D42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0" name="Zástupný symbol pro text 7">
            <a:extLst>
              <a:ext uri="{FF2B5EF4-FFF2-40B4-BE49-F238E27FC236}">
                <a16:creationId xmlns:a16="http://schemas.microsoft.com/office/drawing/2014/main" id="{75DC10B1-1F87-4724-A431-B37F17D5CC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Nadpis 12">
            <a:extLst>
              <a:ext uri="{FF2B5EF4-FFF2-40B4-BE49-F238E27FC236}">
                <a16:creationId xmlns:a16="http://schemas.microsoft.com/office/drawing/2014/main" id="{AC2C2C02-70BC-4CA2-A448-691E5EA52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250CC6C-D8E6-4BFA-8121-125E87CAF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4" name="Zástupný symbol pro zápatí 1">
            <a:extLst>
              <a:ext uri="{FF2B5EF4-FFF2-40B4-BE49-F238E27FC236}">
                <a16:creationId xmlns:a16="http://schemas.microsoft.com/office/drawing/2014/main" id="{7031899D-0AAE-4B99-AEF8-0822F14C8E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15" name="Zástupný symbol pro číslo snímku 2">
            <a:extLst>
              <a:ext uri="{FF2B5EF4-FFF2-40B4-BE49-F238E27FC236}">
                <a16:creationId xmlns:a16="http://schemas.microsoft.com/office/drawing/2014/main" id="{D92A2384-FACF-4740-A29F-249FD2ADBF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4D81E34-2351-4999-9BC3-F0051CF77C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1638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D4C2477F-94C0-46AB-8F78-23BC6DD4FC0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Nadpis 12">
            <a:extLst>
              <a:ext uri="{FF2B5EF4-FFF2-40B4-BE49-F238E27FC236}">
                <a16:creationId xmlns:a16="http://schemas.microsoft.com/office/drawing/2014/main" id="{C4106739-3F30-4F60-A2E3-CF2394B80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13" name="Zástupný symbol pro text 7">
            <a:extLst>
              <a:ext uri="{FF2B5EF4-FFF2-40B4-BE49-F238E27FC236}">
                <a16:creationId xmlns:a16="http://schemas.microsoft.com/office/drawing/2014/main" id="{E339B93E-CBDC-488E-BF9A-45D7166AC8D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BFD74342-09BD-4472-B28E-114F4330F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AD2DE495-3325-41DE-A9F8-9591CFE84142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1764A665-A1E3-4A8F-B626-FB65BDBAF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9" name="Rectangle 17">
            <a:extLst>
              <a:ext uri="{FF2B5EF4-FFF2-40B4-BE49-F238E27FC236}">
                <a16:creationId xmlns:a16="http://schemas.microsoft.com/office/drawing/2014/main" id="{ADC4F307-3DF9-4410-8992-A762F28776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437C06DE-EC9E-4277-9F01-ABCD1D78511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E4D81E34-2351-4999-9BC3-F0051CF77C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31533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ástupný symbol pro obsah 12">
            <a:extLst>
              <a:ext uri="{FF2B5EF4-FFF2-40B4-BE49-F238E27FC236}">
                <a16:creationId xmlns:a16="http://schemas.microsoft.com/office/drawing/2014/main" id="{3CE5E861-D1D4-4121-A3EE-54C338DE09B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8" name="Nadpis 3">
            <a:extLst>
              <a:ext uri="{FF2B5EF4-FFF2-40B4-BE49-F238E27FC236}">
                <a16:creationId xmlns:a16="http://schemas.microsoft.com/office/drawing/2014/main" id="{F7E125D3-8983-4C68-BE8E-3E28EE043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29" name="Zástupný symbol pro text 13">
            <a:extLst>
              <a:ext uri="{FF2B5EF4-FFF2-40B4-BE49-F238E27FC236}">
                <a16:creationId xmlns:a16="http://schemas.microsoft.com/office/drawing/2014/main" id="{437D9636-8187-40FB-9014-91A485647A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338E8CF6-8E6E-495F-9305-499E00CAA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31" name="Zástupný symbol pro obsah 2">
            <a:extLst>
              <a:ext uri="{FF2B5EF4-FFF2-40B4-BE49-F238E27FC236}">
                <a16:creationId xmlns:a16="http://schemas.microsoft.com/office/drawing/2014/main" id="{F1218642-4B36-47A8-993D-095CD9ED7856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32" name="Rectangle 17">
            <a:extLst>
              <a:ext uri="{FF2B5EF4-FFF2-40B4-BE49-F238E27FC236}">
                <a16:creationId xmlns:a16="http://schemas.microsoft.com/office/drawing/2014/main" id="{B6B70499-49FF-4F72-990E-E50DCAF4970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33" name="Rectangle 18">
            <a:extLst>
              <a:ext uri="{FF2B5EF4-FFF2-40B4-BE49-F238E27FC236}">
                <a16:creationId xmlns:a16="http://schemas.microsoft.com/office/drawing/2014/main" id="{306C7E2E-0F6D-4FCC-BEBB-E477C0EDE1A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E4D81E34-2351-4999-9BC3-F0051CF77C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58530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8CE0E250-5D3F-4EB8-8C80-31815677104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Zástupný symbol pro text 5">
            <a:extLst>
              <a:ext uri="{FF2B5EF4-FFF2-40B4-BE49-F238E27FC236}">
                <a16:creationId xmlns:a16="http://schemas.microsoft.com/office/drawing/2014/main" id="{0F223511-4560-47CD-B05A-BADF3B3D14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3AFBD400-6ACB-4E94-8A8F-EF5BE83952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Zástupný symbol pro text 5">
            <a:extLst>
              <a:ext uri="{FF2B5EF4-FFF2-40B4-BE49-F238E27FC236}">
                <a16:creationId xmlns:a16="http://schemas.microsoft.com/office/drawing/2014/main" id="{F6BCDF9B-5557-4C01-BFEA-AC54389E04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Zástupný symbol pro text 13">
            <a:extLst>
              <a:ext uri="{FF2B5EF4-FFF2-40B4-BE49-F238E27FC236}">
                <a16:creationId xmlns:a16="http://schemas.microsoft.com/office/drawing/2014/main" id="{978AEBEE-D3B8-4F1E-84B5-BAC5E748B0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7" name="Zástupný symbol pro text 13">
            <a:extLst>
              <a:ext uri="{FF2B5EF4-FFF2-40B4-BE49-F238E27FC236}">
                <a16:creationId xmlns:a16="http://schemas.microsoft.com/office/drawing/2014/main" id="{8BEF53DA-BDCC-402C-8853-0C952D6B00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8" name="Zástupný symbol pro text 13">
            <a:extLst>
              <a:ext uri="{FF2B5EF4-FFF2-40B4-BE49-F238E27FC236}">
                <a16:creationId xmlns:a16="http://schemas.microsoft.com/office/drawing/2014/main" id="{1B869AE0-B815-43F3-9C57-774B126513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9" name="Zástupný symbol pro obsah 12">
            <a:extLst>
              <a:ext uri="{FF2B5EF4-FFF2-40B4-BE49-F238E27FC236}">
                <a16:creationId xmlns:a16="http://schemas.microsoft.com/office/drawing/2014/main" id="{7EE296DF-188D-46CD-A248-5E32B38204A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0" name="Zástupný symbol pro obsah 12">
            <a:extLst>
              <a:ext uri="{FF2B5EF4-FFF2-40B4-BE49-F238E27FC236}">
                <a16:creationId xmlns:a16="http://schemas.microsoft.com/office/drawing/2014/main" id="{86567007-60CB-42DC-93EA-A0AFB168C81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1" name="Zástupný symbol pro text 7">
            <a:extLst>
              <a:ext uri="{FF2B5EF4-FFF2-40B4-BE49-F238E27FC236}">
                <a16:creationId xmlns:a16="http://schemas.microsoft.com/office/drawing/2014/main" id="{F1BE8CEB-F37E-4115-BEAE-2A66158C12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2" name="Nadpis 12">
            <a:extLst>
              <a:ext uri="{FF2B5EF4-FFF2-40B4-BE49-F238E27FC236}">
                <a16:creationId xmlns:a16="http://schemas.microsoft.com/office/drawing/2014/main" id="{9063DEBF-5704-4C60-927D-4EE182D48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33" name="Obrázek 32">
            <a:extLst>
              <a:ext uri="{FF2B5EF4-FFF2-40B4-BE49-F238E27FC236}">
                <a16:creationId xmlns:a16="http://schemas.microsoft.com/office/drawing/2014/main" id="{C1E17AD7-C41E-4941-82E2-9E0085CDE6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34" name="Rectangle 17">
            <a:extLst>
              <a:ext uri="{FF2B5EF4-FFF2-40B4-BE49-F238E27FC236}">
                <a16:creationId xmlns:a16="http://schemas.microsoft.com/office/drawing/2014/main" id="{2019F1A4-69A0-4FF8-8995-9B76480FDF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35" name="Rectangle 18">
            <a:extLst>
              <a:ext uri="{FF2B5EF4-FFF2-40B4-BE49-F238E27FC236}">
                <a16:creationId xmlns:a16="http://schemas.microsoft.com/office/drawing/2014/main" id="{70B6F527-4F6F-407F-ACB8-3642D3D05B9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E4D81E34-2351-4999-9BC3-F0051CF77C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501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6D2A4ADF-EE22-48A9-9D57-09381DE87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327AD19-2866-498E-B141-60DB67C20A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F362095D-69A9-4E7E-B0AD-45833F6F096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816C4316-2D20-4A0F-97F8-1B81D6F3D2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479503A6-16CC-4F01-AF35-CF704ACE78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17" name="Rectangle 18">
            <a:extLst>
              <a:ext uri="{FF2B5EF4-FFF2-40B4-BE49-F238E27FC236}">
                <a16:creationId xmlns:a16="http://schemas.microsoft.com/office/drawing/2014/main" id="{0C31BCEF-D9FF-4796-A774-A41223BD56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E4D81E34-2351-4999-9BC3-F0051CF77C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18089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8A9C999D-0177-4D2E-B8A6-1E94C72C4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166C581-4BC7-43C0-A297-97463012A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804A2AC6-8CD7-45FD-9072-6BC53E42A30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CB7837D4-109B-4305-835D-58924C78A80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E4D81E34-2351-4999-9BC3-F0051CF77C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35424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nadpis 1">
            <a:extLst>
              <a:ext uri="{FF2B5EF4-FFF2-40B4-BE49-F238E27FC236}">
                <a16:creationId xmlns:a16="http://schemas.microsoft.com/office/drawing/2014/main" id="{357E978C-D332-46B0-BCEB-191876BAE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text 4">
            <a:extLst>
              <a:ext uri="{FF2B5EF4-FFF2-40B4-BE49-F238E27FC236}">
                <a16:creationId xmlns:a16="http://schemas.microsoft.com/office/drawing/2014/main" id="{BF356BAA-D86E-48F6-AB0E-D85145D01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04A51A6C-23BF-41AD-B682-A75C089948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F8DFAB6E-B377-4196-8D95-E94BE6B31EB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E4D81E34-2351-4999-9BC3-F0051CF77C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610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8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C:\WINDOWS\Profiles\tom\Plocha\Zdenek%20prednaska\davinci6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Relationship Id="rId5" Type="http://schemas.openxmlformats.org/officeDocument/2006/relationships/image" Target="file:///C:\WINDOWS\Profiles\tom\Plocha\Zdenek%20prednaska\davinci7.jpg" TargetMode="Externa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C:\WINDOWS\Profiles\tom\Plocha\Zdenek%20prednaska\davinci3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Relationship Id="rId5" Type="http://schemas.openxmlformats.org/officeDocument/2006/relationships/image" Target="file:///C:\WINDOWS\Profiles\tom\Plocha\Zdenek%20prednaska\davinci5.jpg" TargetMode="Externa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Minimálně invazivní chirurgie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Chirurgická klinika FN Brno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4757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 smtClean="0"/>
          </a:p>
        </p:txBody>
      </p:sp>
      <p:pic>
        <p:nvPicPr>
          <p:cNvPr id="1229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6122" y="596767"/>
            <a:ext cx="6492202" cy="4327655"/>
          </a:xfrm>
          <a:noFill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656" y="3057986"/>
            <a:ext cx="4978602" cy="373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422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cs-CZ" sz="3629" dirty="0"/>
              <a:t>Zavedení </a:t>
            </a:r>
            <a:r>
              <a:rPr lang="cs-CZ" sz="3629" dirty="0" err="1"/>
              <a:t>kapnoperitonea</a:t>
            </a:r>
            <a:r>
              <a:rPr lang="cs-CZ" sz="3629" dirty="0"/>
              <a:t/>
            </a:r>
            <a:br>
              <a:rPr lang="cs-CZ" sz="3629" dirty="0"/>
            </a:br>
            <a:endParaRPr lang="cs-CZ" sz="3629" dirty="0"/>
          </a:p>
        </p:txBody>
      </p:sp>
      <p:sp>
        <p:nvSpPr>
          <p:cNvPr id="13315" name="Rectangle 5"/>
          <p:cNvSpPr>
            <a:spLocks noGrp="1" noChangeArrowheads="1"/>
          </p:cNvSpPr>
          <p:nvPr>
            <p:ph idx="1"/>
          </p:nvPr>
        </p:nvSpPr>
        <p:spPr>
          <a:xfrm>
            <a:off x="853894" y="2235276"/>
            <a:ext cx="7468624" cy="4873472"/>
          </a:xfrm>
        </p:spPr>
        <p:txBody>
          <a:bodyPr/>
          <a:lstStyle/>
          <a:p>
            <a:pPr eaLnBrk="1" hangingPunct="1"/>
            <a:r>
              <a:rPr lang="cs-CZ" altLang="cs-CZ" sz="2903" dirty="0"/>
              <a:t>Nejčastěji </a:t>
            </a:r>
            <a:r>
              <a:rPr lang="cs-CZ" altLang="cs-CZ" sz="2903" dirty="0" err="1"/>
              <a:t>Veressovou</a:t>
            </a:r>
            <a:r>
              <a:rPr lang="cs-CZ" altLang="cs-CZ" sz="2903" dirty="0"/>
              <a:t> jehlou</a:t>
            </a:r>
          </a:p>
          <a:p>
            <a:pPr eaLnBrk="1" hangingPunct="1"/>
            <a:r>
              <a:rPr lang="cs-CZ" altLang="cs-CZ" sz="2903" dirty="0"/>
              <a:t>Punkce – opatrnost !!!</a:t>
            </a: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315" y="3868320"/>
            <a:ext cx="3853845" cy="263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18" b="20308"/>
          <a:stretch>
            <a:fillRect/>
          </a:stretch>
        </p:blipFill>
        <p:spPr bwMode="auto">
          <a:xfrm>
            <a:off x="7761707" y="3136675"/>
            <a:ext cx="2743488" cy="1755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01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Komplikace </a:t>
            </a:r>
            <a:r>
              <a:rPr lang="cs-CZ" dirty="0" err="1" smtClean="0"/>
              <a:t>kapnoperitonea</a:t>
            </a:r>
            <a:endParaRPr lang="cs-CZ" dirty="0"/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>
          <a:xfrm>
            <a:off x="720000" y="1892968"/>
            <a:ext cx="7468624" cy="3720656"/>
          </a:xfrm>
        </p:spPr>
        <p:txBody>
          <a:bodyPr/>
          <a:lstStyle/>
          <a:p>
            <a:pPr eaLnBrk="1" hangingPunct="1"/>
            <a:r>
              <a:rPr lang="cs-CZ" altLang="cs-CZ" sz="2903" dirty="0" smtClean="0"/>
              <a:t>Emfyzém</a:t>
            </a:r>
            <a:endParaRPr lang="cs-CZ" altLang="cs-CZ" sz="2903" dirty="0"/>
          </a:p>
          <a:p>
            <a:pPr eaLnBrk="1" hangingPunct="1"/>
            <a:r>
              <a:rPr lang="cs-CZ" altLang="cs-CZ" sz="2903" dirty="0"/>
              <a:t>Plynová embolie</a:t>
            </a:r>
          </a:p>
          <a:p>
            <a:pPr eaLnBrk="1" hangingPunct="1"/>
            <a:r>
              <a:rPr lang="cs-CZ" altLang="cs-CZ" sz="2903" dirty="0" err="1" smtClean="0"/>
              <a:t>Pneumothorax</a:t>
            </a:r>
            <a:endParaRPr lang="cs-CZ" altLang="cs-CZ" sz="2903" dirty="0" smtClean="0"/>
          </a:p>
          <a:p>
            <a:pPr eaLnBrk="1" hangingPunct="1"/>
            <a:r>
              <a:rPr lang="cs-CZ" altLang="cs-CZ" sz="2903" dirty="0" smtClean="0"/>
              <a:t>Vlivy </a:t>
            </a:r>
            <a:r>
              <a:rPr lang="cs-CZ" altLang="cs-CZ" sz="2903" dirty="0"/>
              <a:t>fyzikální – tlak 14 Torr</a:t>
            </a:r>
          </a:p>
        </p:txBody>
      </p:sp>
    </p:spTree>
    <p:extLst>
      <p:ext uri="{BB962C8B-B14F-4D97-AF65-F5344CB8AC3E}">
        <p14:creationId xmlns:p14="http://schemas.microsoft.com/office/powerpoint/2010/main" val="3893861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66" dirty="0"/>
              <a:t>Zavedení prvního portu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154954" y="2244902"/>
            <a:ext cx="7468624" cy="4377279"/>
          </a:xfrm>
        </p:spPr>
        <p:txBody>
          <a:bodyPr/>
          <a:lstStyle/>
          <a:p>
            <a:pPr eaLnBrk="1" hangingPunct="1"/>
            <a:r>
              <a:rPr lang="cs-CZ" altLang="cs-CZ" sz="2903" dirty="0"/>
              <a:t>Užíván je bezpečnostní port</a:t>
            </a:r>
          </a:p>
          <a:p>
            <a:pPr eaLnBrk="1" hangingPunct="1"/>
            <a:r>
              <a:rPr lang="cs-CZ" altLang="cs-CZ" sz="2903" dirty="0"/>
              <a:t>Nikdy ne s ostrým hrotem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915" y="3886969"/>
            <a:ext cx="3920092" cy="254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068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29" dirty="0"/>
              <a:t>Rozmístění portů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720000" y="1616050"/>
            <a:ext cx="7468624" cy="4873472"/>
          </a:xfrm>
        </p:spPr>
        <p:txBody>
          <a:bodyPr/>
          <a:lstStyle/>
          <a:p>
            <a:r>
              <a:rPr lang="cs-CZ" altLang="cs-CZ" sz="2903" dirty="0"/>
              <a:t>Závisí na typu operace</a:t>
            </a:r>
          </a:p>
          <a:p>
            <a:r>
              <a:rPr lang="cs-CZ" altLang="cs-CZ" sz="2903" dirty="0"/>
              <a:t>Nesmí docházet ke stínění kamery</a:t>
            </a:r>
          </a:p>
          <a:p>
            <a:r>
              <a:rPr lang="cs-CZ" altLang="cs-CZ" sz="2903" dirty="0"/>
              <a:t>Zavádět ve směru k </a:t>
            </a:r>
            <a:r>
              <a:rPr lang="cs-CZ" altLang="cs-CZ" sz="2903" dirty="0" err="1"/>
              <a:t>op.poli</a:t>
            </a:r>
            <a:endParaRPr lang="cs-CZ" altLang="cs-CZ" sz="2903" dirty="0"/>
          </a:p>
          <a:p>
            <a:r>
              <a:rPr lang="cs-CZ" altLang="cs-CZ" sz="2903" dirty="0" smtClean="0">
                <a:latin typeface="Arial" panose="020B0604020202020204" pitchFamily="34" charset="0"/>
                <a:cs typeface="Arial" panose="020B0604020202020204" pitchFamily="34" charset="0"/>
              </a:rPr>
              <a:t>Zvážit </a:t>
            </a:r>
            <a:r>
              <a:rPr lang="cs-CZ" altLang="cs-CZ" sz="2903" dirty="0">
                <a:latin typeface="Arial" panose="020B0604020202020204" pitchFamily="34" charset="0"/>
                <a:cs typeface="Arial" panose="020B0604020202020204" pitchFamily="34" charset="0"/>
              </a:rPr>
              <a:t>užívané nástroje -5-10-12 mm</a:t>
            </a:r>
            <a:endParaRPr lang="cs-CZ" altLang="cs-CZ" sz="2903" dirty="0"/>
          </a:p>
        </p:txBody>
      </p:sp>
    </p:spTree>
    <p:extLst>
      <p:ext uri="{BB962C8B-B14F-4D97-AF65-F5344CB8AC3E}">
        <p14:creationId xmlns:p14="http://schemas.microsoft.com/office/powerpoint/2010/main" val="1752271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 descr="Laparoskopie Autor: Roman Táborský. - ppt stáhnou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916" y="2173705"/>
            <a:ext cx="5317958" cy="389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549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SILS </a:t>
            </a:r>
            <a:r>
              <a:rPr lang="cs-CZ" altLang="cs-CZ" sz="2400" dirty="0"/>
              <a:t>(single </a:t>
            </a:r>
            <a:r>
              <a:rPr lang="cs-CZ" altLang="cs-CZ" sz="2400" dirty="0" err="1"/>
              <a:t>incision</a:t>
            </a:r>
            <a:r>
              <a:rPr lang="cs-CZ" altLang="cs-CZ" sz="2400" dirty="0"/>
              <a:t> </a:t>
            </a:r>
            <a:r>
              <a:rPr lang="cs-CZ" altLang="cs-CZ" sz="2400" dirty="0" err="1"/>
              <a:t>laparoscopic</a:t>
            </a:r>
            <a:r>
              <a:rPr lang="cs-CZ" altLang="cs-CZ" sz="2400" dirty="0"/>
              <a:t> </a:t>
            </a:r>
            <a:r>
              <a:rPr lang="cs-CZ" altLang="cs-CZ" sz="2400" dirty="0" err="1"/>
              <a:t>surgery</a:t>
            </a:r>
            <a:r>
              <a:rPr lang="cs-CZ" altLang="cs-CZ" sz="2400" dirty="0"/>
              <a:t>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3174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563" y="3093509"/>
            <a:ext cx="6473470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5" t="31633" r="67360" b="50908"/>
          <a:stretch>
            <a:fillRect/>
          </a:stretch>
        </p:blipFill>
        <p:spPr bwMode="auto">
          <a:xfrm>
            <a:off x="991402" y="2356237"/>
            <a:ext cx="4435161" cy="272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458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SILS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71" t="58942" r="42239" b="17924"/>
          <a:stretch>
            <a:fillRect/>
          </a:stretch>
        </p:blipFill>
        <p:spPr bwMode="auto">
          <a:xfrm>
            <a:off x="5346567" y="2603500"/>
            <a:ext cx="4176713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1" t="52266" r="71078" b="15875"/>
          <a:stretch>
            <a:fillRect/>
          </a:stretch>
        </p:blipFill>
        <p:spPr bwMode="auto">
          <a:xfrm>
            <a:off x="1645803" y="2418132"/>
            <a:ext cx="2984500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318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1847850" y="6491289"/>
            <a:ext cx="3384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cs-CZ" sz="2000" b="1" i="1">
                <a:solidFill>
                  <a:schemeClr val="bg1"/>
                </a:solidFill>
              </a:rPr>
              <a:t>da Vinci®</a:t>
            </a:r>
            <a:endParaRPr lang="cs-CZ" altLang="cs-CZ" sz="2000" b="1" i="1">
              <a:solidFill>
                <a:schemeClr val="bg1"/>
              </a:solidFill>
            </a:endParaRPr>
          </a:p>
        </p:txBody>
      </p:sp>
      <p:pic>
        <p:nvPicPr>
          <p:cNvPr id="207879" name="Picture 7" descr="system med-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599" y="1436689"/>
            <a:ext cx="4751387" cy="50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Robotická </a:t>
            </a:r>
            <a:r>
              <a:rPr lang="cs-CZ" altLang="cs-CZ" dirty="0" smtClean="0"/>
              <a:t>chirurgie</a:t>
            </a:r>
            <a:r>
              <a:rPr lang="cs-CZ" altLang="cs-CZ" i="1" dirty="0">
                <a:solidFill>
                  <a:schemeClr val="bg1"/>
                </a:solidFill>
                <a:latin typeface="Lucida Console" panose="020B0609040504020204" pitchFamily="49" charset="0"/>
              </a:rPr>
              <a:t/>
            </a:r>
            <a:br>
              <a:rPr lang="cs-CZ" altLang="cs-CZ" i="1" dirty="0">
                <a:solidFill>
                  <a:schemeClr val="bg1"/>
                </a:solidFill>
                <a:latin typeface="Lucida Console" panose="020B0609040504020204" pitchFamily="49" charset="0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6094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9" name="Picture 3" descr="srovnání ruky a nástroj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889" y="5661026"/>
            <a:ext cx="657225" cy="96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900" name="Text Box 4"/>
          <p:cNvSpPr txBox="1">
            <a:spLocks noChangeArrowheads="1"/>
          </p:cNvSpPr>
          <p:nvPr/>
        </p:nvSpPr>
        <p:spPr bwMode="auto">
          <a:xfrm>
            <a:off x="1847850" y="6491289"/>
            <a:ext cx="3384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cs-CZ" sz="2000" b="1" i="1">
                <a:solidFill>
                  <a:schemeClr val="bg1"/>
                </a:solidFill>
              </a:rPr>
              <a:t>da Vinci®</a:t>
            </a:r>
            <a:endParaRPr lang="cs-CZ" altLang="cs-CZ" sz="2000" b="1" i="1">
              <a:solidFill>
                <a:schemeClr val="bg1"/>
              </a:solidFill>
            </a:endParaRPr>
          </a:p>
        </p:txBody>
      </p:sp>
      <p:pic>
        <p:nvPicPr>
          <p:cNvPr id="208902" name="Picture 6" descr="system med-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868" y="1452397"/>
            <a:ext cx="3324225" cy="384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903" name="Rectangle 7"/>
          <p:cNvSpPr>
            <a:spLocks noChangeArrowheads="1"/>
          </p:cNvSpPr>
          <p:nvPr/>
        </p:nvSpPr>
        <p:spPr bwMode="auto">
          <a:xfrm>
            <a:off x="4760914" y="781251"/>
            <a:ext cx="5664200" cy="5670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AF150C"/>
              </a:buClr>
            </a:pPr>
            <a:endParaRPr lang="en-US" altLang="cs-CZ" dirty="0"/>
          </a:p>
          <a:p>
            <a:pPr lvl="1">
              <a:lnSpc>
                <a:spcPct val="90000"/>
              </a:lnSpc>
              <a:buClr>
                <a:srgbClr val="AF150C"/>
              </a:buClr>
              <a:buFont typeface="Wingdings" panose="05000000000000000000" pitchFamily="2" charset="2"/>
              <a:buChar char="§"/>
            </a:pPr>
            <a:r>
              <a:rPr lang="cs-CZ" altLang="cs-CZ" sz="2800" dirty="0"/>
              <a:t>Plně pohyblivé </a:t>
            </a:r>
            <a:r>
              <a:rPr lang="en-US" altLang="cs-CZ" sz="2800" i="1" dirty="0" err="1"/>
              <a:t>EndoWris</a:t>
            </a:r>
            <a:r>
              <a:rPr lang="cs-CZ" altLang="cs-CZ" sz="2800" i="1" dirty="0"/>
              <a:t>t</a:t>
            </a:r>
            <a:r>
              <a:rPr lang="en-US" altLang="cs-CZ" sz="2800" dirty="0"/>
              <a:t> instrument</a:t>
            </a:r>
            <a:r>
              <a:rPr lang="cs-CZ" altLang="cs-CZ" sz="2800" dirty="0"/>
              <a:t>y napodobují funkci lidského zápěstí a prstů	 </a:t>
            </a:r>
            <a:r>
              <a:rPr lang="cs-CZ" altLang="cs-CZ" sz="2800" b="1" dirty="0"/>
              <a:t>„ruka uvnitř pacienta“</a:t>
            </a:r>
            <a:endParaRPr lang="en-US" altLang="cs-CZ" sz="2800" b="1" dirty="0"/>
          </a:p>
          <a:p>
            <a:pPr lvl="1">
              <a:lnSpc>
                <a:spcPct val="90000"/>
              </a:lnSpc>
              <a:buClr>
                <a:srgbClr val="AF150C"/>
              </a:buClr>
              <a:buFont typeface="Wingdings" panose="05000000000000000000" pitchFamily="2" charset="2"/>
              <a:buChar char="§"/>
            </a:pPr>
            <a:r>
              <a:rPr lang="en-US" altLang="cs-CZ" sz="2800" dirty="0" err="1"/>
              <a:t>Intuitiv</a:t>
            </a:r>
            <a:r>
              <a:rPr lang="cs-CZ" altLang="cs-CZ" sz="2800" dirty="0"/>
              <a:t>ní ovládání</a:t>
            </a:r>
            <a:r>
              <a:rPr lang="en-US" altLang="cs-CZ" sz="2800" dirty="0"/>
              <a:t>,</a:t>
            </a:r>
            <a:r>
              <a:rPr lang="cs-CZ" altLang="cs-CZ" sz="2800" dirty="0"/>
              <a:t>nastavení poměru pohybů</a:t>
            </a:r>
            <a:r>
              <a:rPr lang="en-US" altLang="cs-CZ" sz="2800" dirty="0"/>
              <a:t>,</a:t>
            </a:r>
            <a:r>
              <a:rPr lang="cs-CZ" altLang="cs-CZ" sz="2800" dirty="0"/>
              <a:t>redukce nechtěných pohybů a třesu</a:t>
            </a:r>
            <a:endParaRPr lang="en-US" altLang="cs-CZ" sz="2800" dirty="0"/>
          </a:p>
          <a:p>
            <a:pPr lvl="1">
              <a:lnSpc>
                <a:spcPct val="90000"/>
              </a:lnSpc>
              <a:buClr>
                <a:srgbClr val="AF150C"/>
              </a:buClr>
              <a:buFont typeface="Wingdings" panose="05000000000000000000" pitchFamily="2" charset="2"/>
              <a:buChar char="§"/>
            </a:pPr>
            <a:r>
              <a:rPr lang="cs-CZ" altLang="cs-CZ" sz="2800" dirty="0"/>
              <a:t>3D stereoskopická </a:t>
            </a:r>
            <a:r>
              <a:rPr lang="cs-CZ" altLang="cs-CZ" sz="2800" dirty="0" err="1" smtClean="0"/>
              <a:t>izualizace</a:t>
            </a:r>
            <a:r>
              <a:rPr lang="cs-CZ" altLang="cs-CZ" sz="2800" dirty="0" smtClean="0"/>
              <a:t> </a:t>
            </a:r>
            <a:r>
              <a:rPr lang="cs-CZ" altLang="cs-CZ" sz="2800" dirty="0"/>
              <a:t>s vysokým rozlišením</a:t>
            </a:r>
          </a:p>
          <a:p>
            <a:pPr lvl="1">
              <a:lnSpc>
                <a:spcPct val="90000"/>
              </a:lnSpc>
              <a:buClr>
                <a:srgbClr val="AF150C"/>
              </a:buClr>
              <a:buFont typeface="Wingdings" panose="05000000000000000000" pitchFamily="2" charset="2"/>
              <a:buChar char="§"/>
            </a:pPr>
            <a:r>
              <a:rPr lang="cs-CZ" altLang="cs-CZ" sz="2800" dirty="0"/>
              <a:t>Ergonomická poloha chirurga</a:t>
            </a:r>
            <a:endParaRPr lang="en-US" altLang="cs-CZ" sz="2800" dirty="0"/>
          </a:p>
          <a:p>
            <a:pPr>
              <a:lnSpc>
                <a:spcPct val="90000"/>
              </a:lnSpc>
              <a:buClr>
                <a:srgbClr val="AF150C"/>
              </a:buClr>
              <a:buFont typeface="Wingdings" panose="05000000000000000000" pitchFamily="2" charset="2"/>
              <a:buNone/>
            </a:pPr>
            <a:endParaRPr lang="en-US" altLang="cs-CZ" dirty="0">
              <a:solidFill>
                <a:srgbClr val="D50101"/>
              </a:solidFill>
            </a:endParaRPr>
          </a:p>
          <a:p>
            <a:pPr>
              <a:lnSpc>
                <a:spcPct val="90000"/>
              </a:lnSpc>
              <a:buClr>
                <a:srgbClr val="AF150C"/>
              </a:buClr>
              <a:buFontTx/>
              <a:buNone/>
            </a:pPr>
            <a:endParaRPr lang="en-US" altLang="cs-CZ" dirty="0"/>
          </a:p>
          <a:p>
            <a:pPr>
              <a:lnSpc>
                <a:spcPct val="90000"/>
              </a:lnSpc>
              <a:buClr>
                <a:srgbClr val="AF150C"/>
              </a:buClr>
              <a:buFontTx/>
              <a:buNone/>
            </a:pPr>
            <a:endParaRPr lang="en-US" altLang="cs-CZ" sz="2500" dirty="0"/>
          </a:p>
          <a:p>
            <a:pPr>
              <a:lnSpc>
                <a:spcPct val="120000"/>
              </a:lnSpc>
              <a:buClr>
                <a:srgbClr val="AF150C"/>
              </a:buClr>
            </a:pPr>
            <a:endParaRPr lang="en-US" altLang="cs-CZ" sz="2500" dirty="0"/>
          </a:p>
          <a:p>
            <a:pPr>
              <a:lnSpc>
                <a:spcPct val="130000"/>
              </a:lnSpc>
              <a:buClr>
                <a:srgbClr val="AF150C"/>
              </a:buClr>
            </a:pPr>
            <a:endParaRPr lang="en-US" altLang="cs-CZ" sz="2500" dirty="0"/>
          </a:p>
          <a:p>
            <a:pPr>
              <a:lnSpc>
                <a:spcPct val="90000"/>
              </a:lnSpc>
              <a:buClr>
                <a:srgbClr val="AF150C"/>
              </a:buClr>
            </a:pPr>
            <a:endParaRPr lang="en-US" altLang="cs-CZ" sz="2500" dirty="0"/>
          </a:p>
          <a:p>
            <a:pPr>
              <a:lnSpc>
                <a:spcPct val="90000"/>
              </a:lnSpc>
              <a:buClr>
                <a:srgbClr val="AF150C"/>
              </a:buClr>
            </a:pPr>
            <a:endParaRPr lang="en-US" altLang="cs-CZ" sz="2500" dirty="0"/>
          </a:p>
          <a:p>
            <a:pPr>
              <a:lnSpc>
                <a:spcPct val="90000"/>
              </a:lnSpc>
              <a:buClr>
                <a:srgbClr val="AF150C"/>
              </a:buClr>
            </a:pPr>
            <a:endParaRPr lang="en-US" altLang="cs-CZ" sz="2500" dirty="0"/>
          </a:p>
          <a:p>
            <a:pPr>
              <a:lnSpc>
                <a:spcPct val="90000"/>
              </a:lnSpc>
              <a:buClr>
                <a:srgbClr val="AF150C"/>
              </a:buClr>
            </a:pPr>
            <a:endParaRPr lang="en-US" altLang="cs-CZ" sz="2500" dirty="0"/>
          </a:p>
          <a:p>
            <a:pPr>
              <a:lnSpc>
                <a:spcPct val="90000"/>
              </a:lnSpc>
              <a:buClr>
                <a:srgbClr val="AF150C"/>
              </a:buClr>
            </a:pPr>
            <a:endParaRPr lang="en-US" altLang="cs-CZ" sz="2500" dirty="0"/>
          </a:p>
        </p:txBody>
      </p:sp>
      <p:sp>
        <p:nvSpPr>
          <p:cNvPr id="208905" name="Text Box 9"/>
          <p:cNvSpPr txBox="1">
            <a:spLocks noChangeArrowheads="1"/>
          </p:cNvSpPr>
          <p:nvPr/>
        </p:nvSpPr>
        <p:spPr bwMode="auto">
          <a:xfrm>
            <a:off x="1626669" y="692149"/>
            <a:ext cx="4330717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cs-CZ" altLang="cs-CZ" sz="2400" b="1" i="1" dirty="0">
                <a:solidFill>
                  <a:schemeClr val="bg1"/>
                </a:solidFill>
                <a:latin typeface="Lucida Console" panose="020B0609040504020204" pitchFamily="49" charset="0"/>
              </a:rPr>
              <a:t>Robotická chirurgie</a:t>
            </a:r>
          </a:p>
        </p:txBody>
      </p:sp>
    </p:spTree>
    <p:extLst>
      <p:ext uri="{BB962C8B-B14F-4D97-AF65-F5344CB8AC3E}">
        <p14:creationId xmlns:p14="http://schemas.microsoft.com/office/powerpoint/2010/main" val="567817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3" grpId="0" uiExpand="1" build="p" bldLvl="2" advAuto="50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Minimálně invazivní </a:t>
            </a:r>
            <a:r>
              <a:rPr lang="cs-CZ" b="1" dirty="0" smtClean="0"/>
              <a:t>chirurgie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891229"/>
            <a:ext cx="9030392" cy="3739549"/>
          </a:xfrm>
        </p:spPr>
        <p:txBody>
          <a:bodyPr>
            <a:normAutofit lnSpcReduction="10000"/>
          </a:bodyPr>
          <a:lstStyle/>
          <a:p>
            <a:r>
              <a:rPr lang="cs-CZ" dirty="0"/>
              <a:t>Miniinvazivní chirurgie patří do skupiny výkonů dosahujících největšího rozvoje v poslední polovině dvacátého století.</a:t>
            </a:r>
            <a:endParaRPr lang="cs-CZ" dirty="0" smtClean="0"/>
          </a:p>
          <a:p>
            <a:r>
              <a:rPr lang="cs-CZ" dirty="0" smtClean="0"/>
              <a:t>Pomocí </a:t>
            </a:r>
            <a:r>
              <a:rPr lang="cs-CZ" dirty="0"/>
              <a:t>optických </a:t>
            </a:r>
            <a:r>
              <a:rPr lang="cs-CZ" dirty="0" smtClean="0"/>
              <a:t>nástrojů jsou prováděné </a:t>
            </a:r>
            <a:r>
              <a:rPr lang="cs-CZ" dirty="0"/>
              <a:t>operační zákroky, přičemž se nástroje dostávají dovnitř pomocí malých </a:t>
            </a:r>
            <a:r>
              <a:rPr lang="cs-CZ" dirty="0" smtClean="0"/>
              <a:t>řezů na kůži</a:t>
            </a:r>
            <a:endParaRPr lang="cs-CZ" dirty="0" smtClean="0"/>
          </a:p>
          <a:p>
            <a:r>
              <a:rPr lang="cs-CZ" dirty="0" smtClean="0"/>
              <a:t>Rozšíření napříč všemi chirurgickými obory</a:t>
            </a:r>
            <a:endParaRPr lang="cs-CZ" dirty="0"/>
          </a:p>
          <a:p>
            <a:r>
              <a:rPr lang="cs-CZ" dirty="0" smtClean="0"/>
              <a:t>Laparoskopie, </a:t>
            </a:r>
            <a:r>
              <a:rPr lang="cs-CZ" dirty="0" err="1" smtClean="0"/>
              <a:t>torakoskopie</a:t>
            </a:r>
            <a:r>
              <a:rPr lang="cs-CZ" dirty="0" smtClean="0"/>
              <a:t>, artroskopie…</a:t>
            </a:r>
          </a:p>
          <a:p>
            <a:r>
              <a:rPr lang="cs-CZ" dirty="0" smtClean="0"/>
              <a:t>Nový trend -  robotické operace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6374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WINDOWS\Profiles\tom\Plocha\Zdenek prednaska\davinci6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994" y="2471286"/>
            <a:ext cx="4660900" cy="4284562"/>
          </a:xfrm>
          <a:prstGeom prst="rect">
            <a:avLst/>
          </a:prstGeom>
          <a:noFill/>
          <a:ln w="9525">
            <a:solidFill>
              <a:srgbClr val="F3B70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1" name="Picture 3" descr="C:\WINDOWS\Profiles\tom\Plocha\Zdenek prednaska\davinci7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547" y="2471286"/>
            <a:ext cx="5181600" cy="4284562"/>
          </a:xfrm>
          <a:prstGeom prst="rect">
            <a:avLst/>
          </a:prstGeom>
          <a:noFill/>
          <a:ln w="9525">
            <a:solidFill>
              <a:srgbClr val="F3B70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77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9" name="Picture 3" descr="srovnání ruky a nástroj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889" y="5661026"/>
            <a:ext cx="657225" cy="96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541" name="Picture 5" descr="nástroj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268414"/>
            <a:ext cx="6159500" cy="486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545" name="Text Box 9"/>
          <p:cNvSpPr txBox="1">
            <a:spLocks noChangeArrowheads="1"/>
          </p:cNvSpPr>
          <p:nvPr/>
        </p:nvSpPr>
        <p:spPr bwMode="auto">
          <a:xfrm>
            <a:off x="4151313" y="476250"/>
            <a:ext cx="36004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r>
              <a:rPr lang="cs-CZ" altLang="cs-CZ" sz="2400" b="1" i="1" dirty="0">
                <a:solidFill>
                  <a:schemeClr val="bg1"/>
                </a:solidFill>
                <a:latin typeface="Lucida Console" panose="020B0609040504020204" pitchFamily="49" charset="0"/>
              </a:rPr>
              <a:t>Robotické nástroje</a:t>
            </a:r>
          </a:p>
        </p:txBody>
      </p:sp>
    </p:spTree>
    <p:extLst>
      <p:ext uri="{BB962C8B-B14F-4D97-AF65-F5344CB8AC3E}">
        <p14:creationId xmlns:p14="http://schemas.microsoft.com/office/powerpoint/2010/main" val="3812448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WINDOWS\Profiles\tom\Plocha\Zdenek prednaska\davinci3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33" y="2348566"/>
            <a:ext cx="4648200" cy="3484563"/>
          </a:xfrm>
          <a:prstGeom prst="rect">
            <a:avLst/>
          </a:prstGeom>
          <a:noFill/>
          <a:ln w="9525">
            <a:solidFill>
              <a:srgbClr val="F3B70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7" name="Picture 3" descr="C:\WINDOWS\Profiles\tom\Plocha\Zdenek prednaska\davinci5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747" y="2658161"/>
            <a:ext cx="5486400" cy="4113212"/>
          </a:xfrm>
          <a:prstGeom prst="rect">
            <a:avLst/>
          </a:prstGeom>
          <a:noFill/>
          <a:ln w="9525">
            <a:solidFill>
              <a:srgbClr val="F3B70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828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 dirty="0"/>
              <a:t>N.O.T.E.S.</a:t>
            </a:r>
            <a:r>
              <a:rPr lang="cs-CZ" altLang="cs-CZ" sz="4000" dirty="0"/>
              <a:t/>
            </a:r>
            <a:br>
              <a:rPr lang="cs-CZ" altLang="cs-CZ" sz="4000" dirty="0"/>
            </a:br>
            <a:endParaRPr lang="cs-CZ" altLang="cs-CZ" sz="4000" dirty="0"/>
          </a:p>
        </p:txBody>
      </p:sp>
      <p:sp>
        <p:nvSpPr>
          <p:cNvPr id="300035" name="Rectangle 3"/>
          <p:cNvSpPr>
            <a:spLocks noGrp="1" noChangeArrowheads="1"/>
          </p:cNvSpPr>
          <p:nvPr>
            <p:ph idx="1"/>
          </p:nvPr>
        </p:nvSpPr>
        <p:spPr>
          <a:xfrm>
            <a:off x="720000" y="1499937"/>
            <a:ext cx="9414600" cy="467226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000" b="1" dirty="0" smtClean="0"/>
              <a:t>(</a:t>
            </a:r>
            <a:r>
              <a:rPr lang="cs-CZ" altLang="cs-CZ" sz="2000" b="1" dirty="0"/>
              <a:t>Natural </a:t>
            </a:r>
            <a:r>
              <a:rPr lang="cs-CZ" altLang="cs-CZ" sz="2000" b="1" dirty="0" err="1"/>
              <a:t>Orifice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Transluminal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Endoscopic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Surgery</a:t>
            </a:r>
            <a:r>
              <a:rPr lang="cs-CZ" altLang="cs-CZ" sz="2000" b="1" dirty="0"/>
              <a:t>)</a:t>
            </a:r>
            <a:endParaRPr lang="cs-CZ" altLang="cs-CZ" dirty="0"/>
          </a:p>
          <a:p>
            <a:endParaRPr lang="cs-CZ" altLang="cs-CZ" sz="1600" dirty="0">
              <a:solidFill>
                <a:schemeClr val="bg2"/>
              </a:solidFill>
            </a:endParaRPr>
          </a:p>
          <a:p>
            <a:r>
              <a:rPr lang="cs-CZ" altLang="cs-CZ" dirty="0">
                <a:solidFill>
                  <a:schemeClr val="tx1"/>
                </a:solidFill>
              </a:rPr>
              <a:t>Filozofie využívání přirozených tělních  otvorů k přístupu do dutiny břišní - snaha nenarušit integritu stěny dutiny </a:t>
            </a:r>
            <a:r>
              <a:rPr lang="cs-CZ" altLang="cs-CZ" dirty="0" smtClean="0">
                <a:solidFill>
                  <a:schemeClr val="tx1"/>
                </a:solidFill>
              </a:rPr>
              <a:t>břišní</a:t>
            </a:r>
            <a:endParaRPr lang="cs-CZ" altLang="cs-CZ" dirty="0">
              <a:solidFill>
                <a:schemeClr val="tx1"/>
              </a:solidFill>
            </a:endParaRPr>
          </a:p>
          <a:p>
            <a:pPr lvl="1"/>
            <a:endParaRPr lang="cs-CZ" altLang="cs-CZ" dirty="0">
              <a:solidFill>
                <a:schemeClr val="bg2"/>
              </a:solidFill>
            </a:endParaRPr>
          </a:p>
          <a:p>
            <a:pPr lvl="1"/>
            <a:endParaRPr lang="cs-CZ" altLang="cs-CZ" dirty="0">
              <a:solidFill>
                <a:schemeClr val="bg2"/>
              </a:solidFill>
            </a:endParaRPr>
          </a:p>
        </p:txBody>
      </p:sp>
      <p:pic>
        <p:nvPicPr>
          <p:cNvPr id="3000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379" y="3414296"/>
            <a:ext cx="3124200" cy="2613025"/>
          </a:xfrm>
          <a:prstGeom prst="rect">
            <a:avLst/>
          </a:prstGeom>
          <a:noFill/>
          <a:ln w="28575">
            <a:solidFill>
              <a:srgbClr val="00CC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772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cs-CZ" altLang="cs-CZ" sz="4000"/>
              <a:t>N.O.T.E.S.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idx="1"/>
          </p:nvPr>
        </p:nvSpPr>
        <p:spPr>
          <a:xfrm>
            <a:off x="720000" y="1588169"/>
            <a:ext cx="8907379" cy="4114800"/>
          </a:xfrm>
        </p:spPr>
        <p:txBody>
          <a:bodyPr/>
          <a:lstStyle/>
          <a:p>
            <a:r>
              <a:rPr lang="cs-CZ" altLang="cs-CZ" dirty="0" err="1">
                <a:solidFill>
                  <a:schemeClr val="tx1"/>
                </a:solidFill>
              </a:rPr>
              <a:t>transorální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smtClean="0">
                <a:solidFill>
                  <a:schemeClr val="tx1"/>
                </a:solidFill>
              </a:rPr>
              <a:t>přístup</a:t>
            </a:r>
          </a:p>
          <a:p>
            <a:endParaRPr lang="cs-CZ" altLang="cs-CZ" dirty="0">
              <a:solidFill>
                <a:schemeClr val="tx1"/>
              </a:solidFill>
            </a:endParaRPr>
          </a:p>
          <a:p>
            <a:pPr lvl="1"/>
            <a:r>
              <a:rPr lang="cs-CZ" altLang="cs-CZ" sz="2400" dirty="0" err="1">
                <a:solidFill>
                  <a:schemeClr val="tx1"/>
                </a:solidFill>
              </a:rPr>
              <a:t>polypektomie</a:t>
            </a:r>
            <a:r>
              <a:rPr lang="cs-CZ" altLang="cs-CZ" sz="2400" dirty="0">
                <a:solidFill>
                  <a:schemeClr val="tx1"/>
                </a:solidFill>
              </a:rPr>
              <a:t>, </a:t>
            </a:r>
            <a:r>
              <a:rPr lang="cs-CZ" altLang="cs-CZ" sz="2400" dirty="0" err="1">
                <a:solidFill>
                  <a:schemeClr val="tx1"/>
                </a:solidFill>
              </a:rPr>
              <a:t>mukosektomie</a:t>
            </a:r>
            <a:r>
              <a:rPr lang="cs-CZ" altLang="cs-CZ" sz="2400" dirty="0">
                <a:solidFill>
                  <a:schemeClr val="tx1"/>
                </a:solidFill>
              </a:rPr>
              <a:t> sliznic postižených dysplazií či </a:t>
            </a:r>
            <a:r>
              <a:rPr lang="cs-CZ" altLang="cs-CZ" sz="2400" dirty="0" err="1">
                <a:solidFill>
                  <a:schemeClr val="tx1"/>
                </a:solidFill>
              </a:rPr>
              <a:t>intraepiteliální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 smtClean="0">
                <a:solidFill>
                  <a:schemeClr val="tx1"/>
                </a:solidFill>
              </a:rPr>
              <a:t>neoplazie</a:t>
            </a:r>
            <a:endParaRPr lang="cs-CZ" altLang="cs-CZ" sz="2400" dirty="0" smtClean="0">
              <a:solidFill>
                <a:schemeClr val="tx1"/>
              </a:solidFill>
            </a:endParaRPr>
          </a:p>
          <a:p>
            <a:pPr lvl="1"/>
            <a:endParaRPr lang="cs-CZ" altLang="cs-CZ" sz="2400" dirty="0" smtClean="0">
              <a:solidFill>
                <a:schemeClr val="tx1"/>
              </a:solidFill>
            </a:endParaRPr>
          </a:p>
          <a:p>
            <a:pPr lvl="1"/>
            <a:r>
              <a:rPr lang="cs-CZ" altLang="cs-CZ" sz="2400" dirty="0" smtClean="0">
                <a:solidFill>
                  <a:schemeClr val="tx1"/>
                </a:solidFill>
              </a:rPr>
              <a:t>implantace stentů</a:t>
            </a:r>
          </a:p>
          <a:p>
            <a:pPr lvl="1"/>
            <a:endParaRPr lang="cs-CZ" altLang="cs-CZ" sz="2400" dirty="0" smtClean="0">
              <a:solidFill>
                <a:schemeClr val="tx1"/>
              </a:solidFill>
            </a:endParaRPr>
          </a:p>
          <a:p>
            <a:pPr lvl="1"/>
            <a:r>
              <a:rPr lang="cs-CZ" altLang="cs-CZ" sz="2400" dirty="0" err="1" smtClean="0">
                <a:solidFill>
                  <a:schemeClr val="tx1"/>
                </a:solidFill>
              </a:rPr>
              <a:t>klipáž</a:t>
            </a:r>
            <a:r>
              <a:rPr lang="cs-CZ" altLang="cs-CZ" sz="2400" dirty="0" smtClean="0">
                <a:solidFill>
                  <a:schemeClr val="tx1"/>
                </a:solidFill>
              </a:rPr>
              <a:t> </a:t>
            </a:r>
            <a:r>
              <a:rPr lang="cs-CZ" altLang="cs-CZ" sz="2400" dirty="0">
                <a:solidFill>
                  <a:schemeClr val="tx1"/>
                </a:solidFill>
              </a:rPr>
              <a:t>krvácejících varixů a cévních lézí,  </a:t>
            </a:r>
            <a:r>
              <a:rPr lang="cs-CZ" altLang="cs-CZ" sz="2400" dirty="0" err="1">
                <a:solidFill>
                  <a:schemeClr val="tx1"/>
                </a:solidFill>
              </a:rPr>
              <a:t>termokoagulace</a:t>
            </a:r>
            <a:r>
              <a:rPr lang="cs-CZ" altLang="cs-CZ" sz="2400" dirty="0">
                <a:solidFill>
                  <a:schemeClr val="tx1"/>
                </a:solidFill>
              </a:rPr>
              <a:t> krvácejících lézí GIT, řešení konkrementů žlučových cest či </a:t>
            </a:r>
            <a:r>
              <a:rPr lang="cs-CZ" altLang="cs-CZ" sz="2400" dirty="0" err="1" smtClean="0">
                <a:solidFill>
                  <a:schemeClr val="tx1"/>
                </a:solidFill>
              </a:rPr>
              <a:t>pankreatikolithiasy</a:t>
            </a:r>
            <a:endParaRPr lang="cs-CZ" altLang="cs-CZ" sz="2400" dirty="0" smtClean="0">
              <a:solidFill>
                <a:schemeClr val="tx1"/>
              </a:solidFill>
            </a:endParaRPr>
          </a:p>
          <a:p>
            <a:pPr lvl="1"/>
            <a:endParaRPr lang="cs-CZ" altLang="cs-CZ" sz="2400" dirty="0" smtClean="0">
              <a:solidFill>
                <a:schemeClr val="tx1"/>
              </a:solidFill>
            </a:endParaRPr>
          </a:p>
          <a:p>
            <a:pPr lvl="1"/>
            <a:r>
              <a:rPr lang="cs-CZ" altLang="cs-CZ" sz="2400" dirty="0" smtClean="0">
                <a:solidFill>
                  <a:schemeClr val="tx1"/>
                </a:solidFill>
              </a:rPr>
              <a:t>endoskopická </a:t>
            </a:r>
            <a:r>
              <a:rPr lang="cs-CZ" altLang="cs-CZ" sz="2400" dirty="0" err="1">
                <a:solidFill>
                  <a:schemeClr val="tx1"/>
                </a:solidFill>
              </a:rPr>
              <a:t>ampulektomie</a:t>
            </a:r>
            <a:r>
              <a:rPr lang="cs-CZ" altLang="cs-CZ" sz="2400" dirty="0">
                <a:solidFill>
                  <a:schemeClr val="tx1"/>
                </a:solidFill>
              </a:rPr>
              <a:t>, punkce a drenáž </a:t>
            </a:r>
            <a:r>
              <a:rPr lang="cs-CZ" altLang="cs-CZ" sz="2400" dirty="0" err="1">
                <a:solidFill>
                  <a:schemeClr val="tx1"/>
                </a:solidFill>
              </a:rPr>
              <a:t>cystoidů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2305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N.O.T.E.S.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idx="1"/>
          </p:nvPr>
        </p:nvSpPr>
        <p:spPr>
          <a:xfrm>
            <a:off x="720000" y="1491916"/>
            <a:ext cx="9308432" cy="3886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chemeClr val="tx1"/>
                </a:solidFill>
              </a:rPr>
              <a:t>vagina</a:t>
            </a:r>
          </a:p>
          <a:p>
            <a:pPr lvl="1">
              <a:lnSpc>
                <a:spcPct val="80000"/>
              </a:lnSpc>
            </a:pPr>
            <a:r>
              <a:rPr lang="cs-CZ" altLang="cs-CZ" sz="2000" dirty="0">
                <a:solidFill>
                  <a:schemeClr val="tx1"/>
                </a:solidFill>
              </a:rPr>
              <a:t>v gynekologii - vaginální hysterektomie či laparoskopicky asistovaná vaginální hysterektomie</a:t>
            </a:r>
          </a:p>
          <a:p>
            <a:pPr>
              <a:lnSpc>
                <a:spcPct val="80000"/>
              </a:lnSpc>
            </a:pPr>
            <a:endParaRPr lang="cs-CZ" altLang="cs-CZ" sz="20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sz="2000" dirty="0" err="1" smtClean="0">
                <a:solidFill>
                  <a:schemeClr val="tx1"/>
                </a:solidFill>
              </a:rPr>
              <a:t>anus</a:t>
            </a:r>
            <a:endParaRPr lang="cs-CZ" altLang="cs-CZ" sz="2000" dirty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</a:pPr>
            <a:r>
              <a:rPr lang="cs-CZ" altLang="cs-CZ" sz="2000" dirty="0" smtClean="0">
                <a:solidFill>
                  <a:schemeClr val="tx1"/>
                </a:solidFill>
              </a:rPr>
              <a:t>Kolonoskopie - </a:t>
            </a:r>
            <a:r>
              <a:rPr lang="cs-CZ" altLang="cs-CZ" sz="2000" dirty="0" err="1" smtClean="0">
                <a:solidFill>
                  <a:schemeClr val="tx1"/>
                </a:solidFill>
              </a:rPr>
              <a:t>polypektomie</a:t>
            </a:r>
            <a:r>
              <a:rPr lang="cs-CZ" altLang="cs-CZ" sz="2000" dirty="0">
                <a:solidFill>
                  <a:schemeClr val="tx1"/>
                </a:solidFill>
              </a:rPr>
              <a:t>, </a:t>
            </a:r>
            <a:r>
              <a:rPr lang="cs-CZ" altLang="cs-CZ" sz="2000" dirty="0" err="1">
                <a:solidFill>
                  <a:schemeClr val="tx1"/>
                </a:solidFill>
              </a:rPr>
              <a:t>mukosektomie</a:t>
            </a:r>
            <a:r>
              <a:rPr lang="cs-CZ" altLang="cs-CZ" sz="2000" dirty="0">
                <a:solidFill>
                  <a:schemeClr val="tx1"/>
                </a:solidFill>
              </a:rPr>
              <a:t> sliznic postižených dysplazií či </a:t>
            </a:r>
            <a:r>
              <a:rPr lang="cs-CZ" altLang="cs-CZ" sz="2000" dirty="0" err="1">
                <a:solidFill>
                  <a:schemeClr val="tx1"/>
                </a:solidFill>
              </a:rPr>
              <a:t>intraepiteliální</a:t>
            </a:r>
            <a:r>
              <a:rPr lang="cs-CZ" altLang="cs-CZ" sz="2000" dirty="0">
                <a:solidFill>
                  <a:schemeClr val="tx1"/>
                </a:solidFill>
              </a:rPr>
              <a:t> </a:t>
            </a:r>
            <a:r>
              <a:rPr lang="cs-CZ" altLang="cs-CZ" sz="2000" dirty="0" err="1">
                <a:solidFill>
                  <a:schemeClr val="tx1"/>
                </a:solidFill>
              </a:rPr>
              <a:t>neoplazií</a:t>
            </a:r>
            <a:r>
              <a:rPr lang="cs-CZ" altLang="cs-CZ" sz="2000" dirty="0">
                <a:solidFill>
                  <a:schemeClr val="tx1"/>
                </a:solidFill>
              </a:rPr>
              <a:t>, endoskopická aplikace </a:t>
            </a:r>
            <a:r>
              <a:rPr lang="cs-CZ" altLang="cs-CZ" sz="2000" dirty="0" err="1">
                <a:solidFill>
                  <a:schemeClr val="tx1"/>
                </a:solidFill>
              </a:rPr>
              <a:t>kolických</a:t>
            </a:r>
            <a:r>
              <a:rPr lang="cs-CZ" altLang="cs-CZ" sz="2000" dirty="0">
                <a:solidFill>
                  <a:schemeClr val="tx1"/>
                </a:solidFill>
              </a:rPr>
              <a:t> stentů, léčba píštělí </a:t>
            </a:r>
          </a:p>
          <a:p>
            <a:pPr lvl="2">
              <a:lnSpc>
                <a:spcPct val="80000"/>
              </a:lnSpc>
            </a:pPr>
            <a:endParaRPr lang="cs-CZ" altLang="cs-CZ" sz="2000" dirty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</a:pPr>
            <a:r>
              <a:rPr lang="cs-CZ" altLang="cs-CZ" sz="2000" dirty="0" err="1">
                <a:solidFill>
                  <a:schemeClr val="tx1"/>
                </a:solidFill>
              </a:rPr>
              <a:t>transanální</a:t>
            </a:r>
            <a:r>
              <a:rPr lang="cs-CZ" altLang="cs-CZ" sz="2000" dirty="0">
                <a:solidFill>
                  <a:schemeClr val="tx1"/>
                </a:solidFill>
              </a:rPr>
              <a:t> endoskopická chirurgie (TEM) v léčbě polypů rekta a </a:t>
            </a:r>
            <a:r>
              <a:rPr lang="cs-CZ" altLang="cs-CZ" sz="2000" dirty="0" err="1">
                <a:solidFill>
                  <a:schemeClr val="tx1"/>
                </a:solidFill>
              </a:rPr>
              <a:t>intraepiteliálních</a:t>
            </a:r>
            <a:r>
              <a:rPr lang="cs-CZ" altLang="cs-CZ" sz="2000" dirty="0">
                <a:solidFill>
                  <a:schemeClr val="tx1"/>
                </a:solidFill>
              </a:rPr>
              <a:t> </a:t>
            </a:r>
            <a:r>
              <a:rPr lang="cs-CZ" altLang="cs-CZ" sz="2000" dirty="0" err="1">
                <a:solidFill>
                  <a:schemeClr val="tx1"/>
                </a:solidFill>
              </a:rPr>
              <a:t>neoplazií</a:t>
            </a:r>
            <a:r>
              <a:rPr lang="cs-CZ" altLang="cs-CZ" sz="2000" dirty="0">
                <a:solidFill>
                  <a:schemeClr val="tx1"/>
                </a:solidFill>
              </a:rPr>
              <a:t> rekta</a:t>
            </a:r>
          </a:p>
        </p:txBody>
      </p:sp>
    </p:spTree>
    <p:extLst>
      <p:ext uri="{BB962C8B-B14F-4D97-AF65-F5344CB8AC3E}">
        <p14:creationId xmlns:p14="http://schemas.microsoft.com/office/powerpoint/2010/main" val="3679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N.O.T.E.S.</a:t>
            </a:r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998" y="2028200"/>
            <a:ext cx="280987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371" y="1791662"/>
            <a:ext cx="3122612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90" y="1964031"/>
            <a:ext cx="3883025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47512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N.O.T.E.S.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81079"/>
            <a:ext cx="8825659" cy="3416300"/>
          </a:xfrm>
        </p:spPr>
        <p:txBody>
          <a:bodyPr/>
          <a:lstStyle/>
          <a:p>
            <a:r>
              <a:rPr lang="cs-CZ" dirty="0" err="1" smtClean="0"/>
              <a:t>TaTME</a:t>
            </a:r>
            <a:r>
              <a:rPr lang="cs-CZ" dirty="0" smtClean="0"/>
              <a:t> (</a:t>
            </a:r>
            <a:r>
              <a:rPr lang="cs-CZ" dirty="0" err="1" smtClean="0"/>
              <a:t>transanální</a:t>
            </a:r>
            <a:r>
              <a:rPr lang="cs-CZ" dirty="0" smtClean="0"/>
              <a:t> TME) </a:t>
            </a:r>
          </a:p>
          <a:p>
            <a:r>
              <a:rPr lang="cs-CZ" dirty="0" smtClean="0"/>
              <a:t>Nový trend v kolorektální chirurgii</a:t>
            </a:r>
          </a:p>
          <a:p>
            <a:r>
              <a:rPr lang="cs-CZ" dirty="0" smtClean="0"/>
              <a:t>Resekce nízko uložených karcinomů rekta s možností zachování kontinence pacienta</a:t>
            </a:r>
          </a:p>
          <a:p>
            <a:r>
              <a:rPr lang="cs-CZ" dirty="0" smtClean="0"/>
              <a:t>Kombinace laparoskopie a </a:t>
            </a:r>
            <a:r>
              <a:rPr lang="cs-CZ" dirty="0" err="1" smtClean="0"/>
              <a:t>transanálního</a:t>
            </a:r>
            <a:r>
              <a:rPr lang="cs-CZ" dirty="0" smtClean="0"/>
              <a:t> přístupu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56098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TaTME</a:t>
            </a:r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209570AC-436F-4758-BFAA-DECCE85F3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2763161"/>
            <a:ext cx="2888857" cy="1925904"/>
          </a:xfrm>
          <a:prstGeom prst="rect">
            <a:avLst/>
          </a:prstGeom>
        </p:spPr>
      </p:pic>
      <p:pic>
        <p:nvPicPr>
          <p:cNvPr id="5" name="Picture 5" descr="IMG_725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2"/>
          <a:stretch/>
        </p:blipFill>
        <p:spPr bwMode="auto">
          <a:xfrm>
            <a:off x="5106375" y="3138593"/>
            <a:ext cx="4353481" cy="3100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706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Výhody minimálně invazivních výkonů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65037"/>
            <a:ext cx="8825659" cy="3416300"/>
          </a:xfrm>
        </p:spPr>
        <p:txBody>
          <a:bodyPr>
            <a:normAutofit/>
          </a:bodyPr>
          <a:lstStyle/>
          <a:p>
            <a:r>
              <a:rPr lang="cs-CZ" dirty="0" smtClean="0"/>
              <a:t>Menší bolest operačních ran</a:t>
            </a:r>
          </a:p>
          <a:p>
            <a:r>
              <a:rPr lang="cs-CZ" dirty="0" smtClean="0"/>
              <a:t>Časná mobilizace pacienta </a:t>
            </a:r>
          </a:p>
          <a:p>
            <a:r>
              <a:rPr lang="cs-CZ" dirty="0" smtClean="0"/>
              <a:t>Kratší doba hospitalizace</a:t>
            </a:r>
          </a:p>
          <a:p>
            <a:r>
              <a:rPr lang="cs-CZ" dirty="0" smtClean="0"/>
              <a:t>Menší riziko pozdních  pooperačních komplikací  - adheze v DB, kýly v jizvě</a:t>
            </a:r>
          </a:p>
          <a:p>
            <a:r>
              <a:rPr lang="cs-CZ" dirty="0" smtClean="0"/>
              <a:t>Kosmetický efekt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522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Spektrum  miniivazivních výkonů v chirurgii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480551"/>
            <a:ext cx="9169958" cy="4807953"/>
          </a:xfrm>
        </p:spPr>
        <p:txBody>
          <a:bodyPr/>
          <a:lstStyle/>
          <a:p>
            <a:r>
              <a:rPr lang="cs-CZ" dirty="0" smtClean="0"/>
              <a:t>V dutině břišní (laparoskopie): cholecystektomie</a:t>
            </a:r>
            <a:r>
              <a:rPr lang="cs-CZ" dirty="0"/>
              <a:t>, apendektomie, </a:t>
            </a:r>
            <a:r>
              <a:rPr lang="cs-CZ" dirty="0" smtClean="0"/>
              <a:t>operace tříselných kýl, </a:t>
            </a:r>
            <a:r>
              <a:rPr lang="cs-CZ" dirty="0" err="1"/>
              <a:t>antirefluxní</a:t>
            </a:r>
            <a:r>
              <a:rPr lang="cs-CZ" dirty="0"/>
              <a:t> operace žaludku a sutura brániční kýly, sutura perforovaného vředu žaludku, </a:t>
            </a:r>
            <a:r>
              <a:rPr lang="cs-CZ" dirty="0" smtClean="0"/>
              <a:t>splenektomie</a:t>
            </a:r>
            <a:r>
              <a:rPr lang="cs-CZ" dirty="0"/>
              <a:t>, resekce střev, </a:t>
            </a:r>
            <a:r>
              <a:rPr lang="cs-CZ" dirty="0" smtClean="0"/>
              <a:t>vagotomie</a:t>
            </a:r>
            <a:r>
              <a:rPr lang="cs-CZ" dirty="0"/>
              <a:t>, operace varikokély, nefrektomie, </a:t>
            </a:r>
            <a:r>
              <a:rPr lang="cs-CZ" dirty="0" err="1"/>
              <a:t>lymfadenektomie</a:t>
            </a:r>
            <a:r>
              <a:rPr lang="cs-CZ" dirty="0"/>
              <a:t>, adrenalektomie, </a:t>
            </a:r>
            <a:r>
              <a:rPr lang="cs-CZ" dirty="0" smtClean="0"/>
              <a:t>resekce jater, </a:t>
            </a:r>
            <a:r>
              <a:rPr lang="cs-CZ" dirty="0"/>
              <a:t>hysterektomie, resekce ovaria, operace mimoděložního těhotenství, diagnostické laparoskopie u jinak </a:t>
            </a:r>
            <a:r>
              <a:rPr lang="cs-CZ" dirty="0" err="1"/>
              <a:t>nevyšetřitelných</a:t>
            </a:r>
            <a:r>
              <a:rPr lang="cs-CZ" dirty="0"/>
              <a:t> případů, gynekologické sterilizace, </a:t>
            </a:r>
            <a:r>
              <a:rPr lang="cs-CZ" dirty="0" smtClean="0"/>
              <a:t>ošetření </a:t>
            </a:r>
            <a:r>
              <a:rPr lang="cs-CZ" dirty="0"/>
              <a:t>traumat dutých i solidních orgánů, UZV vyšetření v tělních kavitách, krvácení v dutinách.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1716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Výhody z pohledu ošetřovatelství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4006" y="1665037"/>
            <a:ext cx="8825659" cy="3416300"/>
          </a:xfrm>
        </p:spPr>
        <p:txBody>
          <a:bodyPr/>
          <a:lstStyle/>
          <a:p>
            <a:r>
              <a:rPr lang="cs-CZ" dirty="0" smtClean="0"/>
              <a:t>Časná mobilizace a rehabilitace</a:t>
            </a:r>
          </a:p>
          <a:p>
            <a:r>
              <a:rPr lang="cs-CZ" dirty="0" smtClean="0"/>
              <a:t>Pacient je brzy soběstačný </a:t>
            </a:r>
          </a:p>
          <a:p>
            <a:r>
              <a:rPr lang="cs-CZ" dirty="0" smtClean="0"/>
              <a:t>Nižší spotřeba analgetik včetně opiátů</a:t>
            </a:r>
          </a:p>
          <a:p>
            <a:r>
              <a:rPr lang="cs-CZ" dirty="0" smtClean="0"/>
              <a:t>Časná možnost zahájení perorálního příjmu, sníží se potřeba infuzí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7652478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Rizika a komplikace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809415"/>
            <a:ext cx="8825659" cy="3416300"/>
          </a:xfrm>
        </p:spPr>
        <p:txBody>
          <a:bodyPr/>
          <a:lstStyle/>
          <a:p>
            <a:r>
              <a:rPr lang="cs-CZ" dirty="0"/>
              <a:t>Rizika a komplikace minimálně </a:t>
            </a:r>
            <a:r>
              <a:rPr lang="cs-CZ" dirty="0" smtClean="0"/>
              <a:t>invazivních postupů </a:t>
            </a:r>
            <a:r>
              <a:rPr lang="cs-CZ" dirty="0"/>
              <a:t>jsou stejné jako u každého </a:t>
            </a:r>
            <a:r>
              <a:rPr lang="cs-CZ" dirty="0" smtClean="0"/>
              <a:t>jiného chirurgického zákroku:</a:t>
            </a:r>
          </a:p>
          <a:p>
            <a:r>
              <a:rPr lang="cs-CZ" dirty="0" smtClean="0"/>
              <a:t>Smrt</a:t>
            </a:r>
          </a:p>
          <a:p>
            <a:r>
              <a:rPr lang="cs-CZ" dirty="0" smtClean="0"/>
              <a:t>Krvácení</a:t>
            </a:r>
          </a:p>
          <a:p>
            <a:r>
              <a:rPr lang="cs-CZ" dirty="0" smtClean="0"/>
              <a:t>Infekce</a:t>
            </a:r>
          </a:p>
          <a:p>
            <a:r>
              <a:rPr lang="cs-CZ" dirty="0" smtClean="0"/>
              <a:t>Poranění orgánů </a:t>
            </a:r>
          </a:p>
          <a:p>
            <a:r>
              <a:rPr lang="cs-CZ" dirty="0" smtClean="0"/>
              <a:t>Tromboembolická nemoc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0427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Spektrum  miniivazivních výkonů v chirurgii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2168" y="1678004"/>
            <a:ext cx="9260613" cy="3988869"/>
          </a:xfrm>
        </p:spPr>
        <p:txBody>
          <a:bodyPr/>
          <a:lstStyle/>
          <a:p>
            <a:r>
              <a:rPr lang="cs-CZ" dirty="0"/>
              <a:t>V dutině </a:t>
            </a:r>
            <a:r>
              <a:rPr lang="cs-CZ" dirty="0" smtClean="0"/>
              <a:t>hrudní (</a:t>
            </a:r>
            <a:r>
              <a:rPr lang="cs-CZ" dirty="0" err="1" smtClean="0"/>
              <a:t>torakoskopie</a:t>
            </a:r>
            <a:r>
              <a:rPr lang="cs-CZ" dirty="0" smtClean="0"/>
              <a:t>):  </a:t>
            </a:r>
            <a:r>
              <a:rPr lang="cs-CZ" dirty="0"/>
              <a:t>resekce plic různého rozsahu, většinou tzv. asistovaná, sutura plicních bul, </a:t>
            </a:r>
            <a:r>
              <a:rPr lang="cs-CZ" dirty="0" err="1"/>
              <a:t>pneumonektomie</a:t>
            </a:r>
            <a:r>
              <a:rPr lang="cs-CZ" dirty="0"/>
              <a:t>, horní hrudní sympatektomie, vagotomie, </a:t>
            </a:r>
            <a:r>
              <a:rPr lang="cs-CZ" dirty="0" err="1"/>
              <a:t>myotomie</a:t>
            </a:r>
            <a:r>
              <a:rPr lang="cs-CZ" dirty="0"/>
              <a:t> jícnového svěrače, </a:t>
            </a:r>
            <a:r>
              <a:rPr lang="cs-CZ" dirty="0" err="1"/>
              <a:t>pleurodéza</a:t>
            </a:r>
            <a:r>
              <a:rPr lang="cs-CZ" dirty="0"/>
              <a:t>, </a:t>
            </a:r>
            <a:r>
              <a:rPr lang="cs-CZ" dirty="0" err="1" smtClean="0"/>
              <a:t>perikardektomie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4123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4" name="Picture 6" descr="endoskop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319" y="2550444"/>
            <a:ext cx="3600450" cy="265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860" name="Rectangle 12"/>
          <p:cNvSpPr>
            <a:spLocks noChangeArrowheads="1"/>
          </p:cNvSpPr>
          <p:nvPr/>
        </p:nvSpPr>
        <p:spPr bwMode="auto">
          <a:xfrm>
            <a:off x="5808664" y="2157663"/>
            <a:ext cx="4168775" cy="344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AF150C"/>
              </a:buClr>
            </a:pPr>
            <a:endParaRPr lang="en-US" altLang="cs-CZ" dirty="0"/>
          </a:p>
          <a:p>
            <a:pPr>
              <a:buClr>
                <a:srgbClr val="AF150C"/>
              </a:buClr>
            </a:pPr>
            <a:r>
              <a:rPr lang="cs-CZ" altLang="cs-CZ" dirty="0"/>
              <a:t>Redukce krevních ztrát</a:t>
            </a:r>
            <a:endParaRPr lang="en-US" altLang="cs-CZ" dirty="0"/>
          </a:p>
          <a:p>
            <a:pPr>
              <a:buClr>
                <a:srgbClr val="AF150C"/>
              </a:buClr>
            </a:pPr>
            <a:r>
              <a:rPr lang="cs-CZ" altLang="cs-CZ" dirty="0"/>
              <a:t>Méně komplikací</a:t>
            </a:r>
            <a:endParaRPr lang="en-US" altLang="cs-CZ" dirty="0"/>
          </a:p>
          <a:p>
            <a:pPr>
              <a:buClr>
                <a:srgbClr val="AF150C"/>
              </a:buClr>
            </a:pPr>
            <a:r>
              <a:rPr lang="cs-CZ" altLang="cs-CZ" dirty="0"/>
              <a:t>Kratší hospitalizace</a:t>
            </a:r>
            <a:endParaRPr lang="en-US" altLang="cs-CZ" dirty="0"/>
          </a:p>
          <a:p>
            <a:pPr>
              <a:buClr>
                <a:srgbClr val="AF150C"/>
              </a:buClr>
            </a:pPr>
            <a:r>
              <a:rPr lang="cs-CZ" altLang="cs-CZ" dirty="0"/>
              <a:t>Rychlejší zotavení</a:t>
            </a:r>
            <a:endParaRPr lang="en-US" altLang="cs-CZ" dirty="0"/>
          </a:p>
          <a:p>
            <a:pPr>
              <a:buClr>
                <a:srgbClr val="AF150C"/>
              </a:buClr>
            </a:pPr>
            <a:r>
              <a:rPr lang="cs-CZ" altLang="cs-CZ" dirty="0"/>
              <a:t>Menší </a:t>
            </a:r>
            <a:r>
              <a:rPr lang="cs-CZ" altLang="cs-CZ" dirty="0" smtClean="0"/>
              <a:t>stres </a:t>
            </a:r>
            <a:r>
              <a:rPr lang="cs-CZ" altLang="cs-CZ" dirty="0"/>
              <a:t>pacienta</a:t>
            </a:r>
            <a:endParaRPr lang="en-US" altLang="cs-CZ" dirty="0"/>
          </a:p>
          <a:p>
            <a:pPr>
              <a:buClr>
                <a:srgbClr val="AF150C"/>
              </a:buClr>
            </a:pPr>
            <a:endParaRPr lang="en-US" altLang="cs-CZ" dirty="0"/>
          </a:p>
          <a:p>
            <a:pPr>
              <a:buClr>
                <a:srgbClr val="AF150C"/>
              </a:buClr>
            </a:pPr>
            <a:endParaRPr lang="en-US" altLang="cs-CZ" dirty="0"/>
          </a:p>
        </p:txBody>
      </p:sp>
      <p:sp>
        <p:nvSpPr>
          <p:cNvPr id="206861" name="Text Box 13"/>
          <p:cNvSpPr txBox="1">
            <a:spLocks noChangeArrowheads="1"/>
          </p:cNvSpPr>
          <p:nvPr/>
        </p:nvSpPr>
        <p:spPr bwMode="auto">
          <a:xfrm>
            <a:off x="4151313" y="484188"/>
            <a:ext cx="46037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cs-CZ" altLang="cs-CZ" sz="2400" b="1" i="1" dirty="0">
                <a:solidFill>
                  <a:schemeClr val="bg1"/>
                </a:solidFill>
                <a:latin typeface="Lucida Console" panose="020B0609040504020204" pitchFamily="49" charset="0"/>
              </a:rPr>
              <a:t>Laparoskopická chirurgie</a:t>
            </a: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Laparoskopie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8590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29" dirty="0"/>
              <a:t>Laparoskopické výkony</a:t>
            </a:r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>
          <a:xfrm>
            <a:off x="720000" y="1676398"/>
            <a:ext cx="7468624" cy="4820653"/>
          </a:xfrm>
        </p:spPr>
        <p:txBody>
          <a:bodyPr/>
          <a:lstStyle/>
          <a:p>
            <a:r>
              <a:rPr lang="cs-CZ" altLang="cs-CZ" sz="2903" dirty="0">
                <a:solidFill>
                  <a:srgbClr val="C00000"/>
                </a:solidFill>
              </a:rPr>
              <a:t>Laparoskopické: </a:t>
            </a:r>
            <a:r>
              <a:rPr lang="cs-CZ" altLang="cs-CZ" sz="2903" dirty="0"/>
              <a:t>vše provedeno v dutině břišní</a:t>
            </a:r>
          </a:p>
          <a:p>
            <a:r>
              <a:rPr lang="cs-CZ" altLang="cs-CZ" sz="2903" dirty="0" err="1">
                <a:solidFill>
                  <a:srgbClr val="C00000"/>
                </a:solidFill>
              </a:rPr>
              <a:t>Lap.asistované</a:t>
            </a:r>
            <a:r>
              <a:rPr lang="cs-CZ" altLang="cs-CZ" sz="2903" dirty="0">
                <a:solidFill>
                  <a:srgbClr val="C00000"/>
                </a:solidFill>
              </a:rPr>
              <a:t>: </a:t>
            </a:r>
            <a:r>
              <a:rPr lang="cs-CZ" altLang="cs-CZ" sz="2903" dirty="0"/>
              <a:t>podstatná část v dutině břišní, dokončení z </a:t>
            </a:r>
            <a:r>
              <a:rPr lang="cs-CZ" altLang="cs-CZ" sz="2903" dirty="0" err="1"/>
              <a:t>minilaparotomie</a:t>
            </a:r>
            <a:endParaRPr lang="cs-CZ" altLang="cs-CZ" sz="2903" dirty="0"/>
          </a:p>
          <a:p>
            <a:r>
              <a:rPr lang="cs-CZ" altLang="cs-CZ" sz="2903" dirty="0" err="1">
                <a:solidFill>
                  <a:srgbClr val="C00000"/>
                </a:solidFill>
              </a:rPr>
              <a:t>Lap.usnadněné</a:t>
            </a:r>
            <a:r>
              <a:rPr lang="cs-CZ" altLang="cs-CZ" sz="2903" dirty="0">
                <a:solidFill>
                  <a:srgbClr val="C00000"/>
                </a:solidFill>
              </a:rPr>
              <a:t>: </a:t>
            </a:r>
            <a:r>
              <a:rPr lang="cs-CZ" altLang="cs-CZ" sz="2903" dirty="0"/>
              <a:t>laparoskopicky pouze uvolnění závěsů, resekční fáze mimo DB</a:t>
            </a:r>
            <a:endParaRPr lang="cs-CZ" altLang="cs-CZ" sz="2903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65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13874" y="253467"/>
            <a:ext cx="9590249" cy="114204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3629" dirty="0"/>
              <a:t/>
            </a:r>
            <a:br>
              <a:rPr lang="cs-CZ" sz="3629" dirty="0"/>
            </a:br>
            <a:r>
              <a:rPr lang="cs-CZ" sz="3629" dirty="0"/>
              <a:t> </a:t>
            </a:r>
            <a:r>
              <a:rPr lang="cs-CZ" sz="3992" dirty="0"/>
              <a:t>Kontraindikace laparoskopie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881165" y="1471672"/>
            <a:ext cx="7468624" cy="487347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903" dirty="0">
                <a:solidFill>
                  <a:srgbClr val="C00000"/>
                </a:solidFill>
              </a:rPr>
              <a:t>Absolutní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903" dirty="0"/>
              <a:t>Nitrolební hypertenze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903" dirty="0"/>
              <a:t>Kardiopulmonální dekompenzace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903" dirty="0" err="1"/>
              <a:t>Bulozní</a:t>
            </a:r>
            <a:r>
              <a:rPr lang="cs-CZ" altLang="cs-CZ" sz="2903" dirty="0"/>
              <a:t> </a:t>
            </a:r>
            <a:r>
              <a:rPr lang="cs-CZ" altLang="cs-CZ" sz="2903" dirty="0" err="1"/>
              <a:t>emfyzem</a:t>
            </a:r>
            <a:r>
              <a:rPr lang="cs-CZ" altLang="cs-CZ" sz="2903" dirty="0"/>
              <a:t>, recidivující PNO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903" dirty="0"/>
              <a:t>Nemožnost adekvátní polohy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903" dirty="0"/>
              <a:t>Dekompenzovaný glaukom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903" dirty="0">
                <a:solidFill>
                  <a:srgbClr val="000066"/>
                </a:solidFill>
              </a:rPr>
              <a:t>Nesouhlas pacienta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7153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29" dirty="0"/>
              <a:t>Kontraindikace laparoskopie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720000" y="1479693"/>
            <a:ext cx="7468624" cy="4873472"/>
          </a:xfrm>
        </p:spPr>
        <p:txBody>
          <a:bodyPr/>
          <a:lstStyle/>
          <a:p>
            <a:pPr eaLnBrk="1" hangingPunct="1"/>
            <a:r>
              <a:rPr lang="cs-CZ" altLang="cs-CZ" sz="2903" dirty="0" smtClean="0">
                <a:solidFill>
                  <a:srgbClr val="C00000"/>
                </a:solidFill>
              </a:rPr>
              <a:t>Relativní</a:t>
            </a:r>
            <a:endParaRPr lang="cs-CZ" altLang="cs-CZ" sz="2903" dirty="0">
              <a:solidFill>
                <a:srgbClr val="C00000"/>
              </a:solidFill>
            </a:endParaRPr>
          </a:p>
          <a:p>
            <a:pPr eaLnBrk="1" hangingPunct="1"/>
            <a:r>
              <a:rPr lang="cs-CZ" altLang="cs-CZ" sz="2903" dirty="0"/>
              <a:t>Předchozí laparotomie</a:t>
            </a:r>
          </a:p>
          <a:p>
            <a:pPr eaLnBrk="1" hangingPunct="1"/>
            <a:r>
              <a:rPr lang="cs-CZ" altLang="cs-CZ" sz="2903" dirty="0"/>
              <a:t>Astma, CHOPN</a:t>
            </a:r>
          </a:p>
          <a:p>
            <a:pPr eaLnBrk="1" hangingPunct="1"/>
            <a:r>
              <a:rPr lang="cs-CZ" altLang="cs-CZ" sz="2903" dirty="0"/>
              <a:t>Obezita</a:t>
            </a:r>
          </a:p>
          <a:p>
            <a:pPr eaLnBrk="1" hangingPunct="1"/>
            <a:r>
              <a:rPr lang="cs-CZ" altLang="cs-CZ" sz="2903" dirty="0"/>
              <a:t>Významná hypertenze</a:t>
            </a:r>
          </a:p>
        </p:txBody>
      </p:sp>
    </p:spTree>
    <p:extLst>
      <p:ext uri="{BB962C8B-B14F-4D97-AF65-F5344CB8AC3E}">
        <p14:creationId xmlns:p14="http://schemas.microsoft.com/office/powerpoint/2010/main" val="4232891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29" dirty="0"/>
              <a:t>Poloha pacienta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720000" y="1415525"/>
            <a:ext cx="7468624" cy="4873472"/>
          </a:xfrm>
        </p:spPr>
        <p:txBody>
          <a:bodyPr/>
          <a:lstStyle/>
          <a:p>
            <a:pPr eaLnBrk="1" hangingPunct="1"/>
            <a:r>
              <a:rPr lang="cs-CZ" altLang="cs-CZ" sz="2903" dirty="0"/>
              <a:t>Zásadní pro standardní průběh operace</a:t>
            </a:r>
          </a:p>
          <a:p>
            <a:pPr eaLnBrk="1" hangingPunct="1"/>
            <a:r>
              <a:rPr lang="cs-CZ" altLang="cs-CZ" sz="2903" dirty="0"/>
              <a:t>Polohování usnadní odtažení orgánů</a:t>
            </a:r>
          </a:p>
          <a:p>
            <a:pPr eaLnBrk="1" hangingPunct="1"/>
            <a:r>
              <a:rPr lang="cs-CZ" altLang="cs-CZ" sz="2903" dirty="0"/>
              <a:t>Operatér  na opačné straně</a:t>
            </a:r>
          </a:p>
          <a:p>
            <a:pPr eaLnBrk="1" hangingPunct="1"/>
            <a:r>
              <a:rPr lang="cs-CZ" altLang="cs-CZ" sz="2903" dirty="0"/>
              <a:t>Rozmístění týmu závisí na typu výkonu</a:t>
            </a:r>
          </a:p>
          <a:p>
            <a:pPr eaLnBrk="1" hangingPunct="1"/>
            <a:r>
              <a:rPr lang="cs-CZ" altLang="cs-CZ" sz="2903" dirty="0"/>
              <a:t>Domluva s ARO </a:t>
            </a:r>
          </a:p>
          <a:p>
            <a:pPr eaLnBrk="1" hangingPunct="1"/>
            <a:r>
              <a:rPr lang="cs-CZ" altLang="cs-CZ" sz="2903" dirty="0"/>
              <a:t>Během výkonu možné aktuálně měnit </a:t>
            </a:r>
          </a:p>
          <a:p>
            <a:pPr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608830169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94EEA1FC-F0E7-4E0A-B47F-AE2894ABED08}" vid="{7A9D376A-24CE-43C6-8B04-4EECE7865B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prezentace-med-cz-v9</Template>
  <TotalTime>354</TotalTime>
  <Words>410</Words>
  <Application>Microsoft Office PowerPoint</Application>
  <PresentationFormat>Širokoúhlá obrazovka</PresentationFormat>
  <Paragraphs>128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6" baseType="lpstr">
      <vt:lpstr>Arial</vt:lpstr>
      <vt:lpstr>Lucida Console</vt:lpstr>
      <vt:lpstr>Tahoma</vt:lpstr>
      <vt:lpstr>Wingdings</vt:lpstr>
      <vt:lpstr>Prezentace_MU_CZ</vt:lpstr>
      <vt:lpstr>Minimálně invazivní chirurgie</vt:lpstr>
      <vt:lpstr>Minimálně invazivní chirurgie</vt:lpstr>
      <vt:lpstr>Spektrum  miniivazivních výkonů v chirurgii</vt:lpstr>
      <vt:lpstr>Spektrum  miniivazivních výkonů v chirurgii</vt:lpstr>
      <vt:lpstr>     Laparoskopie</vt:lpstr>
      <vt:lpstr>Laparoskopické výkony</vt:lpstr>
      <vt:lpstr>  Kontraindikace laparoskopie</vt:lpstr>
      <vt:lpstr>Kontraindikace laparoskopie</vt:lpstr>
      <vt:lpstr>Poloha pacienta</vt:lpstr>
      <vt:lpstr>Prezentace aplikace PowerPoint</vt:lpstr>
      <vt:lpstr>Zavedení kapnoperitonea </vt:lpstr>
      <vt:lpstr>Komplikace kapnoperitonea</vt:lpstr>
      <vt:lpstr>Zavedení prvního portu</vt:lpstr>
      <vt:lpstr>Rozmístění portů</vt:lpstr>
      <vt:lpstr>Prezentace aplikace PowerPoint</vt:lpstr>
      <vt:lpstr>SILS (single incision laparoscopic surgery)</vt:lpstr>
      <vt:lpstr>SILS</vt:lpstr>
      <vt:lpstr>Robotická chirurgie </vt:lpstr>
      <vt:lpstr>Prezentace aplikace PowerPoint</vt:lpstr>
      <vt:lpstr>Prezentace aplikace PowerPoint</vt:lpstr>
      <vt:lpstr>Prezentace aplikace PowerPoint</vt:lpstr>
      <vt:lpstr>Prezentace aplikace PowerPoint</vt:lpstr>
      <vt:lpstr>N.O.T.E.S. </vt:lpstr>
      <vt:lpstr>N.O.T.E.S.</vt:lpstr>
      <vt:lpstr>N.O.T.E.S.</vt:lpstr>
      <vt:lpstr>N.O.T.E.S.</vt:lpstr>
      <vt:lpstr>N.O.T.E.S.</vt:lpstr>
      <vt:lpstr>TaTME</vt:lpstr>
      <vt:lpstr>Výhody minimálně invazivních výkonů</vt:lpstr>
      <vt:lpstr>Výhody z pohledu ošetřovatelství</vt:lpstr>
      <vt:lpstr>Rizika a komplikace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Farkašová Martina</dc:creator>
  <cp:lastModifiedBy>Farkašová Martina</cp:lastModifiedBy>
  <cp:revision>26</cp:revision>
  <dcterms:created xsi:type="dcterms:W3CDTF">2020-05-04T10:48:58Z</dcterms:created>
  <dcterms:modified xsi:type="dcterms:W3CDTF">2020-05-05T13:14:43Z</dcterms:modified>
</cp:coreProperties>
</file>