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470" r:id="rId3"/>
    <p:sldId id="467" r:id="rId4"/>
    <p:sldId id="471" r:id="rId5"/>
    <p:sldId id="472" r:id="rId6"/>
    <p:sldId id="468" r:id="rId7"/>
    <p:sldId id="475" r:id="rId8"/>
    <p:sldId id="474" r:id="rId9"/>
    <p:sldId id="473" r:id="rId10"/>
    <p:sldId id="476" r:id="rId11"/>
    <p:sldId id="318" r:id="rId12"/>
    <p:sldId id="319" r:id="rId13"/>
    <p:sldId id="320" r:id="rId14"/>
    <p:sldId id="321" r:id="rId15"/>
    <p:sldId id="497" r:id="rId16"/>
    <p:sldId id="499" r:id="rId17"/>
    <p:sldId id="500" r:id="rId18"/>
    <p:sldId id="504" r:id="rId19"/>
    <p:sldId id="505" r:id="rId20"/>
    <p:sldId id="506" r:id="rId21"/>
    <p:sldId id="498" r:id="rId22"/>
    <p:sldId id="501" r:id="rId23"/>
    <p:sldId id="503" r:id="rId24"/>
    <p:sldId id="507" r:id="rId25"/>
    <p:sldId id="508" r:id="rId26"/>
    <p:sldId id="509" r:id="rId2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4" autoAdjust="0"/>
    <p:restoredTop sz="93979" autoAdjust="0"/>
  </p:normalViewPr>
  <p:slideViewPr>
    <p:cSldViewPr snapToGrid="0">
      <p:cViewPr varScale="1">
        <p:scale>
          <a:sx n="66" d="100"/>
          <a:sy n="66" d="100"/>
        </p:scale>
        <p:origin x="1280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88500"/>
                </a:schemeClr>
              </a:solidFill>
              <a:ln w="25400">
                <a:solidFill>
                  <a:schemeClr val="dk1">
                    <a:tint val="88500"/>
                  </a:schemeClr>
                </a:solidFill>
              </a:ln>
              <a:effectLst/>
            </c:spPr>
          </c:marker>
          <c:xVal>
            <c:numRef>
              <c:f>List1!$A$2:$A$14</c:f>
              <c:numCache>
                <c:formatCode>General</c:formatCode>
                <c:ptCount val="13"/>
                <c:pt idx="0">
                  <c:v>166</c:v>
                </c:pt>
                <c:pt idx="1">
                  <c:v>169</c:v>
                </c:pt>
                <c:pt idx="2">
                  <c:v>169</c:v>
                </c:pt>
                <c:pt idx="3">
                  <c:v>170</c:v>
                </c:pt>
                <c:pt idx="4">
                  <c:v>172</c:v>
                </c:pt>
                <c:pt idx="5">
                  <c:v>173</c:v>
                </c:pt>
                <c:pt idx="6">
                  <c:v>173</c:v>
                </c:pt>
                <c:pt idx="7">
                  <c:v>174</c:v>
                </c:pt>
                <c:pt idx="8">
                  <c:v>175</c:v>
                </c:pt>
                <c:pt idx="9">
                  <c:v>175</c:v>
                </c:pt>
                <c:pt idx="10">
                  <c:v>175</c:v>
                </c:pt>
                <c:pt idx="11">
                  <c:v>176</c:v>
                </c:pt>
                <c:pt idx="12">
                  <c:v>188</c:v>
                </c:pt>
              </c:numCache>
            </c:numRef>
          </c:xVal>
          <c:yVal>
            <c:numRef>
              <c:f>List1!$B$2:$B$14</c:f>
              <c:numCache>
                <c:formatCode>General</c:formatCode>
                <c:ptCount val="13"/>
                <c:pt idx="0">
                  <c:v>55</c:v>
                </c:pt>
                <c:pt idx="1">
                  <c:v>52</c:v>
                </c:pt>
                <c:pt idx="2">
                  <c:v>63</c:v>
                </c:pt>
                <c:pt idx="3">
                  <c:v>68</c:v>
                </c:pt>
                <c:pt idx="4">
                  <c:v>58</c:v>
                </c:pt>
                <c:pt idx="5">
                  <c:v>62</c:v>
                </c:pt>
                <c:pt idx="6">
                  <c:v>69</c:v>
                </c:pt>
                <c:pt idx="7">
                  <c:v>90</c:v>
                </c:pt>
                <c:pt idx="8">
                  <c:v>53</c:v>
                </c:pt>
                <c:pt idx="9">
                  <c:v>69</c:v>
                </c:pt>
                <c:pt idx="10">
                  <c:v>72</c:v>
                </c:pt>
                <c:pt idx="11">
                  <c:v>58</c:v>
                </c:pt>
                <c:pt idx="12">
                  <c:v>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E42-4828-AFD2-A434A687B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02691983"/>
        <c:axId val="1502686575"/>
      </c:scatterChart>
      <c:valAx>
        <c:axId val="1502691983"/>
        <c:scaling>
          <c:orientation val="minMax"/>
          <c:max val="190"/>
          <c:min val="16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smtClean="0"/>
                  <a:t>Výška (cm)</a:t>
                </a:r>
              </a:p>
            </c:rich>
          </c:tx>
          <c:layout>
            <c:manualLayout>
              <c:xMode val="edge"/>
              <c:yMode val="edge"/>
              <c:x val="0.44803790232793467"/>
              <c:y val="0.92393730244231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02686575"/>
        <c:crosses val="autoZero"/>
        <c:crossBetween val="midCat"/>
      </c:valAx>
      <c:valAx>
        <c:axId val="1502686575"/>
        <c:scaling>
          <c:orientation val="minMax"/>
          <c:max val="95"/>
          <c:min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smtClean="0"/>
                  <a:t>Hmotnost</a:t>
                </a:r>
                <a:r>
                  <a:rPr lang="cs-CZ" baseline="0" dirty="0" smtClean="0"/>
                  <a:t> (kg)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2.3699451763568111E-2"/>
              <c:y val="0.308733381477228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0269198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BIOSTATISTIKA</a:t>
            </a:r>
            <a:endParaRPr lang="cs-CZ" dirty="0"/>
          </a:p>
        </p:txBody>
      </p:sp>
      <p:sp>
        <p:nvSpPr>
          <p:cNvPr id="6" name="Podnadpis 4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1398873"/>
          </a:xfrm>
        </p:spPr>
        <p:txBody>
          <a:bodyPr/>
          <a:lstStyle/>
          <a:p>
            <a:r>
              <a:rPr lang="cs-CZ" sz="2000" i="1" dirty="0"/>
              <a:t>Tato prezentace je autorským dílem vytvořeným zaměstnanci Masarykovy univerzity</a:t>
            </a:r>
            <a:r>
              <a:rPr lang="cs-CZ" sz="2000" i="1" dirty="0" smtClean="0"/>
              <a:t>. Studenti předmětu </a:t>
            </a:r>
            <a:r>
              <a:rPr lang="cs-CZ" sz="2000" i="1" dirty="0"/>
              <a:t>mají právo pořídit si kopii prezentace pro potřeby vlastního studia</a:t>
            </a:r>
            <a:r>
              <a:rPr lang="cs-CZ" sz="2000" i="1" dirty="0" smtClean="0"/>
              <a:t>. Jakékoliv </a:t>
            </a:r>
            <a:r>
              <a:rPr lang="cs-CZ" sz="2000" i="1" dirty="0"/>
              <a:t>další šíření prezentace nebo její části bez svolení Masarykovy univerzity je v rozporu se </a:t>
            </a:r>
            <a:r>
              <a:rPr lang="cs-CZ" sz="2000" i="1" dirty="0" smtClean="0"/>
              <a:t>zákonem.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454822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problémy s výpočtem </a:t>
            </a:r>
            <a:r>
              <a:rPr lang="cs-CZ" i="1" dirty="0" smtClean="0"/>
              <a:t>r</a:t>
            </a:r>
            <a:endParaRPr lang="cs-CZ" i="1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10394" y="1393224"/>
            <a:ext cx="3276600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 více skupin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153820" y="1393224"/>
            <a:ext cx="3457575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Nelineární vztah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662950" y="3195312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030844" y="1750612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379412" y="3158799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675732" y="2548924"/>
            <a:ext cx="121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0,981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&lt; 0,001)</a:t>
            </a: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7144545" y="2521938"/>
            <a:ext cx="1438275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0,761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0,032)</a:t>
            </a:r>
          </a:p>
        </p:txBody>
      </p:sp>
      <p:sp>
        <p:nvSpPr>
          <p:cNvPr id="17" name="Freeform 10"/>
          <p:cNvSpPr>
            <a:spLocks/>
          </p:cNvSpPr>
          <p:nvPr/>
        </p:nvSpPr>
        <p:spPr bwMode="auto">
          <a:xfrm>
            <a:off x="813595" y="2034575"/>
            <a:ext cx="1630363" cy="1217613"/>
          </a:xfrm>
          <a:custGeom>
            <a:avLst/>
            <a:gdLst>
              <a:gd name="T0" fmla="*/ 0 w 3082"/>
              <a:gd name="T1" fmla="*/ 2274 h 2303"/>
              <a:gd name="T2" fmla="*/ 22 w 3082"/>
              <a:gd name="T3" fmla="*/ 2303 h 2303"/>
              <a:gd name="T4" fmla="*/ 3082 w 3082"/>
              <a:gd name="T5" fmla="*/ 29 h 2303"/>
              <a:gd name="T6" fmla="*/ 3061 w 3082"/>
              <a:gd name="T7" fmla="*/ 0 h 2303"/>
              <a:gd name="T8" fmla="*/ 0 w 3082"/>
              <a:gd name="T9" fmla="*/ 2274 h 23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3"/>
              <a:gd name="T17" fmla="*/ 3082 w 3082"/>
              <a:gd name="T18" fmla="*/ 2303 h 23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3">
                <a:moveTo>
                  <a:pt x="0" y="2274"/>
                </a:moveTo>
                <a:lnTo>
                  <a:pt x="22" y="2303"/>
                </a:lnTo>
                <a:lnTo>
                  <a:pt x="3082" y="29"/>
                </a:lnTo>
                <a:lnTo>
                  <a:pt x="3061" y="0"/>
                </a:lnTo>
                <a:lnTo>
                  <a:pt x="0" y="2274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597694" y="1939324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605632" y="3395062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138908" y="152816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113508" y="150276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382644" y="1787124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val 16"/>
          <p:cNvSpPr>
            <a:spLocks noChangeArrowheads="1"/>
          </p:cNvSpPr>
          <p:nvPr/>
        </p:nvSpPr>
        <p:spPr bwMode="auto">
          <a:xfrm>
            <a:off x="1072358" y="32267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val 17"/>
          <p:cNvSpPr>
            <a:spLocks noChangeArrowheads="1"/>
          </p:cNvSpPr>
          <p:nvPr/>
        </p:nvSpPr>
        <p:spPr bwMode="auto">
          <a:xfrm>
            <a:off x="940595" y="30870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1132683" y="29648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val 19"/>
          <p:cNvSpPr>
            <a:spLocks noChangeArrowheads="1"/>
          </p:cNvSpPr>
          <p:nvPr/>
        </p:nvSpPr>
        <p:spPr bwMode="auto">
          <a:xfrm>
            <a:off x="970758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val 20"/>
          <p:cNvSpPr>
            <a:spLocks noChangeArrowheads="1"/>
          </p:cNvSpPr>
          <p:nvPr/>
        </p:nvSpPr>
        <p:spPr bwMode="auto">
          <a:xfrm>
            <a:off x="1132683" y="30585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val 21"/>
          <p:cNvSpPr>
            <a:spLocks noChangeArrowheads="1"/>
          </p:cNvSpPr>
          <p:nvPr/>
        </p:nvSpPr>
        <p:spPr bwMode="auto">
          <a:xfrm>
            <a:off x="859633" y="30489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val 22"/>
          <p:cNvSpPr>
            <a:spLocks noChangeArrowheads="1"/>
          </p:cNvSpPr>
          <p:nvPr/>
        </p:nvSpPr>
        <p:spPr bwMode="auto">
          <a:xfrm>
            <a:off x="1091408" y="29283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val 23"/>
          <p:cNvSpPr>
            <a:spLocks noChangeArrowheads="1"/>
          </p:cNvSpPr>
          <p:nvPr/>
        </p:nvSpPr>
        <p:spPr bwMode="auto">
          <a:xfrm>
            <a:off x="980283" y="31712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Oval 24"/>
          <p:cNvSpPr>
            <a:spLocks noChangeArrowheads="1"/>
          </p:cNvSpPr>
          <p:nvPr/>
        </p:nvSpPr>
        <p:spPr bwMode="auto">
          <a:xfrm>
            <a:off x="1091408" y="28902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25"/>
          <p:cNvSpPr>
            <a:spLocks noChangeArrowheads="1"/>
          </p:cNvSpPr>
          <p:nvPr/>
        </p:nvSpPr>
        <p:spPr bwMode="auto">
          <a:xfrm>
            <a:off x="1264445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1072358" y="31235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Oval 27"/>
          <p:cNvSpPr>
            <a:spLocks noChangeArrowheads="1"/>
          </p:cNvSpPr>
          <p:nvPr/>
        </p:nvSpPr>
        <p:spPr bwMode="auto">
          <a:xfrm>
            <a:off x="1010445" y="28711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28"/>
          <p:cNvSpPr>
            <a:spLocks noChangeArrowheads="1"/>
          </p:cNvSpPr>
          <p:nvPr/>
        </p:nvSpPr>
        <p:spPr bwMode="auto">
          <a:xfrm>
            <a:off x="1294608" y="29283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29"/>
          <p:cNvSpPr>
            <a:spLocks noChangeArrowheads="1"/>
          </p:cNvSpPr>
          <p:nvPr/>
        </p:nvSpPr>
        <p:spPr bwMode="auto">
          <a:xfrm>
            <a:off x="1173958" y="28346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0"/>
          <p:cNvSpPr>
            <a:spLocks noChangeArrowheads="1"/>
          </p:cNvSpPr>
          <p:nvPr/>
        </p:nvSpPr>
        <p:spPr bwMode="auto">
          <a:xfrm>
            <a:off x="2143920" y="2098074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Oval 31"/>
          <p:cNvSpPr>
            <a:spLocks noChangeArrowheads="1"/>
          </p:cNvSpPr>
          <p:nvPr/>
        </p:nvSpPr>
        <p:spPr bwMode="auto">
          <a:xfrm>
            <a:off x="2226470" y="20980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Oval 32"/>
          <p:cNvSpPr>
            <a:spLocks noChangeArrowheads="1"/>
          </p:cNvSpPr>
          <p:nvPr/>
        </p:nvSpPr>
        <p:spPr bwMode="auto">
          <a:xfrm>
            <a:off x="2124870" y="21822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Oval 33"/>
          <p:cNvSpPr>
            <a:spLocks noChangeArrowheads="1"/>
          </p:cNvSpPr>
          <p:nvPr/>
        </p:nvSpPr>
        <p:spPr bwMode="auto">
          <a:xfrm>
            <a:off x="2185195" y="21361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Oval 34"/>
          <p:cNvSpPr>
            <a:spLocks noChangeArrowheads="1"/>
          </p:cNvSpPr>
          <p:nvPr/>
        </p:nvSpPr>
        <p:spPr bwMode="auto">
          <a:xfrm>
            <a:off x="2062958" y="2293338"/>
            <a:ext cx="41275" cy="396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Oval 35"/>
          <p:cNvSpPr>
            <a:spLocks noChangeArrowheads="1"/>
          </p:cNvSpPr>
          <p:nvPr/>
        </p:nvSpPr>
        <p:spPr bwMode="auto">
          <a:xfrm>
            <a:off x="2062958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Oval 36"/>
          <p:cNvSpPr>
            <a:spLocks noChangeArrowheads="1"/>
          </p:cNvSpPr>
          <p:nvPr/>
        </p:nvSpPr>
        <p:spPr bwMode="auto">
          <a:xfrm>
            <a:off x="2194720" y="22663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Oval 37"/>
          <p:cNvSpPr>
            <a:spLocks noChangeArrowheads="1"/>
          </p:cNvSpPr>
          <p:nvPr/>
        </p:nvSpPr>
        <p:spPr bwMode="auto">
          <a:xfrm>
            <a:off x="2347120" y="22838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Freeform 38"/>
          <p:cNvSpPr>
            <a:spLocks/>
          </p:cNvSpPr>
          <p:nvPr/>
        </p:nvSpPr>
        <p:spPr bwMode="auto">
          <a:xfrm>
            <a:off x="5482432" y="1979012"/>
            <a:ext cx="1631950" cy="1217612"/>
          </a:xfrm>
          <a:custGeom>
            <a:avLst/>
            <a:gdLst>
              <a:gd name="T0" fmla="*/ 0 w 3082"/>
              <a:gd name="T1" fmla="*/ 2273 h 2302"/>
              <a:gd name="T2" fmla="*/ 21 w 3082"/>
              <a:gd name="T3" fmla="*/ 2302 h 2302"/>
              <a:gd name="T4" fmla="*/ 3082 w 3082"/>
              <a:gd name="T5" fmla="*/ 29 h 2302"/>
              <a:gd name="T6" fmla="*/ 3060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1" y="2302"/>
                </a:lnTo>
                <a:lnTo>
                  <a:pt x="3082" y="29"/>
                </a:lnTo>
                <a:lnTo>
                  <a:pt x="3060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Rectangle 39"/>
          <p:cNvSpPr>
            <a:spLocks noChangeArrowheads="1"/>
          </p:cNvSpPr>
          <p:nvPr/>
        </p:nvSpPr>
        <p:spPr bwMode="auto">
          <a:xfrm>
            <a:off x="5257007" y="1883762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5264944" y="3356962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Oval 41"/>
          <p:cNvSpPr>
            <a:spLocks noChangeArrowheads="1"/>
          </p:cNvSpPr>
          <p:nvPr/>
        </p:nvSpPr>
        <p:spPr bwMode="auto">
          <a:xfrm>
            <a:off x="5620545" y="31712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Oval 42"/>
          <p:cNvSpPr>
            <a:spLocks noChangeArrowheads="1"/>
          </p:cNvSpPr>
          <p:nvPr/>
        </p:nvSpPr>
        <p:spPr bwMode="auto">
          <a:xfrm>
            <a:off x="5569745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Oval 43"/>
          <p:cNvSpPr>
            <a:spLocks noChangeArrowheads="1"/>
          </p:cNvSpPr>
          <p:nvPr/>
        </p:nvSpPr>
        <p:spPr bwMode="auto">
          <a:xfrm>
            <a:off x="5701508" y="2909287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Oval 44"/>
          <p:cNvSpPr>
            <a:spLocks noChangeArrowheads="1"/>
          </p:cNvSpPr>
          <p:nvPr/>
        </p:nvSpPr>
        <p:spPr bwMode="auto">
          <a:xfrm>
            <a:off x="5731670" y="30585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Oval 45"/>
          <p:cNvSpPr>
            <a:spLocks noChangeArrowheads="1"/>
          </p:cNvSpPr>
          <p:nvPr/>
        </p:nvSpPr>
        <p:spPr bwMode="auto">
          <a:xfrm>
            <a:off x="5741195" y="28156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Oval 46"/>
          <p:cNvSpPr>
            <a:spLocks noChangeArrowheads="1"/>
          </p:cNvSpPr>
          <p:nvPr/>
        </p:nvSpPr>
        <p:spPr bwMode="auto">
          <a:xfrm>
            <a:off x="5812633" y="28251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Oval 47"/>
          <p:cNvSpPr>
            <a:spLocks noChangeArrowheads="1"/>
          </p:cNvSpPr>
          <p:nvPr/>
        </p:nvSpPr>
        <p:spPr bwMode="auto">
          <a:xfrm>
            <a:off x="5731670" y="27044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Oval 48"/>
          <p:cNvSpPr>
            <a:spLocks noChangeArrowheads="1"/>
          </p:cNvSpPr>
          <p:nvPr/>
        </p:nvSpPr>
        <p:spPr bwMode="auto">
          <a:xfrm>
            <a:off x="5903120" y="27044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Oval 49"/>
          <p:cNvSpPr>
            <a:spLocks noChangeArrowheads="1"/>
          </p:cNvSpPr>
          <p:nvPr/>
        </p:nvSpPr>
        <p:spPr bwMode="auto">
          <a:xfrm>
            <a:off x="5893595" y="26013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Oval 50"/>
          <p:cNvSpPr>
            <a:spLocks noChangeArrowheads="1"/>
          </p:cNvSpPr>
          <p:nvPr/>
        </p:nvSpPr>
        <p:spPr bwMode="auto">
          <a:xfrm>
            <a:off x="5903120" y="257432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Oval 51"/>
          <p:cNvSpPr>
            <a:spLocks noChangeArrowheads="1"/>
          </p:cNvSpPr>
          <p:nvPr/>
        </p:nvSpPr>
        <p:spPr bwMode="auto">
          <a:xfrm>
            <a:off x="6014245" y="26203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Oval 52"/>
          <p:cNvSpPr>
            <a:spLocks noChangeArrowheads="1"/>
          </p:cNvSpPr>
          <p:nvPr/>
        </p:nvSpPr>
        <p:spPr bwMode="auto">
          <a:xfrm>
            <a:off x="5812633" y="24997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Oval 53"/>
          <p:cNvSpPr>
            <a:spLocks noChangeArrowheads="1"/>
          </p:cNvSpPr>
          <p:nvPr/>
        </p:nvSpPr>
        <p:spPr bwMode="auto">
          <a:xfrm>
            <a:off x="5933283" y="24997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Oval 54"/>
          <p:cNvSpPr>
            <a:spLocks noChangeArrowheads="1"/>
          </p:cNvSpPr>
          <p:nvPr/>
        </p:nvSpPr>
        <p:spPr bwMode="auto">
          <a:xfrm>
            <a:off x="6025358" y="2507649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Oval 55"/>
          <p:cNvSpPr>
            <a:spLocks noChangeArrowheads="1"/>
          </p:cNvSpPr>
          <p:nvPr/>
        </p:nvSpPr>
        <p:spPr bwMode="auto">
          <a:xfrm>
            <a:off x="5944395" y="23869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Oval 56"/>
          <p:cNvSpPr>
            <a:spLocks noChangeArrowheads="1"/>
          </p:cNvSpPr>
          <p:nvPr/>
        </p:nvSpPr>
        <p:spPr bwMode="auto">
          <a:xfrm>
            <a:off x="6065045" y="24330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Oval 57"/>
          <p:cNvSpPr>
            <a:spLocks noChangeArrowheads="1"/>
          </p:cNvSpPr>
          <p:nvPr/>
        </p:nvSpPr>
        <p:spPr bwMode="auto">
          <a:xfrm>
            <a:off x="6095208" y="23028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Oval 58"/>
          <p:cNvSpPr>
            <a:spLocks noChangeArrowheads="1"/>
          </p:cNvSpPr>
          <p:nvPr/>
        </p:nvSpPr>
        <p:spPr bwMode="auto">
          <a:xfrm>
            <a:off x="6177758" y="2377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Oval 59"/>
          <p:cNvSpPr>
            <a:spLocks noChangeArrowheads="1"/>
          </p:cNvSpPr>
          <p:nvPr/>
        </p:nvSpPr>
        <p:spPr bwMode="auto">
          <a:xfrm>
            <a:off x="6014245" y="22663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Oval 60"/>
          <p:cNvSpPr>
            <a:spLocks noChangeArrowheads="1"/>
          </p:cNvSpPr>
          <p:nvPr/>
        </p:nvSpPr>
        <p:spPr bwMode="auto">
          <a:xfrm>
            <a:off x="6187283" y="23028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Oval 61"/>
          <p:cNvSpPr>
            <a:spLocks noChangeArrowheads="1"/>
          </p:cNvSpPr>
          <p:nvPr/>
        </p:nvSpPr>
        <p:spPr bwMode="auto">
          <a:xfrm>
            <a:off x="6146008" y="2228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Oval 62"/>
          <p:cNvSpPr>
            <a:spLocks noChangeArrowheads="1"/>
          </p:cNvSpPr>
          <p:nvPr/>
        </p:nvSpPr>
        <p:spPr bwMode="auto">
          <a:xfrm>
            <a:off x="6298408" y="23409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Oval 63"/>
          <p:cNvSpPr>
            <a:spLocks noChangeArrowheads="1"/>
          </p:cNvSpPr>
          <p:nvPr/>
        </p:nvSpPr>
        <p:spPr bwMode="auto">
          <a:xfrm>
            <a:off x="6268245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Oval 64"/>
          <p:cNvSpPr>
            <a:spLocks noChangeArrowheads="1"/>
          </p:cNvSpPr>
          <p:nvPr/>
        </p:nvSpPr>
        <p:spPr bwMode="auto">
          <a:xfrm>
            <a:off x="6298408" y="22377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Oval 65"/>
          <p:cNvSpPr>
            <a:spLocks noChangeArrowheads="1"/>
          </p:cNvSpPr>
          <p:nvPr/>
        </p:nvSpPr>
        <p:spPr bwMode="auto">
          <a:xfrm>
            <a:off x="6419058" y="21917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Oval 66"/>
          <p:cNvSpPr>
            <a:spLocks noChangeArrowheads="1"/>
          </p:cNvSpPr>
          <p:nvPr/>
        </p:nvSpPr>
        <p:spPr bwMode="auto">
          <a:xfrm>
            <a:off x="6388895" y="21250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Oval 67"/>
          <p:cNvSpPr>
            <a:spLocks noChangeArrowheads="1"/>
          </p:cNvSpPr>
          <p:nvPr/>
        </p:nvSpPr>
        <p:spPr bwMode="auto">
          <a:xfrm>
            <a:off x="6419058" y="225682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Oval 68"/>
          <p:cNvSpPr>
            <a:spLocks noChangeArrowheads="1"/>
          </p:cNvSpPr>
          <p:nvPr/>
        </p:nvSpPr>
        <p:spPr bwMode="auto">
          <a:xfrm>
            <a:off x="6511133" y="21441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Oval 69"/>
          <p:cNvSpPr>
            <a:spLocks noChangeArrowheads="1"/>
          </p:cNvSpPr>
          <p:nvPr/>
        </p:nvSpPr>
        <p:spPr bwMode="auto">
          <a:xfrm>
            <a:off x="6511133" y="22187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Oval 70"/>
          <p:cNvSpPr>
            <a:spLocks noChangeArrowheads="1"/>
          </p:cNvSpPr>
          <p:nvPr/>
        </p:nvSpPr>
        <p:spPr bwMode="auto">
          <a:xfrm>
            <a:off x="6511133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Oval 71"/>
          <p:cNvSpPr>
            <a:spLocks noChangeArrowheads="1"/>
          </p:cNvSpPr>
          <p:nvPr/>
        </p:nvSpPr>
        <p:spPr bwMode="auto">
          <a:xfrm>
            <a:off x="6622258" y="2228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Oval 72"/>
          <p:cNvSpPr>
            <a:spLocks noChangeArrowheads="1"/>
          </p:cNvSpPr>
          <p:nvPr/>
        </p:nvSpPr>
        <p:spPr bwMode="auto">
          <a:xfrm>
            <a:off x="6622258" y="21441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Oval 73"/>
          <p:cNvSpPr>
            <a:spLocks noChangeArrowheads="1"/>
          </p:cNvSpPr>
          <p:nvPr/>
        </p:nvSpPr>
        <p:spPr bwMode="auto">
          <a:xfrm>
            <a:off x="6703220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Oval 74"/>
          <p:cNvSpPr>
            <a:spLocks noChangeArrowheads="1"/>
          </p:cNvSpPr>
          <p:nvPr/>
        </p:nvSpPr>
        <p:spPr bwMode="auto">
          <a:xfrm>
            <a:off x="6703220" y="21996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Oval 75"/>
          <p:cNvSpPr>
            <a:spLocks noChangeArrowheads="1"/>
          </p:cNvSpPr>
          <p:nvPr/>
        </p:nvSpPr>
        <p:spPr bwMode="auto">
          <a:xfrm>
            <a:off x="6793708" y="20615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Oval 76"/>
          <p:cNvSpPr>
            <a:spLocks noChangeArrowheads="1"/>
          </p:cNvSpPr>
          <p:nvPr/>
        </p:nvSpPr>
        <p:spPr bwMode="auto">
          <a:xfrm>
            <a:off x="6874670" y="21822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Oval 77"/>
          <p:cNvSpPr>
            <a:spLocks noChangeArrowheads="1"/>
          </p:cNvSpPr>
          <p:nvPr/>
        </p:nvSpPr>
        <p:spPr bwMode="auto">
          <a:xfrm>
            <a:off x="6906419" y="2079024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Oval 78"/>
          <p:cNvSpPr>
            <a:spLocks noChangeArrowheads="1"/>
          </p:cNvSpPr>
          <p:nvPr/>
        </p:nvSpPr>
        <p:spPr bwMode="auto">
          <a:xfrm>
            <a:off x="6784183" y="21171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Oval 79"/>
          <p:cNvSpPr>
            <a:spLocks noChangeArrowheads="1"/>
          </p:cNvSpPr>
          <p:nvPr/>
        </p:nvSpPr>
        <p:spPr bwMode="auto">
          <a:xfrm>
            <a:off x="6955633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Oval 80"/>
          <p:cNvSpPr>
            <a:spLocks noChangeArrowheads="1"/>
          </p:cNvSpPr>
          <p:nvPr/>
        </p:nvSpPr>
        <p:spPr bwMode="auto">
          <a:xfrm>
            <a:off x="6906419" y="1985362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Oval 81"/>
          <p:cNvSpPr>
            <a:spLocks noChangeArrowheads="1"/>
          </p:cNvSpPr>
          <p:nvPr/>
        </p:nvSpPr>
        <p:spPr bwMode="auto">
          <a:xfrm>
            <a:off x="6187283" y="24806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Oval 82"/>
          <p:cNvSpPr>
            <a:spLocks noChangeArrowheads="1"/>
          </p:cNvSpPr>
          <p:nvPr/>
        </p:nvSpPr>
        <p:spPr bwMode="auto">
          <a:xfrm>
            <a:off x="7027070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Oval 83"/>
          <p:cNvSpPr>
            <a:spLocks noChangeArrowheads="1"/>
          </p:cNvSpPr>
          <p:nvPr/>
        </p:nvSpPr>
        <p:spPr bwMode="auto">
          <a:xfrm>
            <a:off x="7108033" y="21631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Oval 84"/>
          <p:cNvSpPr>
            <a:spLocks noChangeArrowheads="1"/>
          </p:cNvSpPr>
          <p:nvPr/>
        </p:nvSpPr>
        <p:spPr bwMode="auto">
          <a:xfrm>
            <a:off x="5660233" y="2863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85"/>
          <p:cNvSpPr>
            <a:spLocks noChangeArrowheads="1"/>
          </p:cNvSpPr>
          <p:nvPr/>
        </p:nvSpPr>
        <p:spPr bwMode="auto">
          <a:xfrm>
            <a:off x="610394" y="3945924"/>
            <a:ext cx="8001000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 velikosti výběru</a:t>
            </a:r>
          </a:p>
        </p:txBody>
      </p:sp>
      <p:sp>
        <p:nvSpPr>
          <p:cNvPr id="93" name="Text Box 86"/>
          <p:cNvSpPr txBox="1">
            <a:spLocks noChangeArrowheads="1"/>
          </p:cNvSpPr>
          <p:nvPr/>
        </p:nvSpPr>
        <p:spPr bwMode="auto">
          <a:xfrm>
            <a:off x="382644" y="4446773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94" name="Text Box 87"/>
          <p:cNvSpPr txBox="1">
            <a:spLocks noChangeArrowheads="1"/>
          </p:cNvSpPr>
          <p:nvPr/>
        </p:nvSpPr>
        <p:spPr bwMode="auto">
          <a:xfrm>
            <a:off x="2662950" y="5829561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95" name="Text Box 88"/>
          <p:cNvSpPr txBox="1">
            <a:spLocks noChangeArrowheads="1"/>
          </p:cNvSpPr>
          <p:nvPr/>
        </p:nvSpPr>
        <p:spPr bwMode="auto">
          <a:xfrm>
            <a:off x="5030844" y="4489636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96" name="Text Box 89"/>
          <p:cNvSpPr txBox="1">
            <a:spLocks noChangeArrowheads="1"/>
          </p:cNvSpPr>
          <p:nvPr/>
        </p:nvSpPr>
        <p:spPr bwMode="auto">
          <a:xfrm>
            <a:off x="7379412" y="5829561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97" name="Rectangle 90"/>
          <p:cNvSpPr>
            <a:spLocks noChangeArrowheads="1"/>
          </p:cNvSpPr>
          <p:nvPr/>
        </p:nvSpPr>
        <p:spPr bwMode="auto">
          <a:xfrm>
            <a:off x="2675733" y="5256198"/>
            <a:ext cx="14382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0,891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0,214)</a:t>
            </a:r>
          </a:p>
        </p:txBody>
      </p:sp>
      <p:sp>
        <p:nvSpPr>
          <p:cNvPr id="98" name="Rectangle 91"/>
          <p:cNvSpPr>
            <a:spLocks noChangeArrowheads="1"/>
          </p:cNvSpPr>
          <p:nvPr/>
        </p:nvSpPr>
        <p:spPr bwMode="auto">
          <a:xfrm>
            <a:off x="7144545" y="4438049"/>
            <a:ext cx="1438275" cy="552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0,212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0,008)</a:t>
            </a:r>
          </a:p>
        </p:txBody>
      </p:sp>
      <p:sp>
        <p:nvSpPr>
          <p:cNvPr id="99" name="Freeform 92"/>
          <p:cNvSpPr>
            <a:spLocks/>
          </p:cNvSpPr>
          <p:nvPr/>
        </p:nvSpPr>
        <p:spPr bwMode="auto">
          <a:xfrm>
            <a:off x="826295" y="4698986"/>
            <a:ext cx="1630363" cy="1219200"/>
          </a:xfrm>
          <a:custGeom>
            <a:avLst/>
            <a:gdLst>
              <a:gd name="T0" fmla="*/ 0 w 3082"/>
              <a:gd name="T1" fmla="*/ 2273 h 2302"/>
              <a:gd name="T2" fmla="*/ 22 w 3082"/>
              <a:gd name="T3" fmla="*/ 2302 h 2302"/>
              <a:gd name="T4" fmla="*/ 3082 w 3082"/>
              <a:gd name="T5" fmla="*/ 29 h 2302"/>
              <a:gd name="T6" fmla="*/ 3061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2" y="2302"/>
                </a:lnTo>
                <a:lnTo>
                  <a:pt x="3082" y="29"/>
                </a:lnTo>
                <a:lnTo>
                  <a:pt x="3061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93"/>
          <p:cNvSpPr>
            <a:spLocks noChangeArrowheads="1"/>
          </p:cNvSpPr>
          <p:nvPr/>
        </p:nvSpPr>
        <p:spPr bwMode="auto">
          <a:xfrm>
            <a:off x="610394" y="4603736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Rectangle 94"/>
          <p:cNvSpPr>
            <a:spLocks noChangeArrowheads="1"/>
          </p:cNvSpPr>
          <p:nvPr/>
        </p:nvSpPr>
        <p:spPr bwMode="auto">
          <a:xfrm>
            <a:off x="618332" y="6068998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Oval 95"/>
          <p:cNvSpPr>
            <a:spLocks noChangeArrowheads="1"/>
          </p:cNvSpPr>
          <p:nvPr/>
        </p:nvSpPr>
        <p:spPr bwMode="auto">
          <a:xfrm>
            <a:off x="983458" y="58451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Oval 96"/>
          <p:cNvSpPr>
            <a:spLocks noChangeArrowheads="1"/>
          </p:cNvSpPr>
          <p:nvPr/>
        </p:nvSpPr>
        <p:spPr bwMode="auto">
          <a:xfrm>
            <a:off x="992983" y="56864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Oval 97"/>
          <p:cNvSpPr>
            <a:spLocks noChangeArrowheads="1"/>
          </p:cNvSpPr>
          <p:nvPr/>
        </p:nvSpPr>
        <p:spPr bwMode="auto">
          <a:xfrm>
            <a:off x="1235870" y="56578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Oval 98"/>
          <p:cNvSpPr>
            <a:spLocks noChangeArrowheads="1"/>
          </p:cNvSpPr>
          <p:nvPr/>
        </p:nvSpPr>
        <p:spPr bwMode="auto">
          <a:xfrm>
            <a:off x="1448595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Oval 99"/>
          <p:cNvSpPr>
            <a:spLocks noChangeArrowheads="1"/>
          </p:cNvSpPr>
          <p:nvPr/>
        </p:nvSpPr>
        <p:spPr bwMode="auto">
          <a:xfrm>
            <a:off x="1650207" y="5200636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Oval 100"/>
          <p:cNvSpPr>
            <a:spLocks noChangeArrowheads="1"/>
          </p:cNvSpPr>
          <p:nvPr/>
        </p:nvSpPr>
        <p:spPr bwMode="auto">
          <a:xfrm>
            <a:off x="1874045" y="5183174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Oval 101"/>
          <p:cNvSpPr>
            <a:spLocks noChangeArrowheads="1"/>
          </p:cNvSpPr>
          <p:nvPr/>
        </p:nvSpPr>
        <p:spPr bwMode="auto">
          <a:xfrm>
            <a:off x="2156620" y="4865673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Oval 102"/>
          <p:cNvSpPr>
            <a:spLocks noChangeArrowheads="1"/>
          </p:cNvSpPr>
          <p:nvPr/>
        </p:nvSpPr>
        <p:spPr bwMode="auto">
          <a:xfrm>
            <a:off x="2399508" y="48101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Rectangle 103"/>
          <p:cNvSpPr>
            <a:spLocks noChangeArrowheads="1"/>
          </p:cNvSpPr>
          <p:nvPr/>
        </p:nvSpPr>
        <p:spPr bwMode="auto">
          <a:xfrm>
            <a:off x="5282407" y="4576748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Rectangle 104"/>
          <p:cNvSpPr>
            <a:spLocks noChangeArrowheads="1"/>
          </p:cNvSpPr>
          <p:nvPr/>
        </p:nvSpPr>
        <p:spPr bwMode="auto">
          <a:xfrm>
            <a:off x="5290344" y="6042011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" name="Freeform 105"/>
          <p:cNvSpPr>
            <a:spLocks/>
          </p:cNvSpPr>
          <p:nvPr/>
        </p:nvSpPr>
        <p:spPr bwMode="auto">
          <a:xfrm>
            <a:off x="5684045" y="5370498"/>
            <a:ext cx="1795463" cy="400050"/>
          </a:xfrm>
          <a:custGeom>
            <a:avLst/>
            <a:gdLst>
              <a:gd name="T0" fmla="*/ 0 w 3394"/>
              <a:gd name="T1" fmla="*/ 723 h 758"/>
              <a:gd name="T2" fmla="*/ 8 w 3394"/>
              <a:gd name="T3" fmla="*/ 758 h 758"/>
              <a:gd name="T4" fmla="*/ 3394 w 3394"/>
              <a:gd name="T5" fmla="*/ 35 h 758"/>
              <a:gd name="T6" fmla="*/ 3386 w 3394"/>
              <a:gd name="T7" fmla="*/ 0 h 758"/>
              <a:gd name="T8" fmla="*/ 0 w 3394"/>
              <a:gd name="T9" fmla="*/ 723 h 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4"/>
              <a:gd name="T16" fmla="*/ 0 h 758"/>
              <a:gd name="T17" fmla="*/ 3394 w 3394"/>
              <a:gd name="T18" fmla="*/ 758 h 7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94" h="758">
                <a:moveTo>
                  <a:pt x="0" y="723"/>
                </a:moveTo>
                <a:lnTo>
                  <a:pt x="8" y="758"/>
                </a:lnTo>
                <a:lnTo>
                  <a:pt x="3394" y="35"/>
                </a:lnTo>
                <a:lnTo>
                  <a:pt x="3386" y="0"/>
                </a:lnTo>
                <a:lnTo>
                  <a:pt x="0" y="72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Oval 106"/>
          <p:cNvSpPr>
            <a:spLocks noChangeArrowheads="1"/>
          </p:cNvSpPr>
          <p:nvPr/>
        </p:nvSpPr>
        <p:spPr bwMode="auto">
          <a:xfrm>
            <a:off x="6222208" y="54260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" name="Oval 107"/>
          <p:cNvSpPr>
            <a:spLocks noChangeArrowheads="1"/>
          </p:cNvSpPr>
          <p:nvPr/>
        </p:nvSpPr>
        <p:spPr bwMode="auto">
          <a:xfrm>
            <a:off x="5806282" y="552924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Oval 108"/>
          <p:cNvSpPr>
            <a:spLocks noChangeArrowheads="1"/>
          </p:cNvSpPr>
          <p:nvPr/>
        </p:nvSpPr>
        <p:spPr bwMode="auto">
          <a:xfrm>
            <a:off x="6120608" y="58927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Oval 109"/>
          <p:cNvSpPr>
            <a:spLocks noChangeArrowheads="1"/>
          </p:cNvSpPr>
          <p:nvPr/>
        </p:nvSpPr>
        <p:spPr bwMode="auto">
          <a:xfrm>
            <a:off x="6019007" y="578959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7" name="Oval 110"/>
          <p:cNvSpPr>
            <a:spLocks noChangeArrowheads="1"/>
          </p:cNvSpPr>
          <p:nvPr/>
        </p:nvSpPr>
        <p:spPr bwMode="auto">
          <a:xfrm>
            <a:off x="6485733" y="55197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8" name="Oval 111"/>
          <p:cNvSpPr>
            <a:spLocks noChangeArrowheads="1"/>
          </p:cNvSpPr>
          <p:nvPr/>
        </p:nvSpPr>
        <p:spPr bwMode="auto">
          <a:xfrm>
            <a:off x="6444458" y="57530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9" name="Oval 112"/>
          <p:cNvSpPr>
            <a:spLocks noChangeArrowheads="1"/>
          </p:cNvSpPr>
          <p:nvPr/>
        </p:nvSpPr>
        <p:spPr bwMode="auto">
          <a:xfrm>
            <a:off x="6819108" y="56213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0" name="Oval 113"/>
          <p:cNvSpPr>
            <a:spLocks noChangeArrowheads="1"/>
          </p:cNvSpPr>
          <p:nvPr/>
        </p:nvSpPr>
        <p:spPr bwMode="auto">
          <a:xfrm>
            <a:off x="5574508" y="57530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1" name="Oval 114"/>
          <p:cNvSpPr>
            <a:spLocks noChangeArrowheads="1"/>
          </p:cNvSpPr>
          <p:nvPr/>
        </p:nvSpPr>
        <p:spPr bwMode="auto">
          <a:xfrm>
            <a:off x="5715795" y="58546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" name="Oval 115"/>
          <p:cNvSpPr>
            <a:spLocks noChangeArrowheads="1"/>
          </p:cNvSpPr>
          <p:nvPr/>
        </p:nvSpPr>
        <p:spPr bwMode="auto">
          <a:xfrm>
            <a:off x="5958683" y="58451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Oval 116"/>
          <p:cNvSpPr>
            <a:spLocks noChangeArrowheads="1"/>
          </p:cNvSpPr>
          <p:nvPr/>
        </p:nvSpPr>
        <p:spPr bwMode="auto">
          <a:xfrm>
            <a:off x="5838033" y="56498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" name="Oval 117"/>
          <p:cNvSpPr>
            <a:spLocks noChangeArrowheads="1"/>
          </p:cNvSpPr>
          <p:nvPr/>
        </p:nvSpPr>
        <p:spPr bwMode="auto">
          <a:xfrm>
            <a:off x="5999958" y="56117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Oval 118"/>
          <p:cNvSpPr>
            <a:spLocks noChangeArrowheads="1"/>
          </p:cNvSpPr>
          <p:nvPr/>
        </p:nvSpPr>
        <p:spPr bwMode="auto">
          <a:xfrm>
            <a:off x="6141245" y="55371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6" name="Oval 119"/>
          <p:cNvSpPr>
            <a:spLocks noChangeArrowheads="1"/>
          </p:cNvSpPr>
          <p:nvPr/>
        </p:nvSpPr>
        <p:spPr bwMode="auto">
          <a:xfrm>
            <a:off x="5928520" y="55752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Oval 120"/>
          <p:cNvSpPr>
            <a:spLocks noChangeArrowheads="1"/>
          </p:cNvSpPr>
          <p:nvPr/>
        </p:nvSpPr>
        <p:spPr bwMode="auto">
          <a:xfrm>
            <a:off x="6120608" y="58181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8" name="Oval 121"/>
          <p:cNvSpPr>
            <a:spLocks noChangeArrowheads="1"/>
          </p:cNvSpPr>
          <p:nvPr/>
        </p:nvSpPr>
        <p:spPr bwMode="auto">
          <a:xfrm>
            <a:off x="6203158" y="56213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9" name="Oval 122"/>
          <p:cNvSpPr>
            <a:spLocks noChangeArrowheads="1"/>
          </p:cNvSpPr>
          <p:nvPr/>
        </p:nvSpPr>
        <p:spPr bwMode="auto">
          <a:xfrm>
            <a:off x="6323808" y="55101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0" name="Oval 123"/>
          <p:cNvSpPr>
            <a:spLocks noChangeArrowheads="1"/>
          </p:cNvSpPr>
          <p:nvPr/>
        </p:nvSpPr>
        <p:spPr bwMode="auto">
          <a:xfrm>
            <a:off x="6282533" y="56594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1" name="Oval 124"/>
          <p:cNvSpPr>
            <a:spLocks noChangeArrowheads="1"/>
          </p:cNvSpPr>
          <p:nvPr/>
        </p:nvSpPr>
        <p:spPr bwMode="auto">
          <a:xfrm>
            <a:off x="6374608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2" name="Oval 125"/>
          <p:cNvSpPr>
            <a:spLocks noChangeArrowheads="1"/>
          </p:cNvSpPr>
          <p:nvPr/>
        </p:nvSpPr>
        <p:spPr bwMode="auto">
          <a:xfrm>
            <a:off x="6536533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" name="Oval 126"/>
          <p:cNvSpPr>
            <a:spLocks noChangeArrowheads="1"/>
          </p:cNvSpPr>
          <p:nvPr/>
        </p:nvSpPr>
        <p:spPr bwMode="auto">
          <a:xfrm>
            <a:off x="6911183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4" name="Oval 127"/>
          <p:cNvSpPr>
            <a:spLocks noChangeArrowheads="1"/>
          </p:cNvSpPr>
          <p:nvPr/>
        </p:nvSpPr>
        <p:spPr bwMode="auto">
          <a:xfrm>
            <a:off x="6749258" y="54260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5" name="Oval 128"/>
          <p:cNvSpPr>
            <a:spLocks noChangeArrowheads="1"/>
          </p:cNvSpPr>
          <p:nvPr/>
        </p:nvSpPr>
        <p:spPr bwMode="auto">
          <a:xfrm>
            <a:off x="6779420" y="55848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6" name="Oval 129"/>
          <p:cNvSpPr>
            <a:spLocks noChangeArrowheads="1"/>
          </p:cNvSpPr>
          <p:nvPr/>
        </p:nvSpPr>
        <p:spPr bwMode="auto">
          <a:xfrm>
            <a:off x="6687345" y="56403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7" name="Oval 130"/>
          <p:cNvSpPr>
            <a:spLocks noChangeArrowheads="1"/>
          </p:cNvSpPr>
          <p:nvPr/>
        </p:nvSpPr>
        <p:spPr bwMode="auto">
          <a:xfrm>
            <a:off x="6617495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Oval 131"/>
          <p:cNvSpPr>
            <a:spLocks noChangeArrowheads="1"/>
          </p:cNvSpPr>
          <p:nvPr/>
        </p:nvSpPr>
        <p:spPr bwMode="auto">
          <a:xfrm>
            <a:off x="6666707" y="5621323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Oval 132"/>
          <p:cNvSpPr>
            <a:spLocks noChangeArrowheads="1"/>
          </p:cNvSpPr>
          <p:nvPr/>
        </p:nvSpPr>
        <p:spPr bwMode="auto">
          <a:xfrm>
            <a:off x="6374608" y="57149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0" name="Oval 133"/>
          <p:cNvSpPr>
            <a:spLocks noChangeArrowheads="1"/>
          </p:cNvSpPr>
          <p:nvPr/>
        </p:nvSpPr>
        <p:spPr bwMode="auto">
          <a:xfrm>
            <a:off x="6566695" y="57054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1" name="Oval 134"/>
          <p:cNvSpPr>
            <a:spLocks noChangeArrowheads="1"/>
          </p:cNvSpPr>
          <p:nvPr/>
        </p:nvSpPr>
        <p:spPr bwMode="auto">
          <a:xfrm>
            <a:off x="6242845" y="57340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2" name="Oval 135"/>
          <p:cNvSpPr>
            <a:spLocks noChangeArrowheads="1"/>
          </p:cNvSpPr>
          <p:nvPr/>
        </p:nvSpPr>
        <p:spPr bwMode="auto">
          <a:xfrm>
            <a:off x="6890545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" name="Oval 136"/>
          <p:cNvSpPr>
            <a:spLocks noChangeArrowheads="1"/>
          </p:cNvSpPr>
          <p:nvPr/>
        </p:nvSpPr>
        <p:spPr bwMode="auto">
          <a:xfrm>
            <a:off x="6971508" y="56594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4" name="Oval 137"/>
          <p:cNvSpPr>
            <a:spLocks noChangeArrowheads="1"/>
          </p:cNvSpPr>
          <p:nvPr/>
        </p:nvSpPr>
        <p:spPr bwMode="auto">
          <a:xfrm>
            <a:off x="7052470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5" name="Oval 138"/>
          <p:cNvSpPr>
            <a:spLocks noChangeArrowheads="1"/>
          </p:cNvSpPr>
          <p:nvPr/>
        </p:nvSpPr>
        <p:spPr bwMode="auto">
          <a:xfrm>
            <a:off x="7103270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6" name="Oval 139"/>
          <p:cNvSpPr>
            <a:spLocks noChangeArrowheads="1"/>
          </p:cNvSpPr>
          <p:nvPr/>
        </p:nvSpPr>
        <p:spPr bwMode="auto">
          <a:xfrm>
            <a:off x="6850858" y="52673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7" name="Oval 140"/>
          <p:cNvSpPr>
            <a:spLocks noChangeArrowheads="1"/>
          </p:cNvSpPr>
          <p:nvPr/>
        </p:nvSpPr>
        <p:spPr bwMode="auto">
          <a:xfrm>
            <a:off x="7061995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8" name="Oval 141"/>
          <p:cNvSpPr>
            <a:spLocks noChangeArrowheads="1"/>
          </p:cNvSpPr>
          <p:nvPr/>
        </p:nvSpPr>
        <p:spPr bwMode="auto">
          <a:xfrm>
            <a:off x="7092158" y="52768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9" name="Oval 142"/>
          <p:cNvSpPr>
            <a:spLocks noChangeArrowheads="1"/>
          </p:cNvSpPr>
          <p:nvPr/>
        </p:nvSpPr>
        <p:spPr bwMode="auto">
          <a:xfrm>
            <a:off x="6566695" y="57895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0" name="Oval 143"/>
          <p:cNvSpPr>
            <a:spLocks noChangeArrowheads="1"/>
          </p:cNvSpPr>
          <p:nvPr/>
        </p:nvSpPr>
        <p:spPr bwMode="auto">
          <a:xfrm>
            <a:off x="7022308" y="55562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1" name="Oval 144"/>
          <p:cNvSpPr>
            <a:spLocks noChangeArrowheads="1"/>
          </p:cNvSpPr>
          <p:nvPr/>
        </p:nvSpPr>
        <p:spPr bwMode="auto">
          <a:xfrm>
            <a:off x="7061995" y="52958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2" name="Oval 145"/>
          <p:cNvSpPr>
            <a:spLocks noChangeArrowheads="1"/>
          </p:cNvSpPr>
          <p:nvPr/>
        </p:nvSpPr>
        <p:spPr bwMode="auto">
          <a:xfrm>
            <a:off x="7214395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" name="Oval 146"/>
          <p:cNvSpPr>
            <a:spLocks noChangeArrowheads="1"/>
          </p:cNvSpPr>
          <p:nvPr/>
        </p:nvSpPr>
        <p:spPr bwMode="auto">
          <a:xfrm>
            <a:off x="7214395" y="5314936"/>
            <a:ext cx="41275" cy="365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" name="Oval 147"/>
          <p:cNvSpPr>
            <a:spLocks noChangeArrowheads="1"/>
          </p:cNvSpPr>
          <p:nvPr/>
        </p:nvSpPr>
        <p:spPr bwMode="auto">
          <a:xfrm>
            <a:off x="7315995" y="54070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5" name="Oval 148"/>
          <p:cNvSpPr>
            <a:spLocks noChangeArrowheads="1"/>
          </p:cNvSpPr>
          <p:nvPr/>
        </p:nvSpPr>
        <p:spPr bwMode="auto">
          <a:xfrm>
            <a:off x="7315995" y="51831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6" name="Oval 149"/>
          <p:cNvSpPr>
            <a:spLocks noChangeArrowheads="1"/>
          </p:cNvSpPr>
          <p:nvPr/>
        </p:nvSpPr>
        <p:spPr bwMode="auto">
          <a:xfrm>
            <a:off x="7335045" y="55197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7" name="Oval 150"/>
          <p:cNvSpPr>
            <a:spLocks noChangeArrowheads="1"/>
          </p:cNvSpPr>
          <p:nvPr/>
        </p:nvSpPr>
        <p:spPr bwMode="auto">
          <a:xfrm>
            <a:off x="6728620" y="54451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8" name="Oval 151"/>
          <p:cNvSpPr>
            <a:spLocks noChangeArrowheads="1"/>
          </p:cNvSpPr>
          <p:nvPr/>
        </p:nvSpPr>
        <p:spPr bwMode="auto">
          <a:xfrm>
            <a:off x="5838033" y="57991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9" name="Oval 152"/>
          <p:cNvSpPr>
            <a:spLocks noChangeArrowheads="1"/>
          </p:cNvSpPr>
          <p:nvPr/>
        </p:nvSpPr>
        <p:spPr bwMode="auto">
          <a:xfrm>
            <a:off x="6687345" y="53228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0" name="Oval 153"/>
          <p:cNvSpPr>
            <a:spLocks noChangeArrowheads="1"/>
          </p:cNvSpPr>
          <p:nvPr/>
        </p:nvSpPr>
        <p:spPr bwMode="auto">
          <a:xfrm>
            <a:off x="7193758" y="57054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754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cvičení v programu </a:t>
            </a:r>
            <a:r>
              <a:rPr lang="cs-CZ" dirty="0" err="1" smtClean="0"/>
              <a:t>Statistica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7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Datový soubor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773" y="212811"/>
            <a:ext cx="1465954" cy="1465954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Nadpis 3"/>
          <p:cNvSpPr txBox="1">
            <a:spLocks/>
          </p:cNvSpPr>
          <p:nvPr/>
        </p:nvSpPr>
        <p:spPr>
          <a:xfrm>
            <a:off x="456012" y="1581854"/>
            <a:ext cx="8066301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200" kern="0" dirty="0" smtClean="0"/>
              <a:t>Rehabilitace po mozkovém infarktu</a:t>
            </a:r>
            <a:endParaRPr lang="cs-CZ" sz="3200" kern="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31" y="2089043"/>
            <a:ext cx="7986423" cy="398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76391"/>
            <a:ext cx="8066301" cy="4651609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Cvičný datový soubor obsahuje záznamy 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407 pacientech hospitalizovaných pro mozkový infarkt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neurologickém oddělení akutní péče, kde jim byla poskytnuta terapie pro obnovu krevního oběhu v postižené části mozku.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zvládnutí akutní fáze byl u pacientů vyhodnocen stupeň soběstačnosti v základních denních aktivitách (ADL) pomocí tzv.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(BI) a byli přeloženi na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rehabilitační oddělení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dvou týdnech byl opět dle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 vyhodnocen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soběstačnosti a pacienti byli buď propuštěni do ambulantní péče, nebo přeloženi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následné péče.</a:t>
            </a:r>
          </a:p>
        </p:txBody>
      </p:sp>
    </p:spTree>
    <p:extLst>
      <p:ext uri="{BB962C8B-B14F-4D97-AF65-F5344CB8AC3E}">
        <p14:creationId xmlns:p14="http://schemas.microsoft.com/office/powerpoint/2010/main" val="32431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Sbírané informace: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demografické údaje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věk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samotné diagnóze mozkové příhody 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lokalizace uzávěru cévy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léčbě (typ indikované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terapie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výskyt komplikací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nformace o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způsobu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ukončení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rehabilitace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soběstačnosti před rehabilitací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dodatečně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zjištěn z neurologie a na konci rehabilitace byl vyplněn nový dotazník pro určení výsledného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</p:spTree>
    <p:extLst>
      <p:ext uri="{BB962C8B-B14F-4D97-AF65-F5344CB8AC3E}">
        <p14:creationId xmlns:p14="http://schemas.microsoft.com/office/powerpoint/2010/main" val="381865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71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</a:t>
            </a:r>
            <a:r>
              <a:rPr lang="cs-CZ" sz="3200" dirty="0" err="1" smtClean="0"/>
              <a:t>Pearsonův</a:t>
            </a:r>
            <a:r>
              <a:rPr lang="cs-CZ" sz="3200" dirty="0" smtClean="0"/>
              <a:t> korelační koeficient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Zadání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pacientů hospitalizovaných s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mozkovým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infarktem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bylo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 propuštění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vyhodnoceno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zlepšení míry soběstačnosti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vyjádřené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diferencí hodnot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Zjistěte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zda má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věk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vliv na úspěšnost terapeutické a rehabilitační péče.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Jinými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slovy, určete, zda věk koreluje s diferencí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Ověříme předpoklady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použití </a:t>
            </a:r>
            <a:r>
              <a:rPr lang="cs-CZ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Pearsonova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korelačního koeficientu (normalita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rozložení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věku a diferencí BI).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49680" y="1863478"/>
            <a:ext cx="2011748" cy="1338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29" t="27172" r="16250" b="29798"/>
          <a:stretch/>
        </p:blipFill>
        <p:spPr>
          <a:xfrm>
            <a:off x="6385163" y="2242058"/>
            <a:ext cx="1061819" cy="88255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l="924" t="1002" r="1362" b="1437"/>
          <a:stretch/>
        </p:blipFill>
        <p:spPr>
          <a:xfrm>
            <a:off x="7182150" y="1946826"/>
            <a:ext cx="1122347" cy="7365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69577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ál 10"/>
          <p:cNvSpPr/>
          <p:nvPr/>
        </p:nvSpPr>
        <p:spPr>
          <a:xfrm>
            <a:off x="6138880" y="3871952"/>
            <a:ext cx="1613449" cy="40883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</a:t>
            </a:r>
            <a:r>
              <a:rPr lang="cs-CZ" sz="3200" dirty="0" err="1" smtClean="0"/>
              <a:t>Pearsonův</a:t>
            </a:r>
            <a:r>
              <a:rPr lang="cs-CZ" sz="3200" dirty="0" smtClean="0"/>
              <a:t> korelační </a:t>
            </a:r>
            <a:r>
              <a:rPr lang="cs-CZ" sz="3200" dirty="0" err="1" smtClean="0"/>
              <a:t>koef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 ověření předpokladů):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hladině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testujeme hypotézu</a:t>
            </a:r>
          </a:p>
          <a:p>
            <a:pPr marL="72000" indent="0">
              <a:lnSpc>
                <a:spcPct val="100000"/>
              </a:lnSpc>
              <a:buNone/>
              <a:tabLst>
                <a:tab pos="53975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	proti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Graficky znázorníme závislost obou proměnných pomocí bodového XY grafu.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Vypočítáme hodnotu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korelačního koeficientu r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odpovídající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p-hodnotu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Porovnáme p-hodnotu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hladinou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0,05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Je-li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p-hodnota ≤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zamítáme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pacienta má vliv na zlepšení míry soběstačnosti po léčbě mozkového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infarktu. Pozitivní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korelace značí, že u starších pacientů je zlepšení menší 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(diference jsou vypočítány tak, že nižší hodnoty odpovídají většímu zlepšení)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Šipka doprava 11"/>
          <p:cNvSpPr/>
          <p:nvPr/>
        </p:nvSpPr>
        <p:spPr>
          <a:xfrm>
            <a:off x="3589493" y="4682860"/>
            <a:ext cx="504056" cy="28803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85" r="-7463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=0,099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blipFill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=0,046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blipFill>
                <a:blip r:embed="rId5"/>
                <a:stretch>
                  <a:fillRect l="-2222" r="-3492" b="-27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22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800" y="1155550"/>
            <a:ext cx="4849868" cy="4902814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1927" y="2146550"/>
            <a:ext cx="2766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menu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zvolíme 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Basic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vybereme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matrices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Šipka doprava 16"/>
          <p:cNvSpPr/>
          <p:nvPr/>
        </p:nvSpPr>
        <p:spPr>
          <a:xfrm rot="450394">
            <a:off x="5396750" y="130015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9" name="Šipka doprava 18"/>
          <p:cNvSpPr/>
          <p:nvPr/>
        </p:nvSpPr>
        <p:spPr>
          <a:xfrm>
            <a:off x="5000706" y="343716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20" name="Šipka doprava 19"/>
          <p:cNvSpPr/>
          <p:nvPr/>
        </p:nvSpPr>
        <p:spPr>
          <a:xfrm>
            <a:off x="3041778" y="1724886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6249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718" y="1314296"/>
            <a:ext cx="3597296" cy="3450698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8" y="1325123"/>
            <a:ext cx="3602935" cy="3422506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21374" y="4662452"/>
            <a:ext cx="4235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Vybereme obě proměnné, které chceme testovat (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lists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záložce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kliknutím na 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2D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scatterplots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získáme grafické znázornění závislosti vybraných proměnných.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Šipka doprava 13"/>
          <p:cNvSpPr/>
          <p:nvPr/>
        </p:nvSpPr>
        <p:spPr>
          <a:xfrm rot="1058751">
            <a:off x="1214820" y="146980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5" name="Šipka doprava 14"/>
          <p:cNvSpPr/>
          <p:nvPr/>
        </p:nvSpPr>
        <p:spPr>
          <a:xfrm rot="1517389">
            <a:off x="300491" y="299693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6" name="Šipka doprava 15"/>
          <p:cNvSpPr/>
          <p:nvPr/>
        </p:nvSpPr>
        <p:spPr>
          <a:xfrm rot="1026503">
            <a:off x="330418" y="206251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989435" y="4662452"/>
            <a:ext cx="3663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Poté v záložce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Options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zvolíme možnost 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Display r, p-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values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N´s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přes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zobrazíme výsledky.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Šipka doprava 18"/>
          <p:cNvSpPr/>
          <p:nvPr/>
        </p:nvSpPr>
        <p:spPr>
          <a:xfrm rot="20968153" flipH="1">
            <a:off x="6305323" y="2060579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</a:p>
        </p:txBody>
      </p:sp>
      <p:sp>
        <p:nvSpPr>
          <p:cNvPr id="22" name="Šipka doprava 21"/>
          <p:cNvSpPr/>
          <p:nvPr/>
        </p:nvSpPr>
        <p:spPr>
          <a:xfrm rot="631847">
            <a:off x="4437602" y="278761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094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korelační analýzy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1851260"/>
          </a:xfrm>
        </p:spPr>
        <p:txBody>
          <a:bodyPr/>
          <a:lstStyle/>
          <a:p>
            <a:r>
              <a:rPr lang="cs-CZ" dirty="0" smtClean="0"/>
              <a:t>Korelace</a:t>
            </a:r>
          </a:p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</a:p>
          <a:p>
            <a:r>
              <a:rPr lang="cs-CZ" dirty="0" err="1" smtClean="0"/>
              <a:t>Spearmanův</a:t>
            </a:r>
            <a:r>
              <a:rPr lang="cs-CZ" dirty="0" smtClean="0"/>
              <a:t> korelační koeficient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50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Obrázek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238" y="1390746"/>
            <a:ext cx="4590782" cy="352060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Výsledky v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038204" y="4239981"/>
            <a:ext cx="2198651" cy="646331"/>
          </a:xfrm>
          <a:prstGeom prst="rect">
            <a:avLst/>
          </a:prstGeom>
          <a:noFill/>
          <a:effectLst>
            <a:glow rad="1397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koeficient</a:t>
            </a:r>
          </a:p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p-hodnota</a:t>
            </a:r>
            <a:endParaRPr lang="cs-CZ" sz="1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2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50" y="4067511"/>
            <a:ext cx="865769" cy="721474"/>
          </a:xfrm>
          <a:prstGeom prst="rect">
            <a:avLst/>
          </a:prstGeom>
          <a:noFill/>
        </p:spPr>
      </p:pic>
      <p:sp>
        <p:nvSpPr>
          <p:cNvPr id="27" name="Obdélník 26"/>
          <p:cNvSpPr/>
          <p:nvPr/>
        </p:nvSpPr>
        <p:spPr>
          <a:xfrm>
            <a:off x="540093" y="1564812"/>
            <a:ext cx="312713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grafu sice není nikterak výrazná závislost přímo patrná, nicméně je možné, že je přítomen mírně pozitivní trend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450858" y="4974107"/>
            <a:ext cx="724935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P-hodnota statistické významnosti korelace je p = 0,046, což na hladině významnosti 0,05 značí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významný výsledek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ze získaných dat jsme tedy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prokázali,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že věk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pacienta má vliv na zlepšení míry soběstačnosti po léčbě mozkového infarktu.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Přesto je potřeba výsledek interpretovat s opatrností, neboť samotná korelace je velmi slabá (0,099).</a:t>
            </a:r>
          </a:p>
        </p:txBody>
      </p:sp>
      <p:cxnSp>
        <p:nvCxnSpPr>
          <p:cNvPr id="32" name="Přímá spojovací šipka 54"/>
          <p:cNvCxnSpPr>
            <a:stCxn id="33" idx="4"/>
          </p:cNvCxnSpPr>
          <p:nvPr/>
        </p:nvCxnSpPr>
        <p:spPr>
          <a:xfrm>
            <a:off x="2467765" y="4031771"/>
            <a:ext cx="179664" cy="236976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51" y="2834683"/>
            <a:ext cx="2533780" cy="1346269"/>
          </a:xfrm>
          <a:prstGeom prst="rect">
            <a:avLst/>
          </a:prstGeom>
        </p:spPr>
      </p:pic>
      <p:sp>
        <p:nvSpPr>
          <p:cNvPr id="33" name="Ovál 32"/>
          <p:cNvSpPr/>
          <p:nvPr/>
        </p:nvSpPr>
        <p:spPr>
          <a:xfrm>
            <a:off x="2066924" y="3610610"/>
            <a:ext cx="801682" cy="421161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27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Spearmanův</a:t>
            </a:r>
            <a:r>
              <a:rPr lang="cs-CZ" dirty="0" smtClean="0"/>
              <a:t> korelační koeficient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96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</a:t>
            </a:r>
            <a:r>
              <a:rPr lang="cs-CZ" sz="3200" dirty="0" err="1" smtClean="0"/>
              <a:t>Spearmanův</a:t>
            </a:r>
            <a:r>
              <a:rPr lang="cs-CZ" sz="3200" dirty="0" smtClean="0"/>
              <a:t> korelační koeficient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Zadání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pacientů hospitalizovaných s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mozkovým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infarktem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bylo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 propuštění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vyhodnoceno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zlepšení míry soběstačnosti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vyjádřené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diferencí hodnot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Zjistěte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zda má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věk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vliv na úspěšnost terapeutické a rehabilitační péče.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Jinými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slovy, určete, zda věk koreluje s diferencí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49680" y="1863478"/>
            <a:ext cx="2011748" cy="1338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29" t="27172" r="16250" b="29798"/>
          <a:stretch/>
        </p:blipFill>
        <p:spPr>
          <a:xfrm>
            <a:off x="6385163" y="2242058"/>
            <a:ext cx="1061819" cy="88255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l="924" t="1002" r="1362" b="1437"/>
          <a:stretch/>
        </p:blipFill>
        <p:spPr>
          <a:xfrm>
            <a:off x="7182150" y="1946826"/>
            <a:ext cx="1122347" cy="7365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242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</a:t>
            </a:r>
            <a:r>
              <a:rPr lang="cs-CZ" sz="3200" dirty="0" smtClean="0"/>
              <a:t>2 </a:t>
            </a:r>
            <a:r>
              <a:rPr lang="cs-CZ" sz="3200" dirty="0"/>
              <a:t>– </a:t>
            </a:r>
            <a:r>
              <a:rPr lang="cs-CZ" sz="3200" dirty="0" err="1" smtClean="0"/>
              <a:t>Spearmanův</a:t>
            </a:r>
            <a:r>
              <a:rPr lang="cs-CZ" sz="3200" dirty="0" smtClean="0"/>
              <a:t> </a:t>
            </a:r>
            <a:r>
              <a:rPr lang="cs-CZ" sz="3200" dirty="0"/>
              <a:t>korelační </a:t>
            </a:r>
            <a:r>
              <a:rPr lang="cs-CZ" sz="3200" dirty="0" err="1"/>
              <a:t>koef</a:t>
            </a:r>
            <a:r>
              <a:rPr lang="cs-CZ" sz="3200" dirty="0"/>
              <a:t>.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 nemožnosti použít </a:t>
            </a:r>
            <a:r>
              <a:rPr lang="cs-CZ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korelační koeficient):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hladině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testujeme hypotézu</a:t>
            </a:r>
          </a:p>
          <a:p>
            <a:pPr marL="72000" indent="0">
              <a:lnSpc>
                <a:spcPct val="100000"/>
              </a:lnSpc>
              <a:buNone/>
              <a:tabLst>
                <a:tab pos="53975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	proti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Graficky znázorníme závislost obou proměnných pomocí bodového XY grafu.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Vypočítáme hodnotu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korelačního koeficientu </a:t>
            </a:r>
            <a:r>
              <a:rPr lang="cs-CZ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sz="2400" b="1" baseline="-25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odpovídající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p-hodnotu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Porovnáme p-hodnotu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hladinou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0,05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Je-li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p-hodnota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nezamítáme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Neprokázali jsme, že by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pacienta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měl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vliv na zlepšení míry soběstačnosti po léčbě mozkového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infarktu. 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6138880" y="3881577"/>
            <a:ext cx="1613449" cy="40883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589493" y="4682860"/>
            <a:ext cx="504056" cy="28803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85" r="-7463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=0,074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=0,136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blipFill>
                <a:blip r:embed="rId5"/>
                <a:stretch>
                  <a:fillRect l="-2222" r="-3492" b="-27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276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778" y="1123851"/>
            <a:ext cx="5449619" cy="5016460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1927" y="2146550"/>
            <a:ext cx="27664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menu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zvolíme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Nonparametrics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vybereme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Spearman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…)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Šipka doprava 13"/>
          <p:cNvSpPr/>
          <p:nvPr/>
        </p:nvSpPr>
        <p:spPr>
          <a:xfrm rot="450394">
            <a:off x="5133125" y="1323399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5" name="Šipka doprava 14"/>
          <p:cNvSpPr/>
          <p:nvPr/>
        </p:nvSpPr>
        <p:spPr>
          <a:xfrm>
            <a:off x="4177200" y="414322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4030655" y="169907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143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743" y="1951099"/>
            <a:ext cx="3689540" cy="3391074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05070" y="1937191"/>
            <a:ext cx="39298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možnostech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Compute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vybereme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Detailed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report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Vybereme jednotlivé proměnné, které chceme testovat (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Variables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záložce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kliknutím na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Scatterplot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matrix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získáme grafické znázornění závislosti vybraných proměnných.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Poté přes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Spearman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rank R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zobrazíme výsledky.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Šipka doprava 13"/>
          <p:cNvSpPr/>
          <p:nvPr/>
        </p:nvSpPr>
        <p:spPr>
          <a:xfrm>
            <a:off x="4765477" y="3040266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6" name="Šipka doprava 15"/>
          <p:cNvSpPr/>
          <p:nvPr/>
        </p:nvSpPr>
        <p:spPr>
          <a:xfrm rot="1262493">
            <a:off x="4401098" y="2122852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  <p:sp>
        <p:nvSpPr>
          <p:cNvPr id="17" name="Šipka doprava 16"/>
          <p:cNvSpPr/>
          <p:nvPr/>
        </p:nvSpPr>
        <p:spPr>
          <a:xfrm rot="19715185">
            <a:off x="4579481" y="4869423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8" name="Šipka doprava 17"/>
          <p:cNvSpPr/>
          <p:nvPr/>
        </p:nvSpPr>
        <p:spPr>
          <a:xfrm>
            <a:off x="4450280" y="365696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7144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Výsledky v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28" name="Obdélník 27"/>
          <p:cNvSpPr/>
          <p:nvPr/>
        </p:nvSpPr>
        <p:spPr>
          <a:xfrm>
            <a:off x="499588" y="5055737"/>
            <a:ext cx="717174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P-hodnota statistické významnosti korelace je p = 0,136, což na hladině významnosti 0,05 značí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nevýznamný výsledek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ze získaných dat jsme tedy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neprokázali, že by věk pacienta měl vliv na zlepšení míry soběstačnosti po léčbě mozkového infarktu. 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00360" y="2891220"/>
            <a:ext cx="2198651" cy="646331"/>
          </a:xfrm>
          <a:prstGeom prst="rect">
            <a:avLst/>
          </a:prstGeom>
          <a:noFill/>
          <a:effectLst>
            <a:glow rad="1397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koeficient</a:t>
            </a:r>
          </a:p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p-hodnota</a:t>
            </a:r>
            <a:endParaRPr lang="cs-CZ" sz="1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923" y="1313380"/>
            <a:ext cx="4805213" cy="3691490"/>
          </a:xfrm>
          <a:prstGeom prst="rect">
            <a:avLst/>
          </a:prstGeom>
        </p:spPr>
      </p:pic>
      <p:sp>
        <p:nvSpPr>
          <p:cNvPr id="27" name="Obdélník 26"/>
          <p:cNvSpPr/>
          <p:nvPr/>
        </p:nvSpPr>
        <p:spPr>
          <a:xfrm>
            <a:off x="499587" y="3684303"/>
            <a:ext cx="31958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 grafu není nikterak výrazná závislost patrná, nicméně je možné, že je přítomen mírně pozitivní trend.</a:t>
            </a:r>
            <a:endParaRPr lang="cs-CZ" sz="1800" dirty="0">
              <a:solidFill>
                <a:srgbClr val="C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1463204"/>
            <a:ext cx="5200917" cy="1339919"/>
          </a:xfrm>
          <a:prstGeom prst="rect">
            <a:avLst/>
          </a:prstGeom>
        </p:spPr>
      </p:pic>
      <p:sp>
        <p:nvSpPr>
          <p:cNvPr id="35" name="Ovál 34"/>
          <p:cNvSpPr/>
          <p:nvPr/>
        </p:nvSpPr>
        <p:spPr>
          <a:xfrm>
            <a:off x="2978208" y="2080899"/>
            <a:ext cx="925286" cy="598714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497198" y="2080899"/>
            <a:ext cx="925286" cy="598714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7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591" y="2831106"/>
            <a:ext cx="865769" cy="721474"/>
          </a:xfrm>
          <a:prstGeom prst="rect">
            <a:avLst/>
          </a:prstGeom>
          <a:noFill/>
        </p:spPr>
      </p:pic>
      <p:cxnSp>
        <p:nvCxnSpPr>
          <p:cNvPr id="38" name="Přímá spojovací šipka 54"/>
          <p:cNvCxnSpPr>
            <a:stCxn id="35" idx="4"/>
          </p:cNvCxnSpPr>
          <p:nvPr/>
        </p:nvCxnSpPr>
        <p:spPr>
          <a:xfrm flipH="1">
            <a:off x="3118585" y="2679613"/>
            <a:ext cx="322266" cy="27333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54"/>
          <p:cNvCxnSpPr>
            <a:stCxn id="36" idx="3"/>
          </p:cNvCxnSpPr>
          <p:nvPr/>
        </p:nvCxnSpPr>
        <p:spPr>
          <a:xfrm flipH="1">
            <a:off x="3691763" y="2591933"/>
            <a:ext cx="940940" cy="36101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37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hodnotit vztah dvou spojitých proměnných?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Vztah mezi dvěma spojitými veličinami zjišťujeme, když: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hceme zjistit, jestli mezi nimi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existuje vztah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např. jestli vyšší hodnoty jedné veličiny znamenají nižší hodnoty jiné veličiny;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chceme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predikovat hodnoty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jedné veličiny na základě znalosti hodnot jiné veličiny;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chceme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kvantifikovat vztah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mezi dvěma spojitými veličinami;  např. pro použití jedné veličiny na místo druhé veličiny.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74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a regresní analýza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110000"/>
              </a:lnSpc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analýza </a:t>
            </a:r>
            <a:r>
              <a:rPr lang="cs-CZ" alt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využívána pro vyhodnocení míry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vztahu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dvou spojitých proměnných. Obdobně jako jiné statistické metody, i korelace mohou být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parametrické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</a:t>
            </a: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 indent="-341313">
              <a:lnSpc>
                <a:spcPct val="110000"/>
              </a:lnSpc>
            </a:pP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 indent="-341313">
              <a:lnSpc>
                <a:spcPct val="110000"/>
              </a:lnSpc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Regresní analýza </a:t>
            </a:r>
            <a:r>
              <a:rPr lang="cs-CZ" alt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vytváří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model vztahu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dvou nebo více proměnných, tedy jakým způsobem jedna proměnná (vysvětlovaná) závisí na jiných proměnných (prediktorech). Regresní analýza je obdobně jako ANOVA nástrojem pro vysvětlení variability hodnocené proměnné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758792" y="1672751"/>
            <a:ext cx="2427170" cy="47164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Obdélník 14"/>
          <p:cNvSpPr/>
          <p:nvPr/>
        </p:nvSpPr>
        <p:spPr bwMode="auto">
          <a:xfrm>
            <a:off x="758792" y="3675245"/>
            <a:ext cx="2427170" cy="47164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201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délník 59"/>
          <p:cNvSpPr/>
          <p:nvPr/>
        </p:nvSpPr>
        <p:spPr>
          <a:xfrm>
            <a:off x="117590" y="1967080"/>
            <a:ext cx="1296013" cy="41404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statistické testy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051462" y="1259549"/>
            <a:ext cx="108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dat</a:t>
            </a:r>
          </a:p>
        </p:txBody>
      </p:sp>
      <p:sp>
        <p:nvSpPr>
          <p:cNvPr id="7" name="Obdélník 6"/>
          <p:cNvSpPr/>
          <p:nvPr/>
        </p:nvSpPr>
        <p:spPr>
          <a:xfrm>
            <a:off x="172544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Spojitá x spojitá data</a:t>
            </a:r>
          </a:p>
        </p:txBody>
      </p:sp>
      <p:sp>
        <p:nvSpPr>
          <p:cNvPr id="8" name="Obdélník 7"/>
          <p:cNvSpPr/>
          <p:nvPr/>
        </p:nvSpPr>
        <p:spPr>
          <a:xfrm>
            <a:off x="2829376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Spojitá x kategoriální data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24385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Kategoriální x kategoriální data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444497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Jeden výběr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969047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Dva výběry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458612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Tři a více výběrů (nepárově)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633731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Jeden výběr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7287438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Více výběrů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418809" y="388747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Párová data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490591" y="388747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Nepárová data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58084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52222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t-test</a:t>
            </a:r>
            <a:endParaRPr lang="cs-CZ" sz="12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259379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Párový t-test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66536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Dvouvýbě-rový</a:t>
            </a:r>
            <a:r>
              <a:rPr lang="cs-CZ" sz="12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t-test</a:t>
            </a:r>
            <a:endParaRPr lang="cs-CZ" sz="12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473693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ANOVA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6737200" y="3898108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Párová data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7830248" y="3898108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Nepárová data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7962279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Chí-kvadrát test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54879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Spearmanův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51902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Wilcoxo-nův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259059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Wilcoxonův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znaménkový test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366216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Mannův-</a:t>
            </a:r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Whitneyho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473373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Kruskalův-Wallisův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 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580530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bino-mický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687687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McNemarův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7959074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Fisherův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exaktní test</a:t>
            </a:r>
          </a:p>
        </p:txBody>
      </p:sp>
      <p:cxnSp>
        <p:nvCxnSpPr>
          <p:cNvPr id="33" name="Pravoúhlá spojovací čára 39"/>
          <p:cNvCxnSpPr>
            <a:stCxn id="6" idx="2"/>
            <a:endCxn id="7" idx="0"/>
          </p:cNvCxnSpPr>
          <p:nvPr/>
        </p:nvCxnSpPr>
        <p:spPr>
          <a:xfrm rot="5400000">
            <a:off x="2571846" y="25751"/>
            <a:ext cx="214314" cy="382491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ravoúhlá spojovací čára 41"/>
          <p:cNvCxnSpPr/>
          <p:nvPr/>
        </p:nvCxnSpPr>
        <p:spPr>
          <a:xfrm rot="5400000">
            <a:off x="3900262" y="1354167"/>
            <a:ext cx="214314" cy="11680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ravoúhlá spojovací čára 43"/>
          <p:cNvCxnSpPr>
            <a:stCxn id="6" idx="2"/>
            <a:endCxn id="9" idx="0"/>
          </p:cNvCxnSpPr>
          <p:nvPr/>
        </p:nvCxnSpPr>
        <p:spPr>
          <a:xfrm rot="16200000" flipH="1">
            <a:off x="5647766" y="774749"/>
            <a:ext cx="214314" cy="23269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ravoúhlá spojovací čára 45"/>
          <p:cNvCxnSpPr>
            <a:stCxn id="8" idx="2"/>
            <a:endCxn id="10" idx="0"/>
          </p:cNvCxnSpPr>
          <p:nvPr/>
        </p:nvCxnSpPr>
        <p:spPr>
          <a:xfrm rot="5400000">
            <a:off x="2497043" y="2018822"/>
            <a:ext cx="323788" cy="152887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ravoúhlá spojovací čára 47"/>
          <p:cNvCxnSpPr/>
          <p:nvPr/>
        </p:nvCxnSpPr>
        <p:spPr>
          <a:xfrm rot="5400000">
            <a:off x="3251367" y="2781098"/>
            <a:ext cx="323788" cy="432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ravoúhlá spojovací čára 49"/>
          <p:cNvCxnSpPr>
            <a:stCxn id="8" idx="2"/>
            <a:endCxn id="12" idx="0"/>
          </p:cNvCxnSpPr>
          <p:nvPr/>
        </p:nvCxnSpPr>
        <p:spPr>
          <a:xfrm rot="16200000" flipH="1">
            <a:off x="4004100" y="2040643"/>
            <a:ext cx="323788" cy="14852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ravoúhlá spojovací čára 51"/>
          <p:cNvCxnSpPr>
            <a:stCxn id="9" idx="2"/>
            <a:endCxn id="13" idx="0"/>
          </p:cNvCxnSpPr>
          <p:nvPr/>
        </p:nvCxnSpPr>
        <p:spPr>
          <a:xfrm rot="5400000">
            <a:off x="6339164" y="2365934"/>
            <a:ext cx="323788" cy="83465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ravoúhlá spojovací čára 53"/>
          <p:cNvCxnSpPr>
            <a:stCxn id="9" idx="2"/>
            <a:endCxn id="14" idx="0"/>
          </p:cNvCxnSpPr>
          <p:nvPr/>
        </p:nvCxnSpPr>
        <p:spPr>
          <a:xfrm rot="16200000" flipH="1">
            <a:off x="7166017" y="2373735"/>
            <a:ext cx="323788" cy="8190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ravoúhlá spojovací čára 55"/>
          <p:cNvCxnSpPr>
            <a:stCxn id="11" idx="2"/>
            <a:endCxn id="15" idx="0"/>
          </p:cNvCxnSpPr>
          <p:nvPr/>
        </p:nvCxnSpPr>
        <p:spPr>
          <a:xfrm rot="5400000">
            <a:off x="2958520" y="3426948"/>
            <a:ext cx="370816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57"/>
          <p:cNvCxnSpPr>
            <a:stCxn id="11" idx="2"/>
            <a:endCxn id="16" idx="0"/>
          </p:cNvCxnSpPr>
          <p:nvPr/>
        </p:nvCxnSpPr>
        <p:spPr>
          <a:xfrm rot="16200000" flipH="1">
            <a:off x="3494411" y="3441295"/>
            <a:ext cx="370816" cy="52154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ravoúhlá spojovací čára 59"/>
          <p:cNvCxnSpPr>
            <a:stCxn id="14" idx="2"/>
            <a:endCxn id="22" idx="0"/>
          </p:cNvCxnSpPr>
          <p:nvPr/>
        </p:nvCxnSpPr>
        <p:spPr>
          <a:xfrm rot="5400000">
            <a:off x="7271596" y="3432264"/>
            <a:ext cx="381449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ravoúhlá spojovací čára 61"/>
          <p:cNvCxnSpPr>
            <a:stCxn id="14" idx="2"/>
            <a:endCxn id="23" idx="0"/>
          </p:cNvCxnSpPr>
          <p:nvPr/>
        </p:nvCxnSpPr>
        <p:spPr>
          <a:xfrm rot="16200000" flipH="1">
            <a:off x="7818120" y="3435978"/>
            <a:ext cx="381449" cy="54281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6858810" y="1116674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Parametrické testy</a:t>
            </a:r>
          </a:p>
          <a:p>
            <a:pPr algn="r"/>
            <a:r>
              <a:rPr lang="cs-CZ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testy</a:t>
            </a:r>
          </a:p>
        </p:txBody>
      </p:sp>
      <p:cxnSp>
        <p:nvCxnSpPr>
          <p:cNvPr id="46" name="Tvar 64"/>
          <p:cNvCxnSpPr>
            <a:endCxn id="17" idx="1"/>
          </p:cNvCxnSpPr>
          <p:nvPr/>
        </p:nvCxnSpPr>
        <p:spPr>
          <a:xfrm rot="16200000" flipH="1">
            <a:off x="-838327" y="3741712"/>
            <a:ext cx="2421252" cy="17157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Tvar 66"/>
          <p:cNvCxnSpPr>
            <a:endCxn id="25" idx="1"/>
          </p:cNvCxnSpPr>
          <p:nvPr/>
        </p:nvCxnSpPr>
        <p:spPr>
          <a:xfrm rot="16200000" flipH="1">
            <a:off x="-1197120" y="4100505"/>
            <a:ext cx="3135632" cy="16836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Tvar 76"/>
          <p:cNvCxnSpPr>
            <a:endCxn id="24" idx="1"/>
          </p:cNvCxnSpPr>
          <p:nvPr/>
        </p:nvCxnSpPr>
        <p:spPr>
          <a:xfrm rot="16200000" flipH="1">
            <a:off x="7628678" y="4704523"/>
            <a:ext cx="563864" cy="10333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Tvar 78"/>
          <p:cNvCxnSpPr>
            <a:endCxn id="32" idx="1"/>
          </p:cNvCxnSpPr>
          <p:nvPr/>
        </p:nvCxnSpPr>
        <p:spPr>
          <a:xfrm rot="16200000" flipH="1">
            <a:off x="7269886" y="5063315"/>
            <a:ext cx="1278244" cy="10013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Tvar 80"/>
          <p:cNvCxnSpPr>
            <a:endCxn id="31" idx="1"/>
          </p:cNvCxnSpPr>
          <p:nvPr/>
        </p:nvCxnSpPr>
        <p:spPr>
          <a:xfrm rot="16200000" flipH="1">
            <a:off x="6192999" y="5068632"/>
            <a:ext cx="1278244" cy="89499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Tvar 84"/>
          <p:cNvCxnSpPr/>
          <p:nvPr/>
        </p:nvCxnSpPr>
        <p:spPr>
          <a:xfrm rot="16200000" flipH="1">
            <a:off x="4638506" y="4582502"/>
            <a:ext cx="2232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Tvar 86"/>
          <p:cNvCxnSpPr/>
          <p:nvPr/>
        </p:nvCxnSpPr>
        <p:spPr>
          <a:xfrm rot="16200000" flipH="1">
            <a:off x="3916576" y="4210123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Tvar 87"/>
          <p:cNvCxnSpPr/>
          <p:nvPr/>
        </p:nvCxnSpPr>
        <p:spPr>
          <a:xfrm rot="16200000" flipH="1">
            <a:off x="3912742" y="4922680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Tvar 89"/>
          <p:cNvCxnSpPr/>
          <p:nvPr/>
        </p:nvCxnSpPr>
        <p:spPr>
          <a:xfrm rot="16200000" flipH="1">
            <a:off x="3306979" y="4696123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Tvar 90"/>
          <p:cNvCxnSpPr/>
          <p:nvPr/>
        </p:nvCxnSpPr>
        <p:spPr>
          <a:xfrm rot="16200000" flipH="1">
            <a:off x="3162979" y="5254787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Tvar 91"/>
          <p:cNvCxnSpPr/>
          <p:nvPr/>
        </p:nvCxnSpPr>
        <p:spPr>
          <a:xfrm rot="16200000" flipH="1">
            <a:off x="2262213" y="4692479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Tvar 92"/>
          <p:cNvCxnSpPr/>
          <p:nvPr/>
        </p:nvCxnSpPr>
        <p:spPr>
          <a:xfrm rot="16200000" flipH="1">
            <a:off x="2118213" y="5251143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Tvar 93"/>
          <p:cNvCxnSpPr/>
          <p:nvPr/>
        </p:nvCxnSpPr>
        <p:spPr>
          <a:xfrm rot="16200000" flipH="1">
            <a:off x="712594" y="4213664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Tvar 94"/>
          <p:cNvCxnSpPr/>
          <p:nvPr/>
        </p:nvCxnSpPr>
        <p:spPr>
          <a:xfrm rot="16200000" flipH="1">
            <a:off x="716711" y="4926221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délník 60"/>
          <p:cNvSpPr/>
          <p:nvPr/>
        </p:nvSpPr>
        <p:spPr>
          <a:xfrm>
            <a:off x="367315" y="4735243"/>
            <a:ext cx="1007885" cy="135869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538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Bodový graf – vizualizace vztahu dvou spojitých proměnných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5" y="1692002"/>
            <a:ext cx="3087025" cy="4139998"/>
          </a:xfrm>
        </p:spPr>
        <p:txBody>
          <a:bodyPr/>
          <a:lstStyle/>
          <a:p>
            <a:pPr marL="341313" indent="-341313">
              <a:lnSpc>
                <a:spcPct val="110000"/>
              </a:lnSpc>
            </a:pPr>
            <a:endParaRPr lang="cs-CZ" alt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Nejjednodušší formou je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bodový graf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(XY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graf), tzv.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scatterplot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Vztah výšky a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hmotnosti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studentů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Biostatistiky (jaro 2010).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1989518598"/>
              </p:ext>
            </p:extLst>
          </p:nvPr>
        </p:nvGraphicFramePr>
        <p:xfrm>
          <a:off x="3627120" y="2004550"/>
          <a:ext cx="4287019" cy="422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075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Korelace = vztah (závislost) dvou znaků (parametrů)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1028512" y="3269820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890400" y="3179332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890401" y="4679619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99587" y="295519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690626" y="4656838"/>
            <a:ext cx="494525" cy="31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04712" y="3269819"/>
            <a:ext cx="1352550" cy="1238250"/>
            <a:chOff x="140" y="168"/>
            <a:chExt cx="142" cy="130"/>
          </a:xfrm>
        </p:grpSpPr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Oval 16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19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0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5067096" y="4745892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5041696" y="4720492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7521956" y="473783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7496556" y="471243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7685581" y="4664110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Freeform 36"/>
          <p:cNvSpPr>
            <a:spLocks/>
          </p:cNvSpPr>
          <p:nvPr/>
        </p:nvSpPr>
        <p:spPr bwMode="auto">
          <a:xfrm>
            <a:off x="5793555" y="3259872"/>
            <a:ext cx="1747838" cy="1238250"/>
          </a:xfrm>
          <a:custGeom>
            <a:avLst/>
            <a:gdLst>
              <a:gd name="T0" fmla="*/ 181 w 3302"/>
              <a:gd name="T1" fmla="*/ 2022 h 2342"/>
              <a:gd name="T2" fmla="*/ 478 w 3302"/>
              <a:gd name="T3" fmla="*/ 1408 h 2342"/>
              <a:gd name="T4" fmla="*/ 662 w 3302"/>
              <a:gd name="T5" fmla="*/ 1058 h 2342"/>
              <a:gd name="T6" fmla="*/ 811 w 3302"/>
              <a:gd name="T7" fmla="*/ 808 h 2342"/>
              <a:gd name="T8" fmla="*/ 881 w 3302"/>
              <a:gd name="T9" fmla="*/ 698 h 2342"/>
              <a:gd name="T10" fmla="*/ 1029 w 3302"/>
              <a:gd name="T11" fmla="*/ 497 h 2342"/>
              <a:gd name="T12" fmla="*/ 1178 w 3302"/>
              <a:gd name="T13" fmla="*/ 334 h 2342"/>
              <a:gd name="T14" fmla="*/ 1325 w 3302"/>
              <a:gd name="T15" fmla="*/ 213 h 2342"/>
              <a:gd name="T16" fmla="*/ 1390 w 3302"/>
              <a:gd name="T17" fmla="*/ 168 h 2342"/>
              <a:gd name="T18" fmla="*/ 1528 w 3302"/>
              <a:gd name="T19" fmla="*/ 93 h 2342"/>
              <a:gd name="T20" fmla="*/ 1663 w 3302"/>
              <a:gd name="T21" fmla="*/ 49 h 2342"/>
              <a:gd name="T22" fmla="*/ 1722 w 3302"/>
              <a:gd name="T23" fmla="*/ 39 h 2342"/>
              <a:gd name="T24" fmla="*/ 1853 w 3302"/>
              <a:gd name="T25" fmla="*/ 41 h 2342"/>
              <a:gd name="T26" fmla="*/ 1911 w 3302"/>
              <a:gd name="T27" fmla="*/ 54 h 2342"/>
              <a:gd name="T28" fmla="*/ 2041 w 3302"/>
              <a:gd name="T29" fmla="*/ 105 h 2342"/>
              <a:gd name="T30" fmla="*/ 2101 w 3302"/>
              <a:gd name="T31" fmla="*/ 141 h 2342"/>
              <a:gd name="T32" fmla="*/ 2233 w 3302"/>
              <a:gd name="T33" fmla="*/ 243 h 2342"/>
              <a:gd name="T34" fmla="*/ 2336 w 3302"/>
              <a:gd name="T35" fmla="*/ 348 h 2342"/>
              <a:gd name="T36" fmla="*/ 2402 w 3302"/>
              <a:gd name="T37" fmla="*/ 439 h 2342"/>
              <a:gd name="T38" fmla="*/ 2547 w 3302"/>
              <a:gd name="T39" fmla="*/ 682 h 2342"/>
              <a:gd name="T40" fmla="*/ 2693 w 3302"/>
              <a:gd name="T41" fmla="*/ 975 h 2342"/>
              <a:gd name="T42" fmla="*/ 2902 w 3302"/>
              <a:gd name="T43" fmla="*/ 1449 h 2342"/>
              <a:gd name="T44" fmla="*/ 3028 w 3302"/>
              <a:gd name="T45" fmla="*/ 1755 h 2342"/>
              <a:gd name="T46" fmla="*/ 3141 w 3302"/>
              <a:gd name="T47" fmla="*/ 2026 h 2342"/>
              <a:gd name="T48" fmla="*/ 3233 w 3302"/>
              <a:gd name="T49" fmla="*/ 2236 h 2342"/>
              <a:gd name="T50" fmla="*/ 3302 w 3302"/>
              <a:gd name="T51" fmla="*/ 2295 h 2342"/>
              <a:gd name="T52" fmla="*/ 3245 w 3302"/>
              <a:gd name="T53" fmla="*/ 2176 h 2342"/>
              <a:gd name="T54" fmla="*/ 3148 w 3302"/>
              <a:gd name="T55" fmla="*/ 1948 h 2342"/>
              <a:gd name="T56" fmla="*/ 3031 w 3302"/>
              <a:gd name="T57" fmla="*/ 1666 h 2342"/>
              <a:gd name="T58" fmla="*/ 2867 w 3302"/>
              <a:gd name="T59" fmla="*/ 1276 h 2342"/>
              <a:gd name="T60" fmla="*/ 2690 w 3302"/>
              <a:gd name="T61" fmla="*/ 884 h 2342"/>
              <a:gd name="T62" fmla="*/ 2543 w 3302"/>
              <a:gd name="T63" fmla="*/ 602 h 2342"/>
              <a:gd name="T64" fmla="*/ 2432 w 3302"/>
              <a:gd name="T65" fmla="*/ 419 h 2342"/>
              <a:gd name="T66" fmla="*/ 2310 w 3302"/>
              <a:gd name="T67" fmla="*/ 265 h 2342"/>
              <a:gd name="T68" fmla="*/ 2193 w 3302"/>
              <a:gd name="T69" fmla="*/ 161 h 2342"/>
              <a:gd name="T70" fmla="*/ 2088 w 3302"/>
              <a:gd name="T71" fmla="*/ 90 h 2342"/>
              <a:gd name="T72" fmla="*/ 1957 w 3302"/>
              <a:gd name="T73" fmla="*/ 30 h 2342"/>
              <a:gd name="T74" fmla="*/ 1853 w 3302"/>
              <a:gd name="T75" fmla="*/ 5 h 2342"/>
              <a:gd name="T76" fmla="*/ 1722 w 3302"/>
              <a:gd name="T77" fmla="*/ 3 h 2342"/>
              <a:gd name="T78" fmla="*/ 1614 w 3302"/>
              <a:gd name="T79" fmla="*/ 23 h 2342"/>
              <a:gd name="T80" fmla="*/ 1480 w 3302"/>
              <a:gd name="T81" fmla="*/ 76 h 2342"/>
              <a:gd name="T82" fmla="*/ 1341 w 3302"/>
              <a:gd name="T83" fmla="*/ 158 h 2342"/>
              <a:gd name="T84" fmla="*/ 1227 w 3302"/>
              <a:gd name="T85" fmla="*/ 245 h 2342"/>
              <a:gd name="T86" fmla="*/ 1078 w 3302"/>
              <a:gd name="T87" fmla="*/ 384 h 2342"/>
              <a:gd name="T88" fmla="*/ 930 w 3302"/>
              <a:gd name="T89" fmla="*/ 567 h 2342"/>
              <a:gd name="T90" fmla="*/ 815 w 3302"/>
              <a:gd name="T91" fmla="*/ 734 h 2342"/>
              <a:gd name="T92" fmla="*/ 667 w 3302"/>
              <a:gd name="T93" fmla="*/ 979 h 2342"/>
              <a:gd name="T94" fmla="*/ 518 w 3302"/>
              <a:gd name="T95" fmla="*/ 1250 h 2342"/>
              <a:gd name="T96" fmla="*/ 222 w 3302"/>
              <a:gd name="T97" fmla="*/ 1850 h 234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302"/>
              <a:gd name="T148" fmla="*/ 0 h 2342"/>
              <a:gd name="T149" fmla="*/ 3302 w 3302"/>
              <a:gd name="T150" fmla="*/ 2342 h 234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302" h="2342">
                <a:moveTo>
                  <a:pt x="0" y="2326"/>
                </a:moveTo>
                <a:lnTo>
                  <a:pt x="31" y="2342"/>
                </a:lnTo>
                <a:lnTo>
                  <a:pt x="106" y="2180"/>
                </a:lnTo>
                <a:lnTo>
                  <a:pt x="181" y="2022"/>
                </a:lnTo>
                <a:lnTo>
                  <a:pt x="255" y="1865"/>
                </a:lnTo>
                <a:lnTo>
                  <a:pt x="330" y="1709"/>
                </a:lnTo>
                <a:lnTo>
                  <a:pt x="403" y="1557"/>
                </a:lnTo>
                <a:lnTo>
                  <a:pt x="478" y="1408"/>
                </a:lnTo>
                <a:lnTo>
                  <a:pt x="551" y="1264"/>
                </a:lnTo>
                <a:lnTo>
                  <a:pt x="589" y="1195"/>
                </a:lnTo>
                <a:lnTo>
                  <a:pt x="626" y="1126"/>
                </a:lnTo>
                <a:lnTo>
                  <a:pt x="662" y="1058"/>
                </a:lnTo>
                <a:lnTo>
                  <a:pt x="700" y="993"/>
                </a:lnTo>
                <a:lnTo>
                  <a:pt x="737" y="930"/>
                </a:lnTo>
                <a:lnTo>
                  <a:pt x="775" y="867"/>
                </a:lnTo>
                <a:lnTo>
                  <a:pt x="811" y="808"/>
                </a:lnTo>
                <a:lnTo>
                  <a:pt x="848" y="749"/>
                </a:lnTo>
                <a:lnTo>
                  <a:pt x="885" y="692"/>
                </a:lnTo>
                <a:lnTo>
                  <a:pt x="868" y="685"/>
                </a:lnTo>
                <a:lnTo>
                  <a:pt x="881" y="698"/>
                </a:lnTo>
                <a:lnTo>
                  <a:pt x="919" y="645"/>
                </a:lnTo>
                <a:lnTo>
                  <a:pt x="956" y="593"/>
                </a:lnTo>
                <a:lnTo>
                  <a:pt x="992" y="543"/>
                </a:lnTo>
                <a:lnTo>
                  <a:pt x="1029" y="497"/>
                </a:lnTo>
                <a:lnTo>
                  <a:pt x="1067" y="452"/>
                </a:lnTo>
                <a:lnTo>
                  <a:pt x="1104" y="410"/>
                </a:lnTo>
                <a:lnTo>
                  <a:pt x="1142" y="371"/>
                </a:lnTo>
                <a:lnTo>
                  <a:pt x="1178" y="334"/>
                </a:lnTo>
                <a:lnTo>
                  <a:pt x="1214" y="302"/>
                </a:lnTo>
                <a:lnTo>
                  <a:pt x="1253" y="270"/>
                </a:lnTo>
                <a:lnTo>
                  <a:pt x="1289" y="240"/>
                </a:lnTo>
                <a:lnTo>
                  <a:pt x="1325" y="213"/>
                </a:lnTo>
                <a:lnTo>
                  <a:pt x="1361" y="188"/>
                </a:lnTo>
                <a:lnTo>
                  <a:pt x="1348" y="175"/>
                </a:lnTo>
                <a:lnTo>
                  <a:pt x="1355" y="191"/>
                </a:lnTo>
                <a:lnTo>
                  <a:pt x="1390" y="168"/>
                </a:lnTo>
                <a:lnTo>
                  <a:pt x="1426" y="147"/>
                </a:lnTo>
                <a:lnTo>
                  <a:pt x="1460" y="126"/>
                </a:lnTo>
                <a:lnTo>
                  <a:pt x="1495" y="109"/>
                </a:lnTo>
                <a:lnTo>
                  <a:pt x="1528" y="93"/>
                </a:lnTo>
                <a:lnTo>
                  <a:pt x="1562" y="79"/>
                </a:lnTo>
                <a:lnTo>
                  <a:pt x="1595" y="66"/>
                </a:lnTo>
                <a:lnTo>
                  <a:pt x="1629" y="56"/>
                </a:lnTo>
                <a:lnTo>
                  <a:pt x="1663" y="49"/>
                </a:lnTo>
                <a:lnTo>
                  <a:pt x="1656" y="31"/>
                </a:lnTo>
                <a:lnTo>
                  <a:pt x="1656" y="50"/>
                </a:lnTo>
                <a:lnTo>
                  <a:pt x="1689" y="43"/>
                </a:lnTo>
                <a:lnTo>
                  <a:pt x="1722" y="39"/>
                </a:lnTo>
                <a:lnTo>
                  <a:pt x="1754" y="37"/>
                </a:lnTo>
                <a:lnTo>
                  <a:pt x="1787" y="36"/>
                </a:lnTo>
                <a:lnTo>
                  <a:pt x="1820" y="39"/>
                </a:lnTo>
                <a:lnTo>
                  <a:pt x="1853" y="41"/>
                </a:lnTo>
                <a:lnTo>
                  <a:pt x="1885" y="47"/>
                </a:lnTo>
                <a:lnTo>
                  <a:pt x="1885" y="30"/>
                </a:lnTo>
                <a:lnTo>
                  <a:pt x="1878" y="46"/>
                </a:lnTo>
                <a:lnTo>
                  <a:pt x="1911" y="54"/>
                </a:lnTo>
                <a:lnTo>
                  <a:pt x="1943" y="63"/>
                </a:lnTo>
                <a:lnTo>
                  <a:pt x="1976" y="76"/>
                </a:lnTo>
                <a:lnTo>
                  <a:pt x="2009" y="89"/>
                </a:lnTo>
                <a:lnTo>
                  <a:pt x="2041" y="105"/>
                </a:lnTo>
                <a:lnTo>
                  <a:pt x="2074" y="124"/>
                </a:lnTo>
                <a:lnTo>
                  <a:pt x="2107" y="144"/>
                </a:lnTo>
                <a:lnTo>
                  <a:pt x="2114" y="128"/>
                </a:lnTo>
                <a:lnTo>
                  <a:pt x="2101" y="141"/>
                </a:lnTo>
                <a:lnTo>
                  <a:pt x="2134" y="162"/>
                </a:lnTo>
                <a:lnTo>
                  <a:pt x="2167" y="187"/>
                </a:lnTo>
                <a:lnTo>
                  <a:pt x="2200" y="214"/>
                </a:lnTo>
                <a:lnTo>
                  <a:pt x="2233" y="243"/>
                </a:lnTo>
                <a:lnTo>
                  <a:pt x="2268" y="273"/>
                </a:lnTo>
                <a:lnTo>
                  <a:pt x="2284" y="291"/>
                </a:lnTo>
                <a:lnTo>
                  <a:pt x="2301" y="308"/>
                </a:lnTo>
                <a:lnTo>
                  <a:pt x="2336" y="348"/>
                </a:lnTo>
                <a:lnTo>
                  <a:pt x="2370" y="394"/>
                </a:lnTo>
                <a:lnTo>
                  <a:pt x="2406" y="445"/>
                </a:lnTo>
                <a:lnTo>
                  <a:pt x="2419" y="432"/>
                </a:lnTo>
                <a:lnTo>
                  <a:pt x="2402" y="439"/>
                </a:lnTo>
                <a:lnTo>
                  <a:pt x="2438" y="494"/>
                </a:lnTo>
                <a:lnTo>
                  <a:pt x="2474" y="553"/>
                </a:lnTo>
                <a:lnTo>
                  <a:pt x="2510" y="616"/>
                </a:lnTo>
                <a:lnTo>
                  <a:pt x="2547" y="682"/>
                </a:lnTo>
                <a:lnTo>
                  <a:pt x="2583" y="752"/>
                </a:lnTo>
                <a:lnTo>
                  <a:pt x="2619" y="824"/>
                </a:lnTo>
                <a:lnTo>
                  <a:pt x="2657" y="898"/>
                </a:lnTo>
                <a:lnTo>
                  <a:pt x="2693" y="975"/>
                </a:lnTo>
                <a:lnTo>
                  <a:pt x="2729" y="1051"/>
                </a:lnTo>
                <a:lnTo>
                  <a:pt x="2763" y="1130"/>
                </a:lnTo>
                <a:lnTo>
                  <a:pt x="2834" y="1290"/>
                </a:lnTo>
                <a:lnTo>
                  <a:pt x="2902" y="1449"/>
                </a:lnTo>
                <a:lnTo>
                  <a:pt x="2935" y="1528"/>
                </a:lnTo>
                <a:lnTo>
                  <a:pt x="2967" y="1606"/>
                </a:lnTo>
                <a:lnTo>
                  <a:pt x="2998" y="1680"/>
                </a:lnTo>
                <a:lnTo>
                  <a:pt x="3028" y="1755"/>
                </a:lnTo>
                <a:lnTo>
                  <a:pt x="3059" y="1827"/>
                </a:lnTo>
                <a:lnTo>
                  <a:pt x="3088" y="1897"/>
                </a:lnTo>
                <a:lnTo>
                  <a:pt x="3115" y="1963"/>
                </a:lnTo>
                <a:lnTo>
                  <a:pt x="3141" y="2026"/>
                </a:lnTo>
                <a:lnTo>
                  <a:pt x="3165" y="2085"/>
                </a:lnTo>
                <a:lnTo>
                  <a:pt x="3190" y="2140"/>
                </a:lnTo>
                <a:lnTo>
                  <a:pt x="3211" y="2190"/>
                </a:lnTo>
                <a:lnTo>
                  <a:pt x="3233" y="2236"/>
                </a:lnTo>
                <a:lnTo>
                  <a:pt x="3252" y="2277"/>
                </a:lnTo>
                <a:lnTo>
                  <a:pt x="3262" y="2295"/>
                </a:lnTo>
                <a:lnTo>
                  <a:pt x="3270" y="2313"/>
                </a:lnTo>
                <a:lnTo>
                  <a:pt x="3302" y="2295"/>
                </a:lnTo>
                <a:lnTo>
                  <a:pt x="3295" y="2281"/>
                </a:lnTo>
                <a:lnTo>
                  <a:pt x="3285" y="2262"/>
                </a:lnTo>
                <a:lnTo>
                  <a:pt x="3266" y="2222"/>
                </a:lnTo>
                <a:lnTo>
                  <a:pt x="3245" y="2176"/>
                </a:lnTo>
                <a:lnTo>
                  <a:pt x="3223" y="2126"/>
                </a:lnTo>
                <a:lnTo>
                  <a:pt x="3198" y="2071"/>
                </a:lnTo>
                <a:lnTo>
                  <a:pt x="3174" y="2012"/>
                </a:lnTo>
                <a:lnTo>
                  <a:pt x="3148" y="1948"/>
                </a:lnTo>
                <a:lnTo>
                  <a:pt x="3121" y="1882"/>
                </a:lnTo>
                <a:lnTo>
                  <a:pt x="3092" y="1813"/>
                </a:lnTo>
                <a:lnTo>
                  <a:pt x="3062" y="1741"/>
                </a:lnTo>
                <a:lnTo>
                  <a:pt x="3031" y="1666"/>
                </a:lnTo>
                <a:lnTo>
                  <a:pt x="3000" y="1591"/>
                </a:lnTo>
                <a:lnTo>
                  <a:pt x="2968" y="1513"/>
                </a:lnTo>
                <a:lnTo>
                  <a:pt x="2935" y="1434"/>
                </a:lnTo>
                <a:lnTo>
                  <a:pt x="2867" y="1276"/>
                </a:lnTo>
                <a:lnTo>
                  <a:pt x="2797" y="1116"/>
                </a:lnTo>
                <a:lnTo>
                  <a:pt x="2762" y="1037"/>
                </a:lnTo>
                <a:lnTo>
                  <a:pt x="2726" y="960"/>
                </a:lnTo>
                <a:lnTo>
                  <a:pt x="2690" y="884"/>
                </a:lnTo>
                <a:lnTo>
                  <a:pt x="2653" y="809"/>
                </a:lnTo>
                <a:lnTo>
                  <a:pt x="2617" y="737"/>
                </a:lnTo>
                <a:lnTo>
                  <a:pt x="2581" y="668"/>
                </a:lnTo>
                <a:lnTo>
                  <a:pt x="2543" y="602"/>
                </a:lnTo>
                <a:lnTo>
                  <a:pt x="2507" y="538"/>
                </a:lnTo>
                <a:lnTo>
                  <a:pt x="2471" y="479"/>
                </a:lnTo>
                <a:lnTo>
                  <a:pt x="2435" y="425"/>
                </a:lnTo>
                <a:lnTo>
                  <a:pt x="2432" y="419"/>
                </a:lnTo>
                <a:lnTo>
                  <a:pt x="2396" y="368"/>
                </a:lnTo>
                <a:lnTo>
                  <a:pt x="2362" y="322"/>
                </a:lnTo>
                <a:lnTo>
                  <a:pt x="2327" y="282"/>
                </a:lnTo>
                <a:lnTo>
                  <a:pt x="2310" y="265"/>
                </a:lnTo>
                <a:lnTo>
                  <a:pt x="2293" y="247"/>
                </a:lnTo>
                <a:lnTo>
                  <a:pt x="2259" y="217"/>
                </a:lnTo>
                <a:lnTo>
                  <a:pt x="2226" y="188"/>
                </a:lnTo>
                <a:lnTo>
                  <a:pt x="2193" y="161"/>
                </a:lnTo>
                <a:lnTo>
                  <a:pt x="2160" y="137"/>
                </a:lnTo>
                <a:lnTo>
                  <a:pt x="2127" y="115"/>
                </a:lnTo>
                <a:lnTo>
                  <a:pt x="2121" y="111"/>
                </a:lnTo>
                <a:lnTo>
                  <a:pt x="2088" y="90"/>
                </a:lnTo>
                <a:lnTo>
                  <a:pt x="2055" y="72"/>
                </a:lnTo>
                <a:lnTo>
                  <a:pt x="2023" y="56"/>
                </a:lnTo>
                <a:lnTo>
                  <a:pt x="1990" y="43"/>
                </a:lnTo>
                <a:lnTo>
                  <a:pt x="1957" y="30"/>
                </a:lnTo>
                <a:lnTo>
                  <a:pt x="1925" y="21"/>
                </a:lnTo>
                <a:lnTo>
                  <a:pt x="1892" y="13"/>
                </a:lnTo>
                <a:lnTo>
                  <a:pt x="1885" y="11"/>
                </a:lnTo>
                <a:lnTo>
                  <a:pt x="1853" y="5"/>
                </a:lnTo>
                <a:lnTo>
                  <a:pt x="1820" y="3"/>
                </a:lnTo>
                <a:lnTo>
                  <a:pt x="1787" y="0"/>
                </a:lnTo>
                <a:lnTo>
                  <a:pt x="1754" y="1"/>
                </a:lnTo>
                <a:lnTo>
                  <a:pt x="1722" y="3"/>
                </a:lnTo>
                <a:lnTo>
                  <a:pt x="1689" y="7"/>
                </a:lnTo>
                <a:lnTo>
                  <a:pt x="1656" y="14"/>
                </a:lnTo>
                <a:lnTo>
                  <a:pt x="1649" y="16"/>
                </a:lnTo>
                <a:lnTo>
                  <a:pt x="1614" y="23"/>
                </a:lnTo>
                <a:lnTo>
                  <a:pt x="1581" y="33"/>
                </a:lnTo>
                <a:lnTo>
                  <a:pt x="1548" y="46"/>
                </a:lnTo>
                <a:lnTo>
                  <a:pt x="1513" y="60"/>
                </a:lnTo>
                <a:lnTo>
                  <a:pt x="1480" y="76"/>
                </a:lnTo>
                <a:lnTo>
                  <a:pt x="1446" y="93"/>
                </a:lnTo>
                <a:lnTo>
                  <a:pt x="1411" y="113"/>
                </a:lnTo>
                <a:lnTo>
                  <a:pt x="1375" y="135"/>
                </a:lnTo>
                <a:lnTo>
                  <a:pt x="1341" y="158"/>
                </a:lnTo>
                <a:lnTo>
                  <a:pt x="1335" y="162"/>
                </a:lnTo>
                <a:lnTo>
                  <a:pt x="1299" y="187"/>
                </a:lnTo>
                <a:lnTo>
                  <a:pt x="1263" y="214"/>
                </a:lnTo>
                <a:lnTo>
                  <a:pt x="1227" y="245"/>
                </a:lnTo>
                <a:lnTo>
                  <a:pt x="1191" y="275"/>
                </a:lnTo>
                <a:lnTo>
                  <a:pt x="1152" y="308"/>
                </a:lnTo>
                <a:lnTo>
                  <a:pt x="1116" y="345"/>
                </a:lnTo>
                <a:lnTo>
                  <a:pt x="1078" y="384"/>
                </a:lnTo>
                <a:lnTo>
                  <a:pt x="1041" y="426"/>
                </a:lnTo>
                <a:lnTo>
                  <a:pt x="1004" y="471"/>
                </a:lnTo>
                <a:lnTo>
                  <a:pt x="966" y="517"/>
                </a:lnTo>
                <a:lnTo>
                  <a:pt x="930" y="567"/>
                </a:lnTo>
                <a:lnTo>
                  <a:pt x="893" y="619"/>
                </a:lnTo>
                <a:lnTo>
                  <a:pt x="855" y="672"/>
                </a:lnTo>
                <a:lnTo>
                  <a:pt x="852" y="678"/>
                </a:lnTo>
                <a:lnTo>
                  <a:pt x="815" y="734"/>
                </a:lnTo>
                <a:lnTo>
                  <a:pt x="777" y="793"/>
                </a:lnTo>
                <a:lnTo>
                  <a:pt x="741" y="852"/>
                </a:lnTo>
                <a:lnTo>
                  <a:pt x="704" y="916"/>
                </a:lnTo>
                <a:lnTo>
                  <a:pt x="667" y="979"/>
                </a:lnTo>
                <a:lnTo>
                  <a:pt x="629" y="1044"/>
                </a:lnTo>
                <a:lnTo>
                  <a:pt x="593" y="1112"/>
                </a:lnTo>
                <a:lnTo>
                  <a:pt x="556" y="1181"/>
                </a:lnTo>
                <a:lnTo>
                  <a:pt x="518" y="1250"/>
                </a:lnTo>
                <a:lnTo>
                  <a:pt x="445" y="1394"/>
                </a:lnTo>
                <a:lnTo>
                  <a:pt x="370" y="1542"/>
                </a:lnTo>
                <a:lnTo>
                  <a:pt x="296" y="1695"/>
                </a:lnTo>
                <a:lnTo>
                  <a:pt x="222" y="1850"/>
                </a:lnTo>
                <a:lnTo>
                  <a:pt x="148" y="2007"/>
                </a:lnTo>
                <a:lnTo>
                  <a:pt x="73" y="2166"/>
                </a:lnTo>
                <a:lnTo>
                  <a:pt x="0" y="2326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val 37"/>
          <p:cNvSpPr>
            <a:spLocks noChangeArrowheads="1"/>
          </p:cNvSpPr>
          <p:nvPr/>
        </p:nvSpPr>
        <p:spPr bwMode="auto">
          <a:xfrm>
            <a:off x="5822130" y="426952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Oval 38"/>
          <p:cNvSpPr>
            <a:spLocks noChangeArrowheads="1"/>
          </p:cNvSpPr>
          <p:nvPr/>
        </p:nvSpPr>
        <p:spPr bwMode="auto">
          <a:xfrm>
            <a:off x="5974530" y="42139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val 39"/>
          <p:cNvSpPr>
            <a:spLocks noChangeArrowheads="1"/>
          </p:cNvSpPr>
          <p:nvPr/>
        </p:nvSpPr>
        <p:spPr bwMode="auto">
          <a:xfrm>
            <a:off x="6044380" y="385994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Oval 40"/>
          <p:cNvSpPr>
            <a:spLocks noChangeArrowheads="1"/>
          </p:cNvSpPr>
          <p:nvPr/>
        </p:nvSpPr>
        <p:spPr bwMode="auto">
          <a:xfrm>
            <a:off x="5903094" y="409331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41"/>
          <p:cNvSpPr>
            <a:spLocks noChangeArrowheads="1"/>
          </p:cNvSpPr>
          <p:nvPr/>
        </p:nvSpPr>
        <p:spPr bwMode="auto">
          <a:xfrm>
            <a:off x="6065018" y="400917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42"/>
          <p:cNvSpPr>
            <a:spLocks noChangeArrowheads="1"/>
          </p:cNvSpPr>
          <p:nvPr/>
        </p:nvSpPr>
        <p:spPr bwMode="auto">
          <a:xfrm>
            <a:off x="6145980" y="38599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43"/>
          <p:cNvSpPr>
            <a:spLocks noChangeArrowheads="1"/>
          </p:cNvSpPr>
          <p:nvPr/>
        </p:nvSpPr>
        <p:spPr bwMode="auto">
          <a:xfrm>
            <a:off x="6145980" y="369167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44"/>
          <p:cNvSpPr>
            <a:spLocks noChangeArrowheads="1"/>
          </p:cNvSpPr>
          <p:nvPr/>
        </p:nvSpPr>
        <p:spPr bwMode="auto">
          <a:xfrm>
            <a:off x="6287268" y="36170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45"/>
          <p:cNvSpPr>
            <a:spLocks noChangeArrowheads="1"/>
          </p:cNvSpPr>
          <p:nvPr/>
        </p:nvSpPr>
        <p:spPr bwMode="auto">
          <a:xfrm>
            <a:off x="6266630" y="345831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val 46"/>
          <p:cNvSpPr>
            <a:spLocks noChangeArrowheads="1"/>
          </p:cNvSpPr>
          <p:nvPr/>
        </p:nvSpPr>
        <p:spPr bwMode="auto">
          <a:xfrm>
            <a:off x="6450780" y="33376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val 47"/>
          <p:cNvSpPr>
            <a:spLocks noChangeArrowheads="1"/>
          </p:cNvSpPr>
          <p:nvPr/>
        </p:nvSpPr>
        <p:spPr bwMode="auto">
          <a:xfrm>
            <a:off x="6430143" y="34392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val 48"/>
          <p:cNvSpPr>
            <a:spLocks noChangeArrowheads="1"/>
          </p:cNvSpPr>
          <p:nvPr/>
        </p:nvSpPr>
        <p:spPr bwMode="auto">
          <a:xfrm>
            <a:off x="6550794" y="325352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val 49"/>
          <p:cNvSpPr>
            <a:spLocks noChangeArrowheads="1"/>
          </p:cNvSpPr>
          <p:nvPr/>
        </p:nvSpPr>
        <p:spPr bwMode="auto">
          <a:xfrm>
            <a:off x="6814318" y="32249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val 50"/>
          <p:cNvSpPr>
            <a:spLocks noChangeArrowheads="1"/>
          </p:cNvSpPr>
          <p:nvPr/>
        </p:nvSpPr>
        <p:spPr bwMode="auto">
          <a:xfrm>
            <a:off x="6550794" y="33376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Oval 51"/>
          <p:cNvSpPr>
            <a:spLocks noChangeArrowheads="1"/>
          </p:cNvSpPr>
          <p:nvPr/>
        </p:nvSpPr>
        <p:spPr bwMode="auto">
          <a:xfrm>
            <a:off x="6673030" y="3217009"/>
            <a:ext cx="50800" cy="460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Oval 52"/>
          <p:cNvSpPr>
            <a:spLocks noChangeArrowheads="1"/>
          </p:cNvSpPr>
          <p:nvPr/>
        </p:nvSpPr>
        <p:spPr bwMode="auto">
          <a:xfrm>
            <a:off x="5882455" y="442827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Oval 53"/>
          <p:cNvSpPr>
            <a:spLocks noChangeArrowheads="1"/>
          </p:cNvSpPr>
          <p:nvPr/>
        </p:nvSpPr>
        <p:spPr bwMode="auto">
          <a:xfrm>
            <a:off x="6742880" y="32995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Oval 54"/>
          <p:cNvSpPr>
            <a:spLocks noChangeArrowheads="1"/>
          </p:cNvSpPr>
          <p:nvPr/>
        </p:nvSpPr>
        <p:spPr bwMode="auto">
          <a:xfrm>
            <a:off x="6874644" y="33376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Oval 55"/>
          <p:cNvSpPr>
            <a:spLocks noChangeArrowheads="1"/>
          </p:cNvSpPr>
          <p:nvPr/>
        </p:nvSpPr>
        <p:spPr bwMode="auto">
          <a:xfrm>
            <a:off x="6996880" y="331861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Oval 56"/>
          <p:cNvSpPr>
            <a:spLocks noChangeArrowheads="1"/>
          </p:cNvSpPr>
          <p:nvPr/>
        </p:nvSpPr>
        <p:spPr bwMode="auto">
          <a:xfrm>
            <a:off x="6996880" y="342179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57"/>
          <p:cNvSpPr>
            <a:spLocks noChangeArrowheads="1"/>
          </p:cNvSpPr>
          <p:nvPr/>
        </p:nvSpPr>
        <p:spPr bwMode="auto">
          <a:xfrm>
            <a:off x="6996880" y="357102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Oval 58"/>
          <p:cNvSpPr>
            <a:spLocks noChangeArrowheads="1"/>
          </p:cNvSpPr>
          <p:nvPr/>
        </p:nvSpPr>
        <p:spPr bwMode="auto">
          <a:xfrm>
            <a:off x="7198494" y="357102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Oval 59"/>
          <p:cNvSpPr>
            <a:spLocks noChangeArrowheads="1"/>
          </p:cNvSpPr>
          <p:nvPr/>
        </p:nvSpPr>
        <p:spPr bwMode="auto">
          <a:xfrm>
            <a:off x="7117530" y="34773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Oval 60"/>
          <p:cNvSpPr>
            <a:spLocks noChangeArrowheads="1"/>
          </p:cNvSpPr>
          <p:nvPr/>
        </p:nvSpPr>
        <p:spPr bwMode="auto">
          <a:xfrm>
            <a:off x="7117530" y="366309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Oval 61"/>
          <p:cNvSpPr>
            <a:spLocks noChangeArrowheads="1"/>
          </p:cNvSpPr>
          <p:nvPr/>
        </p:nvSpPr>
        <p:spPr bwMode="auto">
          <a:xfrm>
            <a:off x="7258819" y="37567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Oval 62"/>
          <p:cNvSpPr>
            <a:spLocks noChangeArrowheads="1"/>
          </p:cNvSpPr>
          <p:nvPr/>
        </p:nvSpPr>
        <p:spPr bwMode="auto">
          <a:xfrm>
            <a:off x="7279455" y="39345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Oval 63"/>
          <p:cNvSpPr>
            <a:spLocks noChangeArrowheads="1"/>
          </p:cNvSpPr>
          <p:nvPr/>
        </p:nvSpPr>
        <p:spPr bwMode="auto">
          <a:xfrm>
            <a:off x="7381055" y="4018698"/>
            <a:ext cx="50800" cy="460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Oval 64"/>
          <p:cNvSpPr>
            <a:spLocks noChangeArrowheads="1"/>
          </p:cNvSpPr>
          <p:nvPr/>
        </p:nvSpPr>
        <p:spPr bwMode="auto">
          <a:xfrm>
            <a:off x="7339780" y="38964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Oval 65"/>
          <p:cNvSpPr>
            <a:spLocks noChangeArrowheads="1"/>
          </p:cNvSpPr>
          <p:nvPr/>
        </p:nvSpPr>
        <p:spPr bwMode="auto">
          <a:xfrm>
            <a:off x="7350893" y="4204435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Oval 66"/>
          <p:cNvSpPr>
            <a:spLocks noChangeArrowheads="1"/>
          </p:cNvSpPr>
          <p:nvPr/>
        </p:nvSpPr>
        <p:spPr bwMode="auto">
          <a:xfrm>
            <a:off x="7503293" y="429809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Oval 67"/>
          <p:cNvSpPr>
            <a:spLocks noChangeArrowheads="1"/>
          </p:cNvSpPr>
          <p:nvPr/>
        </p:nvSpPr>
        <p:spPr bwMode="auto">
          <a:xfrm>
            <a:off x="7462018" y="44568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Line 68"/>
          <p:cNvSpPr>
            <a:spLocks noChangeShapeType="1"/>
          </p:cNvSpPr>
          <p:nvPr/>
        </p:nvSpPr>
        <p:spPr bwMode="auto">
          <a:xfrm>
            <a:off x="3277529" y="3160281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Line 69"/>
          <p:cNvSpPr>
            <a:spLocks noChangeShapeType="1"/>
          </p:cNvSpPr>
          <p:nvPr/>
        </p:nvSpPr>
        <p:spPr bwMode="auto">
          <a:xfrm>
            <a:off x="3277530" y="4660568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4" name="Group 70"/>
          <p:cNvGrpSpPr>
            <a:grpSpLocks/>
          </p:cNvGrpSpPr>
          <p:nvPr/>
        </p:nvGrpSpPr>
        <p:grpSpPr bwMode="auto">
          <a:xfrm rot="4810536">
            <a:off x="3568041" y="3317443"/>
            <a:ext cx="1352550" cy="1238250"/>
            <a:chOff x="140" y="168"/>
            <a:chExt cx="142" cy="130"/>
          </a:xfrm>
        </p:grpSpPr>
        <p:sp>
          <p:nvSpPr>
            <p:cNvPr id="75" name="Oval 71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72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3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Oval 74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Oval 75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Oval 76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77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Oval 78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Oval 79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Oval 80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Oval 81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Oval 82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Oval 83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Oval 84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Oval 85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Oval 86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" name="Line 87"/>
          <p:cNvSpPr>
            <a:spLocks noChangeShapeType="1"/>
          </p:cNvSpPr>
          <p:nvPr/>
        </p:nvSpPr>
        <p:spPr bwMode="auto">
          <a:xfrm rot="4810536" flipV="1">
            <a:off x="3468029" y="3322206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 Box 89"/>
          <p:cNvSpPr txBox="1">
            <a:spLocks noChangeArrowheads="1"/>
          </p:cNvSpPr>
          <p:nvPr/>
        </p:nvSpPr>
        <p:spPr bwMode="auto">
          <a:xfrm>
            <a:off x="5106630" y="4650487"/>
            <a:ext cx="494525" cy="31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2933170" y="2953587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5366756" y="2961612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" name="Line 68"/>
          <p:cNvSpPr>
            <a:spLocks noChangeShapeType="1"/>
          </p:cNvSpPr>
          <p:nvPr/>
        </p:nvSpPr>
        <p:spPr bwMode="auto">
          <a:xfrm>
            <a:off x="5730367" y="3160281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Line 69"/>
          <p:cNvSpPr>
            <a:spLocks noChangeShapeType="1"/>
          </p:cNvSpPr>
          <p:nvPr/>
        </p:nvSpPr>
        <p:spPr bwMode="auto">
          <a:xfrm>
            <a:off x="5739994" y="4658968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ovéPole 97"/>
          <p:cNvSpPr txBox="1"/>
          <p:nvPr/>
        </p:nvSpPr>
        <p:spPr>
          <a:xfrm>
            <a:off x="852205" y="2498570"/>
            <a:ext cx="239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Kladná korelace 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TextovéPole 98"/>
          <p:cNvSpPr txBox="1"/>
          <p:nvPr/>
        </p:nvSpPr>
        <p:spPr>
          <a:xfrm>
            <a:off x="3259397" y="2498570"/>
            <a:ext cx="239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Záporná korelace 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ovéPole 99"/>
          <p:cNvSpPr txBox="1"/>
          <p:nvPr/>
        </p:nvSpPr>
        <p:spPr>
          <a:xfrm>
            <a:off x="5779616" y="2496970"/>
            <a:ext cx="2107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Bez korelace 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520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koeficienty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 koeficient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– kvantifikuje míru vztahu mezi dvěma spojitými veličinami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parametrický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; hodnotí míru lineární závislosti mezi dvěma spojitými proměnnými.</a:t>
            </a:r>
          </a:p>
          <a:p>
            <a:pPr marL="355600" indent="0" defTabSz="355600">
              <a:lnSpc>
                <a:spcPct val="100000"/>
              </a:lnSpc>
              <a:buNone/>
            </a:pP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Předpoklad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proměnné pocházejí z tzv. dvourozměrného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normálního rozdělení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(pro každou hodnotu X má proměnná Y normální rozdělení a pro každou hodnotu Y má proměnná X normální rozdělení)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Spearmanův</a:t>
            </a: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alt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neparametrický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; hodnotí míru závislosti pořadí hodnot dvou spojitých proměnných.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Hodnota </a:t>
            </a:r>
            <a:r>
              <a:rPr lang="cs-CZ" altLang="cs-CZ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kladná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když vyšší hodnoty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souvisí s vyššími hodnotami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 Naopak hodnota </a:t>
            </a:r>
            <a:r>
              <a:rPr lang="cs-CZ" altLang="cs-CZ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záporná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když nižší hodnoty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souvisí s vyššími hodnotami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7560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Statistická významnost korelačního koeficientu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cs-CZ" alt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abývá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hodnot od -1 do 1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=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nekorelované veličiny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&gt;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kladně korelované veličiny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&lt;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áporně korelované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veličiny</a:t>
            </a:r>
          </a:p>
          <a:p>
            <a:pPr marL="342900" indent="-342900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Testujeme hypotézu o nezávislosti spojitých proměnných: </a:t>
            </a:r>
          </a:p>
          <a:p>
            <a:pPr marL="0" indent="0" defTabSz="355600">
              <a:lnSpc>
                <a:spcPct val="110000"/>
              </a:lnSpc>
              <a:buNone/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alt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proměnné X a Y jsou nezávislé náhodné veličiny; </a:t>
            </a:r>
          </a:p>
          <a:p>
            <a:pPr marL="0" indent="0" defTabSz="355600">
              <a:lnSpc>
                <a:spcPct val="110000"/>
              </a:lnSpc>
              <a:buNone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alt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proměnné X a Y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nejsou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nezávislé náhodné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veličiny;</a:t>
            </a:r>
          </a:p>
          <a:p>
            <a:pPr marL="342900" indent="-342900" defTabSz="355600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Testování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pomocí intervalu spolehlivosti nebo výpočet testové statistiky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srovnání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 kritickou hodnotou nebo výpočet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p-hodnoty.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defTabSz="355600">
              <a:lnSpc>
                <a:spcPct val="100000"/>
              </a:lnSpc>
            </a:pP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lvl="2" indent="-355600"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7426177" y="3908002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177" y="3908002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63" r="-6667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715666" y="4313636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666" y="4313636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9897" y="2439265"/>
            <a:ext cx="865769" cy="721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1674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4783</TotalTime>
  <Words>1435</Words>
  <Application>Microsoft Office PowerPoint</Application>
  <PresentationFormat>Vlastní</PresentationFormat>
  <Paragraphs>242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Cambria Math</vt:lpstr>
      <vt:lpstr>Tahoma</vt:lpstr>
      <vt:lpstr>Times New Roman</vt:lpstr>
      <vt:lpstr>Wingdings</vt:lpstr>
      <vt:lpstr>Prezentace_MU_CZ</vt:lpstr>
      <vt:lpstr>BIOSTATISTIKA</vt:lpstr>
      <vt:lpstr>Základy korelační analýzy</vt:lpstr>
      <vt:lpstr>Proč hodnotit vztah dvou spojitých proměnných?</vt:lpstr>
      <vt:lpstr>Korelační a regresní analýza</vt:lpstr>
      <vt:lpstr>Základní statistické testy</vt:lpstr>
      <vt:lpstr>Bodový graf – vizualizace vztahu dvou spojitých proměnných</vt:lpstr>
      <vt:lpstr>Korelace</vt:lpstr>
      <vt:lpstr>Korelační koeficienty</vt:lpstr>
      <vt:lpstr>Statistická významnost korelačního koeficientu</vt:lpstr>
      <vt:lpstr>Možné problémy s výpočtem r</vt:lpstr>
      <vt:lpstr>Praktické cvičení v programu Statistica</vt:lpstr>
      <vt:lpstr>Datový soubor</vt:lpstr>
      <vt:lpstr>Rehabilitace po mozkovém infarktu</vt:lpstr>
      <vt:lpstr>Rehabilitace po mozkovém infarktu</vt:lpstr>
      <vt:lpstr>Pearsonův korelační koeficient</vt:lpstr>
      <vt:lpstr>Úkol č. 1 – Pearsonův korelační koeficient</vt:lpstr>
      <vt:lpstr>Úkol č. 1 – Pearsonův korelační koef.</vt:lpstr>
      <vt:lpstr>Úkol č. 1 – Řešení v programu Statistica</vt:lpstr>
      <vt:lpstr>Úkol č. 1 – Řešení v programu Statistica</vt:lpstr>
      <vt:lpstr>Úkol č. 1 – Výsledky v Statistica</vt:lpstr>
      <vt:lpstr>Spearmanův korelační koeficient</vt:lpstr>
      <vt:lpstr>Úkol č. 2 – Spearmanův korelační koeficient</vt:lpstr>
      <vt:lpstr>Úkol č. 2 – Spearmanův korelační koef.</vt:lpstr>
      <vt:lpstr>Úkol č. 2 – Řešení v programu Statistica</vt:lpstr>
      <vt:lpstr>Úkol č. 2 – Řešení v programu Statistica</vt:lpstr>
      <vt:lpstr>Úkol č. 2 – Výsledky v Statistica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328</cp:revision>
  <cp:lastPrinted>1601-01-01T00:00:00Z</cp:lastPrinted>
  <dcterms:created xsi:type="dcterms:W3CDTF">2019-10-07T06:18:27Z</dcterms:created>
  <dcterms:modified xsi:type="dcterms:W3CDTF">2020-10-05T12:45:33Z</dcterms:modified>
</cp:coreProperties>
</file>