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256" r:id="rId2"/>
    <p:sldId id="303" r:id="rId3"/>
    <p:sldId id="367" r:id="rId4"/>
    <p:sldId id="257" r:id="rId5"/>
    <p:sldId id="317" r:id="rId6"/>
    <p:sldId id="369" r:id="rId7"/>
    <p:sldId id="380" r:id="rId8"/>
    <p:sldId id="372" r:id="rId9"/>
    <p:sldId id="368" r:id="rId10"/>
    <p:sldId id="371" r:id="rId11"/>
    <p:sldId id="370" r:id="rId12"/>
    <p:sldId id="374" r:id="rId13"/>
    <p:sldId id="373" r:id="rId14"/>
    <p:sldId id="376" r:id="rId15"/>
    <p:sldId id="377" r:id="rId16"/>
    <p:sldId id="375" r:id="rId17"/>
    <p:sldId id="379" r:id="rId18"/>
    <p:sldId id="381" r:id="rId19"/>
    <p:sldId id="378" r:id="rId20"/>
    <p:sldId id="318" r:id="rId21"/>
    <p:sldId id="319" r:id="rId22"/>
    <p:sldId id="320" r:id="rId23"/>
    <p:sldId id="321" r:id="rId24"/>
    <p:sldId id="382" r:id="rId25"/>
    <p:sldId id="390" r:id="rId26"/>
    <p:sldId id="391" r:id="rId27"/>
    <p:sldId id="399" r:id="rId28"/>
    <p:sldId id="314" r:id="rId29"/>
    <p:sldId id="400" r:id="rId30"/>
    <p:sldId id="322" r:id="rId31"/>
    <p:sldId id="383" r:id="rId32"/>
    <p:sldId id="387" r:id="rId33"/>
    <p:sldId id="392" r:id="rId34"/>
    <p:sldId id="401" r:id="rId35"/>
    <p:sldId id="403" r:id="rId36"/>
    <p:sldId id="406" r:id="rId37"/>
    <p:sldId id="407" r:id="rId38"/>
    <p:sldId id="405" r:id="rId39"/>
    <p:sldId id="384" r:id="rId40"/>
    <p:sldId id="388" r:id="rId41"/>
    <p:sldId id="408" r:id="rId42"/>
    <p:sldId id="409" r:id="rId43"/>
    <p:sldId id="410" r:id="rId44"/>
    <p:sldId id="411" r:id="rId45"/>
    <p:sldId id="412" r:id="rId46"/>
    <p:sldId id="385" r:id="rId47"/>
    <p:sldId id="389" r:id="rId48"/>
    <p:sldId id="413" r:id="rId49"/>
    <p:sldId id="414" r:id="rId50"/>
    <p:sldId id="415" r:id="rId51"/>
    <p:sldId id="416" r:id="rId52"/>
    <p:sldId id="417" r:id="rId53"/>
    <p:sldId id="418" r:id="rId54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4" autoAdjust="0"/>
    <p:restoredTop sz="96754" autoAdjust="0"/>
  </p:normalViewPr>
  <p:slideViewPr>
    <p:cSldViewPr snapToGrid="0">
      <p:cViewPr varScale="1">
        <p:scale>
          <a:sx n="66" d="100"/>
          <a:sy n="66" d="100"/>
        </p:scale>
        <p:origin x="1280" y="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6689419795221"/>
          <c:y val="9.5785440613026823E-2"/>
          <c:w val="0.84641638225255977"/>
          <c:h val="0.72030651340996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25</c:v>
                </c:pt>
              </c:strCache>
            </c:strRef>
          </c:tx>
          <c:spPr>
            <a:noFill/>
            <a:ln w="20034">
              <a:noFill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0.6</c:v>
                </c:pt>
                <c:pt idx="1">
                  <c:v>1.1000000000000001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D65-9626-61CD1B625B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75-25</c:v>
                </c:pt>
              </c:strCache>
            </c:strRef>
          </c:tx>
          <c:spPr>
            <a:solidFill>
              <a:srgbClr val="FFCC99"/>
            </a:solidFill>
            <a:ln w="10017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FF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864-4D65-9626-61CD1B625B7A}"/>
              </c:ext>
            </c:extLst>
          </c:dPt>
          <c:dPt>
            <c:idx val="1"/>
            <c:invertIfNegative val="0"/>
            <c:bubble3D val="0"/>
            <c:spPr>
              <a:solidFill>
                <a:srgbClr val="80008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864-4D65-9626-61CD1B625B7A}"/>
              </c:ext>
            </c:extLst>
          </c:dPt>
          <c:dPt>
            <c:idx val="2"/>
            <c:invertIfNegative val="0"/>
            <c:bubble3D val="0"/>
            <c:spPr>
              <a:solidFill>
                <a:srgbClr val="339966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C864-4D65-9626-61CD1B625B7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C864-4D65-9626-61CD1B625B7A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C864-4D65-9626-61CD1B625B7A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C864-4D65-9626-61CD1B625B7A}"/>
              </c:ext>
            </c:extLst>
          </c:dPt>
          <c:dPt>
            <c:idx val="6"/>
            <c:invertIfNegative val="0"/>
            <c:bubble3D val="0"/>
            <c:spPr>
              <a:solidFill>
                <a:srgbClr val="FF99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C864-4D65-9626-61CD1B625B7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C864-4D65-9626-61CD1B625B7A}"/>
              </c:ext>
            </c:extLst>
          </c:dPt>
          <c:dPt>
            <c:idx val="8"/>
            <c:invertIfNegative val="0"/>
            <c:bubble3D val="0"/>
            <c:spPr>
              <a:solidFill>
                <a:srgbClr val="99CC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C864-4D65-9626-61CD1B625B7A}"/>
              </c:ext>
            </c:extLst>
          </c:dPt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0.35</c:v>
                </c:pt>
                <c:pt idx="1">
                  <c:v>0.35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864-4D65-9626-61CD1B625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155432792"/>
        <c:axId val="1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50</c:v>
                </c:pt>
              </c:strCache>
            </c:strRef>
          </c:tx>
          <c:spPr>
            <a:ln w="15026">
              <a:noFill/>
            </a:ln>
          </c:spPr>
          <c:marker>
            <c:symbol val="squar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0.75</c:v>
                </c:pt>
                <c:pt idx="1">
                  <c:v>1.25</c:v>
                </c:pt>
                <c:pt idx="2">
                  <c:v>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C864-4D65-9626-61CD1B625B7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min</c:v>
                </c:pt>
              </c:strCache>
            </c:strRef>
          </c:tx>
          <c:spPr>
            <a:ln w="15026">
              <a:noFill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0.1</c:v>
                </c:pt>
                <c:pt idx="1">
                  <c:v>0.6</c:v>
                </c:pt>
                <c:pt idx="2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864-4D65-9626-61CD1B625B7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max</c:v>
                </c:pt>
              </c:strCache>
            </c:strRef>
          </c:tx>
          <c:spPr>
            <a:ln w="15026">
              <a:noFill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1.3</c:v>
                </c:pt>
                <c:pt idx="1">
                  <c:v>1.8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864-4D65-9626-61CD1B625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0034">
              <a:solidFill>
                <a:srgbClr val="000000"/>
              </a:solidFill>
              <a:prstDash val="solid"/>
            </a:ln>
          </c:spPr>
        </c:hiLowLines>
        <c:marker val="1"/>
        <c:smooth val="0"/>
        <c:axId val="155432792"/>
        <c:axId val="1"/>
      </c:lineChart>
      <c:catAx>
        <c:axId val="155432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00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"/>
        <c:crossesAt val="-1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3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00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55432792"/>
        <c:crosses val="autoZero"/>
        <c:crossBetween val="between"/>
        <c:majorUnit val="1"/>
        <c:minorUnit val="0.5"/>
      </c:valAx>
      <c:spPr>
        <a:noFill/>
        <a:ln w="200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7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BIOSTATISTIKA</a:t>
            </a:r>
            <a:endParaRPr lang="cs-CZ" dirty="0"/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398873"/>
          </a:xfrm>
        </p:spPr>
        <p:txBody>
          <a:bodyPr/>
          <a:lstStyle/>
          <a:p>
            <a:r>
              <a:rPr lang="cs-CZ" sz="2000" i="1" dirty="0"/>
              <a:t>Tato prezentace je autorským dílem vytvořeným zaměstnanci Masarykovy univerzity</a:t>
            </a:r>
            <a:r>
              <a:rPr lang="cs-CZ" sz="2000" i="1" dirty="0" smtClean="0"/>
              <a:t>. Studenti předmětu </a:t>
            </a:r>
            <a:r>
              <a:rPr lang="cs-CZ" sz="2000" i="1" dirty="0"/>
              <a:t>mají právo pořídit si kopii prezentace pro potřeby vlastního studia</a:t>
            </a:r>
            <a:r>
              <a:rPr lang="cs-CZ" sz="2000" i="1" dirty="0" smtClean="0"/>
              <a:t>. Jakékoliv </a:t>
            </a:r>
            <a:r>
              <a:rPr lang="cs-CZ" sz="2000" i="1" dirty="0"/>
              <a:t>další šíření prezentace nebo její části bez svolení Masarykovy univerzity je v rozporu se </a:t>
            </a:r>
            <a:r>
              <a:rPr lang="cs-CZ" sz="2000" i="1" dirty="0" smtClean="0"/>
              <a:t>zákonem.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a nepárový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Párový a nepárový t-test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 závislosti od designu experimentu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rozložení spojitých hodnot:  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epárový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rozložení spojitých hodnot: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944866" y="2549430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944866" y="3497245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Šipka dolů 12"/>
          <p:cNvSpPr/>
          <p:nvPr/>
        </p:nvSpPr>
        <p:spPr bwMode="auto">
          <a:xfrm>
            <a:off x="1090328" y="3277403"/>
            <a:ext cx="423512" cy="2071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 dolů 13"/>
          <p:cNvSpPr/>
          <p:nvPr/>
        </p:nvSpPr>
        <p:spPr bwMode="auto">
          <a:xfrm rot="10800000">
            <a:off x="1090328" y="3089089"/>
            <a:ext cx="424812" cy="1962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926698" y="477968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2057499" y="477968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Šipka doprava 21"/>
          <p:cNvSpPr/>
          <p:nvPr/>
        </p:nvSpPr>
        <p:spPr bwMode="auto">
          <a:xfrm>
            <a:off x="1774801" y="4915594"/>
            <a:ext cx="277360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prava 22"/>
          <p:cNvSpPr/>
          <p:nvPr/>
        </p:nvSpPr>
        <p:spPr bwMode="auto">
          <a:xfrm flipH="1">
            <a:off x="1523465" y="4915594"/>
            <a:ext cx="251336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137836" y="2829827"/>
            <a:ext cx="4494998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3136232" y="4839903"/>
            <a:ext cx="4494998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Nepárový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rozložení spojitých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hodnot.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srovnání věku u mužů a žen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Předpoklady t-testu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(je vhodné ověřit vizuálně i otestovat statistickými testy):</a:t>
            </a:r>
          </a:p>
          <a:p>
            <a:pPr marL="625475" indent="-269875" defTabSz="355600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Náhodný výběr subjektů jednotlivých skupin z jejich cílových populací.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Nezávislost srovnávaných skupin.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alt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rozdělení proměnné v rámci skupin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(drobné odchylky od normality jsou přípustné, t-test je dostatečně robustní proti drobným odchylkám od tohoto předpokladu); test normality: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alt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Shodný rozptyl v obou skupinách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 test: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0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nepárového t-testu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průměry obou skupin jsou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shodné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Alternativní hypotéza: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průměry obou skupin nejsou shodné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Prohlédnout průběh dat, určit průměr, medián apod.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dat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(např.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testem)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homogenitu rozptylů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F-testem)</a:t>
            </a:r>
          </a:p>
          <a:p>
            <a:pPr marL="452438" indent="0" defTabSz="452438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 testuje hypotézu o shodě rozptylů; v případě shodných rozptylů je vše v pořádku a je možné pokračovat ve výpočtu t-testu, v opačném případě není vhodné t-test počítat v jeho původní formě.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stanovená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Skupiny dat jsou spojeny přes objekt měření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 pacienta před léčbou a po léčbě, úbytek hmotnosti u krys stejné linie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Oba soubory musí mít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shodný počet hodnot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všechna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měření v jednom souboru musí být spárována s měřením v druhém souboru. Při vlastním výpočtu se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 změnou hodnot (diferencí)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subjektů v obou souborech. </a:t>
            </a:r>
          </a:p>
          <a:p>
            <a:pPr marL="342900" indent="-342900"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Předpokladem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 rozdělení diferencí hodnot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párového t-testu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průměry před a po léčbě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jsou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shodné</a:t>
            </a:r>
          </a:p>
          <a:p>
            <a:pPr marL="452438" indent="-452438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Alternativní hypotéza: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průměry před a po léčbě nejsou shodné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Spočítat diference hodnot a prohlédnout jejich průběh.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rozdělení diferencí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stanovená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tří a více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431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ANOVA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tři a více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výběrů.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Příklad: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srovnání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krevního tlaku u třech skupin pacientů léčených léky A, B a C; srovnání kognitivního výkonu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čtyř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skupin kategorizovaných podle věku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Line 29"/>
          <p:cNvSpPr>
            <a:spLocks noChangeShapeType="1"/>
          </p:cNvSpPr>
          <p:nvPr/>
        </p:nvSpPr>
        <p:spPr bwMode="auto">
          <a:xfrm>
            <a:off x="1184144" y="3555563"/>
            <a:ext cx="0" cy="1428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1184144" y="4984313"/>
            <a:ext cx="396044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291176" y="3925516"/>
            <a:ext cx="2305050" cy="984250"/>
            <a:chOff x="1929036" y="4313668"/>
            <a:chExt cx="2305050" cy="984250"/>
          </a:xfrm>
        </p:grpSpPr>
        <p:sp>
          <p:nvSpPr>
            <p:cNvPr id="9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8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1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832216" y="3934653"/>
            <a:ext cx="2305050" cy="984250"/>
            <a:chOff x="1929036" y="4313668"/>
            <a:chExt cx="2305050" cy="984250"/>
          </a:xfrm>
        </p:grpSpPr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2196076" y="5130500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076" y="5130500"/>
                <a:ext cx="446225" cy="369332"/>
              </a:xfrm>
              <a:prstGeom prst="rect">
                <a:avLst/>
              </a:prstGeom>
              <a:blipFill>
                <a:blip r:embed="rId2"/>
                <a:stretch>
                  <a:fillRect r="-16438" b="-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/>
          <p:cNvCxnSpPr/>
          <p:nvPr/>
        </p:nvCxnSpPr>
        <p:spPr>
          <a:xfrm>
            <a:off x="2433796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768890" y="5135516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890" y="5135516"/>
                <a:ext cx="446225" cy="369332"/>
              </a:xfrm>
              <a:prstGeom prst="rect">
                <a:avLst/>
              </a:prstGeom>
              <a:blipFill>
                <a:blip r:embed="rId3"/>
                <a:stretch>
                  <a:fillRect r="-16438" b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2985138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7030A0"/>
            </a:solidFill>
            <a:prstDash val="solid"/>
          </a:ln>
          <a:effectLst/>
        </p:spPr>
      </p:cxnSp>
      <p:grpSp>
        <p:nvGrpSpPr>
          <p:cNvPr id="42" name="Skupina 41"/>
          <p:cNvGrpSpPr/>
          <p:nvPr/>
        </p:nvGrpSpPr>
        <p:grpSpPr>
          <a:xfrm>
            <a:off x="2811630" y="3934653"/>
            <a:ext cx="2305050" cy="984250"/>
            <a:chOff x="1929036" y="4313668"/>
            <a:chExt cx="2305050" cy="984250"/>
          </a:xfrm>
        </p:grpSpPr>
        <p:sp>
          <p:nvSpPr>
            <p:cNvPr id="43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6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3748304" y="5135516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304" y="5135516"/>
                <a:ext cx="446225" cy="369332"/>
              </a:xfrm>
              <a:prstGeom prst="rect">
                <a:avLst/>
              </a:prstGeom>
              <a:blipFill>
                <a:blip r:embed="rId4"/>
                <a:stretch>
                  <a:fillRect r="-15068" b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Přímá spojnice 57"/>
          <p:cNvCxnSpPr/>
          <p:nvPr/>
        </p:nvCxnSpPr>
        <p:spPr>
          <a:xfrm>
            <a:off x="3964552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00B050"/>
            </a:solidFill>
            <a:prstDash val="solid"/>
          </a:ln>
          <a:effectLst/>
        </p:spPr>
      </p:cxnSp>
      <p:graphicFrame>
        <p:nvGraphicFramePr>
          <p:cNvPr id="59" name="Objek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713225"/>
              </p:ext>
            </p:extLst>
          </p:nvPr>
        </p:nvGraphicFramePr>
        <p:xfrm>
          <a:off x="5627433" y="3611433"/>
          <a:ext cx="2174875" cy="194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416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ANOVA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(je vhodné ověřit vizuálně i otestovat statistickými testy):</a:t>
            </a:r>
          </a:p>
          <a:p>
            <a:pPr marL="625475" indent="-269875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1. Náhodný výběr subjektů jednotlivých skupin z jejich cílových populací.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2. Nezávislost srovnávaných skupin.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rozdělení proměnné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všech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(drobné odchylky od normality jsou přípustné,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je dostatečně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robustní proti drobným odchylkám od tohoto předpokladu); test normality: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Shodný rozptyl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všech skupinách (homogenita rozptylů)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Bartlettův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– princip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variability (rozptylu)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 výběry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variabilitou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uvnitř 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výběrů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471733" y="4158335"/>
            <a:ext cx="110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celkový průměr</a:t>
            </a:r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946481" y="3625501"/>
            <a:ext cx="2466575" cy="2082037"/>
            <a:chOff x="1168366" y="1459464"/>
            <a:chExt cx="2846421" cy="2402665"/>
          </a:xfrm>
        </p:grpSpPr>
        <p:sp>
          <p:nvSpPr>
            <p:cNvPr id="9" name="TextovéPole 8"/>
            <p:cNvSpPr txBox="1"/>
            <p:nvPr/>
          </p:nvSpPr>
          <p:spPr>
            <a:xfrm>
              <a:off x="1446199" y="3506955"/>
              <a:ext cx="510625" cy="35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>
                  <a:solidFill>
                    <a:prstClr val="black"/>
                  </a:solidFill>
                </a:rPr>
                <a:t>AD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320967" y="3506955"/>
              <a:ext cx="510625" cy="35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>
                  <a:solidFill>
                    <a:prstClr val="black"/>
                  </a:solidFill>
                </a:rPr>
                <a:t>CN</a:t>
              </a:r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1168366" y="1459464"/>
              <a:ext cx="0" cy="20474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" name="Přímá spojnice 12"/>
            <p:cNvCxnSpPr/>
            <p:nvPr/>
          </p:nvCxnSpPr>
          <p:spPr>
            <a:xfrm flipH="1">
              <a:off x="1168366" y="3514992"/>
              <a:ext cx="284642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" name="Ovál 13"/>
            <p:cNvSpPr/>
            <p:nvPr/>
          </p:nvSpPr>
          <p:spPr>
            <a:xfrm>
              <a:off x="1643783" y="274918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1643783" y="288101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Ovál 15"/>
            <p:cNvSpPr/>
            <p:nvPr/>
          </p:nvSpPr>
          <p:spPr>
            <a:xfrm>
              <a:off x="1643783" y="301284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ál 16"/>
            <p:cNvSpPr/>
            <p:nvPr/>
          </p:nvSpPr>
          <p:spPr>
            <a:xfrm>
              <a:off x="1643783" y="310072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ál 17"/>
            <p:cNvSpPr/>
            <p:nvPr/>
          </p:nvSpPr>
          <p:spPr>
            <a:xfrm>
              <a:off x="1643783" y="316664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ál 18"/>
            <p:cNvSpPr/>
            <p:nvPr/>
          </p:nvSpPr>
          <p:spPr>
            <a:xfrm>
              <a:off x="1643783" y="3309459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Ovál 19"/>
            <p:cNvSpPr/>
            <p:nvPr/>
          </p:nvSpPr>
          <p:spPr>
            <a:xfrm>
              <a:off x="2623568" y="232413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Ovál 20"/>
            <p:cNvSpPr/>
            <p:nvPr/>
          </p:nvSpPr>
          <p:spPr>
            <a:xfrm>
              <a:off x="2623568" y="245596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ál 21"/>
            <p:cNvSpPr/>
            <p:nvPr/>
          </p:nvSpPr>
          <p:spPr>
            <a:xfrm>
              <a:off x="2623568" y="258779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Ovál 22"/>
            <p:cNvSpPr/>
            <p:nvPr/>
          </p:nvSpPr>
          <p:spPr>
            <a:xfrm>
              <a:off x="2623568" y="267568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Ovál 23"/>
            <p:cNvSpPr/>
            <p:nvPr/>
          </p:nvSpPr>
          <p:spPr>
            <a:xfrm>
              <a:off x="2623568" y="2741597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ál 24"/>
            <p:cNvSpPr/>
            <p:nvPr/>
          </p:nvSpPr>
          <p:spPr>
            <a:xfrm>
              <a:off x="2623568" y="288441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Ovál 25"/>
            <p:cNvSpPr/>
            <p:nvPr/>
          </p:nvSpPr>
          <p:spPr>
            <a:xfrm>
              <a:off x="3553758" y="158404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Ovál 26"/>
            <p:cNvSpPr/>
            <p:nvPr/>
          </p:nvSpPr>
          <p:spPr>
            <a:xfrm>
              <a:off x="3553758" y="171587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ál 27"/>
            <p:cNvSpPr/>
            <p:nvPr/>
          </p:nvSpPr>
          <p:spPr>
            <a:xfrm>
              <a:off x="3553758" y="184770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Ovál 28"/>
            <p:cNvSpPr/>
            <p:nvPr/>
          </p:nvSpPr>
          <p:spPr>
            <a:xfrm>
              <a:off x="3553758" y="193558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Ovál 29"/>
            <p:cNvSpPr/>
            <p:nvPr/>
          </p:nvSpPr>
          <p:spPr>
            <a:xfrm>
              <a:off x="3553758" y="200150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ál 30"/>
            <p:cNvSpPr/>
            <p:nvPr/>
          </p:nvSpPr>
          <p:spPr>
            <a:xfrm>
              <a:off x="3553758" y="214431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" name="Přímá spojnice 31"/>
            <p:cNvCxnSpPr/>
            <p:nvPr/>
          </p:nvCxnSpPr>
          <p:spPr>
            <a:xfrm flipH="1">
              <a:off x="1429758" y="2518373"/>
              <a:ext cx="235241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" name="Přímá spojnice 32"/>
            <p:cNvCxnSpPr/>
            <p:nvPr/>
          </p:nvCxnSpPr>
          <p:spPr>
            <a:xfrm flipH="1">
              <a:off x="2511402" y="2661295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" name="Přímá spojnice 33"/>
            <p:cNvCxnSpPr/>
            <p:nvPr/>
          </p:nvCxnSpPr>
          <p:spPr>
            <a:xfrm flipH="1">
              <a:off x="1535292" y="3078971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" name="Přímá spojnice 34"/>
            <p:cNvCxnSpPr/>
            <p:nvPr/>
          </p:nvCxnSpPr>
          <p:spPr>
            <a:xfrm flipH="1">
              <a:off x="3441433" y="1917457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85" name="Přímá spojnice se šipkou 84"/>
          <p:cNvCxnSpPr/>
          <p:nvPr/>
        </p:nvCxnSpPr>
        <p:spPr>
          <a:xfrm flipH="1">
            <a:off x="7155670" y="4448282"/>
            <a:ext cx="3090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Skupina 85"/>
          <p:cNvGrpSpPr/>
          <p:nvPr/>
        </p:nvGrpSpPr>
        <p:grpSpPr>
          <a:xfrm>
            <a:off x="4644484" y="3486034"/>
            <a:ext cx="2572302" cy="2226894"/>
            <a:chOff x="1168963" y="4443768"/>
            <a:chExt cx="2846421" cy="2375856"/>
          </a:xfrm>
        </p:grpSpPr>
        <p:sp>
          <p:nvSpPr>
            <p:cNvPr id="87" name="TextovéPole 86"/>
            <p:cNvSpPr txBox="1"/>
            <p:nvPr/>
          </p:nvSpPr>
          <p:spPr>
            <a:xfrm>
              <a:off x="1446796" y="6491259"/>
              <a:ext cx="510625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AD</a:t>
              </a:r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2368353" y="6491259"/>
              <a:ext cx="561689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MCI</a:t>
              </a:r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3321563" y="6491259"/>
              <a:ext cx="510625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CN</a:t>
              </a:r>
            </a:p>
          </p:txBody>
        </p:sp>
        <p:cxnSp>
          <p:nvCxnSpPr>
            <p:cNvPr id="90" name="Přímá spojnice 89"/>
            <p:cNvCxnSpPr/>
            <p:nvPr/>
          </p:nvCxnSpPr>
          <p:spPr>
            <a:xfrm>
              <a:off x="1168963" y="4443768"/>
              <a:ext cx="0" cy="2047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/>
            <p:cNvCxnSpPr/>
            <p:nvPr/>
          </p:nvCxnSpPr>
          <p:spPr>
            <a:xfrm flipH="1">
              <a:off x="1168963" y="6499296"/>
              <a:ext cx="28464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/>
            <p:cNvCxnSpPr/>
            <p:nvPr/>
          </p:nvCxnSpPr>
          <p:spPr>
            <a:xfrm flipH="1">
              <a:off x="1430355" y="5502677"/>
              <a:ext cx="23524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Skupina 92"/>
            <p:cNvGrpSpPr/>
            <p:nvPr/>
          </p:nvGrpSpPr>
          <p:grpSpPr>
            <a:xfrm>
              <a:off x="3442030" y="5175006"/>
              <a:ext cx="317882" cy="630258"/>
              <a:chOff x="3442030" y="4568345"/>
              <a:chExt cx="317882" cy="630258"/>
            </a:xfrm>
          </p:grpSpPr>
          <p:sp>
            <p:nvSpPr>
              <p:cNvPr id="110" name="Ovál 109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1" name="Ovál 110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2" name="Ovál 111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3" name="Ovál 112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4" name="Ovál 113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5" name="Ovál 114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16" name="Přímá spojnice 115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Skupina 93"/>
            <p:cNvGrpSpPr/>
            <p:nvPr/>
          </p:nvGrpSpPr>
          <p:grpSpPr>
            <a:xfrm>
              <a:off x="2483768" y="5175006"/>
              <a:ext cx="317882" cy="630258"/>
              <a:chOff x="3442030" y="4568345"/>
              <a:chExt cx="317882" cy="630258"/>
            </a:xfrm>
          </p:grpSpPr>
          <p:sp>
            <p:nvSpPr>
              <p:cNvPr id="103" name="Ovál 102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4" name="Ovál 103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6" name="Ovál 105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7" name="Ovál 106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09" name="Přímá spojnice 108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Skupina 94"/>
            <p:cNvGrpSpPr/>
            <p:nvPr/>
          </p:nvGrpSpPr>
          <p:grpSpPr>
            <a:xfrm>
              <a:off x="1566325" y="5175006"/>
              <a:ext cx="317882" cy="630258"/>
              <a:chOff x="3442030" y="4568345"/>
              <a:chExt cx="317882" cy="630258"/>
            </a:xfrm>
          </p:grpSpPr>
          <p:sp>
            <p:nvSpPr>
              <p:cNvPr id="96" name="Ovál 95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7" name="Ovál 96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8" name="Ovál 97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9" name="Ovál 98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0" name="Ovál 99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1" name="Ovál 100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02" name="Přímá spojnice 101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7" name="Zástupný symbol pro obsah 2"/>
          <p:cNvSpPr txBox="1">
            <a:spLocks/>
          </p:cNvSpPr>
          <p:nvPr/>
        </p:nvSpPr>
        <p:spPr>
          <a:xfrm>
            <a:off x="574935" y="2847814"/>
            <a:ext cx="362167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0070C0"/>
                </a:solidFill>
                <a:latin typeface="Calibri"/>
              </a:rPr>
              <a:t>Rozdíl ve všech třech skupinách:</a:t>
            </a:r>
          </a:p>
        </p:txBody>
      </p:sp>
      <p:sp>
        <p:nvSpPr>
          <p:cNvPr id="118" name="Zástupný symbol pro obsah 2"/>
          <p:cNvSpPr txBox="1">
            <a:spLocks/>
          </p:cNvSpPr>
          <p:nvPr/>
        </p:nvSpPr>
        <p:spPr>
          <a:xfrm>
            <a:off x="4580252" y="2847814"/>
            <a:ext cx="3747007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0070C0"/>
                </a:solidFill>
                <a:latin typeface="Calibri"/>
              </a:rPr>
              <a:t>Žádný rozdíl mezi skupinami: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1980996" y="5403384"/>
            <a:ext cx="50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MCI</a:t>
            </a:r>
          </a:p>
        </p:txBody>
      </p:sp>
    </p:spTree>
    <p:extLst>
      <p:ext uri="{BB962C8B-B14F-4D97-AF65-F5344CB8AC3E}">
        <p14:creationId xmlns:p14="http://schemas.microsoft.com/office/powerpoint/2010/main" val="37508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– výpočet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Stanovit nulovou a alternativní hypotézu: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Střední hodnoty všech skupin jsou stejné.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Aspoň jedna dvojice středních hodnot se liší.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Prohlédnout průběh dat, určit průměr, medián apod.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dat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(např.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testem)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homogenitu rozptylů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hodnotu testové statistiky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 a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zamítáme nulovou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hypotézu a dalším, tzv.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 hoc testem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hledáme dvojici skupin s odlišnou střední hodnotou.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Parametrické testy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64119"/>
          </a:xfrm>
        </p:spPr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parametrický test</a:t>
            </a:r>
          </a:p>
          <a:p>
            <a:r>
              <a:rPr lang="cs-CZ" dirty="0" err="1" smtClean="0"/>
              <a:t>Dvouvýběrové</a:t>
            </a:r>
            <a:r>
              <a:rPr lang="cs-CZ" dirty="0" smtClean="0"/>
              <a:t> parametrické testy</a:t>
            </a:r>
          </a:p>
          <a:p>
            <a:r>
              <a:rPr lang="cs-CZ" dirty="0" smtClean="0"/>
              <a:t>ANOVA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91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1.  </a:t>
            </a:r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„ÚZIS v rámci celorepublikové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zdravotnické statistiky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publikoval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věk pacientů s mozkovým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71,6 let. Ověřte, zda váš datový soubor věkově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odpovídá celorepublikové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hodnotě, anebo zda se vámi hodnocení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věkově vymykají obecnému průměru. 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pacientů (ověříme vizuálně i statistickým testem –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27172" r="16250" b="29798"/>
          <a:stretch/>
        </p:blipFill>
        <p:spPr>
          <a:xfrm>
            <a:off x="5885432" y="1759379"/>
            <a:ext cx="2432205" cy="8825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8643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aritmetický průměr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výběrového souboru a určíme počet pozorování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testovou statistiku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porovnáme s 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našich pacientů je odlišný od celorepublikového průměru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503818" y="2393904"/>
                <a:ext cx="1246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=71,6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818" y="2393904"/>
                <a:ext cx="1246560" cy="369332"/>
              </a:xfrm>
              <a:prstGeom prst="rect">
                <a:avLst/>
              </a:prstGeom>
              <a:blipFill>
                <a:blip r:embed="rId2"/>
                <a:stretch>
                  <a:fillRect l="-1961" r="-4902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46212" y="2393904"/>
                <a:ext cx="1246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≠71,6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212" y="2393904"/>
                <a:ext cx="1246560" cy="369332"/>
              </a:xfrm>
              <a:prstGeom prst="rect">
                <a:avLst/>
              </a:prstGeom>
              <a:blipFill>
                <a:blip r:embed="rId3"/>
                <a:stretch>
                  <a:fillRect l="-1961" r="-4902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121392" y="4012195"/>
                <a:ext cx="3977435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num>
                        <m:den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70,6−71,6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10,3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407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𝟗𝟕𝟑</m:t>
                      </m:r>
                    </m:oMath>
                  </m:oMathPara>
                </a14:m>
                <a:endParaRPr lang="cs-CZ" sz="16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92" y="4012195"/>
                <a:ext cx="3977435" cy="488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399005" y="4090327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=0,049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005" y="4090327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Šipka doprava 11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Ověření normality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jsou téměř shodné (cca 71 let) a data jsou tedy nejspíš alespoň 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37" y="1671877"/>
            <a:ext cx="3118010" cy="901746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" y="2453838"/>
            <a:ext cx="2971989" cy="2311547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8" y="3011822"/>
            <a:ext cx="2962020" cy="2323975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33" y="2744278"/>
            <a:ext cx="2976836" cy="2328278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normality.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0,580 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48" y="1198222"/>
            <a:ext cx="5587542" cy="494305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single sample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76465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71" y="1171576"/>
            <a:ext cx="5638584" cy="496969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kartě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napíšeme do pole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velikost střední hodnoty populace (lze také na kartě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nebo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177199" y="294899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 rot="1791968">
            <a:off x="7008860" y="276017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 rot="3059839">
            <a:off x="6187143" y="35196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7" y="2207161"/>
            <a:ext cx="8380401" cy="144752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747329" y="4093451"/>
            <a:ext cx="1240404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38134" y="16819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Výběrový průměr </a:t>
            </a:r>
          </a:p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(pozorovaných dat)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22284" y="3975596"/>
            <a:ext cx="335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Výběrová směrodatná odchylka </a:t>
            </a:r>
          </a:p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(pozorovaných dat)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321272" y="1742353"/>
            <a:ext cx="156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392359" y="3864026"/>
            <a:ext cx="31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Referenční konstanta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(předpokládaná velikost střední hodnoty)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455153" y="1644533"/>
            <a:ext cx="201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</a:t>
            </a:r>
          </a:p>
        </p:txBody>
      </p:sp>
      <p:cxnSp>
        <p:nvCxnSpPr>
          <p:cNvPr id="17" name="Pravoúhlá spojovací čára 24"/>
          <p:cNvCxnSpPr>
            <a:stCxn id="12" idx="2"/>
          </p:cNvCxnSpPr>
          <p:nvPr/>
        </p:nvCxnSpPr>
        <p:spPr>
          <a:xfrm rot="16200000" flipH="1">
            <a:off x="1585416" y="2349113"/>
            <a:ext cx="751083" cy="70934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oúhlá spojovací čára 26"/>
          <p:cNvCxnSpPr>
            <a:stCxn id="14" idx="2"/>
          </p:cNvCxnSpPr>
          <p:nvPr/>
        </p:nvCxnSpPr>
        <p:spPr>
          <a:xfrm rot="5400000">
            <a:off x="3483095" y="2438549"/>
            <a:ext cx="948076" cy="2943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ovací čára 52"/>
          <p:cNvCxnSpPr>
            <a:stCxn id="16" idx="2"/>
          </p:cNvCxnSpPr>
          <p:nvPr/>
        </p:nvCxnSpPr>
        <p:spPr>
          <a:xfrm rot="16200000" flipH="1">
            <a:off x="6215539" y="2538396"/>
            <a:ext cx="788464" cy="2934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ovací čára 24"/>
          <p:cNvCxnSpPr/>
          <p:nvPr/>
        </p:nvCxnSpPr>
        <p:spPr>
          <a:xfrm rot="5400000" flipH="1" flipV="1">
            <a:off x="2231074" y="3087367"/>
            <a:ext cx="428371" cy="109183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ravoúhlá spojovací čára 24"/>
          <p:cNvCxnSpPr>
            <a:stCxn id="15" idx="0"/>
          </p:cNvCxnSpPr>
          <p:nvPr/>
        </p:nvCxnSpPr>
        <p:spPr>
          <a:xfrm rot="16200000" flipV="1">
            <a:off x="5561921" y="3453901"/>
            <a:ext cx="448881" cy="37136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971" y="1886250"/>
            <a:ext cx="865769" cy="721474"/>
          </a:xfrm>
          <a:prstGeom prst="rect">
            <a:avLst/>
          </a:prstGeom>
          <a:noFill/>
        </p:spPr>
      </p:pic>
      <p:cxnSp>
        <p:nvCxnSpPr>
          <p:cNvPr id="23" name="Přímá spojovací šipka 54"/>
          <p:cNvCxnSpPr/>
          <p:nvPr/>
        </p:nvCxnSpPr>
        <p:spPr>
          <a:xfrm>
            <a:off x="8085237" y="3555556"/>
            <a:ext cx="144016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>
            <a:off x="7654063" y="2716034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05070" y="4848809"/>
            <a:ext cx="26564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průměrný věk souboru je 70,6 let, což je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 rok méně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než reference 71,6 let.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5166549"/>
            <a:ext cx="55271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P-hodnota statistické významnosti této pozorované odchylky je p = 0,049, což na hladině významnosti 0,05 značí hraničně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 lze tedy usuzovat,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naši pacienti jsou v průměru mírně mladší ve srovnání s celou populací mozkových infarktů v ČR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2.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3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</a:t>
            </a:r>
            <a:r>
              <a:rPr lang="en-US" sz="3200" dirty="0"/>
              <a:t>2</a:t>
            </a:r>
            <a:r>
              <a:rPr lang="cs-CZ" sz="3200" dirty="0" smtClean="0"/>
              <a:t> – </a:t>
            </a:r>
            <a:r>
              <a:rPr lang="cs-CZ" sz="3200" dirty="0" err="1" smtClean="0"/>
              <a:t>Dvouvýběrový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„V literatuře se často uvádí,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mozkový infarkt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postihuje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ženy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pozdějším věku než muže. Zjistěte na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základě svých dat, zda je věk pacientů dle pohlaví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stejný, anebo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 se věk mužů a žen skutečně liší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 a normalita rozložení věku mužů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(ověříme vizuálně i statistickým testem –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Shoda rozptylů věku žen a mužů (ověříme F-testem).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59315" y="1753850"/>
            <a:ext cx="2137439" cy="9057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9" t="27172" r="16250" b="29798"/>
          <a:stretch/>
        </p:blipFill>
        <p:spPr>
          <a:xfrm>
            <a:off x="7197282" y="1777084"/>
            <a:ext cx="1061819" cy="8825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6319962" y="1777083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Dvouvýběrový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obě skupiny vypočítáme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aritmetický průměr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výběrového souboru a určíme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pozorování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t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mužů a žen při mozkovém infarktu se liší. U žen se vyskytuje později.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561568" y="2407472"/>
                <a:ext cx="1111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568" y="2407472"/>
                <a:ext cx="1111073" cy="369332"/>
              </a:xfrm>
              <a:prstGeom prst="rect">
                <a:avLst/>
              </a:prstGeom>
              <a:blipFill>
                <a:blip r:embed="rId2"/>
                <a:stretch>
                  <a:fillRect l="-4396" r="-549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06097" y="2407472"/>
                <a:ext cx="1111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097" y="2407472"/>
                <a:ext cx="1111073" cy="369332"/>
              </a:xfrm>
              <a:prstGeom prst="rect">
                <a:avLst/>
              </a:prstGeom>
              <a:blipFill>
                <a:blip r:embed="rId3"/>
                <a:stretch>
                  <a:fillRect l="-4945" r="-549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6353400" y="3906602"/>
            <a:ext cx="1664444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722828" y="3858477"/>
                <a:ext cx="5192736" cy="863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cs-CZ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28" y="3858477"/>
                <a:ext cx="5192736" cy="8638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889808" y="3969181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808" y="3969181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216" r="-3040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Šipka doprava 11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0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52" y="2773915"/>
            <a:ext cx="2962020" cy="22699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40" y="2998451"/>
            <a:ext cx="2947675" cy="22735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7" y="2485161"/>
            <a:ext cx="2944091" cy="22663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06" y="1661380"/>
            <a:ext cx="3118010" cy="104145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Ověření normality – muži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jsou téměř shodné (cca 69 let) 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0,814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9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54" y="2792899"/>
            <a:ext cx="2914066" cy="22413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11" y="2994033"/>
            <a:ext cx="2914066" cy="224131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3" y="2519574"/>
            <a:ext cx="2921148" cy="22413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0" y="1662813"/>
            <a:ext cx="3105310" cy="102875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Ověření normality – ženy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podobné (cca 72 až 73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let) 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Spíše symetrie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patrná i z krabicového grafu. Navíc histogram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přibližně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odpovídá průběhu normálního rozdělení. Z N-P grafu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nejsou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patrné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výrazné odchylky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0,084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0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5" y="1177454"/>
            <a:ext cx="5587541" cy="494693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independent, by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3988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57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06" y="1171576"/>
            <a:ext cx="5680689" cy="484529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možnost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w/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separate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variance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estimates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(umožňuje získat validní výsledek i při nesplnění předpokladu homogenity rozptylů).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3608330" y="317595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 rot="1791968">
            <a:off x="6777851" y="299118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 rot="1922865">
            <a:off x="3655091" y="416454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37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5" y="2093580"/>
            <a:ext cx="8660191" cy="109596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70540" y="1321864"/>
            <a:ext cx="218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průměry obou skupin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430763" y="1316030"/>
            <a:ext cx="18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Rozsahy výběru obou skupin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171407" y="1312242"/>
            <a:ext cx="2529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směrodatné odchylky obou skupin</a:t>
            </a:r>
          </a:p>
        </p:txBody>
      </p:sp>
      <p:cxnSp>
        <p:nvCxnSpPr>
          <p:cNvPr id="15" name="Pravoúhlá spojovací čára 24"/>
          <p:cNvCxnSpPr>
            <a:stCxn id="12" idx="2"/>
            <a:endCxn id="18" idx="1"/>
          </p:cNvCxnSpPr>
          <p:nvPr/>
        </p:nvCxnSpPr>
        <p:spPr>
          <a:xfrm rot="5400000">
            <a:off x="1241451" y="2151953"/>
            <a:ext cx="505903" cy="138387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54"/>
          <p:cNvCxnSpPr>
            <a:stCxn id="17" idx="3"/>
          </p:cNvCxnSpPr>
          <p:nvPr/>
        </p:nvCxnSpPr>
        <p:spPr>
          <a:xfrm flipH="1">
            <a:off x="2479081" y="3110079"/>
            <a:ext cx="466010" cy="36402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2841306" y="2563060"/>
            <a:ext cx="708695" cy="6408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Levá složená závorka 17"/>
          <p:cNvSpPr/>
          <p:nvPr/>
        </p:nvSpPr>
        <p:spPr>
          <a:xfrm rot="5400000">
            <a:off x="1333419" y="2064949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ravoúhlá spojovací čára 24"/>
          <p:cNvCxnSpPr>
            <a:stCxn id="13" idx="2"/>
            <a:endCxn id="20" idx="1"/>
          </p:cNvCxnSpPr>
          <p:nvPr/>
        </p:nvCxnSpPr>
        <p:spPr>
          <a:xfrm rot="16200000" flipH="1">
            <a:off x="5255459" y="2081993"/>
            <a:ext cx="498935" cy="25967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vá složená závorka 19"/>
          <p:cNvSpPr/>
          <p:nvPr/>
        </p:nvSpPr>
        <p:spPr>
          <a:xfrm rot="5400000">
            <a:off x="5542972" y="2052147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ravoúhlá spojovací čára 24"/>
          <p:cNvCxnSpPr>
            <a:stCxn id="14" idx="2"/>
            <a:endCxn id="22" idx="1"/>
          </p:cNvCxnSpPr>
          <p:nvPr/>
        </p:nvCxnSpPr>
        <p:spPr>
          <a:xfrm rot="5400000">
            <a:off x="6824341" y="1849452"/>
            <a:ext cx="502861" cy="72110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vá složená závorka 21"/>
          <p:cNvSpPr/>
          <p:nvPr/>
        </p:nvSpPr>
        <p:spPr>
          <a:xfrm rot="5400000">
            <a:off x="6623431" y="2052285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ovací šipka 54"/>
          <p:cNvCxnSpPr>
            <a:stCxn id="24" idx="4"/>
          </p:cNvCxnSpPr>
          <p:nvPr/>
        </p:nvCxnSpPr>
        <p:spPr>
          <a:xfrm flipH="1">
            <a:off x="4507558" y="3203933"/>
            <a:ext cx="372464" cy="30030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>
            <a:off x="4525675" y="2563060"/>
            <a:ext cx="708695" cy="6408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šipka 54"/>
          <p:cNvCxnSpPr>
            <a:stCxn id="26" idx="4"/>
          </p:cNvCxnSpPr>
          <p:nvPr/>
        </p:nvCxnSpPr>
        <p:spPr>
          <a:xfrm flipH="1">
            <a:off x="7931068" y="3203396"/>
            <a:ext cx="372464" cy="300309"/>
          </a:xfrm>
          <a:prstGeom prst="straightConnector1">
            <a:avLst/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7949185" y="2562523"/>
            <a:ext cx="708695" cy="640872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264818" y="3402102"/>
            <a:ext cx="243284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t-testu </a:t>
            </a:r>
          </a:p>
          <a:p>
            <a:pPr algn="ctr"/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(při </a:t>
            </a:r>
            <a:r>
              <a:rPr lang="cs-CZ" sz="1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stejných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rozptylech)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348742" y="3402639"/>
            <a:ext cx="2394631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t-testu </a:t>
            </a:r>
          </a:p>
          <a:p>
            <a:pPr algn="ctr"/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(při </a:t>
            </a:r>
            <a:r>
              <a:rPr lang="cs-CZ" sz="1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různých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rozptylech)</a:t>
            </a:r>
          </a:p>
        </p:txBody>
      </p:sp>
      <p:pic>
        <p:nvPicPr>
          <p:cNvPr id="29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800" y="3305852"/>
            <a:ext cx="865769" cy="721474"/>
          </a:xfrm>
          <a:prstGeom prst="rect">
            <a:avLst/>
          </a:prstGeom>
          <a:noFill/>
        </p:spPr>
      </p:pic>
      <p:sp>
        <p:nvSpPr>
          <p:cNvPr id="30" name="TextovéPole 29"/>
          <p:cNvSpPr txBox="1"/>
          <p:nvPr/>
        </p:nvSpPr>
        <p:spPr>
          <a:xfrm>
            <a:off x="5634762" y="3518706"/>
            <a:ext cx="3490436" cy="954107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F-testu pro ověření předpokladu shody rozptylů</a:t>
            </a:r>
          </a:p>
          <a:p>
            <a:pPr marL="182563" indent="-182563">
              <a:buFontTx/>
              <a:buChar char="-"/>
            </a:pP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≤ 0,05, pak jsou </a:t>
            </a:r>
            <a:r>
              <a:rPr lang="cs-CZ" sz="14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různé</a:t>
            </a: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82563" indent="-182563">
              <a:buFontTx/>
              <a:buChar char="-"/>
            </a:pP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&gt; 0,05, pak jsou </a:t>
            </a:r>
            <a:r>
              <a:rPr lang="cs-CZ" sz="14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stejné</a:t>
            </a: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300367" y="4320858"/>
            <a:ext cx="468535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Pozorovaný průměrný věk mužů je 69,2 let a u žen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72,7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let. V našich datech jsou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ženy starší o 3,5 roku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10554" y="5282942"/>
            <a:ext cx="467533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F-testu je 0,096, což znamená, že na hladině významnosti 0,05 nezamítáme nulovou hypotézu o shodě rozptylů mužů a žen (tj.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jsou v obou skupinách stejné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5043638" y="4727134"/>
            <a:ext cx="389823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základě p-hodnoty t-testu při stejných rozptylech p = 0,001 vyhodnotíme pozorovaný rozdíl 3,5 let jakožto statisticky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lze tedy prohlásit, že průměrný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se u mužů a žen liší (tj. ženy skutečně postihuje mozkový infarkt později)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3. Párový t-test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2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Parametrické 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Předpoklad: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 rozdělení dat</a:t>
            </a:r>
            <a:endParaRPr lang="cs-CZ" altLang="cs-CZ" sz="2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Studentův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(testování rozdílů dvou středních hodnot)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(porovnání základního a výběrového souboru; známe střední hodnotu, nepředpokládáme znalost rozptylu; nahrazujeme jej výběrovým rozptylem našich dat)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(porovnání dvou výběrových souborů, neznáme střední hodnotu základního souboru):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párový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(závislé výběry)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nepárový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(nezávislé výběry)</a:t>
            </a: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(testování rozdílů dvou rozptylů)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Pacientům s mozkovým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byla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lůžku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péče poskytnuta terapie pro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obnovu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krevního oběhu v postižené části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mozku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 zvládnutí akutní fáze byl u pacientů vyhodnocen stupeň soběstačnosti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základních denních aktivitách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pomocí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(BI) a byli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přeloženi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rehabilitační oddělení. Po dvou týdnech byl opět vyhodnocen stupeň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BI. Zjistěte, zda poskytnutá rehabilitační péče vedla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jeho zlepšení.“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 normalita rozložení rozdílů hodnot BI (vizuálně i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594647" y="671876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667777" y="731329"/>
            <a:ext cx="1881686" cy="1234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934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/>
          <p:cNvSpPr/>
          <p:nvPr/>
        </p:nvSpPr>
        <p:spPr>
          <a:xfrm>
            <a:off x="5997841" y="4373593"/>
            <a:ext cx="1721620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novou proměnnou diferencí prvního a druhého měření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určíme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pozorování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t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stejně jako 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jednovýběrového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t-testu oproti nule: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došlo ke změně soběstačnosti pacientů.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505374" y="2411302"/>
                <a:ext cx="1647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374" y="2411302"/>
                <a:ext cx="1647054" cy="369332"/>
              </a:xfrm>
              <a:prstGeom prst="rect">
                <a:avLst/>
              </a:prstGeom>
              <a:blipFill>
                <a:blip r:embed="rId2"/>
                <a:stretch>
                  <a:fillRect l="-3333" r="-296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658876" y="2411302"/>
                <a:ext cx="1647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76" y="2411302"/>
                <a:ext cx="1647054" cy="369332"/>
              </a:xfrm>
              <a:prstGeom prst="rect">
                <a:avLst/>
              </a:prstGeom>
              <a:blipFill>
                <a:blip r:embed="rId3"/>
                <a:stretch>
                  <a:fillRect l="-2963" r="-3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244762" y="4371233"/>
                <a:ext cx="3732176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−30,2−0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15,7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407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cs-CZ" sz="16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62" y="4371233"/>
                <a:ext cx="3732176" cy="488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522377" y="4449365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377" y="4449365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 doprava 10"/>
          <p:cNvSpPr/>
          <p:nvPr/>
        </p:nvSpPr>
        <p:spPr>
          <a:xfrm>
            <a:off x="3579333" y="575818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4" y="2747367"/>
            <a:ext cx="2972587" cy="22905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0" y="2986275"/>
            <a:ext cx="2984414" cy="229054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6" y="2485161"/>
            <a:ext cx="2972587" cy="22944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12" y="1683517"/>
            <a:ext cx="3956253" cy="89539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Ověření normality diferencí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jsou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podstatě shodné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(cca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-30)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833845" y="2544223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978212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32893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krabi-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cového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grafu. Navíc histogram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svým průběhem velmi podobný normálnímu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rozdělení. Z N-P grafu také nejsou patrné odchylky 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639485" y="5191270"/>
            <a:ext cx="52224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0,003 zamítáme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nulovou hypotézu o normalitě (tj.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zamítáme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že není rozdíl mezi pozorovanými daty a teoretickým normálním rozdělením,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tj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data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formálně dle testu nejsou normál-ně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 Můžeme si přesto dovolit použít t-test?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3816776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524891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4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6" y="1229326"/>
            <a:ext cx="5568384" cy="483724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62026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56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41" y="1359290"/>
            <a:ext cx="5678602" cy="470462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993575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obě proměnné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463274" y="334171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3059839">
            <a:off x="6841660" y="274154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716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5" y="1998853"/>
            <a:ext cx="9100018" cy="137802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222408" y="1310242"/>
            <a:ext cx="228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průměry obou měření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78922" y="1310242"/>
            <a:ext cx="90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727815" y="1310242"/>
            <a:ext cx="201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</a:t>
            </a:r>
          </a:p>
        </p:txBody>
      </p:sp>
      <p:cxnSp>
        <p:nvCxnSpPr>
          <p:cNvPr id="14" name="Pravoúhlá spojovací čára 24"/>
          <p:cNvCxnSpPr>
            <a:stCxn id="11" idx="2"/>
          </p:cNvCxnSpPr>
          <p:nvPr/>
        </p:nvCxnSpPr>
        <p:spPr>
          <a:xfrm rot="16200000" flipH="1">
            <a:off x="2078297" y="2243845"/>
            <a:ext cx="863631" cy="28908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oúhlá spojovací čára 26"/>
          <p:cNvCxnSpPr>
            <a:stCxn id="12" idx="2"/>
          </p:cNvCxnSpPr>
          <p:nvPr/>
        </p:nvCxnSpPr>
        <p:spPr>
          <a:xfrm rot="5400000">
            <a:off x="3783344" y="2171677"/>
            <a:ext cx="863630" cy="43342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ovací čára 52"/>
          <p:cNvCxnSpPr>
            <a:stCxn id="13" idx="2"/>
          </p:cNvCxnSpPr>
          <p:nvPr/>
        </p:nvCxnSpPr>
        <p:spPr>
          <a:xfrm rot="5400000">
            <a:off x="5939133" y="2023603"/>
            <a:ext cx="863630" cy="72957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08" y="3085764"/>
            <a:ext cx="865769" cy="721474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7106710" y="3778812"/>
            <a:ext cx="1240404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t-testu</a:t>
            </a:r>
          </a:p>
        </p:txBody>
      </p:sp>
      <p:cxnSp>
        <p:nvCxnSpPr>
          <p:cNvPr id="25" name="Přímá spojovací šipka 54"/>
          <p:cNvCxnSpPr>
            <a:stCxn id="26" idx="4"/>
          </p:cNvCxnSpPr>
          <p:nvPr/>
        </p:nvCxnSpPr>
        <p:spPr>
          <a:xfrm>
            <a:off x="6957518" y="3327558"/>
            <a:ext cx="336154" cy="48435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6479536" y="2485752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3368846" y="3786998"/>
            <a:ext cx="302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Průměr a směrodatná odchylka </a:t>
            </a:r>
            <a:r>
              <a:rPr lang="cs-CZ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rozdílu obou měření</a:t>
            </a:r>
            <a:endParaRPr lang="cs-CZ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evá složená závorka 27"/>
          <p:cNvSpPr/>
          <p:nvPr/>
        </p:nvSpPr>
        <p:spPr>
          <a:xfrm rot="16200000">
            <a:off x="4747849" y="2603701"/>
            <a:ext cx="204901" cy="135467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388666" y="3767748"/>
            <a:ext cx="276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směrodatné odchylky obou měření </a:t>
            </a:r>
          </a:p>
        </p:txBody>
      </p:sp>
      <p:cxnSp>
        <p:nvCxnSpPr>
          <p:cNvPr id="34" name="Pravoúhlá spojovací čára 24"/>
          <p:cNvCxnSpPr/>
          <p:nvPr/>
        </p:nvCxnSpPr>
        <p:spPr>
          <a:xfrm rot="5400000" flipH="1" flipV="1">
            <a:off x="2687464" y="3195064"/>
            <a:ext cx="675783" cy="62489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232032" y="4521396"/>
            <a:ext cx="280955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Pozorovaný průměrný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index na začátku je 31,8 a po rehabilitaci pak 62,0, což je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zlepšení o 30,2 bodů.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3120105" y="4521396"/>
            <a:ext cx="577363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této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lze tedy prohlásit, že průměrný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v základních denních aktivitách se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 viditelně zlepšil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64" name="Přímá spojnice se šipkou 63"/>
          <p:cNvCxnSpPr>
            <a:stCxn id="27" idx="0"/>
            <a:endCxn id="28" idx="1"/>
          </p:cNvCxnSpPr>
          <p:nvPr/>
        </p:nvCxnSpPr>
        <p:spPr bwMode="auto">
          <a:xfrm flipH="1" flipV="1">
            <a:off x="4864416" y="3383490"/>
            <a:ext cx="14798" cy="40350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4. ANOVA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4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ANOVA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„Porovnejte věk pacientů s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mozkovým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dle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terapie, která jim byla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vána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(mechanická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trombektomie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intravenózní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trombolýza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-PA nebo jiná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farmakologická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léčba), 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zjistěte, zda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jedná o statisticky významný rozdíl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ve všech skupinách (ověříme vizuálně a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testem), shoda rozptylů (ověříme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Levenovým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testem).</a:t>
            </a:r>
          </a:p>
        </p:txBody>
      </p:sp>
      <p:sp>
        <p:nvSpPr>
          <p:cNvPr id="6" name="Obdélník 5"/>
          <p:cNvSpPr/>
          <p:nvPr/>
        </p:nvSpPr>
        <p:spPr>
          <a:xfrm>
            <a:off x="6658554" y="1604625"/>
            <a:ext cx="2053215" cy="1047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9" t="32374" r="16250" b="29797"/>
          <a:stretch/>
        </p:blipFill>
        <p:spPr>
          <a:xfrm>
            <a:off x="6731883" y="1624734"/>
            <a:ext cx="1061819" cy="7758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93958" l="14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13559" r="3153"/>
          <a:stretch/>
        </p:blipFill>
        <p:spPr>
          <a:xfrm rot="1088385">
            <a:off x="7389009" y="1836686"/>
            <a:ext cx="1196543" cy="1001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5" b="86057" l="53063" r="97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12330" r="839" b="13097"/>
          <a:stretch/>
        </p:blipFill>
        <p:spPr>
          <a:xfrm rot="2173053">
            <a:off x="7750900" y="1525308"/>
            <a:ext cx="548850" cy="633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4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ANOVA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alespoň jedna dvojice       se liší.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variabilitu v rámci jednotlivých skupin (S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 variabilitu mezi skupinami (S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alespoň jedna dvojice terapie mozkového infarktu, která se liší v průměrném věku pacientů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497152" y="2412949"/>
                <a:ext cx="18221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52" y="2412949"/>
                <a:ext cx="1822165" cy="369332"/>
              </a:xfrm>
              <a:prstGeom prst="rect">
                <a:avLst/>
              </a:prstGeom>
              <a:blipFill>
                <a:blip r:embed="rId2"/>
                <a:stretch>
                  <a:fillRect l="-301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141793" y="2415236"/>
                <a:ext cx="9145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793" y="2415236"/>
                <a:ext cx="914575" cy="369332"/>
              </a:xfrm>
              <a:prstGeom prst="rect">
                <a:avLst/>
              </a:prstGeom>
              <a:blipFill>
                <a:blip r:embed="rId3"/>
                <a:stretch>
                  <a:fillRect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ál 7"/>
          <p:cNvSpPr/>
          <p:nvPr/>
        </p:nvSpPr>
        <p:spPr>
          <a:xfrm>
            <a:off x="5245769" y="3965553"/>
            <a:ext cx="1453414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059846" y="3896944"/>
                <a:ext cx="3410806" cy="636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46" y="3896944"/>
                <a:ext cx="3410806" cy="636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853923" y="4030474"/>
                <a:ext cx="16796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000"/>
                        <m:t>⇒  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=0,002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923" y="4030474"/>
                <a:ext cx="1679691" cy="307777"/>
              </a:xfrm>
              <a:prstGeom prst="rect">
                <a:avLst/>
              </a:prstGeom>
              <a:blipFill>
                <a:blip r:embed="rId5"/>
                <a:stretch>
                  <a:fillRect l="-1449" r="-2536" b="-274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 doprava 10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7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e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34" y="1310237"/>
            <a:ext cx="4946904" cy="137167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Popis dat a ověření normality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319513" y="1245636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4" y="1483717"/>
            <a:ext cx="3424316" cy="2629311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1587994" y="1521842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27059" y="4052404"/>
            <a:ext cx="3476562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popis i grafické srovnání ukazuje možný rozdíl mezi skupinami, a to především u pacientů s mechanickou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oproti ostatním pacientům (průměrný věk při mechanické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64 let, při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 trombolýze 70 let a u jiné léčby je průměr 71 let).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3844127" y="5433557"/>
            <a:ext cx="503170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Normalitu dat nezamítáme u žádné skupiny </a:t>
            </a:r>
            <a:endParaRPr lang="cs-CZ" sz="18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0,273, p = 0,130 a p = 0,257) s tím, že ani u jedné skupiny není z N-P grafu patrné výrazné porušení normality.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75" y="3560807"/>
            <a:ext cx="2482043" cy="19064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53" y="2559024"/>
            <a:ext cx="2485041" cy="190949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15" y="3560724"/>
            <a:ext cx="2476048" cy="1903500"/>
          </a:xfrm>
          <a:prstGeom prst="rect">
            <a:avLst/>
          </a:prstGeom>
        </p:spPr>
      </p:pic>
      <p:sp>
        <p:nvSpPr>
          <p:cNvPr id="29" name="Obdélník 28"/>
          <p:cNvSpPr/>
          <p:nvPr/>
        </p:nvSpPr>
        <p:spPr>
          <a:xfrm>
            <a:off x="4915059" y="4632915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4750912" y="4953726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249538" y="2657584"/>
            <a:ext cx="25736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Diagnostické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</a:t>
            </a: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grafy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jednoho výběru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67" y="1347655"/>
            <a:ext cx="4983537" cy="43480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9" y="3739394"/>
            <a:ext cx="3518976" cy="248860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450394">
            <a:off x="5659507" y="139667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5474145" y="373939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3326736" y="192946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395780"/>
            <a:ext cx="3513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Breakdown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one-way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ANOVA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Šipka doprava 14"/>
          <p:cNvSpPr/>
          <p:nvPr/>
        </p:nvSpPr>
        <p:spPr>
          <a:xfrm rot="20481375" flipH="1">
            <a:off x="1519222" y="420922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786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2" y="1116932"/>
            <a:ext cx="3831124" cy="360855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1976447">
            <a:off x="5323583" y="1705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185364">
            <a:off x="4464506" y="277925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05070" y="1811727"/>
            <a:ext cx="351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Levene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09628" y="3473720"/>
            <a:ext cx="50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Ověření předpokladu shody </a:t>
            </a:r>
            <a:r>
              <a:rPr lang="cs-CZ" b="1" dirty="0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rozptylů</a:t>
            </a:r>
            <a:endParaRPr lang="cs-CZ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503968" y="5088214"/>
            <a:ext cx="3305855" cy="954107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1600" b="1" dirty="0" err="1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Levenova</a:t>
            </a:r>
            <a:r>
              <a:rPr lang="cs-CZ" sz="16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 pro ověření předpokladu shody rozptylů</a:t>
            </a: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≤ 0,05, pak jsou </a:t>
            </a:r>
            <a:r>
              <a:rPr lang="cs-CZ" sz="12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různé</a:t>
            </a: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&gt; 0,05, pak jsou </a:t>
            </a:r>
            <a:r>
              <a:rPr lang="cs-CZ" sz="12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stejné</a:t>
            </a: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9" name="Přímá spojovací šipka 54"/>
          <p:cNvCxnSpPr>
            <a:stCxn id="20" idx="5"/>
          </p:cNvCxnSpPr>
          <p:nvPr/>
        </p:nvCxnSpPr>
        <p:spPr>
          <a:xfrm>
            <a:off x="5936446" y="4902143"/>
            <a:ext cx="491156" cy="192892"/>
          </a:xfrm>
          <a:prstGeom prst="straightConnector1">
            <a:avLst/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4" y="3949454"/>
            <a:ext cx="6003612" cy="1117914"/>
          </a:xfrm>
          <a:prstGeom prst="rect">
            <a:avLst/>
          </a:prstGeom>
        </p:spPr>
      </p:pic>
      <p:sp>
        <p:nvSpPr>
          <p:cNvPr id="20" name="Ovál 19"/>
          <p:cNvSpPr/>
          <p:nvPr/>
        </p:nvSpPr>
        <p:spPr>
          <a:xfrm>
            <a:off x="5331537" y="4355125"/>
            <a:ext cx="708695" cy="640872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09628" y="5082242"/>
            <a:ext cx="513659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Levenova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 je 0,295, což znamená, že na hladině významnosti 0,05 nezamítáme nulovou hypotézu o shodě rozptylů mezi skupinami (tj.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jsou ve všech skupinách stejné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85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2" y="1116932"/>
            <a:ext cx="3831124" cy="360855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Šipka doprava 10"/>
          <p:cNvSpPr/>
          <p:nvPr/>
        </p:nvSpPr>
        <p:spPr>
          <a:xfrm rot="1976447">
            <a:off x="5323583" y="1705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4458120" y="236069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05070" y="1811727"/>
            <a:ext cx="351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Variance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09628" y="3473720"/>
            <a:ext cx="373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ANOVA testu</a:t>
            </a:r>
            <a:endParaRPr lang="cs-CZ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" y="3829127"/>
            <a:ext cx="6167231" cy="1155596"/>
          </a:xfrm>
          <a:prstGeom prst="rect">
            <a:avLst/>
          </a:prstGeom>
        </p:spPr>
      </p:pic>
      <p:pic>
        <p:nvPicPr>
          <p:cNvPr id="17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8927" y="5454959"/>
            <a:ext cx="865769" cy="721474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6481126" y="4993658"/>
            <a:ext cx="2204771" cy="40011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ANOVA </a:t>
            </a:r>
          </a:p>
        </p:txBody>
      </p:sp>
      <p:cxnSp>
        <p:nvCxnSpPr>
          <p:cNvPr id="19" name="Přímá spojovací šipka 54"/>
          <p:cNvCxnSpPr/>
          <p:nvPr/>
        </p:nvCxnSpPr>
        <p:spPr>
          <a:xfrm>
            <a:off x="6160170" y="4769472"/>
            <a:ext cx="509882" cy="214815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5360644" y="4245914"/>
            <a:ext cx="828401" cy="71787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09628" y="5029058"/>
            <a:ext cx="600169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základě p-hodnoty ANOVA p = 0,002 vyhodnotíme pozorovaný rozdíl mezi průměry 64 let, 70 let, a 71 let jakožto statisticky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lze tedy prohlásit,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alespoň jedna dvojice terapie mozkového infarktu, která se liší v průměrném věku pacientů.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5070" y="1811727"/>
            <a:ext cx="3513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Post-hoc 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Tukey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HSD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Získáme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tak výsledky mnohonásobného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porovnání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mezi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všemi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skupinami.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1" y="1157920"/>
            <a:ext cx="3798487" cy="3567562"/>
          </a:xfrm>
          <a:prstGeom prst="rect">
            <a:avLst/>
          </a:prstGeom>
        </p:spPr>
      </p:pic>
      <p:sp>
        <p:nvSpPr>
          <p:cNvPr id="13" name="Šipka doprava 12"/>
          <p:cNvSpPr/>
          <p:nvPr/>
        </p:nvSpPr>
        <p:spPr>
          <a:xfrm rot="1976447">
            <a:off x="5838504" y="173299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4" name="Šipka doprava 13"/>
          <p:cNvSpPr/>
          <p:nvPr/>
        </p:nvSpPr>
        <p:spPr>
          <a:xfrm rot="1046309">
            <a:off x="4486995" y="33232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09628" y="3271589"/>
            <a:ext cx="373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mnohonásobného porovnání</a:t>
            </a:r>
            <a:endParaRPr lang="cs-CZ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6" y="3913964"/>
            <a:ext cx="4635738" cy="150502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4991407" y="4705480"/>
            <a:ext cx="297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p-hodnoty mnohonásobného porovnání všech skupin</a:t>
            </a:r>
            <a:endParaRPr lang="cs-CZ" sz="16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09628" y="5429581"/>
            <a:ext cx="744833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Mnohonásobným porovnáním jsme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navíc prokázali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 mezi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 trombolýzu a mezi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jinou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terapií.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Jinými slovy,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pacienti podstupující mechanickou 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jsou významně mladší než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pacienti podstupující ostatní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dvě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terapie.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aoblený obdélník 23"/>
          <p:cNvSpPr/>
          <p:nvPr/>
        </p:nvSpPr>
        <p:spPr bwMode="auto">
          <a:xfrm>
            <a:off x="2270337" y="4693268"/>
            <a:ext cx="2369041" cy="584775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Přímá spojovací šipka 54"/>
          <p:cNvCxnSpPr>
            <a:stCxn id="24" idx="3"/>
            <a:endCxn id="16" idx="1"/>
          </p:cNvCxnSpPr>
          <p:nvPr/>
        </p:nvCxnSpPr>
        <p:spPr>
          <a:xfrm>
            <a:off x="4639378" y="4985656"/>
            <a:ext cx="352029" cy="1221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Jednovýběrové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statistické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srovnávají některou popisnou statistiku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výběru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průměr)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jediným číslem, jehož význam je ze statistického hlediska hodnota cílové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populace.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 hlediska statistické teorie jde o ověření, zda daný vzorek pochází z testované cílové populace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10000"/>
              </a:lnSpc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</a:p>
          <a:p>
            <a:pPr marL="355600" indent="0">
              <a:lnSpc>
                <a:spcPct val="110000"/>
              </a:lnSpc>
              <a:buNone/>
            </a:pPr>
            <a:endParaRPr lang="cs-CZ" altLang="cs-CZ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7913" indent="0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Předpoklad: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rozdělení proměnné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výběru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(vhodné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ověřit vizuálně i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statistickým testem: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94" y="4903790"/>
            <a:ext cx="865769" cy="72147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 bwMode="auto">
          <a:xfrm>
            <a:off x="540094" y="4031834"/>
            <a:ext cx="367577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</a:t>
            </a:r>
            <a:r>
              <a:rPr lang="cs-CZ" dirty="0" err="1" smtClean="0"/>
              <a:t>jednovýběrového</a:t>
            </a:r>
            <a:r>
              <a:rPr lang="cs-CZ" dirty="0" smtClean="0"/>
              <a:t> t-testu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Stanovit nulovou a alternativní hypotézu: </a:t>
            </a:r>
          </a:p>
          <a:p>
            <a:pPr marL="452438" indent="-452438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Průměr výběru je rovný referenční hodnotě.</a:t>
            </a:r>
          </a:p>
          <a:p>
            <a:pPr marL="452438" indent="-452438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 výběru není rovný referenční hodnotě.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rozdělení hodnot 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výběru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(vizuálně i statistickým testem: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zvolená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dvou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Dvouvýběrový</a:t>
            </a:r>
            <a:r>
              <a:rPr lang="cs-CZ" dirty="0" smtClean="0"/>
              <a:t> párový t-test</a:t>
            </a:r>
          </a:p>
          <a:p>
            <a:r>
              <a:rPr lang="cs-CZ" dirty="0" err="1" smtClean="0"/>
              <a:t>Dvouvýběrový</a:t>
            </a:r>
            <a:r>
              <a:rPr lang="cs-CZ" dirty="0" smtClean="0"/>
              <a:t> nepárový t-test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31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Dvouvýběrové</a:t>
            </a:r>
            <a:r>
              <a:rPr lang="cs-CZ" dirty="0" smtClean="0"/>
              <a:t> t-testy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Jedním z nejčastějších úkolů statistické analýzy dat je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srovnání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spojitých dat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 dvou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pacientů. Na výběr je celá škála testů, výběr konkrétního testu se pak odvíjí od toho, zda je o srovnání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párové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nebo 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nepárové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zda je vhodné použít test parametrický (má předpoklady o rozložení dat) nebo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neparametrický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(nemá předpoklady o rozložení dat, nicméně má nižší vypovídací sílu). 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Nejznámějšími testy z této skupiny jsou tzv.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t-testy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používané pro srovnání průměrů dvou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výběrů.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3632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1910</TotalTime>
  <Words>3096</Words>
  <Application>Microsoft Office PowerPoint</Application>
  <PresentationFormat>Vlastní</PresentationFormat>
  <Paragraphs>516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0" baseType="lpstr">
      <vt:lpstr>Arial</vt:lpstr>
      <vt:lpstr>Calibri</vt:lpstr>
      <vt:lpstr>Cambria Math</vt:lpstr>
      <vt:lpstr>Tahoma</vt:lpstr>
      <vt:lpstr>Times New Roman</vt:lpstr>
      <vt:lpstr>Wingdings</vt:lpstr>
      <vt:lpstr>Prezentace_MU_CZ</vt:lpstr>
      <vt:lpstr>BIOSTATISTIKA</vt:lpstr>
      <vt:lpstr>Parametrické testy</vt:lpstr>
      <vt:lpstr>Základní statistické testy</vt:lpstr>
      <vt:lpstr>Parametrické testy</vt:lpstr>
      <vt:lpstr>Statistické testy o parametrech jednoho výběru</vt:lpstr>
      <vt:lpstr>Jednovýběrový t-test</vt:lpstr>
      <vt:lpstr>Výpočet jednovýběrového t-testu</vt:lpstr>
      <vt:lpstr>Statistické testy o parametrech dvou výběrů</vt:lpstr>
      <vt:lpstr>Dvouvýběrové t-testy</vt:lpstr>
      <vt:lpstr>Párový a nepárový t-test</vt:lpstr>
      <vt:lpstr>Nepárový dvouvýběrový t-test</vt:lpstr>
      <vt:lpstr>Výpočet nepárového t-testu</vt:lpstr>
      <vt:lpstr>Párový dvouvýběrový t-test</vt:lpstr>
      <vt:lpstr>Výpočet párového t-testu</vt:lpstr>
      <vt:lpstr>Statistické testy o parametrech tří a více výběrů</vt:lpstr>
      <vt:lpstr>Analýza rozptylu ANOVA</vt:lpstr>
      <vt:lpstr>Analýza rozptylu ANOVA</vt:lpstr>
      <vt:lpstr>Analýza rozptylu – princip</vt:lpstr>
      <vt:lpstr>Analýza rozptylu – výpočet</vt:lpstr>
      <vt:lpstr>Praktické cvičení v programu Statistica</vt:lpstr>
      <vt:lpstr>Datový soubor</vt:lpstr>
      <vt:lpstr>Rehabilitace po mozkovém infarktu</vt:lpstr>
      <vt:lpstr>Rehabilitace po mozkovém infarktu</vt:lpstr>
      <vt:lpstr>Úkol 1.  Jednovýběrový t-test</vt:lpstr>
      <vt:lpstr>Úkol č. 1 – Jednovýběrový t-test</vt:lpstr>
      <vt:lpstr>Úkol č. 1 – Jednovýběrový t-test</vt:lpstr>
      <vt:lpstr>Úkol č. 1 – Ověření normality</vt:lpstr>
      <vt:lpstr>Úkol č. 1 – Řešení v programu Statistica</vt:lpstr>
      <vt:lpstr>Úkol č. 1 – Řešení v programu Statistica</vt:lpstr>
      <vt:lpstr>Úkol č. 1 – Výsledky v Statistica</vt:lpstr>
      <vt:lpstr>Úkol 2. Dvouvýběrový t-test</vt:lpstr>
      <vt:lpstr>Úkol č. 2 – Dvouvýběrový t-test</vt:lpstr>
      <vt:lpstr>Úkol č. 2 – Dvouvýběrový t-test</vt:lpstr>
      <vt:lpstr>Úkol č. 2 – Ověření normality – muži</vt:lpstr>
      <vt:lpstr>Úkol č. 2 – Ověření normality – ženy</vt:lpstr>
      <vt:lpstr>Úkol č. 2 – Řešení v programu Statistica</vt:lpstr>
      <vt:lpstr>Úkol č. 2 – Řešení v programu Statistica</vt:lpstr>
      <vt:lpstr>Úkol č. 2 – Výsledky v Statistica</vt:lpstr>
      <vt:lpstr>Úkol 3. Párový t-test</vt:lpstr>
      <vt:lpstr>Úkol č. 3 – Párový t-test</vt:lpstr>
      <vt:lpstr>Úkol č. 3 – Párový t-test</vt:lpstr>
      <vt:lpstr>Úkol č. 3 – Ověření normality diferencí</vt:lpstr>
      <vt:lpstr>Úkol č. 3 – Řešení v programu Statistica</vt:lpstr>
      <vt:lpstr>Úkol č. 3 – Řešení v programu Statistica</vt:lpstr>
      <vt:lpstr>Úkol č. 3 – Výsledky v Statistica</vt:lpstr>
      <vt:lpstr>Úkol 4. ANOVA</vt:lpstr>
      <vt:lpstr>Úkol č. 4 – ANOVA</vt:lpstr>
      <vt:lpstr>Úkol č. 4 – ANOVA</vt:lpstr>
      <vt:lpstr>Úkol č. 4 – Popis dat a ověření normality</vt:lpstr>
      <vt:lpstr>Úkol č. 4 – Řešení v programu Statistica</vt:lpstr>
      <vt:lpstr>Úkol č. 4 – Řešení v programu Statistica</vt:lpstr>
      <vt:lpstr>Úkol č. 4 – Výsledky v Statistica</vt:lpstr>
      <vt:lpstr>Úkol č. 4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187</cp:revision>
  <cp:lastPrinted>1601-01-01T00:00:00Z</cp:lastPrinted>
  <dcterms:created xsi:type="dcterms:W3CDTF">2019-10-07T06:18:27Z</dcterms:created>
  <dcterms:modified xsi:type="dcterms:W3CDTF">2020-10-05T12:44:13Z</dcterms:modified>
</cp:coreProperties>
</file>