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457" r:id="rId3"/>
    <p:sldId id="459" r:id="rId4"/>
    <p:sldId id="460" r:id="rId5"/>
    <p:sldId id="462" r:id="rId6"/>
    <p:sldId id="367" r:id="rId7"/>
    <p:sldId id="257" r:id="rId8"/>
    <p:sldId id="463" r:id="rId9"/>
    <p:sldId id="464" r:id="rId10"/>
    <p:sldId id="465" r:id="rId11"/>
    <p:sldId id="514" r:id="rId12"/>
    <p:sldId id="380" r:id="rId13"/>
    <p:sldId id="515" r:id="rId14"/>
    <p:sldId id="510" r:id="rId15"/>
    <p:sldId id="511" r:id="rId16"/>
    <p:sldId id="512" r:id="rId17"/>
    <p:sldId id="513" r:id="rId18"/>
    <p:sldId id="318" r:id="rId19"/>
    <p:sldId id="319" r:id="rId20"/>
    <p:sldId id="320" r:id="rId21"/>
    <p:sldId id="321" r:id="rId22"/>
    <p:sldId id="382" r:id="rId23"/>
    <p:sldId id="390" r:id="rId24"/>
    <p:sldId id="391" r:id="rId25"/>
    <p:sldId id="399" r:id="rId26"/>
    <p:sldId id="314" r:id="rId27"/>
    <p:sldId id="400" r:id="rId28"/>
    <p:sldId id="477" r:id="rId29"/>
    <p:sldId id="322" r:id="rId30"/>
    <p:sldId id="478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93" r:id="rId40"/>
    <p:sldId id="494" r:id="rId41"/>
    <p:sldId id="489" r:id="rId42"/>
    <p:sldId id="490" r:id="rId43"/>
    <p:sldId id="491" r:id="rId44"/>
    <p:sldId id="492" r:id="rId4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1280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398873"/>
          </a:xfrm>
        </p:spPr>
        <p:txBody>
          <a:bodyPr/>
          <a:lstStyle/>
          <a:p>
            <a:r>
              <a:rPr lang="cs-CZ" sz="2000" i="1" dirty="0"/>
              <a:t>Tato prezentace je autorským dílem vytvořeným zaměstnanci Masarykovy univerzity</a:t>
            </a:r>
            <a:r>
              <a:rPr lang="cs-CZ" sz="2000" i="1" dirty="0" smtClean="0"/>
              <a:t>. Studenti předmětu </a:t>
            </a:r>
            <a:r>
              <a:rPr lang="cs-CZ" sz="2000" i="1" dirty="0"/>
              <a:t>mají právo pořídit si kopii prezentace pro potřeby vlastního studia</a:t>
            </a:r>
            <a:r>
              <a:rPr lang="cs-CZ" sz="2000" i="1" dirty="0" smtClean="0"/>
              <a:t>. Jakékoliv </a:t>
            </a:r>
            <a:r>
              <a:rPr lang="cs-CZ" sz="2000" i="1" dirty="0"/>
              <a:t>další šíření prezentace nebo její části bez svolení Masarykovy univerzity je v rozporu se </a:t>
            </a:r>
            <a:r>
              <a:rPr lang="cs-CZ" sz="2000" i="1" dirty="0" smtClean="0"/>
              <a:t>zákonem.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9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spolu výskyt dvou nominálních znaků měřených na jediném výběru?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 očí (modrá, zelená, hnědá) a barva vlasů (hnědá, černá, blond) u vybraných 95 studentů jsou nezávislé.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nezávislé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pokud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22502"/>
              </p:ext>
            </p:extLst>
          </p:nvPr>
        </p:nvGraphicFramePr>
        <p:xfrm>
          <a:off x="1030288" y="4715845"/>
          <a:ext cx="40370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Rovnice" r:id="rId3" imgW="2717640" imgH="482400" progId="Equation.3">
                  <p:embed/>
                </p:oleObj>
              </mc:Choice>
              <mc:Fallback>
                <p:oleObj name="Rovnice" r:id="rId3" imgW="2717640" imgH="4824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15845"/>
                        <a:ext cx="403701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5062"/>
              </p:ext>
            </p:extLst>
          </p:nvPr>
        </p:nvGraphicFramePr>
        <p:xfrm>
          <a:off x="6863607" y="4777726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Rovnice" r:id="rId5" imgW="761760" imgH="419040" progId="Equation.3">
                  <p:embed/>
                </p:oleObj>
              </mc:Choice>
              <mc:Fallback>
                <p:oleObj name="Rovnice" r:id="rId5" imgW="761760" imgH="4190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607" y="4777726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73339" y="4410385"/>
            <a:ext cx="327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teoretické četnosti: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15987"/>
              </p:ext>
            </p:extLst>
          </p:nvPr>
        </p:nvGraphicFramePr>
        <p:xfrm>
          <a:off x="3894138" y="5800290"/>
          <a:ext cx="2355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Rovnice" r:id="rId7" imgW="1384200" imgH="241200" progId="Equation.3">
                  <p:embed/>
                </p:oleObj>
              </mc:Choice>
              <mc:Fallback>
                <p:oleObj name="Rovnice" r:id="rId7" imgW="1384200" imgH="2412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5800290"/>
                        <a:ext cx="23558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24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testu: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Jednotlivá pozorování jsou nezávislá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(tj. každý prvek patří jen do jedné buňky kontingenční tabulky)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Podmínka dobré aproximace</a:t>
            </a:r>
          </a:p>
          <a:p>
            <a:pPr marL="452438" indent="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(teoretické) četnosti jsou aspoň v 80 % případů větší nebo rovné 5 a ve 100 % případů nesmí být pod 2 (pokud není tento předpoklad splněn, je vhodné sloučit kategorie s nízkými četnostmi).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Měření síly 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Cramérův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koeficient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Význam hodnot: 0 – zanedbatelná závislost ……... 1 – silná závislost</a:t>
            </a: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nezávislosti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pohlaví s výskytem nemoci?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jsou nezávislé veličiny.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nejsou nezávislé veličiny.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82888"/>
              </p:ext>
            </p:extLst>
          </p:nvPr>
        </p:nvGraphicFramePr>
        <p:xfrm>
          <a:off x="540093" y="5283991"/>
          <a:ext cx="1810947" cy="6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Rovnice" r:id="rId3" imgW="723600" imgH="342720" progId="Equation.3">
                  <p:embed/>
                </p:oleObj>
              </mc:Choice>
              <mc:Fallback>
                <p:oleObj name="Rovnice" r:id="rId3" imgW="723600" imgH="34272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3" y="5283991"/>
                        <a:ext cx="1810947" cy="6336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9876"/>
              </p:ext>
            </p:extLst>
          </p:nvPr>
        </p:nvGraphicFramePr>
        <p:xfrm>
          <a:off x="672918" y="3382969"/>
          <a:ext cx="34612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449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72915" y="28621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48687" y="28605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03753"/>
              </p:ext>
            </p:extLst>
          </p:nvPr>
        </p:nvGraphicFramePr>
        <p:xfrm>
          <a:off x="4510908" y="3381369"/>
          <a:ext cx="3768148" cy="159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241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3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45,1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70*56/87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17*56/87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3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70*31/87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r>
                        <a:rPr lang="cs-CZ" sz="1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17*31/87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41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Šipka doprava 26"/>
          <p:cNvSpPr/>
          <p:nvPr/>
        </p:nvSpPr>
        <p:spPr>
          <a:xfrm>
            <a:off x="5410720" y="545679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145304" y="5369974"/>
            <a:ext cx="218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ezamítáme H</a:t>
            </a:r>
            <a:r>
              <a:rPr lang="cs-CZ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=0,974</m:t>
                      </m:r>
                    </m:oMath>
                  </m:oMathPara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blipFill>
                <a:blip r:embed="rId5"/>
                <a:stretch>
                  <a:fillRect l="-4825" r="-5263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52791"/>
              </p:ext>
            </p:extLst>
          </p:nvPr>
        </p:nvGraphicFramePr>
        <p:xfrm>
          <a:off x="2440208" y="5415608"/>
          <a:ext cx="1000858" cy="3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Rovnice" r:id="rId6" imgW="406080" imgH="203040" progId="Equation.3">
                  <p:embed/>
                </p:oleObj>
              </mc:Choice>
              <mc:Fallback>
                <p:oleObj name="Rovnice" r:id="rId6" imgW="406080" imgH="20304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208" y="5415608"/>
                        <a:ext cx="1000858" cy="3703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5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shody struktury –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Zajímá nás výskyt nominálního znaku u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nezávislých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zájem o sport stejný u děvčat jako u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chlapců?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kategoriální proměnné je stejné v různých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populacích.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17280"/>
              </p:ext>
            </p:extLst>
          </p:nvPr>
        </p:nvGraphicFramePr>
        <p:xfrm>
          <a:off x="896115" y="4404538"/>
          <a:ext cx="480203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ANO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NE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Dívky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Chlapci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>
            <a:off x="5377367" y="5314130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703601" y="512709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7" idx="3"/>
          </p:cNvCxnSpPr>
          <p:nvPr/>
        </p:nvCxnSpPr>
        <p:spPr>
          <a:xfrm flipV="1">
            <a:off x="4105228" y="5711445"/>
            <a:ext cx="1766182" cy="378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431462" y="5922685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871410" y="4747805"/>
            <a:ext cx="3035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Některé marginální četnosti (buď sloupcové nebo řádkové) jsou předem pevně stanoveny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8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Využití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čtyřpolní tabulce s nízkými četnostmi, které znemožňují použití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Pearsonova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chí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-kvadrát testu.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Patří mezi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testy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pracující s daty na nominální škále, v nejjednodušší podobě ve dvou třídách: pozitivní/negativní, úspěch/neúspěch apod.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předpokládá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rovnoměrné zastoupení sledovaného znaku u dvou nezávislých souborů.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103573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Výpočet přesné p-hodnoty jako pravděpodobnosti, s jakou dostaneme za předpokladu platnosti nulové hypotézy tabulku stejně nebo více odlišnou od nulové hypotézy.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se parciální pravděpodobnost čtyřpolní tabulky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Spočítá se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všech možných tabulek při zachování marginálních četností (řádkové a sloupcové součty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Výsledná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p-hodnota je součtem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menších nebo stejných jako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která přísluší pozorované tabulce.</a:t>
            </a:r>
          </a:p>
          <a:p>
            <a:pPr marL="781200" lvl="1" indent="-457200">
              <a:buFont typeface="+mj-lt"/>
              <a:buAutoNum type="arabicPeriod"/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4682"/>
              </p:ext>
            </p:extLst>
          </p:nvPr>
        </p:nvGraphicFramePr>
        <p:xfrm>
          <a:off x="790238" y="2912620"/>
          <a:ext cx="581601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Sledovaný jev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Kontrolní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Experimentální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symetrie –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Opakovaně sledujeme binární proměnnou a zajímá nás, zda došlo ke změně jejího rozdělení.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Výskyt bolesti před a po užití léku.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pokus nemá vliv na výskyt daného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znaku)</a:t>
            </a: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větší než kritická hodnota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rozdělení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jednom stupni volnosti (vhodné pro počty údajů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 + c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&gt; 8), pak nulovou hypotézu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85912"/>
              </p:ext>
            </p:extLst>
          </p:nvPr>
        </p:nvGraphicFramePr>
        <p:xfrm>
          <a:off x="660520" y="3378478"/>
          <a:ext cx="38922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68"/>
              </p:ext>
            </p:extLst>
          </p:nvPr>
        </p:nvGraphicFramePr>
        <p:xfrm>
          <a:off x="1425575" y="2790825"/>
          <a:ext cx="893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Rovnice" r:id="rId3" imgW="495000" imgH="241200" progId="Equation.3">
                  <p:embed/>
                </p:oleObj>
              </mc:Choice>
              <mc:Fallback>
                <p:oleObj name="Rovnice" r:id="rId3" imgW="495000" imgH="2412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790825"/>
                        <a:ext cx="893763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55527"/>
              </p:ext>
            </p:extLst>
          </p:nvPr>
        </p:nvGraphicFramePr>
        <p:xfrm>
          <a:off x="3186932" y="5189809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Rovnice" r:id="rId5" imgW="1054080" imgH="431640" progId="Equation.3">
                  <p:embed/>
                </p:oleObj>
              </mc:Choice>
              <mc:Fallback>
                <p:oleObj name="Rovnice" r:id="rId5" imgW="1054080" imgH="43164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932" y="5189809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63015"/>
              </p:ext>
            </p:extLst>
          </p:nvPr>
        </p:nvGraphicFramePr>
        <p:xfrm>
          <a:off x="1980350" y="5704042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350" y="5704042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21825"/>
              </p:ext>
            </p:extLst>
          </p:nvPr>
        </p:nvGraphicFramePr>
        <p:xfrm>
          <a:off x="4755179" y="3378478"/>
          <a:ext cx="38512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Teoretická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pravděpodobnost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kern="1200" baseline="-250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.1</a:t>
                      </a:r>
                      <a:endParaRPr lang="cs-CZ" sz="1800" i="1" kern="1200" baseline="-25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851260"/>
          </a:xfrm>
        </p:spPr>
        <p:txBody>
          <a:bodyPr/>
          <a:lstStyle/>
          <a:p>
            <a:r>
              <a:rPr lang="cs-CZ" dirty="0" smtClean="0"/>
              <a:t>Kontingenční tabulky</a:t>
            </a:r>
          </a:p>
          <a:p>
            <a:r>
              <a:rPr lang="cs-CZ" dirty="0" err="1" smtClean="0"/>
              <a:t>Pearsonův</a:t>
            </a:r>
            <a:r>
              <a:rPr lang="cs-CZ" dirty="0" smtClean="0"/>
              <a:t> chí-kvadrát test (test dobré shody)</a:t>
            </a:r>
          </a:p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  <a:p>
            <a:r>
              <a:rPr lang="cs-CZ" dirty="0" err="1" smtClean="0"/>
              <a:t>McNemarův</a:t>
            </a:r>
            <a:r>
              <a:rPr lang="cs-CZ" dirty="0" smtClean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72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„Stupeň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stejné procento alespoň částečně soběstačných pacientů (45 až 100 bodů) a zda je tento rozdíl statisticky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významný.“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7105426" y="402304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očekávané a pozorované četnosti v kategoriích.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(205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(123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(43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(36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blipFill>
                <a:blip r:embed="rId3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základního popisu je patrný mírný rozdíl v procentu částečně soběstačných pacientů na konci hospitalizace. U žen je podíl těchto pacientů 77 % oproti 83 % u mužů. </a:t>
            </a: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9" y="2025729"/>
            <a:ext cx="4016969" cy="3089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" y="2025729"/>
            <a:ext cx="4022092" cy="3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" y="1460273"/>
            <a:ext cx="4302934" cy="2840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5" y="2268046"/>
            <a:ext cx="1474508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52674" y="4305077"/>
            <a:ext cx="1834718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567" y="4142342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77 % oproti 83 %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200, 48, 128 a 31, což jsou dostatečně vysoké počty a podmínka dobré aproximace pro použití chí-kvadrát testu je tedy splněna.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0,187,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48" y="3283465"/>
            <a:ext cx="3829247" cy="1047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6" y="1695233"/>
            <a:ext cx="4267419" cy="16764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" y="1695233"/>
            <a:ext cx="4311872" cy="1682836"/>
          </a:xfrm>
          <a:prstGeom prst="rect">
            <a:avLst/>
          </a:prstGeom>
        </p:spPr>
      </p:pic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21592" y="4051507"/>
            <a:ext cx="187019" cy="55248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3599935"/>
            <a:ext cx="801682" cy="4515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Sumarizuje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kategoriálních proměnných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Řádky (r) jsou tvořeny hodnotami (kategoriemi) prvního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znaku, sloupce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(c) hodnotami druhého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 buňce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tabulky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uveden počet případů s hodnotou prvního znaku odpovídající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příslušnému řádku a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druhého znaku s hodnotou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odpovídající příslušnému sloupci.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5555"/>
              </p:ext>
            </p:extLst>
          </p:nvPr>
        </p:nvGraphicFramePr>
        <p:xfrm>
          <a:off x="1415879" y="3908550"/>
          <a:ext cx="48020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3522714733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348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.c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V="1">
            <a:off x="4844469" y="5072512"/>
            <a:ext cx="1565955" cy="228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381124" y="5487585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83782" y="4907306"/>
            <a:ext cx="244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410425" y="4305780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916382" y="4515228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244216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42616" y="4366694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309774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4030" y="514017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916381" y="5690377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7" idx="2"/>
            <a:endCxn id="30" idx="1"/>
          </p:cNvCxnSpPr>
          <p:nvPr/>
        </p:nvCxnSpPr>
        <p:spPr>
          <a:xfrm>
            <a:off x="2646657" y="5857425"/>
            <a:ext cx="1548588" cy="273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4195245" y="5931235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2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Stupeň 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léčených mechanickou </a:t>
            </a:r>
            <a:r>
              <a:rPr lang="cs-CZ" sz="24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procento alespoň částečně soběstačných pacientů (45 až 100 bodů) a zda je tento rozdíl statisticky významný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3988925" y="4602496"/>
            <a:ext cx="1613449" cy="4078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 nemožnosti použít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Spočítá se parciální pravděpodobnost (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všech možných tabulek při zachování marginálních četností. Výsledná p-hodnota je součtem 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menších nebo stejných jako pravděpodobnost, která přísluší námi pozorované tabulce.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p porovnáme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podstupujících mechanickou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blipFill>
                <a:blip r:embed="rId2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základního popisu je patrný mírný rozdíl v procentu částečně soběstačných pacientů na konci hospitalizace. U žen je podíl těchto pacientů 73 % oproti 64 % u mužů. 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4" y="2029211"/>
            <a:ext cx="4017580" cy="31145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7" y="2029211"/>
            <a:ext cx="4019304" cy="30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87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26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484374"/>
            <a:ext cx="4275679" cy="281417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32414" y="1578314"/>
            <a:ext cx="4082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nastavení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Group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jako třídící proměnnou terapii (analýza se tak provede pro všechny druhy terapie samostatně).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9" y="4006486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175789" y="494290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6" name="Šipka doprava 15"/>
          <p:cNvSpPr/>
          <p:nvPr/>
        </p:nvSpPr>
        <p:spPr>
          <a:xfrm rot="1792937">
            <a:off x="4320512" y="413183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6720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20129864">
            <a:off x="3097201" y="272229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9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5" y="3118657"/>
            <a:ext cx="4235668" cy="198130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02417" y="4914677"/>
            <a:ext cx="2736783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exaktního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628" y="4432939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oproti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4,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a 10,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nejsou dostatečně vysoké počty a místo chí-kvadrát testu je tedy vhodné použít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Fisherův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exaktní test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0,700,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02311" y="4630627"/>
            <a:ext cx="206300" cy="34777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4392933"/>
            <a:ext cx="801682" cy="2376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3" y="1608953"/>
            <a:ext cx="4280120" cy="18415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4" y="1608953"/>
            <a:ext cx="4222967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infarktem byla na lůžku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 pro obnovu krevního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oběhu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postižené části mozku.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zvládnutí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byl u pacientů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(BI) jako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vysoce závislý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až 40 bodů)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24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soběstačný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 až 100 bodů) a byli přeloženi 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týdnech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stejně vyhodnocen stupeň soběstačnosti dle BI. Zjistěte, zda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péče vedla ke zvýšení podílu alespoň částečně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soběstačných pacientů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21737" y="1516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794867" y="1576416"/>
            <a:ext cx="1881686" cy="1234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86413" y="2051420"/>
            <a:ext cx="909865" cy="788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3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 pohlaví a výskytu onemocnění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6632"/>
              </p:ext>
            </p:extLst>
          </p:nvPr>
        </p:nvGraphicFramePr>
        <p:xfrm>
          <a:off x="886490" y="2277352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35773"/>
              </p:ext>
            </p:extLst>
          </p:nvPr>
        </p:nvGraphicFramePr>
        <p:xfrm>
          <a:off x="886489" y="4338523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 + 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2" y="1740769"/>
            <a:ext cx="1371600" cy="13716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259745" y="3278852"/>
            <a:ext cx="2125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více nemocní muži nebo ženy?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933516" y="4790253"/>
            <a:ext cx="21785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187883" y="479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483719" y="515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112041" y="5382934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028" y="4587095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112041" y="4964987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261646" y="5150253"/>
            <a:ext cx="8823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4201815" y="5553858"/>
            <a:ext cx="1457837" cy="323520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5645050" y="5543283"/>
            <a:ext cx="498978" cy="10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6494480" y="4379884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je stejný jako počet zlepšení“ 	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není stejný jako počet 	zlepšení.“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pozorované četnosti měnících se stavů.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míru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79030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ꭓ</m:t>
                      </m:r>
                      <m:r>
                        <a:rPr lang="cs-CZ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280−0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280+0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=278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blipFill>
                <a:blip r:embed="rId3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0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14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1455814"/>
            <a:ext cx="4333218" cy="28520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(2x2)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53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" y="3022367"/>
            <a:ext cx="4235668" cy="18288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" y="1618774"/>
            <a:ext cx="5912154" cy="167648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18166" y="4314674"/>
            <a:ext cx="2022599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668" y="3421954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6246331" y="1773629"/>
            <a:ext cx="267744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pacientů,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kterých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došlo ke změně z vysoce závislého stavu do částečně soběstačného je 280. Naopak ke zhoršení nedošlo u žádného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Počty změn jsou v kontingenční tabulce na pozicích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5724873"/>
            <a:ext cx="8472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statistické významnosti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jsme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prokázali, že během rehabilitace se podařilo změnit míru soběstačnost pacientů v denních aktivitách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6"/>
          </p:cNvCxnSpPr>
          <p:nvPr/>
        </p:nvCxnSpPr>
        <p:spPr>
          <a:xfrm>
            <a:off x="4767112" y="4488272"/>
            <a:ext cx="334277" cy="7254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3965430" y="4277691"/>
            <a:ext cx="801682" cy="4211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096001" y="2529408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A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29510" y="2529829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B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92887" y="2695472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C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6396" y="2695893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D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5427" y="4882877"/>
            <a:ext cx="606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hodnoty testových statistik a p-hodnoty podle toho, kde jsou ve výstupní kontingenční tabulce uloženy četnosti, u kterých jsme při opakovaném měření zaznamenali rozdílné výsledky (A/D nebo B/C).</a:t>
            </a:r>
          </a:p>
        </p:txBody>
      </p:sp>
      <p:cxnSp>
        <p:nvCxnSpPr>
          <p:cNvPr id="37" name="Pravoúhlá spojovací čára 24"/>
          <p:cNvCxnSpPr>
            <a:stCxn id="36" idx="1"/>
            <a:endCxn id="38" idx="1"/>
          </p:cNvCxnSpPr>
          <p:nvPr/>
        </p:nvCxnSpPr>
        <p:spPr>
          <a:xfrm rot="10800000">
            <a:off x="706969" y="4531518"/>
            <a:ext cx="68459" cy="766859"/>
          </a:xfrm>
          <a:prstGeom prst="bentConnector3">
            <a:avLst>
              <a:gd name="adj1" fmla="val 433922"/>
            </a:avLst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vá složená závorka 37"/>
          <p:cNvSpPr/>
          <p:nvPr/>
        </p:nvSpPr>
        <p:spPr>
          <a:xfrm>
            <a:off x="706968" y="4356364"/>
            <a:ext cx="171804" cy="343155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Analýza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 umožňuje analyzovat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vazbu mezi dvěma kategoriálními proměnnými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Základním způsobem testování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který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srovnává pozorované četnosti kombinací kategorií oproti očekávaným četnostem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vychází z teoretické situace, kdy je vztah mezi proměnnými náhodný.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dobré shody je využíván také pro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proti očekávaným četnostem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daným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určitým pravidlem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Hardy-Weinbergova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rovnováha v genetice).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Specifickým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typem výstupů odvozených z kontingenčních tabulek jsou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poměry šancí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rizika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využívaná často v medicíně pro identifikaci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rizikových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 pacientů.</a:t>
            </a:r>
          </a:p>
        </p:txBody>
      </p:sp>
    </p:spTree>
    <p:extLst>
      <p:ext uri="{BB962C8B-B14F-4D97-AF65-F5344CB8AC3E}">
        <p14:creationId xmlns:p14="http://schemas.microsoft.com/office/powerpoint/2010/main" val="389338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oproti očekávaným četnostem,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které vychází z teoretické situace, kdy je vztah mezi proměnnými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náhodný.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 </a:t>
            </a:r>
          </a:p>
        </p:txBody>
      </p:sp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99475"/>
              </p:ext>
            </p:extLst>
          </p:nvPr>
        </p:nvGraphicFramePr>
        <p:xfrm>
          <a:off x="3222076" y="3078150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Rovnice" r:id="rId3" imgW="647640" imgH="342720" progId="Equation.3">
                  <p:embed/>
                </p:oleObj>
              </mc:Choice>
              <mc:Fallback>
                <p:oleObj name="Rovnice" r:id="rId3" imgW="647640" imgH="34272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76" y="3078150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2"/>
          <p:cNvSpPr>
            <a:spLocks noChangeShapeType="1"/>
          </p:cNvSpPr>
          <p:nvPr/>
        </p:nvSpPr>
        <p:spPr bwMode="auto">
          <a:xfrm flipV="1">
            <a:off x="4455699" y="3381740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4100" y="283027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36176" y="283027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31804" y="3432704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04488" y="280132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13500" y="2953802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55699" y="27946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7800"/>
              </p:ext>
            </p:extLst>
          </p:nvPr>
        </p:nvGraphicFramePr>
        <p:xfrm>
          <a:off x="782239" y="4211670"/>
          <a:ext cx="914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Rovnice" r:id="rId5" imgW="406080" imgH="342720" progId="Equation.3">
                  <p:embed/>
                </p:oleObj>
              </mc:Choice>
              <mc:Fallback>
                <p:oleObj name="Rovnice" r:id="rId5" imgW="40608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39" y="4211670"/>
                        <a:ext cx="9144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1696182" y="45151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14583" y="396367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176659" y="396367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72287" y="4566106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244971" y="393472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953983" y="4087204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696182" y="3928084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427695" y="4244272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4765041" y="4513537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83442" y="3962067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45518" y="3962067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41146" y="4564501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313830" y="393311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22842" y="4085599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774669" y="39264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583191" y="4242668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 …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evá složená závorka 36"/>
          <p:cNvSpPr/>
          <p:nvPr/>
        </p:nvSpPr>
        <p:spPr>
          <a:xfrm rot="16200000">
            <a:off x="2843310" y="37197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evá složená závorka 37"/>
          <p:cNvSpPr/>
          <p:nvPr/>
        </p:nvSpPr>
        <p:spPr>
          <a:xfrm rot="16200000">
            <a:off x="5931422" y="37181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461611" y="5236042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559348" y="5234437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10 000 lidí hází mincí. V 4 000 případech padne rub a v 6 000 případech padne líc.  Lze výsledek považovat za statisticky významně odlišný od očekávaného poměru 1 : 1?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nastává v poměru 1 : 1.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nenastává v poměru 1 : 1.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Vypočítaná hodnota                                    zamítáme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79858"/>
              </p:ext>
            </p:extLst>
          </p:nvPr>
        </p:nvGraphicFramePr>
        <p:xfrm>
          <a:off x="713554" y="4634880"/>
          <a:ext cx="5573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4" name="Rovnice" r:id="rId3" imgW="2806560" imgH="431640" progId="Equation.3">
                  <p:embed/>
                </p:oleObj>
              </mc:Choice>
              <mc:Fallback>
                <p:oleObj name="Rovnice" r:id="rId3" imgW="2806560" imgH="43164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4634880"/>
                        <a:ext cx="5573713" cy="635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460727" y="4579113"/>
            <a:ext cx="2519202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Tabulková hodnota:</a:t>
            </a:r>
          </a:p>
        </p:txBody>
      </p:sp>
      <p:graphicFrame>
        <p:nvGraphicFramePr>
          <p:cNvPr id="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96807"/>
              </p:ext>
            </p:extLst>
          </p:nvPr>
        </p:nvGraphicFramePr>
        <p:xfrm>
          <a:off x="6718037" y="4951112"/>
          <a:ext cx="1582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5" name="Rovnice" r:id="rId5" imgW="1028520" imgH="342720" progId="Equation.3">
                  <p:embed/>
                </p:oleObj>
              </mc:Choice>
              <mc:Fallback>
                <p:oleObj name="Rovnice" r:id="rId5" imgW="1028520" imgH="342720" progId="Equation.3">
                  <p:embed/>
                  <p:pic>
                    <p:nvPicPr>
                      <p:cNvPr id="737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037" y="4951112"/>
                        <a:ext cx="15827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16202"/>
              </p:ext>
            </p:extLst>
          </p:nvPr>
        </p:nvGraphicFramePr>
        <p:xfrm>
          <a:off x="3469930" y="5607703"/>
          <a:ext cx="1485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6" name="Rovnice" r:id="rId7" imgW="965160" imgH="342720" progId="Equation.3">
                  <p:embed/>
                </p:oleObj>
              </mc:Choice>
              <mc:Fallback>
                <p:oleObj name="Rovnice" r:id="rId7" imgW="965160" imgH="342720" progId="Equation.3">
                  <p:embed/>
                  <p:pic>
                    <p:nvPicPr>
                      <p:cNvPr id="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30" y="5607703"/>
                        <a:ext cx="14859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Šipka doprava 46"/>
          <p:cNvSpPr/>
          <p:nvPr/>
        </p:nvSpPr>
        <p:spPr>
          <a:xfrm>
            <a:off x="5092872" y="575761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83199"/>
              </p:ext>
            </p:extLst>
          </p:nvPr>
        </p:nvGraphicFramePr>
        <p:xfrm>
          <a:off x="713554" y="3845835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7" name="Rovnice" r:id="rId9" imgW="647640" imgH="342720" progId="Equation.3">
                  <p:embed/>
                </p:oleObj>
              </mc:Choice>
              <mc:Fallback>
                <p:oleObj name="Rovnice" r:id="rId9" imgW="64764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3845835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1947177" y="4149425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065578" y="3597955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27654" y="3597955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23282" y="4200389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495966" y="356900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204978" y="3721487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1947177" y="3562367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4476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2 charakteristiky – obdoba nepárového uspořádání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existence vztahu mezi 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skupinou a výskytem nemoci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(tzv. test homogenity)</a:t>
            </a:r>
          </a:p>
          <a:p>
            <a:pPr marL="0" indent="0">
              <a:lnSpc>
                <a:spcPct val="110000"/>
              </a:lnSpc>
              <a:buNone/>
              <a:tabLst>
                <a:tab pos="447675" algn="l"/>
              </a:tabLst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Více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výběrů, jedna charakteristika – obdoba nepárového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věková struktura pacientů s diabetem v </a:t>
            </a: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nemocnicích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symetrii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opakovaně měřena jedna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charakteristika – obdoba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výskytu bolesti před a po léčbě</a:t>
            </a:r>
          </a:p>
        </p:txBody>
      </p:sp>
    </p:spTree>
    <p:extLst>
      <p:ext uri="{BB962C8B-B14F-4D97-AF65-F5344CB8AC3E}">
        <p14:creationId xmlns:p14="http://schemas.microsoft.com/office/powerpoint/2010/main" val="34869480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6456</TotalTime>
  <Words>2768</Words>
  <Application>Microsoft Office PowerPoint</Application>
  <PresentationFormat>Vlastní</PresentationFormat>
  <Paragraphs>576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Prezentace_MU_CZ</vt:lpstr>
      <vt:lpstr>Rovnice</vt:lpstr>
      <vt:lpstr>BIOSTATISTIKA</vt:lpstr>
      <vt:lpstr>Analýza kontingenčních tabulek</vt:lpstr>
      <vt:lpstr>Kontingenční tabulka</vt:lpstr>
      <vt:lpstr>Ukázka kontingenční tabulky</vt:lpstr>
      <vt:lpstr>Analýza kontingenčních tabulek</vt:lpstr>
      <vt:lpstr>Základní statistické testy</vt:lpstr>
      <vt:lpstr>Test dobré shody – princip</vt:lpstr>
      <vt:lpstr>Test dobré shody – příklad</vt:lpstr>
      <vt:lpstr>Analýza kontingenčních tabulek</vt:lpstr>
      <vt:lpstr>Základní statistické testy</vt:lpstr>
      <vt:lpstr>Testování nezávislosti – Pearsonův chí-kvadrát test</vt:lpstr>
      <vt:lpstr>Testování nezávislosti – Pearsonův chí-kvadrát test</vt:lpstr>
      <vt:lpstr>Testování nezávislosti – příklad</vt:lpstr>
      <vt:lpstr>Testování shody struktury – Pearsonův chí-kvadrát test</vt:lpstr>
      <vt:lpstr>Fisherův exaktní test</vt:lpstr>
      <vt:lpstr>Fisherův exaktní test</vt:lpstr>
      <vt:lpstr>Testování symetrie – McNemarův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Pearsonův chí-kvadrát test</vt:lpstr>
      <vt:lpstr>Úkol č. 1 – Pearsonův chí-kvadrát test</vt:lpstr>
      <vt:lpstr>Úkol č. 1 – Pearsonův chí-kvadrát test</vt:lpstr>
      <vt:lpstr>Úkol č. 1 – Popis dat</vt:lpstr>
      <vt:lpstr>Úkol č. 1 – Řešení v programu Statistica</vt:lpstr>
      <vt:lpstr>Úkol č. 1 – Řešení v programu Statistica</vt:lpstr>
      <vt:lpstr>Úkol č. 1 – Řešení v programu Statistica</vt:lpstr>
      <vt:lpstr>Úkol č. 1 – Výsledky v Statistica</vt:lpstr>
      <vt:lpstr>Úkol 2. Fisherův exaktní test</vt:lpstr>
      <vt:lpstr>Úkol č. 2 – Fisherův exaktní test</vt:lpstr>
      <vt:lpstr>Úkol č. 2 – Fisherův exaktní test</vt:lpstr>
      <vt:lpstr>Úkol č. 2 – Popis dat</vt:lpstr>
      <vt:lpstr>Úkol č. 2 – Řešení v programu Statistica</vt:lpstr>
      <vt:lpstr>Úkol č. 2 – Řešení v programu Statistica</vt:lpstr>
      <vt:lpstr>Úkol č. 2 – Řešení v programu Statistica</vt:lpstr>
      <vt:lpstr>Úkol č. 2 – Výsledky v Statistica</vt:lpstr>
      <vt:lpstr>Úkol 3. McNemarův test</vt:lpstr>
      <vt:lpstr>Úkol č. 3 – McNemarův test</vt:lpstr>
      <vt:lpstr>Úkol č. 3 – McNemarův test</vt:lpstr>
      <vt:lpstr>Úkol č. 3 – Řešení v programu Statistica</vt:lpstr>
      <vt:lpstr>Úkol č. 3 – Řešení v programu Statistica</vt:lpstr>
      <vt:lpstr>Úkol č. 3 – Řešení v programu Statistica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337</cp:revision>
  <cp:lastPrinted>1601-01-01T00:00:00Z</cp:lastPrinted>
  <dcterms:created xsi:type="dcterms:W3CDTF">2019-10-07T06:18:27Z</dcterms:created>
  <dcterms:modified xsi:type="dcterms:W3CDTF">2020-10-05T12:45:12Z</dcterms:modified>
</cp:coreProperties>
</file>