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300" r:id="rId6"/>
    <p:sldId id="301" r:id="rId7"/>
    <p:sldId id="299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56" r:id="rId18"/>
    <p:sldId id="257" r:id="rId19"/>
    <p:sldId id="258" r:id="rId20"/>
    <p:sldId id="259" r:id="rId21"/>
    <p:sldId id="260" r:id="rId22"/>
    <p:sldId id="261" r:id="rId23"/>
    <p:sldId id="31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312" r:id="rId38"/>
    <p:sldId id="313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94"/>
    <p:restoredTop sz="94676"/>
  </p:normalViewPr>
  <p:slideViewPr>
    <p:cSldViewPr>
      <p:cViewPr varScale="1">
        <p:scale>
          <a:sx n="122" d="100"/>
          <a:sy n="122" d="100"/>
        </p:scale>
        <p:origin x="5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176C-3292-4FE0-B0B5-6B0E08EDAF4F}" type="datetimeFigureOut">
              <a:rPr lang="cs-CZ" smtClean="0"/>
              <a:pPr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5149-141C-4E5C-97DD-B8FCE47B3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cs-CZ" b="1" dirty="0"/>
              <a:t>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Je komplexní a mnohovrstevný proces s četnými periferními a centrálními vstupy, jehož cílem je za fyziologických okolností zajistit rovnováhu mezi energetickým příjmem a výdejem za účelem udržení stálé hmotnosti a optimálního příjmu živin.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err="1"/>
              <a:t>Leptin</a:t>
            </a:r>
            <a:endParaRPr lang="cs-CZ" b="1" dirty="0"/>
          </a:p>
          <a:p>
            <a:r>
              <a:rPr lang="cs-CZ" dirty="0"/>
              <a:t>Hormon tukové tkáně</a:t>
            </a:r>
          </a:p>
          <a:p>
            <a:r>
              <a:rPr lang="cs-CZ" dirty="0"/>
              <a:t>Stimuluje sekreci </a:t>
            </a:r>
            <a:r>
              <a:rPr lang="cs-CZ" dirty="0" err="1"/>
              <a:t>anorexigenně</a:t>
            </a:r>
            <a:r>
              <a:rPr lang="cs-CZ" dirty="0"/>
              <a:t> působícího </a:t>
            </a:r>
            <a:r>
              <a:rPr lang="cs-CZ" dirty="0" err="1"/>
              <a:t>proopiomelanokodrtinu</a:t>
            </a:r>
            <a:r>
              <a:rPr lang="cs-CZ" dirty="0"/>
              <a:t> (POMC) a inhibuje </a:t>
            </a:r>
            <a:r>
              <a:rPr lang="cs-CZ" dirty="0" err="1"/>
              <a:t>oregigenně</a:t>
            </a:r>
            <a:r>
              <a:rPr lang="cs-CZ" dirty="0"/>
              <a:t> působící </a:t>
            </a:r>
            <a:r>
              <a:rPr lang="cs-CZ" dirty="0" err="1"/>
              <a:t>neuropeptit</a:t>
            </a:r>
            <a:r>
              <a:rPr lang="cs-CZ" dirty="0"/>
              <a:t> Y</a:t>
            </a:r>
          </a:p>
          <a:p>
            <a:r>
              <a:rPr lang="cs-CZ" dirty="0"/>
              <a:t>Většina obézních má hladiny zvýšené, dochází k </a:t>
            </a:r>
            <a:r>
              <a:rPr lang="cs-CZ" dirty="0" err="1"/>
              <a:t>leptinové</a:t>
            </a:r>
            <a:r>
              <a:rPr lang="cs-CZ" dirty="0"/>
              <a:t> rezistenci</a:t>
            </a:r>
          </a:p>
          <a:p>
            <a:pPr>
              <a:buNone/>
            </a:pPr>
            <a:r>
              <a:rPr lang="cs-CZ" b="1" dirty="0" err="1"/>
              <a:t>Adiponektin</a:t>
            </a:r>
            <a:endParaRPr lang="cs-CZ" b="1" dirty="0"/>
          </a:p>
          <a:p>
            <a:r>
              <a:rPr lang="cs-CZ" dirty="0"/>
              <a:t>Ovlivňuje </a:t>
            </a:r>
            <a:r>
              <a:rPr lang="cs-CZ" dirty="0" err="1"/>
              <a:t>inzulinvou</a:t>
            </a:r>
            <a:r>
              <a:rPr lang="cs-CZ" dirty="0"/>
              <a:t> senzitivitu a snižuje příjem potravy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Centrální 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Centrem regulace je hypotalamus. Klíčovou roli hraje </a:t>
            </a:r>
            <a:r>
              <a:rPr lang="cs-CZ" dirty="0" err="1"/>
              <a:t>nucleus</a:t>
            </a:r>
            <a:r>
              <a:rPr lang="cs-CZ" dirty="0"/>
              <a:t> </a:t>
            </a:r>
            <a:r>
              <a:rPr lang="cs-CZ" dirty="0" err="1"/>
              <a:t>arcuatus</a:t>
            </a:r>
            <a:r>
              <a:rPr lang="cs-CZ" dirty="0"/>
              <a:t>. Zde se nacházejí 2 </a:t>
            </a:r>
            <a:r>
              <a:rPr lang="cs-CZ" dirty="0" err="1"/>
              <a:t>subpopulace</a:t>
            </a:r>
            <a:r>
              <a:rPr lang="cs-CZ" dirty="0"/>
              <a:t> neuronů regulujících příjem potravy:</a:t>
            </a:r>
          </a:p>
          <a:p>
            <a:r>
              <a:rPr lang="cs-CZ" dirty="0" err="1"/>
              <a:t>Orexigenní</a:t>
            </a:r>
            <a:r>
              <a:rPr lang="cs-CZ" dirty="0"/>
              <a:t> – </a:t>
            </a:r>
            <a:r>
              <a:rPr lang="cs-CZ" dirty="0" err="1"/>
              <a:t>neuropetit</a:t>
            </a:r>
            <a:r>
              <a:rPr lang="cs-CZ" dirty="0"/>
              <a:t> Y, </a:t>
            </a:r>
            <a:r>
              <a:rPr lang="cs-CZ" dirty="0" err="1"/>
              <a:t>agouti</a:t>
            </a:r>
            <a:r>
              <a:rPr lang="cs-CZ" dirty="0"/>
              <a:t>-</a:t>
            </a:r>
            <a:r>
              <a:rPr lang="cs-CZ" dirty="0" err="1"/>
              <a:t>related</a:t>
            </a:r>
            <a:r>
              <a:rPr lang="cs-CZ" dirty="0"/>
              <a:t> peptide (</a:t>
            </a:r>
            <a:r>
              <a:rPr lang="cs-CZ" dirty="0" err="1"/>
              <a:t>AgRP</a:t>
            </a:r>
            <a:r>
              <a:rPr lang="cs-CZ" dirty="0"/>
              <a:t>)</a:t>
            </a:r>
          </a:p>
          <a:p>
            <a:r>
              <a:rPr lang="cs-CZ" dirty="0" err="1"/>
              <a:t>Anorexigenní</a:t>
            </a:r>
            <a:r>
              <a:rPr lang="cs-CZ" dirty="0"/>
              <a:t>- POMC, CRH, TRH, BDNF, MCH-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/>
              <a:t>Neuropeptid</a:t>
            </a:r>
            <a:r>
              <a:rPr lang="cs-CZ" b="1" dirty="0"/>
              <a:t> Y</a:t>
            </a:r>
          </a:p>
          <a:p>
            <a:r>
              <a:rPr lang="cs-CZ" dirty="0" err="1"/>
              <a:t>Hyperfagii</a:t>
            </a:r>
            <a:r>
              <a:rPr lang="cs-CZ" dirty="0"/>
              <a:t>, inhibuje termogenezi sympatickou nervovou aktivitu, inhibuje </a:t>
            </a:r>
            <a:r>
              <a:rPr lang="cs-CZ" dirty="0" err="1"/>
              <a:t>tyreoideální</a:t>
            </a:r>
            <a:r>
              <a:rPr lang="cs-CZ" dirty="0"/>
              <a:t> osu, stimuluje sekreci inzulinu a snižuje </a:t>
            </a:r>
            <a:r>
              <a:rPr lang="cs-CZ" dirty="0" err="1"/>
              <a:t>energ.výdej</a:t>
            </a:r>
            <a:endParaRPr lang="cs-CZ" dirty="0"/>
          </a:p>
          <a:p>
            <a:pPr>
              <a:buNone/>
            </a:pPr>
            <a:r>
              <a:rPr lang="cs-CZ" b="1" dirty="0" err="1"/>
              <a:t>Melanokortin</a:t>
            </a:r>
            <a:endParaRPr lang="cs-CZ" b="1" dirty="0"/>
          </a:p>
          <a:p>
            <a:r>
              <a:rPr lang="cs-CZ" dirty="0"/>
              <a:t> z POMC</a:t>
            </a:r>
          </a:p>
          <a:p>
            <a:r>
              <a:rPr lang="cs-CZ" dirty="0" err="1"/>
              <a:t>Anorexigenní</a:t>
            </a:r>
            <a:r>
              <a:rPr lang="cs-CZ" dirty="0"/>
              <a:t> působení, zvýšení  </a:t>
            </a:r>
            <a:r>
              <a:rPr lang="cs-CZ" dirty="0" err="1"/>
              <a:t>energ.výdeje</a:t>
            </a:r>
            <a:r>
              <a:rPr lang="cs-CZ" dirty="0"/>
              <a:t> aktivací sympatiku, tyreoidální osy, pokles sekrece inzulinu</a:t>
            </a:r>
          </a:p>
          <a:p>
            <a:pPr>
              <a:buNone/>
            </a:pPr>
            <a:r>
              <a:rPr lang="cs-CZ" b="1" dirty="0" err="1"/>
              <a:t>Kortikoliberin</a:t>
            </a:r>
            <a:endParaRPr lang="cs-CZ" b="1" dirty="0"/>
          </a:p>
          <a:p>
            <a:r>
              <a:rPr lang="cs-CZ" dirty="0" err="1"/>
              <a:t>Stimulovám</a:t>
            </a:r>
            <a:r>
              <a:rPr lang="cs-CZ" dirty="0"/>
              <a:t> stresem, zvyšuje kortizol, </a:t>
            </a:r>
            <a:r>
              <a:rPr lang="cs-CZ" dirty="0" err="1"/>
              <a:t>anoregixenně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06083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Tyreoliberin</a:t>
            </a:r>
            <a:endParaRPr lang="cs-CZ" b="1" dirty="0"/>
          </a:p>
          <a:p>
            <a:r>
              <a:rPr lang="cs-CZ" dirty="0"/>
              <a:t>Stimulován </a:t>
            </a:r>
            <a:r>
              <a:rPr lang="cs-CZ" dirty="0" err="1"/>
              <a:t>melnokortiny</a:t>
            </a:r>
            <a:r>
              <a:rPr lang="cs-CZ" dirty="0"/>
              <a:t>, inhibován hladověním</a:t>
            </a:r>
          </a:p>
          <a:p>
            <a:pPr>
              <a:buNone/>
            </a:pPr>
            <a:r>
              <a:rPr lang="cs-CZ" b="1" dirty="0"/>
              <a:t>BDNF </a:t>
            </a:r>
            <a:r>
              <a:rPr lang="cs-CZ" dirty="0"/>
              <a:t>(</a:t>
            </a:r>
            <a:r>
              <a:rPr lang="cs-CZ" dirty="0" err="1"/>
              <a:t>brain</a:t>
            </a:r>
            <a:r>
              <a:rPr lang="cs-CZ" dirty="0"/>
              <a:t>-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neurotrphic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)</a:t>
            </a:r>
          </a:p>
          <a:p>
            <a:r>
              <a:rPr lang="cs-CZ" dirty="0" err="1"/>
              <a:t>Anorexigenní</a:t>
            </a:r>
            <a:r>
              <a:rPr lang="cs-CZ" dirty="0"/>
              <a:t> </a:t>
            </a:r>
            <a:r>
              <a:rPr lang="cs-CZ" dirty="0" err="1"/>
              <a:t>půs</a:t>
            </a:r>
            <a:r>
              <a:rPr lang="cs-CZ" dirty="0"/>
              <a:t>.</a:t>
            </a:r>
          </a:p>
          <a:p>
            <a:r>
              <a:rPr lang="cs-CZ" dirty="0"/>
              <a:t>Modulátor </a:t>
            </a:r>
            <a:r>
              <a:rPr lang="cs-CZ" dirty="0" err="1"/>
              <a:t>hedonické</a:t>
            </a:r>
            <a:r>
              <a:rPr lang="cs-CZ" dirty="0"/>
              <a:t> regulace</a:t>
            </a:r>
          </a:p>
          <a:p>
            <a:pPr>
              <a:buNone/>
            </a:pPr>
            <a:r>
              <a:rPr lang="cs-CZ" b="1" dirty="0" err="1"/>
              <a:t>Orexiny</a:t>
            </a:r>
            <a:r>
              <a:rPr lang="cs-CZ" b="1" dirty="0"/>
              <a:t> A </a:t>
            </a:r>
            <a:r>
              <a:rPr lang="cs-CZ" b="1" dirty="0" err="1"/>
              <a:t>a</a:t>
            </a:r>
            <a:r>
              <a:rPr lang="cs-CZ" b="1" dirty="0"/>
              <a:t> B</a:t>
            </a:r>
          </a:p>
          <a:p>
            <a:r>
              <a:rPr lang="cs-CZ" dirty="0" err="1"/>
              <a:t>Orexigenní</a:t>
            </a:r>
            <a:r>
              <a:rPr lang="cs-CZ" dirty="0"/>
              <a:t> </a:t>
            </a:r>
            <a:r>
              <a:rPr lang="cs-CZ" dirty="0" err="1"/>
              <a:t>půs</a:t>
            </a:r>
            <a:r>
              <a:rPr lang="cs-CZ" dirty="0"/>
              <a:t>., zvyšují se při hladovění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Hédonická 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Příjem potravy není stimulován pouze nedostatkem energie za účelem udržení energetické rovnováhy. Některé „chutné“ potraviny, jejichž konzumace je spojená s libými pocity a představuje pro konzumenta odměnu, jsou ochotně přijímány i ve stavu sytosti. Z toho vyplývá přítomnost centra odměny v mozku, které stimuluje příjem těchto „chutných“ potravin, a překonává tak </a:t>
            </a:r>
            <a:r>
              <a:rPr lang="cs-CZ" dirty="0" err="1"/>
              <a:t>fyzilogické</a:t>
            </a:r>
            <a:r>
              <a:rPr lang="cs-CZ" dirty="0"/>
              <a:t> homeostatické mechanizmy příjmu potravy.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Mediátory</a:t>
            </a:r>
            <a:r>
              <a:rPr lang="cs-CZ" b="1" dirty="0"/>
              <a:t> hédonické regulace</a:t>
            </a:r>
          </a:p>
          <a:p>
            <a:pPr>
              <a:buNone/>
            </a:pPr>
            <a:r>
              <a:rPr lang="cs-CZ" b="1" i="1" dirty="0" err="1"/>
              <a:t>Endokanabinoidy</a:t>
            </a:r>
            <a:endParaRPr lang="cs-CZ" b="1" i="1" dirty="0"/>
          </a:p>
          <a:p>
            <a:r>
              <a:rPr lang="cs-CZ" dirty="0"/>
              <a:t>zvyšují chuť k jídlu, </a:t>
            </a:r>
            <a:r>
              <a:rPr lang="cs-CZ" dirty="0" err="1"/>
              <a:t>lipogenezi</a:t>
            </a:r>
            <a:r>
              <a:rPr lang="cs-CZ" dirty="0"/>
              <a:t>, hmotnost</a:t>
            </a:r>
          </a:p>
          <a:p>
            <a:r>
              <a:rPr lang="cs-CZ" dirty="0"/>
              <a:t>Snižují inzulinovou senzitivitu</a:t>
            </a:r>
          </a:p>
          <a:p>
            <a:r>
              <a:rPr lang="cs-CZ" dirty="0"/>
              <a:t>Motivace k hledání a zvýšené konzumaci dobrého jídla</a:t>
            </a:r>
          </a:p>
          <a:p>
            <a:pPr>
              <a:buNone/>
            </a:pPr>
            <a:r>
              <a:rPr lang="cs-CZ" b="1" i="1" dirty="0"/>
              <a:t>Endogenní </a:t>
            </a:r>
            <a:r>
              <a:rPr lang="cs-CZ" b="1" i="1" dirty="0" err="1"/>
              <a:t>opioidy</a:t>
            </a:r>
            <a:endParaRPr lang="cs-CZ" b="1" i="1" dirty="0"/>
          </a:p>
          <a:p>
            <a:r>
              <a:rPr lang="cs-CZ" dirty="0"/>
              <a:t>Stimulují u sytých zvířat  příjem chutných potravin ( záchvatovité přejídání 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cs-CZ" b="1" i="1" dirty="0" err="1"/>
              <a:t>Orexiny</a:t>
            </a:r>
            <a:endParaRPr lang="cs-CZ" b="1" i="1" dirty="0"/>
          </a:p>
          <a:p>
            <a:r>
              <a:rPr lang="cs-CZ" dirty="0"/>
              <a:t>Příjem potravy s vysokým obsahem tuku</a:t>
            </a:r>
          </a:p>
          <a:p>
            <a:pPr>
              <a:buNone/>
            </a:pPr>
            <a:r>
              <a:rPr lang="cs-CZ" b="1" i="1" dirty="0"/>
              <a:t>CART (</a:t>
            </a:r>
            <a:r>
              <a:rPr lang="cs-CZ" b="1" i="1" dirty="0" err="1"/>
              <a:t>cocain</a:t>
            </a:r>
            <a:r>
              <a:rPr lang="cs-CZ" b="1" i="1" dirty="0"/>
              <a:t>-</a:t>
            </a:r>
            <a:r>
              <a:rPr lang="cs-CZ" b="1" i="1" dirty="0" err="1"/>
              <a:t>amphetamine</a:t>
            </a:r>
            <a:r>
              <a:rPr lang="cs-CZ" b="1" i="1" dirty="0"/>
              <a:t> </a:t>
            </a:r>
            <a:r>
              <a:rPr lang="cs-CZ" b="1" i="1" dirty="0" err="1"/>
              <a:t>regulated</a:t>
            </a:r>
            <a:r>
              <a:rPr lang="cs-CZ" b="1" i="1" dirty="0"/>
              <a:t> </a:t>
            </a:r>
            <a:r>
              <a:rPr lang="cs-CZ" b="1" i="1" dirty="0" err="1"/>
              <a:t>transcript</a:t>
            </a:r>
            <a:r>
              <a:rPr lang="cs-CZ" b="1" i="1" dirty="0"/>
              <a:t>)</a:t>
            </a:r>
          </a:p>
          <a:p>
            <a:r>
              <a:rPr lang="cs-CZ" dirty="0"/>
              <a:t>Ovlivňuje emoční odezvu na expozici odměnu přinášejícím látkám</a:t>
            </a:r>
          </a:p>
          <a:p>
            <a:pPr>
              <a:buNone/>
            </a:pPr>
            <a:r>
              <a:rPr lang="cs-CZ" b="1" i="1" dirty="0"/>
              <a:t>Dopamin</a:t>
            </a:r>
          </a:p>
          <a:p>
            <a:r>
              <a:rPr lang="cs-CZ" dirty="0"/>
              <a:t>Klíčová role v motivaci k jídlu pro přežití</a:t>
            </a:r>
          </a:p>
          <a:p>
            <a:r>
              <a:rPr lang="cs-CZ" dirty="0"/>
              <a:t>X motivace k jídlu přinášející libé pocity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Endokrinní onemocnění  provázená obezitou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8820472" cy="403244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</a:rPr>
              <a:t>Cushingův</a:t>
            </a:r>
            <a:r>
              <a:rPr lang="cs-CZ" b="1" dirty="0">
                <a:solidFill>
                  <a:schemeClr val="tx1"/>
                </a:solidFill>
              </a:rPr>
              <a:t> syndrom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Hypotyreóza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</a:rPr>
              <a:t>Hypotalamické</a:t>
            </a:r>
            <a:r>
              <a:rPr lang="cs-CZ" b="1" dirty="0">
                <a:solidFill>
                  <a:schemeClr val="tx1"/>
                </a:solidFill>
              </a:rPr>
              <a:t> poruchy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</a:rPr>
              <a:t>Hypopituitarismus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</a:rPr>
              <a:t>Hyperprolaktinemie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r>
              <a:rPr lang="cs-CZ" b="1" dirty="0">
                <a:solidFill>
                  <a:schemeClr val="tx1"/>
                </a:solidFill>
              </a:rPr>
              <a:t>6. </a:t>
            </a:r>
            <a:r>
              <a:rPr lang="cs-CZ" b="1" dirty="0" err="1">
                <a:solidFill>
                  <a:schemeClr val="tx1"/>
                </a:solidFill>
              </a:rPr>
              <a:t>Inzulinom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r>
              <a:rPr lang="cs-CZ" b="1" dirty="0">
                <a:solidFill>
                  <a:schemeClr val="tx1"/>
                </a:solidFill>
              </a:rPr>
              <a:t>7. </a:t>
            </a:r>
            <a:r>
              <a:rPr lang="cs-CZ" b="1" dirty="0" err="1">
                <a:solidFill>
                  <a:schemeClr val="tx1"/>
                </a:solidFill>
              </a:rPr>
              <a:t>Hypogonadismus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r>
              <a:rPr lang="cs-CZ" b="1" dirty="0">
                <a:solidFill>
                  <a:schemeClr val="tx1"/>
                </a:solidFill>
              </a:rPr>
              <a:t>8. </a:t>
            </a:r>
            <a:r>
              <a:rPr lang="cs-CZ" b="1" dirty="0" err="1">
                <a:solidFill>
                  <a:schemeClr val="tx1"/>
                </a:solidFill>
              </a:rPr>
              <a:t>Hyperestrismus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r>
              <a:rPr lang="cs-CZ" b="1" dirty="0">
                <a:solidFill>
                  <a:schemeClr val="tx1"/>
                </a:solidFill>
              </a:rPr>
              <a:t>9. </a:t>
            </a:r>
            <a:r>
              <a:rPr lang="cs-CZ" b="1" dirty="0" err="1">
                <a:solidFill>
                  <a:schemeClr val="tx1"/>
                </a:solidFill>
              </a:rPr>
              <a:t>Sy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polycystických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ovárií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r>
              <a:rPr lang="cs-CZ" b="1" dirty="0">
                <a:solidFill>
                  <a:schemeClr val="tx1"/>
                </a:solidFill>
              </a:rPr>
              <a:t>10.Pseudohypopara-</a:t>
            </a:r>
            <a:r>
              <a:rPr lang="cs-CZ" b="1" dirty="0" err="1">
                <a:solidFill>
                  <a:schemeClr val="tx1"/>
                </a:solidFill>
              </a:rPr>
              <a:t>tyreóza</a:t>
            </a:r>
            <a:endParaRPr lang="cs-CZ" b="1" dirty="0">
              <a:solidFill>
                <a:schemeClr val="tx1"/>
              </a:solidFill>
            </a:endParaRPr>
          </a:p>
          <a:p>
            <a:pPr marL="514350" indent="-514350" algn="l"/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Je onemocnění způsobené nadbytkem glukokortikoidů.</a:t>
            </a:r>
          </a:p>
          <a:p>
            <a:r>
              <a:rPr lang="cs-CZ" b="1" dirty="0"/>
              <a:t>Primární –periferní</a:t>
            </a:r>
          </a:p>
          <a:p>
            <a:r>
              <a:rPr lang="cs-CZ" b="1" dirty="0"/>
              <a:t>Sekundární-centrální ( hypersekrece ACTH adenomem hypofýzy )</a:t>
            </a:r>
          </a:p>
          <a:p>
            <a:r>
              <a:rPr lang="cs-CZ" b="1" dirty="0" err="1"/>
              <a:t>Paraneoplastický</a:t>
            </a:r>
            <a:r>
              <a:rPr lang="cs-CZ" b="1" dirty="0"/>
              <a:t>-ektopický</a:t>
            </a:r>
          </a:p>
          <a:p>
            <a:r>
              <a:rPr lang="cs-CZ" b="1" dirty="0"/>
              <a:t>Exogenní - </a:t>
            </a:r>
            <a:r>
              <a:rPr lang="cs-CZ" b="1" dirty="0" err="1"/>
              <a:t>iatrogenní</a:t>
            </a:r>
            <a:endParaRPr lang="cs-CZ" b="1" dirty="0"/>
          </a:p>
          <a:p>
            <a:endParaRPr lang="cs-CZ" b="1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Cushingův</a:t>
            </a:r>
            <a:r>
              <a:rPr lang="cs-CZ" b="1" dirty="0"/>
              <a:t> syndrom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/>
              <a:t>Primární </a:t>
            </a:r>
            <a:r>
              <a:rPr lang="cs-CZ" dirty="0" err="1"/>
              <a:t>hyperkortizolismus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Klinický obraz:</a:t>
            </a:r>
          </a:p>
          <a:p>
            <a:r>
              <a:rPr lang="cs-CZ" b="1" dirty="0"/>
              <a:t>Obezita centrálního typu, fialové strie na břiše</a:t>
            </a:r>
          </a:p>
          <a:p>
            <a:r>
              <a:rPr lang="cs-CZ" b="1" dirty="0"/>
              <a:t>Atrofie svalů, tenké končetiny</a:t>
            </a:r>
          </a:p>
          <a:p>
            <a:r>
              <a:rPr lang="cs-CZ" b="1" dirty="0"/>
              <a:t>Měsíčkovitý obličej, akné</a:t>
            </a:r>
          </a:p>
          <a:p>
            <a:r>
              <a:rPr lang="cs-CZ" b="1" dirty="0"/>
              <a:t>Ztenčená kůže s tvorbou hematomů</a:t>
            </a:r>
          </a:p>
          <a:p>
            <a:r>
              <a:rPr lang="cs-CZ" b="1" dirty="0" err="1"/>
              <a:t>Amenorhea</a:t>
            </a:r>
            <a:r>
              <a:rPr lang="cs-CZ" b="1" dirty="0"/>
              <a:t>, snížení potence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70C0"/>
                </a:solidFill>
              </a:rPr>
              <a:t>Dělení 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Homeostatická regulace</a:t>
            </a:r>
          </a:p>
          <a:p>
            <a:pPr>
              <a:buNone/>
            </a:pPr>
            <a:r>
              <a:rPr lang="cs-CZ" dirty="0"/>
              <a:t>Řízena fyziologickými mechanismy, faktory </a:t>
            </a:r>
            <a:r>
              <a:rPr lang="cs-CZ" dirty="0" err="1"/>
              <a:t>orexigenními</a:t>
            </a:r>
            <a:r>
              <a:rPr lang="cs-CZ" dirty="0"/>
              <a:t> ( zvyšují chuť k </a:t>
            </a:r>
            <a:r>
              <a:rPr lang="cs-CZ" dirty="0" err="1"/>
              <a:t>jídu</a:t>
            </a:r>
            <a:r>
              <a:rPr lang="cs-CZ" dirty="0"/>
              <a:t> a příjem potravy ) a </a:t>
            </a:r>
            <a:r>
              <a:rPr lang="cs-CZ" dirty="0" err="1"/>
              <a:t>anorexigenními</a:t>
            </a:r>
            <a:r>
              <a:rPr lang="cs-CZ" dirty="0"/>
              <a:t> (snižuje chuť k jídlu a snižují příjem potravy)</a:t>
            </a:r>
          </a:p>
          <a:p>
            <a:r>
              <a:rPr lang="cs-CZ" b="1" dirty="0" err="1"/>
              <a:t>Hedonická</a:t>
            </a:r>
            <a:r>
              <a:rPr lang="cs-CZ" b="1" dirty="0"/>
              <a:t> regulace</a:t>
            </a:r>
          </a:p>
          <a:p>
            <a:pPr>
              <a:buNone/>
            </a:pPr>
            <a:r>
              <a:rPr lang="cs-CZ" dirty="0"/>
              <a:t>Je do určité míry nadřazena homeostatické </a:t>
            </a:r>
            <a:r>
              <a:rPr lang="cs-CZ" dirty="0" err="1"/>
              <a:t>reg</a:t>
            </a:r>
            <a:r>
              <a:rPr lang="cs-CZ" dirty="0"/>
              <a:t>., hlavními </a:t>
            </a:r>
            <a:r>
              <a:rPr lang="cs-CZ" dirty="0" err="1"/>
              <a:t>mediátory</a:t>
            </a:r>
            <a:r>
              <a:rPr lang="cs-CZ" dirty="0"/>
              <a:t> jsou </a:t>
            </a:r>
            <a:r>
              <a:rPr lang="cs-CZ" dirty="0" err="1"/>
              <a:t>opionidy</a:t>
            </a:r>
            <a:r>
              <a:rPr lang="cs-CZ" dirty="0"/>
              <a:t>, </a:t>
            </a:r>
            <a:r>
              <a:rPr lang="cs-CZ" dirty="0" err="1"/>
              <a:t>endokanabinoidy</a:t>
            </a:r>
            <a:r>
              <a:rPr lang="cs-CZ" dirty="0"/>
              <a:t> a dopamin.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14300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283968"/>
          </a:xfrm>
        </p:spPr>
        <p:txBody>
          <a:bodyPr/>
          <a:lstStyle/>
          <a:p>
            <a:r>
              <a:rPr lang="cs-CZ" b="1" dirty="0"/>
              <a:t>Hypertenze</a:t>
            </a:r>
          </a:p>
          <a:p>
            <a:r>
              <a:rPr lang="cs-CZ" b="1" dirty="0"/>
              <a:t>Osteoporóza</a:t>
            </a:r>
          </a:p>
          <a:p>
            <a:r>
              <a:rPr lang="cs-CZ" b="1" dirty="0"/>
              <a:t>Psychické poruchy</a:t>
            </a:r>
          </a:p>
          <a:p>
            <a:r>
              <a:rPr lang="cs-CZ" b="1" dirty="0"/>
              <a:t>Metabolické příznaky – </a:t>
            </a:r>
            <a:r>
              <a:rPr lang="cs-CZ" b="1" dirty="0" err="1"/>
              <a:t>hypokalémie</a:t>
            </a:r>
            <a:r>
              <a:rPr lang="cs-CZ" b="1" dirty="0"/>
              <a:t>, hyperglykémie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Etiologie: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Adenom nadledviny</a:t>
            </a:r>
          </a:p>
          <a:p>
            <a:r>
              <a:rPr lang="cs-CZ" b="1" dirty="0"/>
              <a:t>Karcinom nadledviny</a:t>
            </a:r>
          </a:p>
          <a:p>
            <a:r>
              <a:rPr lang="cs-CZ" b="1" dirty="0" err="1"/>
              <a:t>Nodulární</a:t>
            </a:r>
            <a:r>
              <a:rPr lang="cs-CZ" b="1" dirty="0"/>
              <a:t> bilaterální hyperplazie nadledvin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Diagnostika: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cs-CZ" b="1" dirty="0"/>
              <a:t>Zvýšený kortizol v S,  porucha </a:t>
            </a:r>
            <a:r>
              <a:rPr lang="cs-CZ" b="1" dirty="0" err="1"/>
              <a:t>diurnálního</a:t>
            </a:r>
            <a:r>
              <a:rPr lang="cs-CZ" b="1" dirty="0"/>
              <a:t> rytmu, zvýšený odpad kortizolu močí</a:t>
            </a:r>
          </a:p>
          <a:p>
            <a:r>
              <a:rPr lang="cs-CZ" b="1" dirty="0"/>
              <a:t>Nízká hladina ACTH</a:t>
            </a:r>
          </a:p>
          <a:p>
            <a:r>
              <a:rPr lang="cs-CZ" b="1" dirty="0"/>
              <a:t>Nedochází k </a:t>
            </a:r>
            <a:r>
              <a:rPr lang="cs-CZ" b="1" dirty="0" err="1"/>
              <a:t>supresi</a:t>
            </a:r>
            <a:r>
              <a:rPr lang="cs-CZ" b="1" dirty="0"/>
              <a:t> kortizolu při </a:t>
            </a:r>
            <a:r>
              <a:rPr lang="cs-CZ" b="1" dirty="0" err="1"/>
              <a:t>Dexamethasonovém</a:t>
            </a:r>
            <a:r>
              <a:rPr lang="cs-CZ" b="1" dirty="0"/>
              <a:t> testu ( 8 mg )</a:t>
            </a:r>
          </a:p>
          <a:p>
            <a:r>
              <a:rPr lang="cs-CZ" b="1" dirty="0" err="1"/>
              <a:t>Hypokalemie</a:t>
            </a:r>
            <a:r>
              <a:rPr lang="cs-CZ" b="1" dirty="0"/>
              <a:t>, PGT-DM, polyglobulie, leukocytóza, metabolická alkalóza</a:t>
            </a:r>
          </a:p>
          <a:p>
            <a:r>
              <a:rPr lang="cs-CZ" b="1" dirty="0"/>
              <a:t>Zobrazovací metody: CT, </a:t>
            </a:r>
            <a:r>
              <a:rPr lang="cs-CZ" b="1" dirty="0" err="1"/>
              <a:t>sono</a:t>
            </a:r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Věra - Hrbková\Dokumenty\Obrázky\Cushin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84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Terapie: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147248" cy="3845024"/>
          </a:xfrm>
        </p:spPr>
        <p:txBody>
          <a:bodyPr/>
          <a:lstStyle/>
          <a:p>
            <a:r>
              <a:rPr lang="cs-CZ" b="1" dirty="0"/>
              <a:t>Adrenalektomie postižené nadledviny – adenom, karcinom. Zpravidla nevyžaduje substituční léčbu HCT</a:t>
            </a:r>
          </a:p>
          <a:p>
            <a:r>
              <a:rPr lang="cs-CZ" b="1" dirty="0"/>
              <a:t>Oboustranní adrenalektomie při </a:t>
            </a:r>
            <a:r>
              <a:rPr lang="cs-CZ" b="1" dirty="0" err="1"/>
              <a:t>nodulární</a:t>
            </a:r>
            <a:r>
              <a:rPr lang="cs-CZ" b="1" dirty="0"/>
              <a:t> hyperplazii s doživotní substitucí HCT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/>
              <a:t>Sekundární </a:t>
            </a:r>
            <a:r>
              <a:rPr lang="cs-CZ" b="1" dirty="0" err="1"/>
              <a:t>hyperkortikalismus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Klinický obraz je podobný +:</a:t>
            </a:r>
          </a:p>
          <a:p>
            <a:r>
              <a:rPr lang="cs-CZ" b="1" dirty="0"/>
              <a:t>Vývoj příznaků je pozvolný</a:t>
            </a:r>
          </a:p>
          <a:p>
            <a:r>
              <a:rPr lang="cs-CZ" b="1" dirty="0" err="1"/>
              <a:t>Hirzutismus</a:t>
            </a:r>
            <a:r>
              <a:rPr lang="cs-CZ" b="1" dirty="0"/>
              <a:t> u žen</a:t>
            </a:r>
          </a:p>
          <a:p>
            <a:r>
              <a:rPr lang="cs-CZ" b="1" dirty="0" err="1"/>
              <a:t>Hyperpigmentace</a:t>
            </a:r>
            <a:r>
              <a:rPr lang="cs-CZ" b="1" dirty="0"/>
              <a:t> kůže ( nadbytek ACTH )</a:t>
            </a:r>
          </a:p>
          <a:p>
            <a:r>
              <a:rPr lang="cs-CZ" b="1" dirty="0"/>
              <a:t>Centrální  </a:t>
            </a:r>
            <a:r>
              <a:rPr lang="cs-CZ" b="1" dirty="0" err="1"/>
              <a:t>hypogonadismus</a:t>
            </a:r>
            <a:endParaRPr lang="cs-CZ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Etiologie a patogeneze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219256" cy="2980928"/>
          </a:xfrm>
        </p:spPr>
        <p:txBody>
          <a:bodyPr/>
          <a:lstStyle/>
          <a:p>
            <a:r>
              <a:rPr lang="cs-CZ" b="1" dirty="0"/>
              <a:t>Adenom  hypofýzy s nadprodukcí ACTH</a:t>
            </a:r>
          </a:p>
          <a:p>
            <a:endParaRPr lang="cs-CZ" b="1" dirty="0"/>
          </a:p>
          <a:p>
            <a:r>
              <a:rPr lang="cs-CZ" b="1" dirty="0"/>
              <a:t>Hyperplastické nadledviny s nadprodukcí kortizolu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Zvýšená hladina kortizolu, porucha </a:t>
            </a:r>
            <a:r>
              <a:rPr lang="cs-CZ" b="1" dirty="0" err="1"/>
              <a:t>diurnálního</a:t>
            </a:r>
            <a:r>
              <a:rPr lang="cs-CZ" b="1" dirty="0"/>
              <a:t> rytmu,zvýšený odpad kortizolu U</a:t>
            </a:r>
          </a:p>
          <a:p>
            <a:r>
              <a:rPr lang="cs-CZ" b="1" dirty="0"/>
              <a:t>Zvýšená hladina ACTH</a:t>
            </a:r>
          </a:p>
          <a:p>
            <a:r>
              <a:rPr lang="cs-CZ" b="1" dirty="0" err="1"/>
              <a:t>Suprese</a:t>
            </a:r>
            <a:r>
              <a:rPr lang="cs-CZ" b="1" dirty="0"/>
              <a:t> v 8 mg </a:t>
            </a:r>
            <a:r>
              <a:rPr lang="cs-CZ" b="1" dirty="0" err="1"/>
              <a:t>Dexamethasonovém</a:t>
            </a:r>
            <a:r>
              <a:rPr lang="cs-CZ" b="1" dirty="0"/>
              <a:t> testu</a:t>
            </a:r>
          </a:p>
          <a:p>
            <a:r>
              <a:rPr lang="cs-CZ" b="1" dirty="0"/>
              <a:t>+ dále jako u prim.  </a:t>
            </a:r>
            <a:r>
              <a:rPr lang="cs-CZ" b="1" dirty="0" err="1"/>
              <a:t>Hyperkortizolismu</a:t>
            </a:r>
            <a:endParaRPr lang="cs-CZ" b="1" dirty="0"/>
          </a:p>
          <a:p>
            <a:r>
              <a:rPr lang="cs-CZ" b="1" dirty="0"/>
              <a:t>Zobrazovací metody: MR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Terapie: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Transsfenoidální</a:t>
            </a:r>
            <a:r>
              <a:rPr lang="cs-CZ" b="1" dirty="0"/>
              <a:t>  operace adenomu hypofýzy</a:t>
            </a:r>
          </a:p>
          <a:p>
            <a:r>
              <a:rPr lang="cs-CZ" b="1" dirty="0"/>
              <a:t>Ozáření Leksellovým gama nožem</a:t>
            </a:r>
          </a:p>
          <a:p>
            <a:r>
              <a:rPr lang="cs-CZ" b="1" dirty="0"/>
              <a:t>Medikamentózně: </a:t>
            </a:r>
            <a:r>
              <a:rPr lang="cs-CZ" b="1" dirty="0" err="1"/>
              <a:t>ketokonazol</a:t>
            </a:r>
            <a:endParaRPr lang="cs-CZ" b="1" dirty="0"/>
          </a:p>
          <a:p>
            <a:r>
              <a:rPr lang="cs-CZ" b="1" dirty="0"/>
              <a:t>Bilaterální </a:t>
            </a:r>
            <a:r>
              <a:rPr lang="cs-CZ" b="1" dirty="0" err="1"/>
              <a:t>aderenalektimei</a:t>
            </a:r>
            <a:r>
              <a:rPr lang="cs-CZ" b="1" dirty="0"/>
              <a:t> se nepoužívá pro možnost růstu adenomu hypofýzy ( Nelsonův syndrom 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 err="1"/>
              <a:t>Paraneoplastický</a:t>
            </a:r>
            <a:r>
              <a:rPr lang="cs-CZ" dirty="0"/>
              <a:t>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ACTH je produkováno </a:t>
            </a:r>
            <a:r>
              <a:rPr lang="cs-CZ" b="1" dirty="0" err="1"/>
              <a:t>paraneoplasticky</a:t>
            </a:r>
            <a:endParaRPr lang="cs-CZ" b="1" dirty="0"/>
          </a:p>
          <a:p>
            <a:r>
              <a:rPr lang="cs-CZ" b="1" dirty="0"/>
              <a:t>Karcinom nebo </a:t>
            </a:r>
            <a:r>
              <a:rPr lang="cs-CZ" b="1" dirty="0" err="1"/>
              <a:t>karcinoid</a:t>
            </a:r>
            <a:r>
              <a:rPr lang="cs-CZ" b="1" dirty="0"/>
              <a:t> plic, </a:t>
            </a:r>
            <a:r>
              <a:rPr lang="cs-CZ" b="1" dirty="0" err="1"/>
              <a:t>thymu</a:t>
            </a:r>
            <a:endParaRPr lang="cs-CZ" b="1" dirty="0"/>
          </a:p>
          <a:p>
            <a:r>
              <a:rPr lang="cs-CZ" b="1" dirty="0"/>
              <a:t>Tumory pankreatu</a:t>
            </a:r>
          </a:p>
          <a:p>
            <a:r>
              <a:rPr lang="cs-CZ" b="1" dirty="0" err="1"/>
              <a:t>Feochromocytom</a:t>
            </a:r>
            <a:endParaRPr lang="cs-CZ" b="1" dirty="0"/>
          </a:p>
          <a:p>
            <a:r>
              <a:rPr lang="cs-CZ" b="1" dirty="0" err="1"/>
              <a:t>Mudulární</a:t>
            </a:r>
            <a:r>
              <a:rPr lang="cs-CZ" b="1" dirty="0"/>
              <a:t> karcinom štítné žlázy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Termostatická hypotéza </a:t>
            </a:r>
            <a:r>
              <a:rPr lang="cs-CZ" dirty="0"/>
              <a:t> ( 40.léta 20 stol.) základem je přímý tepelný efekt potravy k udržení stále tělesné teploty</a:t>
            </a:r>
          </a:p>
          <a:p>
            <a:r>
              <a:rPr lang="cs-CZ" b="1" dirty="0" err="1"/>
              <a:t>Lipostatická</a:t>
            </a:r>
            <a:r>
              <a:rPr lang="cs-CZ" b="1" dirty="0"/>
              <a:t> teorie </a:t>
            </a:r>
            <a:r>
              <a:rPr lang="cs-CZ" dirty="0"/>
              <a:t> (50 léta 20.stol.) množství tukových zásob pomocí hypotetického </a:t>
            </a:r>
            <a:r>
              <a:rPr lang="cs-CZ" dirty="0" err="1"/>
              <a:t>působku</a:t>
            </a:r>
            <a:r>
              <a:rPr lang="cs-CZ" dirty="0"/>
              <a:t> regulovaly v mozku příjem potravy</a:t>
            </a:r>
          </a:p>
          <a:p>
            <a:r>
              <a:rPr lang="cs-CZ" b="1" dirty="0" err="1"/>
              <a:t>Glukostatická</a:t>
            </a:r>
            <a:r>
              <a:rPr lang="cs-CZ" b="1" dirty="0"/>
              <a:t> teorie </a:t>
            </a:r>
            <a:r>
              <a:rPr lang="cs-CZ" dirty="0"/>
              <a:t> ( 60 léta 20.stol.) příjem potravy je stimulován poklesem </a:t>
            </a:r>
            <a:r>
              <a:rPr lang="cs-CZ" dirty="0" err="1"/>
              <a:t>glu</a:t>
            </a:r>
            <a:r>
              <a:rPr lang="cs-CZ" dirty="0"/>
              <a:t> v mozku a v játrech, </a:t>
            </a:r>
            <a:endParaRPr lang="cs-CZ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/>
              <a:t>Exogenní-</a:t>
            </a:r>
            <a:r>
              <a:rPr lang="cs-CZ" b="1" dirty="0" err="1"/>
              <a:t>iatrogenní</a:t>
            </a:r>
            <a:r>
              <a:rPr lang="cs-CZ" b="1" dirty="0"/>
              <a:t>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Vyvolaný užíváním kortikoidů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/>
              <a:t>Hypotyreóza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Onemocnění  způsobeno nedostatkem hormonů štítné žlázy.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Hypotalamus – TRH</a:t>
            </a:r>
          </a:p>
          <a:p>
            <a:pPr>
              <a:buNone/>
            </a:pPr>
            <a:r>
              <a:rPr lang="cs-CZ" b="1" dirty="0"/>
              <a:t>Hypofýza         -  TSH</a:t>
            </a:r>
          </a:p>
          <a:p>
            <a:pPr>
              <a:buNone/>
            </a:pPr>
            <a:r>
              <a:rPr lang="cs-CZ" b="1" dirty="0" err="1"/>
              <a:t>Glandula</a:t>
            </a:r>
            <a:r>
              <a:rPr lang="cs-CZ" b="1" dirty="0"/>
              <a:t> </a:t>
            </a:r>
            <a:r>
              <a:rPr lang="cs-CZ" b="1" dirty="0" err="1"/>
              <a:t>thyreoidea</a:t>
            </a:r>
            <a:r>
              <a:rPr lang="cs-CZ" b="1" dirty="0"/>
              <a:t> – T4, T3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Etiologie: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Ztráta funkčního parenchymu </a:t>
            </a:r>
            <a:r>
              <a:rPr lang="cs-CZ" b="1" dirty="0" err="1"/>
              <a:t>št</a:t>
            </a:r>
            <a:r>
              <a:rPr lang="cs-CZ" b="1" dirty="0"/>
              <a:t>. </a:t>
            </a:r>
            <a:r>
              <a:rPr lang="cs-CZ" b="1" dirty="0" err="1"/>
              <a:t>žl</a:t>
            </a:r>
            <a:r>
              <a:rPr lang="cs-CZ" b="1" dirty="0"/>
              <a:t>.</a:t>
            </a:r>
          </a:p>
          <a:p>
            <a:pPr>
              <a:buFontTx/>
              <a:buChar char="-"/>
            </a:pPr>
            <a:r>
              <a:rPr lang="cs-CZ" b="1" dirty="0"/>
              <a:t>chronická autoimunní </a:t>
            </a:r>
            <a:r>
              <a:rPr lang="cs-CZ" b="1" dirty="0" err="1"/>
              <a:t>thyreoiditida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 err="1"/>
              <a:t>iatrogenní</a:t>
            </a:r>
            <a:r>
              <a:rPr lang="cs-CZ" b="1" dirty="0"/>
              <a:t>  </a:t>
            </a:r>
            <a:r>
              <a:rPr lang="cs-CZ" b="1" dirty="0" err="1"/>
              <a:t>strumiprivní</a:t>
            </a:r>
            <a:r>
              <a:rPr lang="cs-CZ" b="1" dirty="0"/>
              <a:t> </a:t>
            </a:r>
            <a:r>
              <a:rPr lang="cs-CZ" b="1" dirty="0" err="1"/>
              <a:t>hyopoithyreóza</a:t>
            </a:r>
            <a:endParaRPr lang="cs-CZ" b="1" dirty="0"/>
          </a:p>
          <a:p>
            <a:r>
              <a:rPr lang="cs-CZ" b="1" dirty="0"/>
              <a:t>Poruchy </a:t>
            </a:r>
            <a:r>
              <a:rPr lang="cs-CZ" b="1" dirty="0" err="1"/>
              <a:t>hormonogeneze</a:t>
            </a:r>
            <a:endParaRPr lang="cs-CZ" b="1" dirty="0"/>
          </a:p>
          <a:p>
            <a:pPr>
              <a:buNone/>
            </a:pPr>
            <a:r>
              <a:rPr lang="cs-CZ" b="1" dirty="0"/>
              <a:t>-enzymatické defekty</a:t>
            </a:r>
          </a:p>
          <a:p>
            <a:pPr>
              <a:buNone/>
            </a:pPr>
            <a:r>
              <a:rPr lang="cs-CZ" b="1" dirty="0"/>
              <a:t>-jodový deficit</a:t>
            </a:r>
          </a:p>
          <a:p>
            <a:r>
              <a:rPr lang="cs-CZ" b="1" dirty="0"/>
              <a:t>Centrální – sekundární </a:t>
            </a:r>
            <a:r>
              <a:rPr lang="cs-CZ" b="1" dirty="0" err="1"/>
              <a:t>hypothyreóza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Snížená metabolická aktivita</a:t>
            </a:r>
          </a:p>
          <a:p>
            <a:r>
              <a:rPr lang="cs-CZ" b="1" dirty="0"/>
              <a:t>Únavnost, spavost, zpomalené reflexy</a:t>
            </a:r>
          </a:p>
          <a:p>
            <a:r>
              <a:rPr lang="cs-CZ" b="1" dirty="0"/>
              <a:t>Hrubý hlas, plechové zápěstí</a:t>
            </a:r>
          </a:p>
          <a:p>
            <a:r>
              <a:rPr lang="cs-CZ" b="1" dirty="0"/>
              <a:t>Suchá kůže,otoky </a:t>
            </a:r>
            <a:r>
              <a:rPr lang="cs-CZ" b="1" dirty="0" err="1"/>
              <a:t>perimaleolárně</a:t>
            </a:r>
            <a:r>
              <a:rPr lang="cs-CZ" b="1" dirty="0"/>
              <a:t>,v obličeji</a:t>
            </a:r>
          </a:p>
          <a:p>
            <a:r>
              <a:rPr lang="cs-CZ" b="1" dirty="0"/>
              <a:t>Deprese</a:t>
            </a:r>
          </a:p>
          <a:p>
            <a:r>
              <a:rPr lang="cs-CZ" b="1" dirty="0"/>
              <a:t>Zimomřivost</a:t>
            </a:r>
          </a:p>
          <a:p>
            <a:r>
              <a:rPr lang="cs-CZ" b="1" dirty="0" err="1"/>
              <a:t>Perikardiální</a:t>
            </a:r>
            <a:r>
              <a:rPr lang="cs-CZ" b="1" dirty="0"/>
              <a:t>, pleurální výpotek, ascites</a:t>
            </a:r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Změny na </a:t>
            </a:r>
            <a:r>
              <a:rPr lang="cs-CZ" b="1" dirty="0" err="1"/>
              <a:t>ekg</a:t>
            </a:r>
            <a:r>
              <a:rPr lang="cs-CZ" b="1" dirty="0"/>
              <a:t>- nízká voltáž</a:t>
            </a:r>
          </a:p>
          <a:p>
            <a:r>
              <a:rPr lang="cs-CZ" b="1" dirty="0"/>
              <a:t>Sklony k nadváze ( snížený klidový energetický výdej + retence tekutin )</a:t>
            </a:r>
          </a:p>
          <a:p>
            <a:r>
              <a:rPr lang="cs-CZ" b="1" dirty="0"/>
              <a:t>Myxedémové koma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Stanovení hladin TSH, fT4</a:t>
            </a:r>
          </a:p>
          <a:p>
            <a:pPr>
              <a:buNone/>
            </a:pPr>
            <a:r>
              <a:rPr lang="cs-CZ" b="1" dirty="0"/>
              <a:t>-  primární  </a:t>
            </a:r>
            <a:r>
              <a:rPr lang="cs-CZ" b="1" dirty="0" err="1"/>
              <a:t>hypotyreózya</a:t>
            </a:r>
            <a:r>
              <a:rPr lang="cs-CZ" b="1" dirty="0"/>
              <a:t>:vysoké TSH, nízký fT4</a:t>
            </a:r>
          </a:p>
          <a:p>
            <a:pPr>
              <a:buNone/>
            </a:pPr>
            <a:r>
              <a:rPr lang="cs-CZ" b="1" dirty="0"/>
              <a:t>-  Sekundární  hypotyreóza: nízké TSH, nízký fT4</a:t>
            </a:r>
          </a:p>
          <a:p>
            <a:r>
              <a:rPr lang="cs-CZ" b="1" dirty="0"/>
              <a:t>Stanovení TPO a TG protilátek</a:t>
            </a:r>
          </a:p>
          <a:p>
            <a:r>
              <a:rPr lang="cs-CZ" b="1" dirty="0" err="1"/>
              <a:t>Sono</a:t>
            </a:r>
            <a:r>
              <a:rPr lang="cs-CZ" b="1" dirty="0"/>
              <a:t> štítné žlázy</a:t>
            </a:r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Substituce </a:t>
            </a:r>
            <a:r>
              <a:rPr lang="cs-CZ" b="1" dirty="0" err="1"/>
              <a:t>levothyroxinem</a:t>
            </a:r>
            <a:r>
              <a:rPr lang="cs-CZ" b="1" dirty="0"/>
              <a:t> (  </a:t>
            </a:r>
            <a:r>
              <a:rPr lang="cs-CZ" b="1" dirty="0" err="1"/>
              <a:t>trijodthyronin</a:t>
            </a:r>
            <a:r>
              <a:rPr lang="cs-CZ" b="1" dirty="0"/>
              <a:t> zřídka ), </a:t>
            </a:r>
            <a:r>
              <a:rPr lang="cs-CZ" b="1" dirty="0" err="1"/>
              <a:t>Letrox</a:t>
            </a:r>
            <a:r>
              <a:rPr lang="cs-CZ" b="1" dirty="0"/>
              <a:t>, </a:t>
            </a:r>
            <a:r>
              <a:rPr lang="cs-CZ" b="1" dirty="0" err="1"/>
              <a:t>Euthyrox</a:t>
            </a:r>
            <a:r>
              <a:rPr lang="cs-CZ" b="1" dirty="0"/>
              <a:t>, </a:t>
            </a:r>
            <a:r>
              <a:rPr lang="cs-CZ" b="1" dirty="0" err="1"/>
              <a:t>Eltroxin</a:t>
            </a:r>
            <a:endParaRPr lang="cs-CZ" b="1" dirty="0"/>
          </a:p>
          <a:p>
            <a:r>
              <a:rPr lang="cs-CZ" b="1" dirty="0"/>
              <a:t>Rychlá substituce v graviditě</a:t>
            </a:r>
          </a:p>
          <a:p>
            <a:r>
              <a:rPr lang="cs-CZ" b="1" dirty="0"/>
              <a:t>Pomalá u pacientů s ICHS</a:t>
            </a:r>
          </a:p>
          <a:p>
            <a:r>
              <a:rPr lang="cs-CZ" b="1" dirty="0"/>
              <a:t>Celoživotní substituce</a:t>
            </a:r>
          </a:p>
          <a:p>
            <a:r>
              <a:rPr lang="cs-CZ" b="1" dirty="0"/>
              <a:t>Myxedémové koma: </a:t>
            </a:r>
            <a:r>
              <a:rPr lang="cs-CZ" b="1" dirty="0" err="1"/>
              <a:t>levothyroxin</a:t>
            </a:r>
            <a:r>
              <a:rPr lang="cs-CZ" b="1" dirty="0"/>
              <a:t>  v infuzi nebo parenterální sondou nebo </a:t>
            </a:r>
            <a:r>
              <a:rPr lang="cs-CZ" b="1" dirty="0" err="1"/>
              <a:t>mikroklyzmatem</a:t>
            </a:r>
            <a:r>
              <a:rPr lang="cs-CZ" b="1" dirty="0"/>
              <a:t> +   kortikoidy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Documents and Settings\Věra - Hrbková\Dokumenty\Obrázky\stru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387424"/>
            <a:ext cx="576064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Documents and Settings\Věra - Hrbková\Dokumenty\Obrázky\417px-Myx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Hypotalamické</a:t>
            </a:r>
            <a:r>
              <a:rPr lang="cs-CZ" b="1" dirty="0"/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Objev </a:t>
            </a:r>
            <a:r>
              <a:rPr lang="cs-CZ" b="1" dirty="0" err="1"/>
              <a:t>hypotalamických</a:t>
            </a:r>
            <a:r>
              <a:rPr lang="cs-CZ" b="1" dirty="0"/>
              <a:t> hormonů začátkem 70 let dokázal, že endokrinní systém je řízen produkty CNS, jež jsou humorální povahy.</a:t>
            </a:r>
          </a:p>
          <a:p>
            <a:pPr>
              <a:buNone/>
            </a:pPr>
            <a:r>
              <a:rPr lang="cs-CZ" b="1" dirty="0" err="1"/>
              <a:t>Roger</a:t>
            </a:r>
            <a:r>
              <a:rPr lang="cs-CZ" b="1" dirty="0"/>
              <a:t> </a:t>
            </a:r>
            <a:r>
              <a:rPr lang="cs-CZ" b="1" dirty="0" err="1"/>
              <a:t>Giullemin</a:t>
            </a:r>
            <a:r>
              <a:rPr lang="cs-CZ" b="1" dirty="0"/>
              <a:t>, </a:t>
            </a:r>
            <a:r>
              <a:rPr lang="cs-CZ" b="1" dirty="0" err="1"/>
              <a:t>Abdrew</a:t>
            </a:r>
            <a:r>
              <a:rPr lang="cs-CZ" b="1" dirty="0"/>
              <a:t> </a:t>
            </a:r>
            <a:r>
              <a:rPr lang="cs-CZ" b="1" dirty="0" err="1"/>
              <a:t>Schally</a:t>
            </a:r>
            <a:r>
              <a:rPr lang="cs-CZ" b="1" dirty="0"/>
              <a:t> dostali  Nobelovu cenu 1977 za objev TRH, </a:t>
            </a:r>
            <a:r>
              <a:rPr lang="cs-CZ" b="1" dirty="0" err="1"/>
              <a:t>GnRH</a:t>
            </a:r>
            <a:endParaRPr lang="cs-CZ" b="1" dirty="0"/>
          </a:p>
          <a:p>
            <a:pPr>
              <a:buNone/>
            </a:pPr>
            <a:r>
              <a:rPr lang="cs-CZ" b="1" dirty="0"/>
              <a:t>MUDr. Vratislav </a:t>
            </a:r>
            <a:r>
              <a:rPr lang="cs-CZ" b="1" dirty="0" err="1"/>
              <a:t>Screiber</a:t>
            </a:r>
            <a:r>
              <a:rPr lang="cs-CZ" b="1" dirty="0"/>
              <a:t>  jako jeden z prvních upozornil na </a:t>
            </a:r>
            <a:r>
              <a:rPr lang="cs-CZ" b="1" dirty="0" err="1"/>
              <a:t>existaneci</a:t>
            </a:r>
            <a:r>
              <a:rPr lang="cs-CZ" b="1" dirty="0"/>
              <a:t> hypotalamových hormonů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b="1" dirty="0"/>
              <a:t>Homeostatická 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 oblasti hypotalamu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Organické procesy v oblasti hypotalamu vedou:</a:t>
            </a:r>
          </a:p>
          <a:p>
            <a:r>
              <a:rPr lang="cs-CZ" b="1" dirty="0"/>
              <a:t>Poruchy spánku ( somnolence,insomnie )</a:t>
            </a:r>
          </a:p>
          <a:p>
            <a:r>
              <a:rPr lang="cs-CZ" b="1" dirty="0"/>
              <a:t>Poruchy termoregulace (pyrexie, hypotermie)</a:t>
            </a:r>
          </a:p>
          <a:p>
            <a:r>
              <a:rPr lang="cs-CZ" b="1" dirty="0"/>
              <a:t>Poruchy pocitu hladu ( bulimie, anorexie )</a:t>
            </a:r>
          </a:p>
          <a:p>
            <a:r>
              <a:rPr lang="cs-CZ" b="1" dirty="0"/>
              <a:t>Poruchy pocitu žízně ( polydipsie, adipsie )</a:t>
            </a:r>
          </a:p>
          <a:p>
            <a:r>
              <a:rPr lang="cs-CZ" b="1" dirty="0"/>
              <a:t>Poruchy psychiky ( deprese, záchvaty zuřivosti)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Hypopituitarismus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Označujeme nedostatečnou sekreci jednoho (selektivní ) , několika  nebo všech hormonů adenohypofýzy ( </a:t>
            </a:r>
            <a:r>
              <a:rPr lang="cs-CZ" b="1" dirty="0" err="1"/>
              <a:t>panhypopituitarismus</a:t>
            </a:r>
            <a:r>
              <a:rPr lang="cs-CZ" b="1" dirty="0"/>
              <a:t> ).</a:t>
            </a:r>
          </a:p>
          <a:p>
            <a:pPr>
              <a:buNone/>
            </a:pPr>
            <a:r>
              <a:rPr lang="cs-CZ" b="1" dirty="0"/>
              <a:t>U dětí: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Prénatálně</a:t>
            </a:r>
            <a:r>
              <a:rPr lang="cs-CZ" b="1" dirty="0"/>
              <a:t> –</a:t>
            </a:r>
            <a:r>
              <a:rPr lang="cs-CZ" b="1" dirty="0" err="1"/>
              <a:t>genovýdefekt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Perinatálně-porodní trauma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Postnatálně- tumor či radioterapie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U dospělých: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Adenomy hypofýzy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Kraniofarnygeom</a:t>
            </a:r>
            <a:r>
              <a:rPr lang="cs-CZ" b="1" dirty="0"/>
              <a:t>, </a:t>
            </a:r>
            <a:r>
              <a:rPr lang="cs-CZ" b="1" dirty="0" err="1"/>
              <a:t>meningeom</a:t>
            </a:r>
            <a:r>
              <a:rPr lang="cs-CZ" b="1" dirty="0"/>
              <a:t>, gliomy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Hypofyzární nebo </a:t>
            </a:r>
            <a:r>
              <a:rPr lang="cs-CZ" b="1" dirty="0" err="1"/>
              <a:t>hypotalamická</a:t>
            </a:r>
            <a:r>
              <a:rPr lang="cs-CZ" b="1" dirty="0"/>
              <a:t> cysta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Syndrom prázdné </a:t>
            </a:r>
            <a:r>
              <a:rPr lang="cs-CZ" b="1" dirty="0" err="1"/>
              <a:t>selly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Poporodní nekróza hypofýzy </a:t>
            </a:r>
            <a:r>
              <a:rPr lang="cs-CZ" b="1" dirty="0" err="1"/>
              <a:t>Sheehanův</a:t>
            </a:r>
            <a:r>
              <a:rPr lang="cs-CZ" b="1" dirty="0"/>
              <a:t> </a:t>
            </a:r>
            <a:r>
              <a:rPr lang="cs-CZ" b="1" dirty="0" err="1"/>
              <a:t>sy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Infiltrační a infekční procesy ( sarkoidóza, hemochromatóza,virová encefalitida 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Deficit FSH, LH ( </a:t>
            </a:r>
            <a:r>
              <a:rPr lang="cs-CZ" b="1" dirty="0" err="1"/>
              <a:t>amenorhea</a:t>
            </a:r>
            <a:r>
              <a:rPr lang="cs-CZ" b="1" dirty="0"/>
              <a:t>, impotence)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Deficit TSH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ACTH ( slabost,  hypotenze 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Prolaktin  (chybí laktace 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GH ( centripetální obezita , snížená výkonnost ))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Hyperprolaktinemie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Vede k ovariální nedostatečnosti snížením  reaktivity  </a:t>
            </a:r>
            <a:r>
              <a:rPr lang="cs-CZ" b="1" dirty="0" err="1"/>
              <a:t>ovárií</a:t>
            </a:r>
            <a:r>
              <a:rPr lang="cs-CZ" b="1" dirty="0"/>
              <a:t> na FSH, LH a také  </a:t>
            </a:r>
            <a:r>
              <a:rPr lang="cs-CZ" b="1" dirty="0" err="1"/>
              <a:t>nedostetčným</a:t>
            </a:r>
            <a:r>
              <a:rPr lang="cs-CZ" b="1" dirty="0"/>
              <a:t> výdejem LH, FSH z hypofýzy.</a:t>
            </a:r>
          </a:p>
          <a:p>
            <a:pPr>
              <a:buNone/>
            </a:pPr>
            <a:r>
              <a:rPr lang="cs-CZ" b="1" dirty="0"/>
              <a:t>Etiologie:</a:t>
            </a:r>
          </a:p>
          <a:p>
            <a:r>
              <a:rPr lang="cs-CZ" b="1" dirty="0" err="1"/>
              <a:t>Prolaktinomy</a:t>
            </a:r>
            <a:r>
              <a:rPr lang="cs-CZ" b="1" dirty="0"/>
              <a:t> – adenomy hypofýzy</a:t>
            </a:r>
          </a:p>
          <a:p>
            <a:pPr>
              <a:buNone/>
            </a:pPr>
            <a:r>
              <a:rPr lang="cs-CZ" b="1" dirty="0"/>
              <a:t>Klinický obraz:</a:t>
            </a:r>
          </a:p>
          <a:p>
            <a:r>
              <a:rPr lang="cs-CZ" b="1" dirty="0"/>
              <a:t>Dysfunkční krvácení nebo </a:t>
            </a:r>
            <a:r>
              <a:rPr lang="cs-CZ" b="1" dirty="0" err="1"/>
              <a:t>amenorhea</a:t>
            </a:r>
            <a:endParaRPr lang="cs-CZ" b="1" dirty="0"/>
          </a:p>
          <a:p>
            <a:r>
              <a:rPr lang="cs-CZ" b="1" dirty="0" err="1"/>
              <a:t>Galaktorhea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Terapie: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Dopaminergní</a:t>
            </a:r>
            <a:r>
              <a:rPr lang="cs-CZ" b="1" dirty="0"/>
              <a:t> agonisté</a:t>
            </a:r>
          </a:p>
          <a:p>
            <a:r>
              <a:rPr lang="cs-CZ" b="1" dirty="0"/>
              <a:t>Operace hypofýzy</a:t>
            </a:r>
          </a:p>
          <a:p>
            <a:r>
              <a:rPr lang="cs-CZ" b="1" dirty="0"/>
              <a:t>Ozáření Leksellovým gama nožem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Inzulinom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Je inzulin produkující nádor vyrůstající z endokrinního systému Langerhansových ostrůvků způsobující symptomy hypoglykemie)</a:t>
            </a:r>
          </a:p>
          <a:p>
            <a:r>
              <a:rPr lang="cs-CZ" b="1" dirty="0"/>
              <a:t>40%  pacientů má nadváhu</a:t>
            </a:r>
          </a:p>
          <a:p>
            <a:r>
              <a:rPr lang="cs-CZ" b="1" dirty="0"/>
              <a:t>Symptomatologie hypoglykemie</a:t>
            </a:r>
          </a:p>
          <a:p>
            <a:r>
              <a:rPr lang="cs-CZ" b="1" dirty="0"/>
              <a:t>Terapie operace nádoru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Hypogonadismus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Periferní – poruchy varlat u M, </a:t>
            </a:r>
            <a:r>
              <a:rPr lang="cs-CZ" b="1" dirty="0" err="1"/>
              <a:t>ovárií</a:t>
            </a:r>
            <a:r>
              <a:rPr lang="cs-CZ" b="1" dirty="0"/>
              <a:t> u Ž</a:t>
            </a:r>
          </a:p>
          <a:p>
            <a:r>
              <a:rPr lang="cs-CZ" b="1" dirty="0"/>
              <a:t>Centrální – poruchy </a:t>
            </a:r>
            <a:r>
              <a:rPr lang="cs-CZ" b="1" dirty="0" err="1"/>
              <a:t>hypotalamo</a:t>
            </a:r>
            <a:r>
              <a:rPr lang="cs-CZ" b="1" dirty="0"/>
              <a:t>-hypofyzárního systému</a:t>
            </a:r>
          </a:p>
          <a:p>
            <a:r>
              <a:rPr lang="cs-CZ" b="1" dirty="0"/>
              <a:t>Porucha citlivosti tkání na pohlavní hormony</a:t>
            </a:r>
          </a:p>
          <a:p>
            <a:r>
              <a:rPr lang="cs-CZ" b="1" dirty="0"/>
              <a:t>Následky jiných onemocnění, která jsou primárně lokalizována mimo reprodukční systém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/>
              <a:t>Obezita a </a:t>
            </a:r>
            <a:r>
              <a:rPr lang="cs-CZ" b="1" dirty="0" err="1"/>
              <a:t>gonadální</a:t>
            </a:r>
            <a:r>
              <a:rPr lang="cs-CZ" b="1" dirty="0"/>
              <a:t> 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Snížená hladina </a:t>
            </a:r>
            <a:r>
              <a:rPr lang="cs-CZ" b="1" dirty="0" err="1"/>
              <a:t>gonadální</a:t>
            </a:r>
            <a:r>
              <a:rPr lang="cs-CZ" b="1" dirty="0"/>
              <a:t> steroidů ( TST a E) se podílí na  vzestupu viscerálního tuku s věkem</a:t>
            </a:r>
          </a:p>
          <a:p>
            <a:r>
              <a:rPr lang="cs-CZ" b="1" dirty="0"/>
              <a:t>Hromadění viscerálního tuku u Ž vede k vyšší koncentraci volných androgenů</a:t>
            </a:r>
          </a:p>
          <a:p>
            <a:r>
              <a:rPr lang="cs-CZ" b="1" dirty="0"/>
              <a:t>U obou pohlaví vede viscerální obezita ke snížení hladin SHBG</a:t>
            </a:r>
          </a:p>
          <a:p>
            <a:r>
              <a:rPr lang="cs-CZ" b="1" dirty="0"/>
              <a:t>V tukové tkáni dochází ke zvýšené tvorbě estrogenů z androgenů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Hyperestrismus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Vede u žen k poruchám menstruačního cyklu a sterilitě</a:t>
            </a:r>
          </a:p>
          <a:p>
            <a:r>
              <a:rPr lang="cs-CZ" b="1" dirty="0"/>
              <a:t>Vede k vyššímu výskytu hormonálně závislých nádorů ( ca prsu, ca děložního hrdla )</a:t>
            </a:r>
          </a:p>
          <a:p>
            <a:r>
              <a:rPr lang="cs-CZ" b="1" dirty="0"/>
              <a:t>Vede k </a:t>
            </a:r>
            <a:r>
              <a:rPr lang="cs-CZ" b="1" dirty="0" err="1"/>
              <a:t>trombembilickým</a:t>
            </a:r>
            <a:r>
              <a:rPr lang="cs-CZ" b="1" dirty="0"/>
              <a:t> komplikacím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Periferní krátkodobá regulace příjmu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Reguluje velikost jednotlivé porce pomocí pocitu  nasycení.</a:t>
            </a:r>
          </a:p>
          <a:p>
            <a:r>
              <a:rPr lang="cs-CZ" b="1" dirty="0" err="1"/>
              <a:t>Nutrienty</a:t>
            </a:r>
            <a:r>
              <a:rPr lang="cs-CZ" b="1" dirty="0"/>
              <a:t> </a:t>
            </a:r>
            <a:r>
              <a:rPr lang="cs-CZ" dirty="0"/>
              <a:t> ( glukóza, MK, AMK, laktát ) inhibují příjem potravy přímo v hypotalamu nebo prostřednictvím sekrece gastrointestinálních hormonů</a:t>
            </a:r>
          </a:p>
          <a:p>
            <a:r>
              <a:rPr lang="cs-CZ" b="1" dirty="0" err="1"/>
              <a:t>Mechanoreceptory</a:t>
            </a:r>
            <a:r>
              <a:rPr lang="cs-CZ" b="1" dirty="0"/>
              <a:t> v GIT cestou n. vagus</a:t>
            </a:r>
          </a:p>
          <a:p>
            <a:r>
              <a:rPr lang="cs-CZ" b="1" dirty="0" err="1"/>
              <a:t>Chemoreceptoty</a:t>
            </a:r>
            <a:r>
              <a:rPr lang="cs-CZ" b="1" dirty="0"/>
              <a:t> v GIT</a:t>
            </a:r>
          </a:p>
          <a:p>
            <a:r>
              <a:rPr lang="cs-CZ" b="1" dirty="0" err="1"/>
              <a:t>Monoaminy</a:t>
            </a:r>
            <a:r>
              <a:rPr lang="cs-CZ" b="1" dirty="0"/>
              <a:t> a agonisté </a:t>
            </a:r>
            <a:r>
              <a:rPr lang="cs-CZ" b="1" dirty="0" err="1"/>
              <a:t>adrenergních</a:t>
            </a:r>
            <a:r>
              <a:rPr lang="cs-CZ" b="1" dirty="0"/>
              <a:t> receptorů </a:t>
            </a:r>
            <a:r>
              <a:rPr lang="cs-CZ" dirty="0"/>
              <a:t>(</a:t>
            </a:r>
            <a:r>
              <a:rPr lang="cs-CZ" dirty="0" err="1"/>
              <a:t>anorexigonní</a:t>
            </a:r>
            <a:r>
              <a:rPr lang="cs-CZ" dirty="0"/>
              <a:t> působení )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/>
              <a:t>Syndrom </a:t>
            </a:r>
            <a:r>
              <a:rPr lang="cs-CZ" b="1" dirty="0" err="1"/>
              <a:t>polycystických</a:t>
            </a:r>
            <a:r>
              <a:rPr lang="cs-CZ" b="1" dirty="0"/>
              <a:t> ovarií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Stein a </a:t>
            </a:r>
            <a:r>
              <a:rPr lang="cs-CZ" b="1" dirty="0" err="1"/>
              <a:t>Leventhal</a:t>
            </a:r>
            <a:r>
              <a:rPr lang="cs-CZ" b="1" dirty="0"/>
              <a:t> v r. 1935 popsali syndrom, který se skládá:</a:t>
            </a:r>
          </a:p>
          <a:p>
            <a:r>
              <a:rPr lang="cs-CZ" b="1" dirty="0" err="1"/>
              <a:t>Polycystických</a:t>
            </a:r>
            <a:r>
              <a:rPr lang="cs-CZ" b="1" dirty="0"/>
              <a:t> ovarií</a:t>
            </a:r>
          </a:p>
          <a:p>
            <a:r>
              <a:rPr lang="cs-CZ" b="1" dirty="0"/>
              <a:t>Amenorey</a:t>
            </a:r>
          </a:p>
          <a:p>
            <a:r>
              <a:rPr lang="cs-CZ" b="1" dirty="0" err="1"/>
              <a:t>Hirzutismu</a:t>
            </a:r>
            <a:endParaRPr lang="cs-CZ" b="1" dirty="0"/>
          </a:p>
          <a:p>
            <a:r>
              <a:rPr lang="cs-CZ" b="1" dirty="0"/>
              <a:t>Obezity</a:t>
            </a:r>
          </a:p>
          <a:p>
            <a:pPr>
              <a:buNone/>
            </a:pPr>
            <a:r>
              <a:rPr lang="cs-CZ" b="1" dirty="0"/>
              <a:t>Koncem 20.stol. Se </a:t>
            </a:r>
            <a:r>
              <a:rPr lang="cs-CZ" b="1" dirty="0" err="1"/>
              <a:t>nazává</a:t>
            </a:r>
            <a:r>
              <a:rPr lang="cs-CZ" b="1" dirty="0"/>
              <a:t> „ Funkční ovariální </a:t>
            </a:r>
            <a:r>
              <a:rPr lang="cs-CZ" b="1" dirty="0" err="1"/>
              <a:t>hyperandrogenismus</a:t>
            </a:r>
            <a:r>
              <a:rPr lang="cs-CZ" b="1" dirty="0"/>
              <a:t> „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Dnešní definice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Porucha ovulace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Klinický projev </a:t>
            </a:r>
            <a:r>
              <a:rPr lang="cs-CZ" b="1" dirty="0" err="1"/>
              <a:t>hyperandrogenismu</a:t>
            </a:r>
            <a:r>
              <a:rPr lang="cs-CZ" b="1" dirty="0"/>
              <a:t> nebo </a:t>
            </a:r>
            <a:r>
              <a:rPr lang="cs-CZ" b="1" dirty="0" err="1"/>
              <a:t>hyperandrogenemií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Vyloučení jiných </a:t>
            </a:r>
            <a:r>
              <a:rPr lang="cs-CZ" b="1" dirty="0" err="1"/>
              <a:t>příči</a:t>
            </a:r>
            <a:r>
              <a:rPr lang="cs-CZ" b="1" dirty="0"/>
              <a:t> </a:t>
            </a:r>
            <a:r>
              <a:rPr lang="cs-CZ" b="1" dirty="0" err="1"/>
              <a:t>hyperandrogenemie</a:t>
            </a:r>
            <a:r>
              <a:rPr lang="cs-CZ" b="1" dirty="0"/>
              <a:t> nebo anovulace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Oligo</a:t>
            </a:r>
            <a:r>
              <a:rPr lang="cs-CZ" b="1" dirty="0"/>
              <a:t>-amenorea</a:t>
            </a:r>
          </a:p>
          <a:p>
            <a:r>
              <a:rPr lang="cs-CZ" b="1" dirty="0" err="1"/>
              <a:t>Hirzutismus</a:t>
            </a:r>
            <a:endParaRPr lang="cs-CZ" b="1" dirty="0"/>
          </a:p>
          <a:p>
            <a:r>
              <a:rPr lang="cs-CZ" b="1" dirty="0"/>
              <a:t>Obezita 16-49% žen</a:t>
            </a:r>
          </a:p>
          <a:p>
            <a:r>
              <a:rPr lang="cs-CZ" b="1" dirty="0"/>
              <a:t>+-  UZ změny na ovariích</a:t>
            </a:r>
          </a:p>
          <a:p>
            <a:pPr>
              <a:buNone/>
            </a:pPr>
            <a:r>
              <a:rPr lang="cs-CZ" b="1" dirty="0"/>
              <a:t>Laboratorně:</a:t>
            </a:r>
          </a:p>
          <a:p>
            <a:r>
              <a:rPr lang="cs-CZ" b="1" dirty="0"/>
              <a:t>Zvýšené hodnoty LH,  poměr LH:FSH větší než 2, zvýšené hladiny TST nebo </a:t>
            </a:r>
            <a:r>
              <a:rPr lang="cs-CZ" b="1" dirty="0" err="1"/>
              <a:t>androstendionu</a:t>
            </a:r>
            <a:endParaRPr lang="cs-CZ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b="1" dirty="0"/>
            </a:br>
            <a:r>
              <a:rPr lang="cs-CZ" b="1" dirty="0"/>
              <a:t>Terapie: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Úprava fertility: </a:t>
            </a:r>
            <a:r>
              <a:rPr lang="cs-CZ" b="1" dirty="0" err="1"/>
              <a:t>klomifen</a:t>
            </a:r>
            <a:r>
              <a:rPr lang="cs-CZ" b="1" dirty="0"/>
              <a:t>, </a:t>
            </a:r>
            <a:r>
              <a:rPr lang="cs-CZ" b="1" dirty="0" err="1"/>
              <a:t>gonadoliberiny</a:t>
            </a:r>
            <a:endParaRPr lang="cs-CZ" b="1" dirty="0"/>
          </a:p>
          <a:p>
            <a:r>
              <a:rPr lang="cs-CZ" b="1" dirty="0"/>
              <a:t>Není cílem fertilita: </a:t>
            </a:r>
            <a:r>
              <a:rPr lang="cs-CZ" b="1" dirty="0" err="1"/>
              <a:t>blokátory</a:t>
            </a:r>
            <a:r>
              <a:rPr lang="cs-CZ" b="1" dirty="0"/>
              <a:t> ovulace nebo </a:t>
            </a:r>
            <a:r>
              <a:rPr lang="cs-CZ" b="1" dirty="0" err="1"/>
              <a:t>antiandrogeny</a:t>
            </a:r>
            <a:endParaRPr lang="cs-CZ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b="1" dirty="0" err="1"/>
              <a:t>Pseudohypoparatyreóza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Nebo-li rezistence na PTH</a:t>
            </a:r>
          </a:p>
          <a:p>
            <a:pPr>
              <a:buNone/>
            </a:pPr>
            <a:r>
              <a:rPr lang="cs-CZ" b="1" dirty="0" err="1"/>
              <a:t>Pseudohypoparatyreóza</a:t>
            </a:r>
            <a:r>
              <a:rPr lang="cs-CZ" b="1" dirty="0"/>
              <a:t> I:</a:t>
            </a:r>
          </a:p>
          <a:p>
            <a:r>
              <a:rPr lang="cs-CZ" b="1" dirty="0" err="1"/>
              <a:t>Albrightova</a:t>
            </a:r>
            <a:r>
              <a:rPr lang="cs-CZ" b="1" dirty="0"/>
              <a:t> hereditární </a:t>
            </a:r>
            <a:r>
              <a:rPr lang="cs-CZ" b="1" dirty="0" err="1"/>
              <a:t>osteodystrofie</a:t>
            </a:r>
            <a:endParaRPr lang="cs-CZ" b="1" dirty="0"/>
          </a:p>
          <a:p>
            <a:r>
              <a:rPr lang="cs-CZ" b="1" dirty="0"/>
              <a:t>Malý vzrůst, </a:t>
            </a:r>
            <a:r>
              <a:rPr lang="cs-CZ" b="1" dirty="0" err="1"/>
              <a:t>brachydaktýlie</a:t>
            </a:r>
            <a:r>
              <a:rPr lang="cs-CZ" b="1" dirty="0"/>
              <a:t>, okrouhlá tvář, obezita, krátké metakarpy, </a:t>
            </a:r>
            <a:r>
              <a:rPr lang="cs-CZ" b="1" dirty="0" err="1"/>
              <a:t>metatarzy</a:t>
            </a:r>
            <a:r>
              <a:rPr lang="cs-CZ" b="1" dirty="0"/>
              <a:t> a subkutánní kalcifikace</a:t>
            </a:r>
          </a:p>
          <a:p>
            <a:pPr>
              <a:buNone/>
            </a:pPr>
            <a:r>
              <a:rPr lang="cs-CZ" b="1" dirty="0" err="1"/>
              <a:t>Pseudohypoparatyreóza</a:t>
            </a:r>
            <a:r>
              <a:rPr lang="cs-CZ" b="1" dirty="0"/>
              <a:t>  II:</a:t>
            </a:r>
          </a:p>
          <a:p>
            <a:r>
              <a:rPr lang="cs-CZ" b="1" dirty="0"/>
              <a:t>Nemají známky </a:t>
            </a:r>
            <a:r>
              <a:rPr lang="cs-CZ" b="1" dirty="0" err="1"/>
              <a:t>Albrightovi</a:t>
            </a:r>
            <a:r>
              <a:rPr lang="cs-CZ" b="1" dirty="0"/>
              <a:t> </a:t>
            </a:r>
            <a:r>
              <a:rPr lang="cs-CZ" b="1"/>
              <a:t>osteodystrofie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Gastrointestinální hormony </a:t>
            </a:r>
            <a:r>
              <a:rPr lang="cs-CZ" dirty="0"/>
              <a:t>periferně ovlivňují GIT (motilita střev) a centrálně v hypotalamu zvyšují sekreci </a:t>
            </a:r>
            <a:r>
              <a:rPr lang="cs-CZ" dirty="0" err="1"/>
              <a:t>anorexigenních</a:t>
            </a:r>
            <a:r>
              <a:rPr lang="cs-CZ" dirty="0"/>
              <a:t> a snižují sekreci </a:t>
            </a:r>
            <a:r>
              <a:rPr lang="cs-CZ" dirty="0" err="1"/>
              <a:t>orexigenních</a:t>
            </a:r>
            <a:r>
              <a:rPr lang="cs-CZ" dirty="0"/>
              <a:t> </a:t>
            </a:r>
            <a:r>
              <a:rPr lang="cs-CZ" dirty="0" err="1"/>
              <a:t>neuromodiátorů</a:t>
            </a:r>
            <a:r>
              <a:rPr lang="cs-CZ" dirty="0"/>
              <a:t>.</a:t>
            </a:r>
          </a:p>
          <a:p>
            <a:endParaRPr lang="cs-CZ" b="1" dirty="0"/>
          </a:p>
          <a:p>
            <a:pPr>
              <a:buNone/>
            </a:pPr>
            <a:r>
              <a:rPr lang="cs-CZ" b="1" dirty="0"/>
              <a:t>Většina hormonů GIT působí </a:t>
            </a:r>
            <a:r>
              <a:rPr lang="cs-CZ" b="1" dirty="0" err="1"/>
              <a:t>anorexigenně</a:t>
            </a:r>
            <a:r>
              <a:rPr lang="cs-CZ" b="1" dirty="0"/>
              <a:t>, </a:t>
            </a:r>
            <a:r>
              <a:rPr lang="cs-CZ" b="1" dirty="0" err="1"/>
              <a:t>orexigenně</a:t>
            </a:r>
            <a:r>
              <a:rPr lang="cs-CZ" b="1" dirty="0"/>
              <a:t> působí jen </a:t>
            </a:r>
            <a:r>
              <a:rPr lang="cs-CZ" b="1" dirty="0" err="1"/>
              <a:t>ghrelin</a:t>
            </a:r>
            <a:r>
              <a:rPr lang="cs-CZ" b="1" dirty="0"/>
              <a:t> a  částečně inzulin.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C:\Documents and Settings\Věra - Hrbková\Dokumenty\Obrázky\příjem potravy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16093280" cy="12889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Documents and Settings\Věra - Hrbková\Dokumenty\Obrázky\příjem potravy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3136" y="-1395536"/>
            <a:ext cx="15841760" cy="1769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Periferní dlouhodobá regulace příjmu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Spočívá v navození pocitu sytosti a snížení pocitu hladu, ovlivňuje tak frekvenci jednotlivých jídel.</a:t>
            </a:r>
          </a:p>
          <a:p>
            <a:pPr>
              <a:buNone/>
            </a:pPr>
            <a:r>
              <a:rPr lang="cs-CZ" b="1" dirty="0"/>
              <a:t>Inzulin</a:t>
            </a:r>
          </a:p>
          <a:p>
            <a:r>
              <a:rPr lang="cs-CZ" dirty="0"/>
              <a:t>Akutně periferně působí přes hypoglykemii </a:t>
            </a:r>
            <a:r>
              <a:rPr lang="cs-CZ" dirty="0" err="1"/>
              <a:t>orexigenně</a:t>
            </a:r>
            <a:endParaRPr lang="cs-CZ" dirty="0"/>
          </a:p>
          <a:p>
            <a:r>
              <a:rPr lang="cs-CZ" dirty="0"/>
              <a:t>Dlouhodobě periferně jako ukazatel tukových zásob působí </a:t>
            </a:r>
            <a:r>
              <a:rPr lang="cs-CZ" dirty="0" err="1"/>
              <a:t>anorexigenně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1554</Words>
  <Application>Microsoft Office PowerPoint</Application>
  <PresentationFormat>Předvádění na obrazovce (4:3)</PresentationFormat>
  <Paragraphs>265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Arial</vt:lpstr>
      <vt:lpstr>Calibri</vt:lpstr>
      <vt:lpstr>Motiv sady Office</vt:lpstr>
      <vt:lpstr>Regulace příjmu potravy</vt:lpstr>
      <vt:lpstr>Dělení regulace příjmu potravy</vt:lpstr>
      <vt:lpstr>Historie</vt:lpstr>
      <vt:lpstr>Homeostatická regulace příjmu potravy</vt:lpstr>
      <vt:lpstr>Periferní krátkodobá regulace příjmu potravin</vt:lpstr>
      <vt:lpstr>Prezentace aplikace PowerPoint</vt:lpstr>
      <vt:lpstr>Prezentace aplikace PowerPoint</vt:lpstr>
      <vt:lpstr>Prezentace aplikace PowerPoint</vt:lpstr>
      <vt:lpstr>Periferní dlouhodobá regulace příjmu potravin</vt:lpstr>
      <vt:lpstr>Prezentace aplikace PowerPoint</vt:lpstr>
      <vt:lpstr>Centrální regulace příjmu potravy</vt:lpstr>
      <vt:lpstr>Prezentace aplikace PowerPoint</vt:lpstr>
      <vt:lpstr>Prezentace aplikace PowerPoint</vt:lpstr>
      <vt:lpstr>Hédonická regulace příjmu potravy</vt:lpstr>
      <vt:lpstr>Prezentace aplikace PowerPoint</vt:lpstr>
      <vt:lpstr>Prezentace aplikace PowerPoint</vt:lpstr>
      <vt:lpstr>Endokrinní onemocnění  provázená obezitou</vt:lpstr>
      <vt:lpstr>Cushingův syndrom</vt:lpstr>
      <vt:lpstr>Primární hyperkortizolismus</vt:lpstr>
      <vt:lpstr>Prezentace aplikace PowerPoint</vt:lpstr>
      <vt:lpstr>Etiologie: </vt:lpstr>
      <vt:lpstr>Diagnostika:</vt:lpstr>
      <vt:lpstr>Prezentace aplikace PowerPoint</vt:lpstr>
      <vt:lpstr>Terapie:</vt:lpstr>
      <vt:lpstr>Sekundární hyperkortikalismus</vt:lpstr>
      <vt:lpstr>Etiologie a patogeneze</vt:lpstr>
      <vt:lpstr>Diagnostika</vt:lpstr>
      <vt:lpstr>Terapie:</vt:lpstr>
      <vt:lpstr>Paraneoplastický CS</vt:lpstr>
      <vt:lpstr>Exogenní-iatrogenní CS</vt:lpstr>
      <vt:lpstr>Hypotyreóza</vt:lpstr>
      <vt:lpstr>Etiologie:</vt:lpstr>
      <vt:lpstr>Klinický obraz</vt:lpstr>
      <vt:lpstr>Prezentace aplikace PowerPoint</vt:lpstr>
      <vt:lpstr>Diagnostika</vt:lpstr>
      <vt:lpstr>Terapie</vt:lpstr>
      <vt:lpstr>Prezentace aplikace PowerPoint</vt:lpstr>
      <vt:lpstr>Prezentace aplikace PowerPoint</vt:lpstr>
      <vt:lpstr>Hypotalamické poruchy</vt:lpstr>
      <vt:lpstr>Poruchy v oblasti hypotalamu</vt:lpstr>
      <vt:lpstr>Hypopituitarismus</vt:lpstr>
      <vt:lpstr>U dospělých:</vt:lpstr>
      <vt:lpstr>Klinický obraz</vt:lpstr>
      <vt:lpstr>Hyperprolaktinemie</vt:lpstr>
      <vt:lpstr>Terapie:</vt:lpstr>
      <vt:lpstr>Inzulinom</vt:lpstr>
      <vt:lpstr>Hypogonadismus</vt:lpstr>
      <vt:lpstr>Obezita a gonadální steroidy</vt:lpstr>
      <vt:lpstr>Hyperestrismus</vt:lpstr>
      <vt:lpstr>Syndrom polycystických ovarií</vt:lpstr>
      <vt:lpstr>Dnešní definice :</vt:lpstr>
      <vt:lpstr>Klinický obraz</vt:lpstr>
      <vt:lpstr> Terapie: </vt:lpstr>
      <vt:lpstr>Pseudohypoparatyreóza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Endokrinní onemocnění  provázená obezitou</dc:title>
  <dc:creator>Your User Name</dc:creator>
  <cp:lastModifiedBy>Halina Matějová</cp:lastModifiedBy>
  <cp:revision>77</cp:revision>
  <dcterms:created xsi:type="dcterms:W3CDTF">2011-11-13T15:08:36Z</dcterms:created>
  <dcterms:modified xsi:type="dcterms:W3CDTF">2023-04-27T19:24:02Z</dcterms:modified>
</cp:coreProperties>
</file>