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2" r:id="rId3"/>
    <p:sldId id="257" r:id="rId4"/>
    <p:sldId id="261" r:id="rId5"/>
    <p:sldId id="262" r:id="rId6"/>
    <p:sldId id="263" r:id="rId7"/>
    <p:sldId id="264" r:id="rId8"/>
    <p:sldId id="265" r:id="rId9"/>
    <p:sldId id="290" r:id="rId10"/>
    <p:sldId id="289" r:id="rId11"/>
    <p:sldId id="266" r:id="rId12"/>
    <p:sldId id="291" r:id="rId13"/>
    <p:sldId id="267" r:id="rId14"/>
    <p:sldId id="294" r:id="rId15"/>
    <p:sldId id="268" r:id="rId16"/>
    <p:sldId id="293" r:id="rId17"/>
    <p:sldId id="269" r:id="rId18"/>
    <p:sldId id="270" r:id="rId19"/>
    <p:sldId id="271" r:id="rId20"/>
    <p:sldId id="272" r:id="rId21"/>
    <p:sldId id="299" r:id="rId22"/>
    <p:sldId id="258" r:id="rId23"/>
    <p:sldId id="295" r:id="rId24"/>
    <p:sldId id="296" r:id="rId25"/>
    <p:sldId id="297" r:id="rId26"/>
    <p:sldId id="273" r:id="rId27"/>
    <p:sldId id="298" r:id="rId28"/>
    <p:sldId id="274" r:id="rId29"/>
    <p:sldId id="275" r:id="rId30"/>
    <p:sldId id="276" r:id="rId31"/>
    <p:sldId id="277" r:id="rId32"/>
    <p:sldId id="278" r:id="rId33"/>
    <p:sldId id="305" r:id="rId34"/>
    <p:sldId id="259" r:id="rId35"/>
    <p:sldId id="279" r:id="rId36"/>
    <p:sldId id="300" r:id="rId37"/>
    <p:sldId id="280" r:id="rId38"/>
    <p:sldId id="281" r:id="rId39"/>
    <p:sldId id="282" r:id="rId40"/>
    <p:sldId id="301" r:id="rId41"/>
    <p:sldId id="260" r:id="rId42"/>
    <p:sldId id="309" r:id="rId43"/>
    <p:sldId id="285" r:id="rId44"/>
    <p:sldId id="307" r:id="rId45"/>
    <p:sldId id="306" r:id="rId46"/>
    <p:sldId id="302" r:id="rId47"/>
    <p:sldId id="286" r:id="rId48"/>
    <p:sldId id="287" r:id="rId49"/>
    <p:sldId id="288" r:id="rId50"/>
    <p:sldId id="304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1" autoAdjust="0"/>
    <p:restoredTop sz="62348" autoAdjust="0"/>
  </p:normalViewPr>
  <p:slideViewPr>
    <p:cSldViewPr snapToGrid="0">
      <p:cViewPr varScale="1">
        <p:scale>
          <a:sx n="41" d="100"/>
          <a:sy n="41" d="100"/>
        </p:scale>
        <p:origin x="1204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elaboratore.cz/seznam-vysetreni/molekularni-biologie/item/pai-1-inhibitor-plazminogenoveho-aktivatoru-4g-5g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achykardie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98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</a:t>
            </a:r>
            <a:r>
              <a:rPr lang="en-GB" dirty="0" err="1"/>
              <a:t>ěkterá</a:t>
            </a:r>
            <a:r>
              <a:rPr lang="en-GB" dirty="0"/>
              <a:t> </a:t>
            </a:r>
            <a:r>
              <a:rPr lang="en-GB" dirty="0" err="1"/>
              <a:t>literatura</a:t>
            </a:r>
            <a:r>
              <a:rPr lang="en-GB" dirty="0"/>
              <a:t> </a:t>
            </a:r>
            <a:r>
              <a:rPr lang="en-GB" dirty="0" err="1"/>
              <a:t>udává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 MS </a:t>
            </a:r>
            <a:r>
              <a:rPr lang="en-GB" dirty="0" err="1"/>
              <a:t>již</a:t>
            </a:r>
            <a:r>
              <a:rPr lang="en-GB" dirty="0"/>
              <a:t> od </a:t>
            </a:r>
            <a:r>
              <a:rPr lang="en-GB" dirty="0" err="1"/>
              <a:t>obvodu</a:t>
            </a:r>
            <a:r>
              <a:rPr lang="en-GB" dirty="0"/>
              <a:t> </a:t>
            </a:r>
            <a:r>
              <a:rPr lang="en-GB" dirty="0" err="1"/>
              <a:t>pasu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nadváze</a:t>
            </a:r>
            <a:r>
              <a:rPr lang="en-GB" dirty="0"/>
              <a:t> </a:t>
            </a:r>
            <a:r>
              <a:rPr lang="en-GB" dirty="0" err="1"/>
              <a:t>tj</a:t>
            </a:r>
            <a:r>
              <a:rPr lang="en-GB" dirty="0"/>
              <a:t>. 94 cm pro </a:t>
            </a:r>
            <a:r>
              <a:rPr lang="en-GB" dirty="0" err="1"/>
              <a:t>muže</a:t>
            </a:r>
            <a:r>
              <a:rPr lang="en-GB" dirty="0"/>
              <a:t> a 80 cm pro </a:t>
            </a:r>
            <a:r>
              <a:rPr lang="en-GB" dirty="0" err="1"/>
              <a:t>ženy</a:t>
            </a:r>
            <a:r>
              <a:rPr lang="cs-CZ" dirty="0"/>
              <a:t>.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6164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6588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1602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4258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</a:t>
            </a:r>
            <a:r>
              <a:rPr lang="en-GB" dirty="0" err="1"/>
              <a:t>zajímavost</a:t>
            </a:r>
            <a:r>
              <a:rPr lang="en-GB" dirty="0"/>
              <a:t>: </a:t>
            </a:r>
            <a:r>
              <a:rPr lang="en-GB" dirty="0" err="1"/>
              <a:t>syndrom</a:t>
            </a:r>
            <a:r>
              <a:rPr lang="en-GB" dirty="0"/>
              <a:t> </a:t>
            </a:r>
            <a:r>
              <a:rPr lang="en-GB" dirty="0" err="1"/>
              <a:t>nízké</a:t>
            </a:r>
            <a:r>
              <a:rPr lang="en-GB" dirty="0"/>
              <a:t> </a:t>
            </a:r>
            <a:r>
              <a:rPr lang="en-GB" dirty="0" err="1"/>
              <a:t>porodní</a:t>
            </a:r>
            <a:r>
              <a:rPr lang="en-GB" dirty="0"/>
              <a:t> </a:t>
            </a:r>
            <a:r>
              <a:rPr lang="en-GB" dirty="0" err="1"/>
              <a:t>hmotnosti</a:t>
            </a:r>
            <a:r>
              <a:rPr lang="en-GB" dirty="0"/>
              <a:t> – v </a:t>
            </a:r>
            <a:r>
              <a:rPr lang="en-GB" dirty="0" err="1"/>
              <a:t>anamnéze</a:t>
            </a:r>
            <a:r>
              <a:rPr lang="en-GB" dirty="0"/>
              <a:t> u </a:t>
            </a:r>
            <a:r>
              <a:rPr lang="en-GB" dirty="0" err="1"/>
              <a:t>lidí</a:t>
            </a:r>
            <a:r>
              <a:rPr lang="en-GB" dirty="0"/>
              <a:t> s MS; </a:t>
            </a:r>
            <a:r>
              <a:rPr lang="en-GB" dirty="0" err="1"/>
              <a:t>domněnka</a:t>
            </a:r>
            <a:r>
              <a:rPr lang="en-GB" dirty="0"/>
              <a:t> </a:t>
            </a:r>
            <a:r>
              <a:rPr lang="en-GB" dirty="0" err="1"/>
              <a:t>určitého</a:t>
            </a:r>
            <a:r>
              <a:rPr lang="en-GB" dirty="0"/>
              <a:t> </a:t>
            </a:r>
            <a:r>
              <a:rPr lang="en-GB" dirty="0" err="1"/>
              <a:t>naprogramování</a:t>
            </a:r>
            <a:r>
              <a:rPr lang="en-GB" dirty="0"/>
              <a:t> </a:t>
            </a:r>
            <a:r>
              <a:rPr lang="en-GB" dirty="0" err="1"/>
              <a:t>organismu</a:t>
            </a:r>
            <a:r>
              <a:rPr lang="en-GB" dirty="0"/>
              <a:t> </a:t>
            </a:r>
            <a:r>
              <a:rPr lang="cs-CZ" dirty="0"/>
              <a:t>-</a:t>
            </a:r>
            <a:r>
              <a:rPr lang="en-GB" dirty="0"/>
              <a:t> </a:t>
            </a:r>
            <a:r>
              <a:rPr lang="en-GB" dirty="0" err="1"/>
              <a:t>nízká</a:t>
            </a:r>
            <a:r>
              <a:rPr lang="en-GB" dirty="0"/>
              <a:t> </a:t>
            </a:r>
            <a:r>
              <a:rPr lang="en-GB" dirty="0" err="1"/>
              <a:t>porodní</a:t>
            </a:r>
            <a:r>
              <a:rPr lang="en-GB" dirty="0"/>
              <a:t> </a:t>
            </a:r>
            <a:r>
              <a:rPr lang="en-GB" dirty="0" err="1"/>
              <a:t>hmotnost</a:t>
            </a:r>
            <a:r>
              <a:rPr lang="en-GB" dirty="0"/>
              <a:t> </a:t>
            </a:r>
            <a:r>
              <a:rPr lang="en-GB" dirty="0" err="1"/>
              <a:t>předurčí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dirty="0"/>
              <a:t> k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náchylnosti</a:t>
            </a:r>
            <a:r>
              <a:rPr lang="en-GB" dirty="0"/>
              <a:t> k </a:t>
            </a:r>
            <a:r>
              <a:rPr lang="en-GB" dirty="0" err="1"/>
              <a:t>rozvoji</a:t>
            </a:r>
            <a:r>
              <a:rPr lang="en-GB" dirty="0"/>
              <a:t> </a:t>
            </a:r>
            <a:r>
              <a:rPr lang="en-GB" dirty="0" err="1"/>
              <a:t>hypertenze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DM II.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703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0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5111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2328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4548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64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en-GB" dirty="0" err="1"/>
              <a:t>etabolický</a:t>
            </a:r>
            <a:r>
              <a:rPr lang="en-GB" dirty="0"/>
              <a:t> </a:t>
            </a:r>
            <a:r>
              <a:rPr lang="en-GB" dirty="0" err="1"/>
              <a:t>syndrom</a:t>
            </a:r>
            <a:r>
              <a:rPr lang="en-GB" dirty="0"/>
              <a:t> je </a:t>
            </a:r>
            <a:r>
              <a:rPr lang="en-GB" dirty="0" err="1"/>
              <a:t>onemocnění</a:t>
            </a:r>
            <a:r>
              <a:rPr lang="en-GB" dirty="0"/>
              <a:t> s </a:t>
            </a:r>
            <a:r>
              <a:rPr lang="en-GB" dirty="0" err="1"/>
              <a:t>vysokým</a:t>
            </a:r>
            <a:r>
              <a:rPr lang="en-GB" dirty="0"/>
              <a:t> </a:t>
            </a:r>
            <a:r>
              <a:rPr lang="en-GB" dirty="0" err="1"/>
              <a:t>výskytem</a:t>
            </a:r>
            <a:r>
              <a:rPr lang="en-GB" dirty="0"/>
              <a:t> a v </a:t>
            </a:r>
            <a:r>
              <a:rPr lang="en-GB" dirty="0" err="1"/>
              <a:t>našich</a:t>
            </a:r>
            <a:r>
              <a:rPr lang="en-GB" dirty="0"/>
              <a:t> </a:t>
            </a:r>
            <a:r>
              <a:rPr lang="en-GB" dirty="0" err="1"/>
              <a:t>životních</a:t>
            </a:r>
            <a:r>
              <a:rPr lang="en-GB" dirty="0"/>
              <a:t> </a:t>
            </a:r>
            <a:r>
              <a:rPr lang="en-GB" dirty="0" err="1"/>
              <a:t>podmínkách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postihnout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50 % populace</a:t>
            </a:r>
            <a:r>
              <a:rPr lang="cs-CZ" dirty="0"/>
              <a:t>. T</a:t>
            </a:r>
            <a:r>
              <a:rPr lang="en-GB" dirty="0" err="1"/>
              <a:t>voří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soubor</a:t>
            </a:r>
            <a:r>
              <a:rPr lang="en-GB" dirty="0"/>
              <a:t> </a:t>
            </a:r>
            <a:r>
              <a:rPr lang="en-GB" dirty="0" err="1"/>
              <a:t>rizikových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</a:t>
            </a:r>
            <a:r>
              <a:rPr lang="en-GB" dirty="0" err="1"/>
              <a:t>vyskytujících</a:t>
            </a:r>
            <a:r>
              <a:rPr lang="en-GB" dirty="0"/>
              <a:t> se </a:t>
            </a:r>
            <a:r>
              <a:rPr lang="en-GB" dirty="0" err="1"/>
              <a:t>společně</a:t>
            </a:r>
            <a:r>
              <a:rPr lang="cs-CZ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178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249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Kongestivní srdeční selhání – městnavé srdeční selhání. Je provázeno výrazným zadržením vody a sodíku v těle s tvorbou otoků, popř. i hromaděním tekutiny v tělesných dutinách. Kongesce znamená zvětšení objemu tělesných tekutin nebo jejich redistribuci.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3692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404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6237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5507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b="0" u="none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PAI-1: inhibitor plazminogenového aktivátoru (4G/5G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PAI-1: inhibitor </a:t>
            </a:r>
            <a:r>
              <a:rPr lang="cs-CZ" sz="1000" b="0" u="none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PAI-1: inhibitor plazminogenového aktivátoru (4G/5G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plazminogenového</a:t>
            </a:r>
            <a:r>
              <a:rPr lang="cs-CZ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PAI-1: inhibitor plazminogenového aktivátoru (4G/5G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aktivátoru</a:t>
            </a:r>
            <a:r>
              <a:rPr lang="cs-CZ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PAI-1 je důležitý regulátor hemostázy. Stanovení polymorfizmu PAI-1 genu je velmi spolehlivým markerem </a:t>
            </a:r>
            <a:r>
              <a:rPr lang="cs-CZ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aterotrombózy</a:t>
            </a:r>
            <a:r>
              <a:rPr lang="cs-CZ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4456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8932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6551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4547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267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</a:t>
            </a:r>
            <a:r>
              <a:rPr lang="en-GB" dirty="0" err="1"/>
              <a:t>lavní</a:t>
            </a:r>
            <a:r>
              <a:rPr lang="en-GB" dirty="0"/>
              <a:t> </a:t>
            </a:r>
            <a:r>
              <a:rPr lang="en-GB" dirty="0" err="1"/>
              <a:t>příčinou</a:t>
            </a:r>
            <a:r>
              <a:rPr lang="en-GB" dirty="0"/>
              <a:t> je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 – absence </a:t>
            </a:r>
            <a:r>
              <a:rPr lang="en-GB" dirty="0" err="1"/>
              <a:t>pohybu</a:t>
            </a:r>
            <a:r>
              <a:rPr lang="en-GB" dirty="0"/>
              <a:t>, </a:t>
            </a:r>
            <a:r>
              <a:rPr lang="en-GB" dirty="0" err="1"/>
              <a:t>nadměrný</a:t>
            </a:r>
            <a:r>
              <a:rPr lang="en-GB" dirty="0"/>
              <a:t> </a:t>
            </a:r>
            <a:r>
              <a:rPr lang="en-GB" dirty="0" err="1"/>
              <a:t>energetický</a:t>
            </a:r>
            <a:r>
              <a:rPr lang="en-GB" dirty="0"/>
              <a:t> </a:t>
            </a:r>
            <a:r>
              <a:rPr lang="en-GB" dirty="0" err="1"/>
              <a:t>příjem</a:t>
            </a:r>
            <a:r>
              <a:rPr lang="en-GB" dirty="0"/>
              <a:t>, </a:t>
            </a:r>
            <a:r>
              <a:rPr lang="en-GB" dirty="0" err="1"/>
              <a:t>sedavé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, </a:t>
            </a:r>
            <a:r>
              <a:rPr lang="en-GB" dirty="0" err="1"/>
              <a:t>přítomnost</a:t>
            </a:r>
            <a:r>
              <a:rPr lang="en-GB" dirty="0"/>
              <a:t> </a:t>
            </a:r>
            <a:r>
              <a:rPr lang="en-GB" dirty="0" err="1"/>
              <a:t>stresu</a:t>
            </a:r>
            <a:r>
              <a:rPr lang="cs-CZ" dirty="0"/>
              <a:t>.</a:t>
            </a:r>
            <a:r>
              <a:rPr lang="en-GB" dirty="0"/>
              <a:t> </a:t>
            </a:r>
            <a:r>
              <a:rPr lang="cs-CZ" dirty="0"/>
              <a:t>Vý</a:t>
            </a:r>
            <a:r>
              <a:rPr lang="en-GB" dirty="0" err="1"/>
              <a:t>znamná</a:t>
            </a:r>
            <a:r>
              <a:rPr lang="en-GB" dirty="0"/>
              <a:t> je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genetická</a:t>
            </a:r>
            <a:r>
              <a:rPr lang="en-GB" dirty="0"/>
              <a:t> </a:t>
            </a:r>
            <a:r>
              <a:rPr lang="en-GB" dirty="0" err="1"/>
              <a:t>zátěž</a:t>
            </a:r>
            <a:r>
              <a:rPr lang="cs-CZ" dirty="0"/>
              <a:t>.</a:t>
            </a:r>
            <a:r>
              <a:rPr lang="en-GB" dirty="0"/>
              <a:t> </a:t>
            </a:r>
            <a:r>
              <a:rPr lang="cs-CZ" dirty="0"/>
              <a:t>T</a:t>
            </a:r>
            <a:r>
              <a:rPr lang="en-GB" dirty="0" err="1"/>
              <a:t>yto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působí</a:t>
            </a:r>
            <a:r>
              <a:rPr lang="en-GB" dirty="0"/>
              <a:t> u </a:t>
            </a:r>
            <a:r>
              <a:rPr lang="en-GB" dirty="0" err="1"/>
              <a:t>jedinců</a:t>
            </a:r>
            <a:r>
              <a:rPr lang="en-GB" dirty="0"/>
              <a:t>, </a:t>
            </a:r>
            <a:r>
              <a:rPr lang="en-GB" dirty="0" err="1"/>
              <a:t>kteří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v </a:t>
            </a:r>
            <a:r>
              <a:rPr lang="en-GB" dirty="0" err="1"/>
              <a:t>rodinné</a:t>
            </a:r>
            <a:r>
              <a:rPr lang="en-GB" dirty="0"/>
              <a:t> </a:t>
            </a:r>
            <a:r>
              <a:rPr lang="en-GB" dirty="0" err="1"/>
              <a:t>anamnéze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výskyt</a:t>
            </a:r>
            <a:r>
              <a:rPr lang="en-GB" dirty="0"/>
              <a:t> </a:t>
            </a:r>
            <a:r>
              <a:rPr lang="en-GB" dirty="0" err="1"/>
              <a:t>rizikových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MS (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hypertenzi</a:t>
            </a:r>
            <a:r>
              <a:rPr lang="en-GB" dirty="0"/>
              <a:t>, diabetes, </a:t>
            </a:r>
            <a:r>
              <a:rPr lang="en-GB" dirty="0" err="1"/>
              <a:t>obezitu</a:t>
            </a:r>
            <a:r>
              <a:rPr lang="en-GB" dirty="0"/>
              <a:t>)</a:t>
            </a:r>
            <a:r>
              <a:rPr lang="cs-CZ" dirty="0"/>
              <a:t>.</a:t>
            </a:r>
            <a:r>
              <a:rPr lang="en-GB" dirty="0"/>
              <a:t> </a:t>
            </a:r>
            <a:r>
              <a:rPr lang="cs-CZ" dirty="0"/>
              <a:t>J</a:t>
            </a:r>
            <a:r>
              <a:rPr lang="en-GB" dirty="0" err="1"/>
              <a:t>ednoznačná</a:t>
            </a:r>
            <a:r>
              <a:rPr lang="en-GB" dirty="0"/>
              <a:t> </a:t>
            </a:r>
            <a:r>
              <a:rPr lang="en-GB" dirty="0" err="1"/>
              <a:t>patogeneze</a:t>
            </a:r>
            <a:r>
              <a:rPr lang="en-GB" dirty="0"/>
              <a:t> MS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zcela</a:t>
            </a:r>
            <a:r>
              <a:rPr lang="en-GB" dirty="0"/>
              <a:t> </a:t>
            </a:r>
            <a:r>
              <a:rPr lang="en-GB" dirty="0" err="1"/>
              <a:t>objasněna</a:t>
            </a:r>
            <a:r>
              <a:rPr lang="en-GB" dirty="0"/>
              <a:t> (</a:t>
            </a:r>
            <a:r>
              <a:rPr lang="en-GB" dirty="0" err="1"/>
              <a:t>rizikové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sebou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významné</a:t>
            </a:r>
            <a:r>
              <a:rPr lang="en-GB" dirty="0"/>
              <a:t> </a:t>
            </a:r>
            <a:r>
              <a:rPr lang="en-GB" dirty="0" err="1"/>
              <a:t>vazby</a:t>
            </a:r>
            <a:r>
              <a:rPr lang="en-GB" dirty="0"/>
              <a:t> a </a:t>
            </a:r>
            <a:r>
              <a:rPr lang="en-GB" dirty="0" err="1"/>
              <a:t>přítomnost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pravděpodobnost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dalších</a:t>
            </a:r>
            <a:r>
              <a:rPr lang="en-GB" dirty="0"/>
              <a:t>)</a:t>
            </a:r>
            <a:r>
              <a:rPr lang="cs-CZ" dirty="0"/>
              <a:t>.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6405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037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6490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8278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672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3476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1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Supraventrikulární</a:t>
            </a:r>
            <a:r>
              <a:rPr kumimoji="1" lang="en-GB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kumimoji="1" lang="en-GB" sz="1200" b="1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tachykardie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(SVT) je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obecné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označení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 </a:t>
            </a:r>
            <a:r>
              <a:rPr kumimoji="1" lang="en-GB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Tachykardie"/>
              </a:rPr>
              <a:t>rychlé</a:t>
            </a:r>
            <a:r>
              <a:rPr kumimoji="1" lang="en-GB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Tachykardie"/>
              </a:rPr>
              <a:t> </a:t>
            </a:r>
            <a:r>
              <a:rPr kumimoji="1" lang="en-GB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Tachykardie"/>
              </a:rPr>
              <a:t>srdeční</a:t>
            </a:r>
            <a:r>
              <a:rPr kumimoji="1" lang="en-GB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Tachykardie"/>
              </a:rPr>
              <a:t> </a:t>
            </a:r>
            <a:r>
              <a:rPr kumimoji="1" lang="en-GB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Tachykardie"/>
              </a:rPr>
              <a:t>arytmie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které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mají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původ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"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nad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srdečními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komorami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-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tedy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oblasti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srdečních</a:t>
            </a:r>
            <a:r>
              <a:rPr kumimoji="1"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kumimoji="1"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předsín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í.</a:t>
            </a:r>
            <a:br>
              <a:rPr lang="cs-CZ" dirty="0"/>
            </a:br>
            <a:br>
              <a:rPr lang="cs-CZ" dirty="0"/>
            </a:br>
            <a:r>
              <a:rPr lang="en-GB" dirty="0" err="1"/>
              <a:t>Doporučuji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zhlédnutí</a:t>
            </a:r>
            <a:r>
              <a:rPr lang="en-GB" dirty="0"/>
              <a:t>/</a:t>
            </a:r>
            <a:r>
              <a:rPr lang="en-GB" dirty="0" err="1"/>
              <a:t>poslechu</a:t>
            </a:r>
            <a:r>
              <a:rPr lang="en-GB" dirty="0"/>
              <a:t>: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spánkové</a:t>
            </a:r>
            <a:r>
              <a:rPr lang="en-GB" dirty="0"/>
              <a:t> </a:t>
            </a:r>
            <a:r>
              <a:rPr lang="en-GB" dirty="0" err="1"/>
              <a:t>apnoe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KVO a </a:t>
            </a:r>
            <a:r>
              <a:rPr lang="en-GB" dirty="0" err="1"/>
              <a:t>metabolické</a:t>
            </a:r>
            <a:r>
              <a:rPr lang="en-GB" dirty="0"/>
              <a:t> </a:t>
            </a:r>
            <a:r>
              <a:rPr lang="en-GB" dirty="0" err="1"/>
              <a:t>choroby</a:t>
            </a:r>
            <a:r>
              <a:rPr lang="en-GB" dirty="0"/>
              <a:t> https://www.youtube.com/watch?v=ttBWu2Hd-vo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49991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Obézní ženy významně častěji </a:t>
            </a:r>
            <a:r>
              <a:rPr lang="cs-CZ" b="1" dirty="0"/>
              <a:t>nenavštěvují gynekologa </a:t>
            </a:r>
            <a:r>
              <a:rPr lang="cs-CZ" dirty="0"/>
              <a:t>a vyhýbají se </a:t>
            </a:r>
            <a:r>
              <a:rPr lang="cs-CZ" b="1" dirty="0"/>
              <a:t>mamografickému vyšetření </a:t>
            </a:r>
            <a:r>
              <a:rPr lang="cs-CZ" dirty="0"/>
              <a:t>– což</a:t>
            </a:r>
            <a:r>
              <a:rPr lang="cs-CZ" baseline="0" dirty="0"/>
              <a:t> je paradox, když si uvědomíme významně vyšší výskyt takových nádorů u obézních </a:t>
            </a:r>
          </a:p>
          <a:p>
            <a:endParaRPr lang="cs-CZ" baseline="0" dirty="0"/>
          </a:p>
          <a:p>
            <a:r>
              <a:rPr lang="cs-CZ" baseline="0" dirty="0"/>
              <a:t>Karcinom prsu – obezita v premenopauzálním období neovlivňuje riziko karcinomu prsu, naopak v postmenopauze nadváha a obezita riziko karcinomu prsu zvyšuje.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65508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4708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9522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IGF1 společně též s inzulinu podobným růstovým faktorem 2 (IGF2, insulin-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factor 2) </a:t>
            </a:r>
            <a:r>
              <a:rPr lang="cs-CZ" b="1" dirty="0"/>
              <a:t>jsou peptidy, které se fyziologicky podílejí na řízení růstu, metabolismu, přežívání a diferenciaci buněk a jsou regulovány růstovým hormonem (GH, </a:t>
            </a:r>
            <a:r>
              <a:rPr lang="cs-CZ" b="1" dirty="0" err="1"/>
              <a:t>growth</a:t>
            </a:r>
            <a:r>
              <a:rPr lang="cs-CZ" b="1" dirty="0"/>
              <a:t> hormone)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290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</a:t>
            </a:r>
            <a:r>
              <a:rPr lang="en-GB" dirty="0" err="1"/>
              <a:t>izikové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vznikají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podkladě</a:t>
            </a:r>
            <a:r>
              <a:rPr lang="en-GB" dirty="0"/>
              <a:t> </a:t>
            </a:r>
            <a:r>
              <a:rPr lang="en-GB" dirty="0" err="1"/>
              <a:t>inzulinorezistence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endotelové</a:t>
            </a:r>
            <a:r>
              <a:rPr lang="en-GB" dirty="0"/>
              <a:t> </a:t>
            </a:r>
            <a:r>
              <a:rPr lang="en-GB" dirty="0" err="1"/>
              <a:t>dysfunkci</a:t>
            </a:r>
            <a:r>
              <a:rPr lang="en-GB" dirty="0"/>
              <a:t> a </a:t>
            </a:r>
            <a:r>
              <a:rPr lang="en-GB" dirty="0" err="1"/>
              <a:t>systémovému</a:t>
            </a:r>
            <a:r>
              <a:rPr lang="en-GB" dirty="0"/>
              <a:t> </a:t>
            </a:r>
            <a:r>
              <a:rPr lang="en-GB" dirty="0" err="1"/>
              <a:t>zánětu</a:t>
            </a:r>
            <a:r>
              <a:rPr lang="cs-CZ" dirty="0"/>
              <a:t>;</a:t>
            </a:r>
            <a:r>
              <a:rPr lang="en-GB" dirty="0"/>
              <a:t> </a:t>
            </a:r>
            <a:r>
              <a:rPr lang="en-GB" dirty="0" err="1"/>
              <a:t>souvisí</a:t>
            </a:r>
            <a:r>
              <a:rPr lang="en-GB" dirty="0"/>
              <a:t> </a:t>
            </a:r>
            <a:r>
              <a:rPr lang="en-GB" dirty="0" err="1"/>
              <a:t>významně</a:t>
            </a:r>
            <a:r>
              <a:rPr lang="en-GB" dirty="0"/>
              <a:t> s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rizikem</a:t>
            </a:r>
            <a:r>
              <a:rPr lang="en-GB" dirty="0"/>
              <a:t> </a:t>
            </a:r>
            <a:r>
              <a:rPr lang="en-GB" dirty="0" err="1"/>
              <a:t>akcelerace</a:t>
            </a:r>
            <a:r>
              <a:rPr lang="en-GB" dirty="0"/>
              <a:t> </a:t>
            </a:r>
            <a:r>
              <a:rPr lang="en-GB" dirty="0" err="1"/>
              <a:t>aterosklerózy</a:t>
            </a:r>
            <a:r>
              <a:rPr lang="en-GB" dirty="0"/>
              <a:t> a s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spojeného</a:t>
            </a:r>
            <a:r>
              <a:rPr lang="en-GB" dirty="0"/>
              <a:t> </a:t>
            </a:r>
            <a:r>
              <a:rPr lang="en-GB" dirty="0" err="1"/>
              <a:t>výskytu</a:t>
            </a:r>
            <a:r>
              <a:rPr lang="en-GB" dirty="0"/>
              <a:t> KVO;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diabetu</a:t>
            </a:r>
            <a:r>
              <a:rPr lang="en-GB" dirty="0"/>
              <a:t> </a:t>
            </a:r>
            <a:r>
              <a:rPr lang="en-GB" dirty="0" err="1"/>
              <a:t>mellitu</a:t>
            </a:r>
            <a:r>
              <a:rPr lang="en-GB" dirty="0"/>
              <a:t>, </a:t>
            </a:r>
            <a:r>
              <a:rPr lang="en-GB" dirty="0" err="1"/>
              <a:t>onkologických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</a:t>
            </a:r>
            <a:r>
              <a:rPr lang="en-GB" dirty="0" err="1"/>
              <a:t>atd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3486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39645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86893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</a:t>
            </a:r>
            <a:r>
              <a:rPr lang="en-GB" dirty="0" err="1"/>
              <a:t>ýznamnou</a:t>
            </a:r>
            <a:r>
              <a:rPr lang="en-GB" dirty="0"/>
              <a:t> </a:t>
            </a:r>
            <a:r>
              <a:rPr lang="en-GB" dirty="0" err="1"/>
              <a:t>roli</a:t>
            </a:r>
            <a:r>
              <a:rPr lang="en-GB" dirty="0"/>
              <a:t> v </a:t>
            </a:r>
            <a:r>
              <a:rPr lang="en-GB" dirty="0" err="1"/>
              <a:t>rozvoji</a:t>
            </a:r>
            <a:r>
              <a:rPr lang="en-GB" dirty="0"/>
              <a:t> </a:t>
            </a:r>
            <a:r>
              <a:rPr lang="en-GB" dirty="0" err="1"/>
              <a:t>chronického</a:t>
            </a:r>
            <a:r>
              <a:rPr lang="en-GB" dirty="0"/>
              <a:t> </a:t>
            </a:r>
            <a:r>
              <a:rPr lang="en-GB" dirty="0" err="1"/>
              <a:t>zánětu</a:t>
            </a:r>
            <a:r>
              <a:rPr lang="en-GB" dirty="0"/>
              <a:t> a </a:t>
            </a:r>
            <a:r>
              <a:rPr lang="en-GB" dirty="0" err="1"/>
              <a:t>patogenezi</a:t>
            </a:r>
            <a:r>
              <a:rPr lang="en-GB" dirty="0"/>
              <a:t> </a:t>
            </a:r>
            <a:r>
              <a:rPr lang="en-GB" dirty="0" err="1"/>
              <a:t>metabolického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u </a:t>
            </a:r>
            <a:r>
              <a:rPr lang="en-GB" dirty="0" err="1"/>
              <a:t>vyléčených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 </a:t>
            </a:r>
            <a:r>
              <a:rPr lang="en-GB" dirty="0" err="1"/>
              <a:t>sehrávají</a:t>
            </a:r>
            <a:r>
              <a:rPr lang="en-GB" dirty="0"/>
              <a:t> </a:t>
            </a:r>
            <a:r>
              <a:rPr lang="en-GB" dirty="0" err="1"/>
              <a:t>adipokiny</a:t>
            </a:r>
            <a:r>
              <a:rPr lang="cs-CZ" dirty="0"/>
              <a:t>. N</a:t>
            </a:r>
            <a:r>
              <a:rPr lang="en-GB" dirty="0" err="1"/>
              <a:t>ejrizikovější</a:t>
            </a:r>
            <a:r>
              <a:rPr lang="en-GB" dirty="0"/>
              <a:t> </a:t>
            </a:r>
            <a:r>
              <a:rPr lang="en-GB" dirty="0" err="1"/>
              <a:t>skupinou</a:t>
            </a:r>
            <a:r>
              <a:rPr lang="en-GB" dirty="0"/>
              <a:t> pro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nadváhy</a:t>
            </a:r>
            <a:r>
              <a:rPr lang="en-GB" dirty="0"/>
              <a:t> a </a:t>
            </a:r>
            <a:r>
              <a:rPr lang="en-GB" dirty="0" err="1"/>
              <a:t>obezity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pacienti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akutní</a:t>
            </a:r>
            <a:r>
              <a:rPr lang="en-GB" dirty="0"/>
              <a:t> </a:t>
            </a:r>
            <a:r>
              <a:rPr lang="en-GB" dirty="0" err="1"/>
              <a:t>lymfoblastické</a:t>
            </a:r>
            <a:r>
              <a:rPr lang="en-GB" dirty="0"/>
              <a:t> </a:t>
            </a:r>
            <a:r>
              <a:rPr lang="en-GB" dirty="0" err="1"/>
              <a:t>leukemii</a:t>
            </a:r>
            <a:r>
              <a:rPr lang="cs-CZ" dirty="0"/>
              <a:t>.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94531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424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430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 </a:t>
            </a:r>
            <a:r>
              <a:rPr lang="en-GB" dirty="0" err="1"/>
              <a:t>lepší</a:t>
            </a:r>
            <a:r>
              <a:rPr lang="en-GB" dirty="0"/>
              <a:t> </a:t>
            </a:r>
            <a:r>
              <a:rPr lang="en-GB" dirty="0" err="1"/>
              <a:t>pochopení</a:t>
            </a:r>
            <a:r>
              <a:rPr lang="en-GB" dirty="0"/>
              <a:t> </a:t>
            </a:r>
            <a:r>
              <a:rPr lang="en-GB" dirty="0" err="1"/>
              <a:t>problematiky</a:t>
            </a:r>
            <a:r>
              <a:rPr lang="en-GB" dirty="0"/>
              <a:t> </a:t>
            </a:r>
            <a:r>
              <a:rPr lang="en-GB" dirty="0" err="1"/>
              <a:t>doporučuji</a:t>
            </a:r>
            <a:r>
              <a:rPr lang="en-GB" dirty="0"/>
              <a:t> </a:t>
            </a:r>
            <a:r>
              <a:rPr lang="en-GB" dirty="0" err="1"/>
              <a:t>zhlédnout</a:t>
            </a:r>
            <a:r>
              <a:rPr lang="en-GB" dirty="0"/>
              <a:t> </a:t>
            </a:r>
            <a:r>
              <a:rPr lang="en-GB" dirty="0" err="1"/>
              <a:t>toto</a:t>
            </a:r>
            <a:r>
              <a:rPr lang="en-GB" dirty="0"/>
              <a:t> video: https://www.youtube.com/watch?v=4LzVGGJiuBA&amp;t=17s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001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235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6047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023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cer.gov/about-cancer/causes-prevention/risk/obesity/obesity-fact-sheet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Obezitologie II 2023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44822"/>
            <a:ext cx="11361600" cy="1171580"/>
          </a:xfrm>
        </p:spPr>
        <p:txBody>
          <a:bodyPr/>
          <a:lstStyle/>
          <a:p>
            <a:r>
              <a:rPr lang="cs-CZ" dirty="0"/>
              <a:t>Zdravotní rizika plynoucí z obezity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Monika Kunzová</a:t>
            </a:r>
          </a:p>
          <a:p>
            <a:r>
              <a:rPr lang="cs-CZ" dirty="0"/>
              <a:t>Podklady Mgr. Markéty Grulichové, Ph.D.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 MS</a:t>
            </a:r>
            <a:r>
              <a:rPr lang="en-GB" dirty="0"/>
              <a:t>: </a:t>
            </a:r>
            <a:r>
              <a:rPr lang="cs-CZ" dirty="0"/>
              <a:t>1. Dyslipidemie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509122"/>
            <a:ext cx="10753200" cy="4139998"/>
          </a:xfrm>
        </p:spPr>
        <p:txBody>
          <a:bodyPr/>
          <a:lstStyle/>
          <a:p>
            <a:r>
              <a:rPr lang="en-GB" dirty="0"/>
              <a:t>u </a:t>
            </a:r>
            <a:r>
              <a:rPr lang="en-GB" dirty="0" err="1"/>
              <a:t>potomků</a:t>
            </a:r>
            <a:r>
              <a:rPr lang="en-GB" dirty="0"/>
              <a:t> </a:t>
            </a:r>
            <a:r>
              <a:rPr lang="en-GB" dirty="0" err="1"/>
              <a:t>diabetiků</a:t>
            </a:r>
            <a:r>
              <a:rPr lang="en-GB" dirty="0"/>
              <a:t> a </a:t>
            </a:r>
            <a:r>
              <a:rPr lang="en-GB" dirty="0" err="1"/>
              <a:t>obézních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již</a:t>
            </a:r>
            <a:r>
              <a:rPr lang="en-GB" dirty="0"/>
              <a:t> v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dospívání</a:t>
            </a:r>
            <a:r>
              <a:rPr lang="en-GB" dirty="0"/>
              <a:t> </a:t>
            </a:r>
            <a:r>
              <a:rPr lang="en-GB" dirty="0" err="1"/>
              <a:t>pozorovat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TAG a </a:t>
            </a:r>
            <a:r>
              <a:rPr lang="en-GB" dirty="0" err="1"/>
              <a:t>snížení</a:t>
            </a:r>
            <a:r>
              <a:rPr lang="en-GB" dirty="0"/>
              <a:t> HDL </a:t>
            </a:r>
            <a:endParaRPr lang="cs-CZ" dirty="0"/>
          </a:p>
          <a:p>
            <a:endParaRPr lang="cs-CZ" dirty="0"/>
          </a:p>
          <a:p>
            <a:r>
              <a:rPr lang="en-GB" b="1" dirty="0" err="1"/>
              <a:t>důsledné</a:t>
            </a:r>
            <a:r>
              <a:rPr lang="en-GB" b="1" dirty="0"/>
              <a:t> </a:t>
            </a:r>
            <a:r>
              <a:rPr lang="en-GB" b="1" dirty="0" err="1"/>
              <a:t>sledování</a:t>
            </a:r>
            <a:r>
              <a:rPr lang="en-GB" b="1" dirty="0"/>
              <a:t> </a:t>
            </a:r>
            <a:r>
              <a:rPr lang="en-GB" b="1" dirty="0" err="1"/>
              <a:t>krevních</a:t>
            </a:r>
            <a:r>
              <a:rPr lang="en-GB" b="1" dirty="0"/>
              <a:t> </a:t>
            </a:r>
            <a:r>
              <a:rPr lang="en-GB" b="1" dirty="0" err="1"/>
              <a:t>lipidů</a:t>
            </a:r>
            <a:r>
              <a:rPr lang="en-GB" b="1" dirty="0"/>
              <a:t> v </a:t>
            </a:r>
            <a:r>
              <a:rPr lang="en-GB" b="1" dirty="0" err="1"/>
              <a:t>rámci</a:t>
            </a:r>
            <a:r>
              <a:rPr lang="en-GB" b="1" dirty="0"/>
              <a:t> </a:t>
            </a:r>
            <a:r>
              <a:rPr lang="en-GB" b="1" dirty="0" err="1"/>
              <a:t>preventivních</a:t>
            </a:r>
            <a:r>
              <a:rPr lang="en-GB" b="1" dirty="0"/>
              <a:t> </a:t>
            </a:r>
            <a:r>
              <a:rPr lang="en-GB" b="1" dirty="0" err="1"/>
              <a:t>prohlídek</a:t>
            </a:r>
            <a:r>
              <a:rPr lang="en-GB" b="1" dirty="0"/>
              <a:t> je </a:t>
            </a:r>
            <a:r>
              <a:rPr lang="en-GB" b="1" dirty="0" err="1"/>
              <a:t>tedy</a:t>
            </a:r>
            <a:r>
              <a:rPr lang="en-GB" b="1" dirty="0"/>
              <a:t> </a:t>
            </a:r>
            <a:r>
              <a:rPr lang="en-GB" b="1" dirty="0" err="1"/>
              <a:t>zcela</a:t>
            </a:r>
            <a:r>
              <a:rPr lang="en-GB" b="1" dirty="0"/>
              <a:t> </a:t>
            </a:r>
            <a:r>
              <a:rPr lang="en-GB" b="1" dirty="0" err="1"/>
              <a:t>esenciální</a:t>
            </a:r>
            <a:r>
              <a:rPr lang="en-GB" b="1" dirty="0"/>
              <a:t> pro </a:t>
            </a:r>
            <a:r>
              <a:rPr lang="en-GB" b="1" dirty="0" err="1"/>
              <a:t>brzkou</a:t>
            </a:r>
            <a:r>
              <a:rPr lang="en-GB" b="1" dirty="0"/>
              <a:t> </a:t>
            </a:r>
            <a:r>
              <a:rPr lang="en-GB" b="1" dirty="0" err="1"/>
              <a:t>detekci</a:t>
            </a:r>
            <a:r>
              <a:rPr lang="en-GB" b="1" dirty="0"/>
              <a:t> </a:t>
            </a:r>
            <a:r>
              <a:rPr lang="en-GB" b="1" dirty="0" err="1"/>
              <a:t>těchto</a:t>
            </a:r>
            <a:r>
              <a:rPr lang="en-GB" b="1" dirty="0"/>
              <a:t> </a:t>
            </a:r>
            <a:r>
              <a:rPr lang="en-GB" b="1" dirty="0" err="1"/>
              <a:t>poruch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4677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 MS: 2. Abdominální obezita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androidní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</a:t>
            </a:r>
            <a:r>
              <a:rPr lang="en-GB" dirty="0" err="1"/>
              <a:t>obezity</a:t>
            </a:r>
            <a:endParaRPr lang="cs-CZ" dirty="0"/>
          </a:p>
          <a:p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složek</a:t>
            </a:r>
            <a:r>
              <a:rPr lang="en-GB" dirty="0"/>
              <a:t> MS se </a:t>
            </a:r>
            <a:r>
              <a:rPr lang="en-GB" dirty="0" err="1"/>
              <a:t>vyskytuje</a:t>
            </a:r>
            <a:r>
              <a:rPr lang="en-GB" dirty="0"/>
              <a:t> </a:t>
            </a:r>
            <a:r>
              <a:rPr lang="en-GB" dirty="0" err="1"/>
              <a:t>již</a:t>
            </a:r>
            <a:r>
              <a:rPr lang="en-GB" dirty="0"/>
              <a:t> u </a:t>
            </a:r>
            <a:r>
              <a:rPr lang="en-GB" dirty="0" err="1"/>
              <a:t>nadváhy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rizika</a:t>
            </a:r>
            <a:r>
              <a:rPr lang="en-GB" dirty="0"/>
              <a:t> </a:t>
            </a:r>
            <a:r>
              <a:rPr lang="en-GB" dirty="0" err="1"/>
              <a:t>stoupají</a:t>
            </a:r>
            <a:r>
              <a:rPr lang="en-GB" dirty="0"/>
              <a:t> od BMI 25, </a:t>
            </a:r>
            <a:r>
              <a:rPr lang="en-GB" dirty="0" err="1"/>
              <a:t>přičemž</a:t>
            </a:r>
            <a:r>
              <a:rPr lang="en-GB" dirty="0"/>
              <a:t> od BMI 27 </a:t>
            </a:r>
            <a:r>
              <a:rPr lang="en-GB" dirty="0" err="1"/>
              <a:t>stoupají</a:t>
            </a:r>
            <a:r>
              <a:rPr lang="en-GB" dirty="0"/>
              <a:t> </a:t>
            </a:r>
            <a:r>
              <a:rPr lang="en-GB" dirty="0" err="1"/>
              <a:t>strmě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hodnoty</a:t>
            </a:r>
            <a:r>
              <a:rPr lang="en-GB" dirty="0"/>
              <a:t> </a:t>
            </a:r>
            <a:r>
              <a:rPr lang="en-GB" dirty="0" err="1"/>
              <a:t>obvodu</a:t>
            </a:r>
            <a:r>
              <a:rPr lang="en-GB" dirty="0"/>
              <a:t> </a:t>
            </a:r>
            <a:r>
              <a:rPr lang="en-GB" dirty="0" err="1"/>
              <a:t>pasu</a:t>
            </a:r>
            <a:r>
              <a:rPr lang="en-GB" dirty="0"/>
              <a:t> </a:t>
            </a:r>
            <a:r>
              <a:rPr lang="cs-CZ" dirty="0"/>
              <a:t>nad hranicí </a:t>
            </a:r>
            <a:r>
              <a:rPr lang="en-GB" dirty="0"/>
              <a:t>102 cm u </a:t>
            </a:r>
            <a:r>
              <a:rPr lang="en-GB" dirty="0" err="1"/>
              <a:t>mužů</a:t>
            </a:r>
            <a:r>
              <a:rPr lang="en-GB" dirty="0"/>
              <a:t> a 88 cm u </a:t>
            </a:r>
            <a:r>
              <a:rPr lang="en-GB" dirty="0" err="1"/>
              <a:t>žen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riziko</a:t>
            </a:r>
            <a:r>
              <a:rPr lang="en-GB" dirty="0"/>
              <a:t> MS </a:t>
            </a:r>
            <a:r>
              <a:rPr lang="en-GB" dirty="0" err="1"/>
              <a:t>již</a:t>
            </a:r>
            <a:r>
              <a:rPr lang="en-GB" dirty="0"/>
              <a:t> od </a:t>
            </a:r>
            <a:r>
              <a:rPr lang="en-GB" dirty="0" err="1"/>
              <a:t>obvodu</a:t>
            </a:r>
            <a:r>
              <a:rPr lang="en-GB" dirty="0"/>
              <a:t> </a:t>
            </a:r>
            <a:r>
              <a:rPr lang="en-GB" dirty="0" err="1"/>
              <a:t>pasu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nadváze</a:t>
            </a:r>
            <a:r>
              <a:rPr lang="cs-CZ" dirty="0"/>
              <a:t>?</a:t>
            </a:r>
          </a:p>
          <a:p>
            <a:pPr lvl="1"/>
            <a:r>
              <a:rPr lang="en-GB" dirty="0"/>
              <a:t>94 cm pro </a:t>
            </a:r>
            <a:r>
              <a:rPr lang="en-GB" dirty="0" err="1"/>
              <a:t>muže</a:t>
            </a:r>
            <a:r>
              <a:rPr lang="en-GB" dirty="0"/>
              <a:t> a 80 cm pro </a:t>
            </a:r>
            <a:r>
              <a:rPr lang="en-GB" dirty="0" err="1"/>
              <a:t>ženy</a:t>
            </a:r>
            <a:endParaRPr lang="cs-CZ" dirty="0"/>
          </a:p>
          <a:p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424341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 MS: 2. Abdominální obezita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hormonální</a:t>
            </a:r>
            <a:r>
              <a:rPr lang="en-GB" dirty="0"/>
              <a:t> </a:t>
            </a:r>
            <a:r>
              <a:rPr lang="en-GB" dirty="0" err="1"/>
              <a:t>aktivit</a:t>
            </a:r>
            <a:r>
              <a:rPr lang="cs-CZ" dirty="0"/>
              <a:t>a</a:t>
            </a:r>
            <a:r>
              <a:rPr lang="en-GB" dirty="0"/>
              <a:t> </a:t>
            </a:r>
            <a:r>
              <a:rPr lang="en-GB" dirty="0" err="1"/>
              <a:t>tukové</a:t>
            </a:r>
            <a:r>
              <a:rPr lang="en-GB" dirty="0"/>
              <a:t> </a:t>
            </a:r>
            <a:r>
              <a:rPr lang="en-GB" dirty="0" err="1"/>
              <a:t>tkáně</a:t>
            </a:r>
            <a:endParaRPr lang="cs-CZ" dirty="0"/>
          </a:p>
          <a:p>
            <a:pPr lvl="1"/>
            <a:r>
              <a:rPr lang="en-GB" dirty="0" err="1"/>
              <a:t>tvorba</a:t>
            </a:r>
            <a:r>
              <a:rPr lang="en-GB" dirty="0"/>
              <a:t> </a:t>
            </a:r>
            <a:r>
              <a:rPr lang="en-GB" dirty="0" err="1"/>
              <a:t>růstových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tvorby</a:t>
            </a:r>
            <a:r>
              <a:rPr lang="en-GB" dirty="0"/>
              <a:t> </a:t>
            </a:r>
            <a:r>
              <a:rPr lang="en-GB" dirty="0" err="1"/>
              <a:t>prozánětlivých</a:t>
            </a:r>
            <a:r>
              <a:rPr lang="en-GB" dirty="0"/>
              <a:t> </a:t>
            </a:r>
            <a:r>
              <a:rPr lang="en-GB" dirty="0" err="1"/>
              <a:t>cytokinů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výskyt</a:t>
            </a:r>
            <a:r>
              <a:rPr lang="en-GB" dirty="0"/>
              <a:t> </a:t>
            </a:r>
            <a:r>
              <a:rPr lang="en-GB" dirty="0" err="1"/>
              <a:t>apoptózy</a:t>
            </a:r>
            <a:r>
              <a:rPr lang="en-GB" dirty="0"/>
              <a:t> </a:t>
            </a:r>
            <a:r>
              <a:rPr lang="en-GB" dirty="0" err="1"/>
              <a:t>adipocytů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přítomnost</a:t>
            </a:r>
            <a:r>
              <a:rPr lang="en-GB" dirty="0"/>
              <a:t> </a:t>
            </a:r>
            <a:r>
              <a:rPr lang="en-GB" dirty="0" err="1"/>
              <a:t>chronického</a:t>
            </a:r>
            <a:r>
              <a:rPr lang="en-GB" dirty="0"/>
              <a:t> </a:t>
            </a:r>
            <a:r>
              <a:rPr lang="en-GB" dirty="0" err="1"/>
              <a:t>zánětu</a:t>
            </a:r>
            <a:r>
              <a:rPr lang="en-GB" dirty="0"/>
              <a:t> (</a:t>
            </a:r>
            <a:r>
              <a:rPr lang="en-GB" dirty="0" err="1"/>
              <a:t>viz</a:t>
            </a:r>
            <a:r>
              <a:rPr lang="en-GB" dirty="0"/>
              <a:t> </a:t>
            </a:r>
            <a:r>
              <a:rPr lang="en-GB" dirty="0" err="1"/>
              <a:t>přednáška</a:t>
            </a:r>
            <a:r>
              <a:rPr lang="en-GB" dirty="0"/>
              <a:t> </a:t>
            </a:r>
            <a:r>
              <a:rPr lang="en-GB" dirty="0" err="1"/>
              <a:t>tuková</a:t>
            </a:r>
            <a:r>
              <a:rPr lang="en-GB" dirty="0"/>
              <a:t> </a:t>
            </a:r>
            <a:r>
              <a:rPr lang="en-GB" dirty="0" err="1"/>
              <a:t>tkáň</a:t>
            </a:r>
            <a:r>
              <a:rPr lang="en-GB" dirty="0"/>
              <a:t>) </a:t>
            </a:r>
            <a:endParaRPr lang="cs-CZ" dirty="0"/>
          </a:p>
          <a:p>
            <a:r>
              <a:rPr lang="en-GB" dirty="0" err="1"/>
              <a:t>angiotenzinogen</a:t>
            </a:r>
            <a:r>
              <a:rPr lang="en-GB" dirty="0"/>
              <a:t> </a:t>
            </a:r>
            <a:r>
              <a:rPr lang="en-GB" dirty="0" err="1"/>
              <a:t>produkovaný</a:t>
            </a:r>
            <a:r>
              <a:rPr lang="en-GB" dirty="0"/>
              <a:t> </a:t>
            </a:r>
            <a:r>
              <a:rPr lang="en-GB" dirty="0" err="1"/>
              <a:t>tukovou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je </a:t>
            </a:r>
            <a:r>
              <a:rPr lang="en-GB" dirty="0" err="1"/>
              <a:t>jeden</a:t>
            </a:r>
            <a:r>
              <a:rPr lang="en-GB" dirty="0"/>
              <a:t> z </a:t>
            </a:r>
            <a:r>
              <a:rPr lang="en-GB" dirty="0" err="1"/>
              <a:t>mechanismů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vysvětlovat</a:t>
            </a:r>
            <a:r>
              <a:rPr lang="en-GB" dirty="0"/>
              <a:t> </a:t>
            </a:r>
            <a:r>
              <a:rPr lang="en-GB" dirty="0" err="1"/>
              <a:t>vztah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obezitou</a:t>
            </a:r>
            <a:r>
              <a:rPr lang="en-GB" dirty="0"/>
              <a:t> a </a:t>
            </a:r>
            <a:r>
              <a:rPr lang="en-GB" dirty="0" err="1"/>
              <a:t>hypertenzí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sekrece</a:t>
            </a:r>
            <a:r>
              <a:rPr lang="en-GB" dirty="0"/>
              <a:t> </a:t>
            </a:r>
            <a:r>
              <a:rPr lang="en-GB" dirty="0" err="1"/>
              <a:t>rezistinu</a:t>
            </a:r>
            <a:r>
              <a:rPr lang="en-GB" dirty="0"/>
              <a:t> </a:t>
            </a:r>
            <a:r>
              <a:rPr lang="en-GB" dirty="0" err="1"/>
              <a:t>vyvolává</a:t>
            </a:r>
            <a:r>
              <a:rPr lang="en-GB" dirty="0"/>
              <a:t> </a:t>
            </a:r>
            <a:r>
              <a:rPr lang="en-GB" dirty="0" err="1"/>
              <a:t>periferní</a:t>
            </a:r>
            <a:r>
              <a:rPr lang="en-GB" dirty="0"/>
              <a:t> inzulinorezistence</a:t>
            </a:r>
            <a:r>
              <a:rPr lang="cs-CZ" dirty="0"/>
              <a:t> </a:t>
            </a:r>
            <a:r>
              <a:rPr lang="cs-CZ" sz="1800" dirty="0"/>
              <a:t>(snížené účinnosti inzulinu ve svalové a tukové tkáni)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 MS: 3. Porucha metabolismu glukózy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přítomnost</a:t>
            </a:r>
            <a:r>
              <a:rPr lang="en-GB" dirty="0"/>
              <a:t> </a:t>
            </a:r>
            <a:r>
              <a:rPr lang="en-GB" dirty="0" err="1"/>
              <a:t>dlouhodobé</a:t>
            </a:r>
            <a:r>
              <a:rPr lang="en-GB" dirty="0"/>
              <a:t> </a:t>
            </a:r>
            <a:r>
              <a:rPr lang="en-GB" dirty="0" err="1"/>
              <a:t>hyperglyk</a:t>
            </a:r>
            <a:r>
              <a:rPr lang="cs-CZ" dirty="0"/>
              <a:t>e</a:t>
            </a:r>
            <a:r>
              <a:rPr lang="en-GB" dirty="0" err="1"/>
              <a:t>mie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porušená</a:t>
            </a:r>
            <a:r>
              <a:rPr lang="en-GB" dirty="0"/>
              <a:t> </a:t>
            </a:r>
            <a:r>
              <a:rPr lang="en-GB" dirty="0" err="1"/>
              <a:t>glyk</a:t>
            </a:r>
            <a:r>
              <a:rPr lang="cs-CZ" dirty="0"/>
              <a:t>e</a:t>
            </a:r>
            <a:r>
              <a:rPr lang="en-GB" dirty="0" err="1"/>
              <a:t>mie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lačno</a:t>
            </a:r>
            <a:r>
              <a:rPr lang="en-GB" dirty="0"/>
              <a:t> (prediabetes) 5,6–6,9 mmol/l </a:t>
            </a:r>
            <a:endParaRPr lang="cs-CZ" dirty="0"/>
          </a:p>
          <a:p>
            <a:r>
              <a:rPr lang="en-GB" dirty="0" err="1"/>
              <a:t>glyk</a:t>
            </a:r>
            <a:r>
              <a:rPr lang="cs-CZ" dirty="0"/>
              <a:t>e</a:t>
            </a:r>
            <a:r>
              <a:rPr lang="en-GB" dirty="0" err="1"/>
              <a:t>mie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lačno</a:t>
            </a:r>
            <a:r>
              <a:rPr lang="en-GB" dirty="0"/>
              <a:t> &gt;11,0 mmol/l – diabetes </a:t>
            </a:r>
            <a:endParaRPr lang="cs-CZ" dirty="0"/>
          </a:p>
          <a:p>
            <a:r>
              <a:rPr lang="en-GB" dirty="0" err="1"/>
              <a:t>hyperinzulin</a:t>
            </a:r>
            <a:r>
              <a:rPr lang="cs-CZ" dirty="0"/>
              <a:t>e</a:t>
            </a:r>
            <a:r>
              <a:rPr lang="en-GB" dirty="0" err="1"/>
              <a:t>mie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inzulinorezistence</a:t>
            </a:r>
            <a:r>
              <a:rPr lang="en-GB" dirty="0"/>
              <a:t> (</a:t>
            </a:r>
            <a:r>
              <a:rPr lang="en-GB" dirty="0" err="1"/>
              <a:t>vyjádřená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svalech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9181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 MS: 4. Arteriální hypertenze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hodnoty</a:t>
            </a:r>
            <a:r>
              <a:rPr lang="en-GB" dirty="0"/>
              <a:t> </a:t>
            </a:r>
            <a:r>
              <a:rPr lang="en-GB" dirty="0" err="1"/>
              <a:t>tlaku</a:t>
            </a:r>
            <a:r>
              <a:rPr lang="en-GB" dirty="0"/>
              <a:t> ≥ 130/85 mmHg</a:t>
            </a:r>
            <a:r>
              <a:rPr lang="cs-CZ" dirty="0"/>
              <a:t>/</a:t>
            </a:r>
            <a:r>
              <a:rPr lang="en-GB" dirty="0" err="1"/>
              <a:t>antihypertenzní</a:t>
            </a:r>
            <a:r>
              <a:rPr lang="en-GB" dirty="0"/>
              <a:t> </a:t>
            </a:r>
            <a:r>
              <a:rPr lang="en-GB" dirty="0" err="1"/>
              <a:t>léčba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MS u </a:t>
            </a:r>
            <a:r>
              <a:rPr lang="en-GB" dirty="0" err="1"/>
              <a:t>hypertoniků</a:t>
            </a:r>
            <a:r>
              <a:rPr lang="en-GB" dirty="0"/>
              <a:t> je </a:t>
            </a:r>
            <a:r>
              <a:rPr lang="en-GB" dirty="0" err="1"/>
              <a:t>spojen</a:t>
            </a:r>
            <a:r>
              <a:rPr lang="en-GB" dirty="0"/>
              <a:t> s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výskytem</a:t>
            </a:r>
            <a:r>
              <a:rPr lang="en-GB" dirty="0"/>
              <a:t> </a:t>
            </a:r>
            <a:r>
              <a:rPr lang="en-GB" dirty="0" err="1"/>
              <a:t>hypertrofie</a:t>
            </a:r>
            <a:r>
              <a:rPr lang="en-GB" dirty="0"/>
              <a:t> </a:t>
            </a:r>
            <a:r>
              <a:rPr lang="en-GB" dirty="0" err="1"/>
              <a:t>levé</a:t>
            </a:r>
            <a:r>
              <a:rPr lang="en-GB" dirty="0"/>
              <a:t> </a:t>
            </a:r>
            <a:r>
              <a:rPr lang="en-GB" dirty="0" err="1"/>
              <a:t>komory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hmotnosti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výrazné</a:t>
            </a:r>
            <a:r>
              <a:rPr lang="en-GB" dirty="0"/>
              <a:t> </a:t>
            </a:r>
            <a:r>
              <a:rPr lang="en-GB" dirty="0" err="1"/>
              <a:t>změně</a:t>
            </a:r>
            <a:r>
              <a:rPr lang="en-GB" dirty="0"/>
              <a:t> </a:t>
            </a:r>
            <a:r>
              <a:rPr lang="en-GB" dirty="0" err="1"/>
              <a:t>systolického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diastolického</a:t>
            </a:r>
            <a:r>
              <a:rPr lang="en-GB" dirty="0"/>
              <a:t> </a:t>
            </a:r>
            <a:r>
              <a:rPr lang="en-GB" dirty="0" err="1"/>
              <a:t>tlaku</a:t>
            </a:r>
            <a:r>
              <a:rPr lang="en-GB" dirty="0"/>
              <a:t> </a:t>
            </a:r>
            <a:r>
              <a:rPr lang="en-GB" dirty="0" err="1"/>
              <a:t>krve</a:t>
            </a:r>
            <a:r>
              <a:rPr lang="en-GB" dirty="0"/>
              <a:t> – a to </a:t>
            </a:r>
            <a:r>
              <a:rPr lang="en-GB" dirty="0" err="1"/>
              <a:t>přibližně</a:t>
            </a:r>
            <a:r>
              <a:rPr lang="en-GB" dirty="0"/>
              <a:t> o 1 mmHg </a:t>
            </a:r>
            <a:r>
              <a:rPr lang="en-GB" dirty="0" err="1"/>
              <a:t>na</a:t>
            </a:r>
            <a:r>
              <a:rPr lang="en-GB" dirty="0"/>
              <a:t> kilogram 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8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 MS: 4. Arteriální hypertenze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¾ </a:t>
            </a:r>
            <a:r>
              <a:rPr lang="en-GB" dirty="0" err="1"/>
              <a:t>neléčených</a:t>
            </a:r>
            <a:r>
              <a:rPr lang="en-GB" dirty="0"/>
              <a:t> </a:t>
            </a:r>
            <a:r>
              <a:rPr lang="en-GB" dirty="0" err="1"/>
              <a:t>hypertoniků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pulz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75 → </a:t>
            </a:r>
            <a:r>
              <a:rPr lang="en-GB" dirty="0" err="1"/>
              <a:t>způsobený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aktivitou</a:t>
            </a:r>
            <a:r>
              <a:rPr lang="en-GB" dirty="0"/>
              <a:t> </a:t>
            </a:r>
            <a:r>
              <a:rPr lang="en-GB" dirty="0" err="1"/>
              <a:t>sympatiku</a:t>
            </a:r>
            <a:r>
              <a:rPr lang="en-GB" dirty="0"/>
              <a:t>  </a:t>
            </a:r>
            <a:endParaRPr lang="cs-CZ" dirty="0"/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komplikací</a:t>
            </a:r>
            <a:r>
              <a:rPr lang="en-GB" dirty="0"/>
              <a:t> </a:t>
            </a:r>
            <a:r>
              <a:rPr lang="en-GB" dirty="0" err="1"/>
              <a:t>hypertenze</a:t>
            </a:r>
            <a:r>
              <a:rPr lang="en-GB" dirty="0"/>
              <a:t> je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výskyt</a:t>
            </a:r>
            <a:r>
              <a:rPr lang="en-GB" dirty="0"/>
              <a:t> CMP </a:t>
            </a:r>
            <a:endParaRPr lang="cs-CZ" dirty="0"/>
          </a:p>
          <a:p>
            <a:r>
              <a:rPr lang="en-GB" dirty="0" err="1"/>
              <a:t>riziko</a:t>
            </a:r>
            <a:r>
              <a:rPr lang="en-GB" dirty="0"/>
              <a:t> se </a:t>
            </a:r>
            <a:r>
              <a:rPr lang="en-GB" dirty="0" err="1"/>
              <a:t>zvyšuje</a:t>
            </a:r>
            <a:r>
              <a:rPr lang="en-GB" dirty="0"/>
              <a:t> v </a:t>
            </a:r>
            <a:r>
              <a:rPr lang="en-GB" dirty="0" err="1"/>
              <a:t>kombinaci</a:t>
            </a:r>
            <a:r>
              <a:rPr lang="en-GB" dirty="0"/>
              <a:t> s DM 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66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 MS: Shrnutí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přítomnost</a:t>
            </a:r>
            <a:r>
              <a:rPr lang="en-GB" dirty="0"/>
              <a:t> </a:t>
            </a:r>
            <a:r>
              <a:rPr lang="en-GB" dirty="0" err="1"/>
              <a:t>tří</a:t>
            </a:r>
            <a:r>
              <a:rPr lang="en-GB" dirty="0"/>
              <a:t> z </a:t>
            </a:r>
            <a:r>
              <a:rPr lang="en-GB" dirty="0" err="1"/>
              <a:t>pěti</a:t>
            </a:r>
            <a:r>
              <a:rPr lang="en-GB" dirty="0"/>
              <a:t> (</a:t>
            </a:r>
            <a:r>
              <a:rPr lang="en-GB" dirty="0" err="1"/>
              <a:t>rozdělení</a:t>
            </a:r>
            <a:r>
              <a:rPr lang="en-GB" dirty="0"/>
              <a:t> </a:t>
            </a:r>
            <a:r>
              <a:rPr lang="en-GB" dirty="0" err="1"/>
              <a:t>dyslipid</a:t>
            </a:r>
            <a:r>
              <a:rPr lang="cs-CZ" dirty="0"/>
              <a:t>e</a:t>
            </a:r>
            <a:r>
              <a:rPr lang="en-GB" dirty="0" err="1"/>
              <a:t>mie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 </a:t>
            </a:r>
            <a:r>
              <a:rPr lang="en-GB" dirty="0" err="1"/>
              <a:t>složky</a:t>
            </a:r>
            <a:r>
              <a:rPr lang="en-GB" dirty="0"/>
              <a:t>) </a:t>
            </a:r>
            <a:r>
              <a:rPr lang="en-GB" dirty="0" err="1"/>
              <a:t>výše</a:t>
            </a:r>
            <a:r>
              <a:rPr lang="en-GB" dirty="0"/>
              <a:t> </a:t>
            </a:r>
            <a:r>
              <a:rPr lang="en-GB" dirty="0" err="1"/>
              <a:t>zmíněných</a:t>
            </a:r>
            <a:r>
              <a:rPr lang="en-GB" dirty="0"/>
              <a:t> </a:t>
            </a:r>
            <a:r>
              <a:rPr lang="en-GB" dirty="0" err="1"/>
              <a:t>složek</a:t>
            </a:r>
            <a:r>
              <a:rPr lang="en-GB" dirty="0"/>
              <a:t> je </a:t>
            </a:r>
            <a:r>
              <a:rPr lang="en-GB" dirty="0" err="1"/>
              <a:t>podmínkou</a:t>
            </a:r>
            <a:r>
              <a:rPr lang="en-GB" dirty="0"/>
              <a:t> pro </a:t>
            </a:r>
            <a:r>
              <a:rPr lang="en-GB" dirty="0" err="1"/>
              <a:t>diagnózu</a:t>
            </a:r>
            <a:r>
              <a:rPr lang="en-GB" dirty="0"/>
              <a:t> </a:t>
            </a:r>
            <a:r>
              <a:rPr lang="en-GB" dirty="0" err="1"/>
              <a:t>metabolického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</a:t>
            </a:r>
            <a:endParaRPr lang="cs-CZ" dirty="0"/>
          </a:p>
          <a:p>
            <a:endParaRPr lang="cs-CZ" dirty="0"/>
          </a:p>
          <a:p>
            <a:r>
              <a:rPr lang="en-GB" dirty="0"/>
              <a:t>v </a:t>
            </a:r>
            <a:r>
              <a:rPr lang="en-GB" dirty="0" err="1"/>
              <a:t>případě</a:t>
            </a:r>
            <a:r>
              <a:rPr lang="en-GB" dirty="0"/>
              <a:t> </a:t>
            </a:r>
            <a:r>
              <a:rPr lang="en-GB" dirty="0" err="1"/>
              <a:t>čtyř</a:t>
            </a:r>
            <a:r>
              <a:rPr lang="en-GB" dirty="0"/>
              <a:t> </a:t>
            </a:r>
            <a:r>
              <a:rPr lang="en-GB" dirty="0" err="1"/>
              <a:t>kategorií</a:t>
            </a:r>
            <a:r>
              <a:rPr lang="en-GB" dirty="0"/>
              <a:t> je </a:t>
            </a:r>
            <a:r>
              <a:rPr lang="en-GB" dirty="0" err="1"/>
              <a:t>podmínkou</a:t>
            </a:r>
            <a:r>
              <a:rPr lang="en-GB" dirty="0"/>
              <a:t> </a:t>
            </a:r>
            <a:r>
              <a:rPr lang="en-GB" dirty="0" err="1"/>
              <a:t>diagnózy</a:t>
            </a:r>
            <a:r>
              <a:rPr lang="en-GB" dirty="0"/>
              <a:t> MS </a:t>
            </a:r>
            <a:r>
              <a:rPr lang="en-GB" dirty="0" err="1"/>
              <a:t>přítomnost</a:t>
            </a:r>
            <a:r>
              <a:rPr lang="en-GB" dirty="0"/>
              <a:t> </a:t>
            </a:r>
            <a:r>
              <a:rPr lang="en-GB" dirty="0" err="1"/>
              <a:t>alespoň</a:t>
            </a:r>
            <a:r>
              <a:rPr lang="en-GB" dirty="0"/>
              <a:t> </a:t>
            </a:r>
            <a:r>
              <a:rPr lang="en-GB" dirty="0" err="1"/>
              <a:t>dvou</a:t>
            </a:r>
            <a:r>
              <a:rPr lang="en-GB" dirty="0"/>
              <a:t> </a:t>
            </a:r>
            <a:r>
              <a:rPr lang="en-GB" dirty="0" err="1"/>
              <a:t>složek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280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složky</a:t>
            </a:r>
            <a:r>
              <a:rPr lang="en-GB" dirty="0"/>
              <a:t> MS </a:t>
            </a:r>
            <a:r>
              <a:rPr lang="en-GB" dirty="0" err="1"/>
              <a:t>ukazuje</a:t>
            </a:r>
            <a:r>
              <a:rPr lang="en-GB" dirty="0"/>
              <a:t> </a:t>
            </a:r>
            <a:r>
              <a:rPr lang="en-GB" dirty="0" err="1"/>
              <a:t>následující</a:t>
            </a:r>
            <a:r>
              <a:rPr lang="en-GB" dirty="0"/>
              <a:t> </a:t>
            </a:r>
            <a:r>
              <a:rPr lang="en-GB" dirty="0" err="1"/>
              <a:t>tabulka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Složky syndromu X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245" y="1688925"/>
            <a:ext cx="57435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1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kontrola</a:t>
            </a:r>
            <a:r>
              <a:rPr lang="en-GB" dirty="0"/>
              <a:t> </a:t>
            </a:r>
            <a:r>
              <a:rPr lang="en-GB" dirty="0" err="1"/>
              <a:t>hmotnosti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rizika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abdominální</a:t>
            </a:r>
            <a:r>
              <a:rPr lang="en-GB" dirty="0"/>
              <a:t> </a:t>
            </a:r>
            <a:r>
              <a:rPr lang="en-GB" dirty="0" err="1"/>
              <a:t>obezity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správný</a:t>
            </a:r>
            <a:r>
              <a:rPr lang="en-GB" dirty="0"/>
              <a:t> </a:t>
            </a:r>
            <a:r>
              <a:rPr lang="en-GB" dirty="0" err="1"/>
              <a:t>životní</a:t>
            </a:r>
            <a:r>
              <a:rPr lang="en-GB" dirty="0"/>
              <a:t> </a:t>
            </a:r>
            <a:r>
              <a:rPr lang="en-GB" dirty="0" err="1"/>
              <a:t>styl</a:t>
            </a:r>
            <a:endParaRPr lang="cs-CZ" dirty="0"/>
          </a:p>
          <a:p>
            <a:pPr lvl="1"/>
            <a:r>
              <a:rPr lang="en-GB" dirty="0" err="1"/>
              <a:t>vyvážený</a:t>
            </a:r>
            <a:r>
              <a:rPr lang="en-GB" dirty="0"/>
              <a:t> </a:t>
            </a:r>
            <a:r>
              <a:rPr lang="en-GB" dirty="0" err="1"/>
              <a:t>jídelníček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pohybová</a:t>
            </a:r>
            <a:r>
              <a:rPr lang="en-GB" dirty="0"/>
              <a:t> </a:t>
            </a:r>
            <a:r>
              <a:rPr lang="en-GB" dirty="0" err="1"/>
              <a:t>aktivita</a:t>
            </a:r>
            <a:endParaRPr lang="cs-CZ" dirty="0"/>
          </a:p>
          <a:p>
            <a:pPr lvl="1"/>
            <a:r>
              <a:rPr lang="en-GB" dirty="0" err="1"/>
              <a:t>nekuřáctví</a:t>
            </a:r>
            <a:r>
              <a:rPr lang="en-GB" dirty="0"/>
              <a:t> </a:t>
            </a:r>
            <a:endParaRPr lang="cs-CZ" dirty="0"/>
          </a:p>
          <a:p>
            <a:r>
              <a:rPr lang="cs-CZ" dirty="0"/>
              <a:t>Nezbytné </a:t>
            </a:r>
            <a:r>
              <a:rPr lang="en-GB" dirty="0" err="1"/>
              <a:t>lidí</a:t>
            </a:r>
            <a:r>
              <a:rPr lang="en-GB" dirty="0"/>
              <a:t>, u </a:t>
            </a:r>
            <a:r>
              <a:rPr lang="en-GB" dirty="0" err="1"/>
              <a:t>nichž</a:t>
            </a:r>
            <a:r>
              <a:rPr lang="en-GB" dirty="0"/>
              <a:t> je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cs-CZ" dirty="0"/>
              <a:t>RA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rizikové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krevní</a:t>
            </a:r>
            <a:r>
              <a:rPr lang="en-GB" dirty="0"/>
              <a:t> </a:t>
            </a:r>
            <a:r>
              <a:rPr lang="en-GB" dirty="0" err="1"/>
              <a:t>tlak</a:t>
            </a:r>
            <a:r>
              <a:rPr lang="en-GB" dirty="0"/>
              <a:t>, diabetes mellitus,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poruchy</a:t>
            </a:r>
            <a:r>
              <a:rPr lang="en-GB" dirty="0"/>
              <a:t> </a:t>
            </a:r>
            <a:r>
              <a:rPr lang="en-GB" dirty="0" err="1"/>
              <a:t>lipidového</a:t>
            </a:r>
            <a:r>
              <a:rPr lang="en-GB" dirty="0"/>
              <a:t> </a:t>
            </a:r>
            <a:r>
              <a:rPr lang="en-GB" dirty="0" err="1"/>
              <a:t>profilu</a:t>
            </a:r>
            <a:r>
              <a:rPr lang="en-GB" dirty="0"/>
              <a:t> </a:t>
            </a:r>
            <a:r>
              <a:rPr lang="en-GB" dirty="0" err="1"/>
              <a:t>atd</a:t>
            </a:r>
            <a:r>
              <a:rPr lang="en-GB" dirty="0"/>
              <a:t>.</a:t>
            </a:r>
            <a:endParaRPr lang="cs-CZ" dirty="0"/>
          </a:p>
          <a:p>
            <a:r>
              <a:rPr lang="en-GB" dirty="0" err="1"/>
              <a:t>obvod</a:t>
            </a:r>
            <a:r>
              <a:rPr lang="en-GB" dirty="0"/>
              <a:t> </a:t>
            </a:r>
            <a:r>
              <a:rPr lang="en-GB" dirty="0" err="1"/>
              <a:t>pasu</a:t>
            </a:r>
            <a:r>
              <a:rPr lang="en-GB" dirty="0"/>
              <a:t> </a:t>
            </a:r>
            <a:r>
              <a:rPr lang="cs-CZ" dirty="0"/>
              <a:t>u mužů </a:t>
            </a:r>
            <a:r>
              <a:rPr lang="en-GB" dirty="0"/>
              <a:t>&lt;</a:t>
            </a:r>
            <a:r>
              <a:rPr lang="cs-CZ" dirty="0"/>
              <a:t> </a:t>
            </a:r>
            <a:r>
              <a:rPr lang="en-GB" dirty="0"/>
              <a:t>94 cm, u </a:t>
            </a:r>
            <a:r>
              <a:rPr lang="en-GB" dirty="0" err="1"/>
              <a:t>žen</a:t>
            </a:r>
            <a:r>
              <a:rPr lang="en-GB" dirty="0"/>
              <a:t> &lt; 8</a:t>
            </a:r>
            <a:r>
              <a:rPr lang="cs-CZ" dirty="0"/>
              <a:t>0</a:t>
            </a:r>
            <a:r>
              <a:rPr lang="en-GB" dirty="0"/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216513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komplexní</a:t>
            </a:r>
            <a:r>
              <a:rPr lang="en-GB" b="1" dirty="0"/>
              <a:t> </a:t>
            </a:r>
            <a:r>
              <a:rPr lang="en-GB" b="1" dirty="0" err="1"/>
              <a:t>přístup</a:t>
            </a:r>
            <a:r>
              <a:rPr lang="en-GB" b="1" dirty="0"/>
              <a:t> </a:t>
            </a:r>
            <a:endParaRPr lang="cs-CZ" b="1" dirty="0"/>
          </a:p>
          <a:p>
            <a:r>
              <a:rPr lang="en-GB" dirty="0" err="1"/>
              <a:t>snížit</a:t>
            </a:r>
            <a:r>
              <a:rPr lang="en-GB" dirty="0"/>
              <a:t> </a:t>
            </a:r>
            <a:r>
              <a:rPr lang="en-GB" dirty="0" err="1"/>
              <a:t>tělesnou</a:t>
            </a:r>
            <a:r>
              <a:rPr lang="en-GB" dirty="0"/>
              <a:t> </a:t>
            </a:r>
            <a:r>
              <a:rPr lang="en-GB" dirty="0" err="1"/>
              <a:t>hmotnost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redukce</a:t>
            </a:r>
            <a:r>
              <a:rPr lang="en-GB" dirty="0"/>
              <a:t> </a:t>
            </a:r>
            <a:r>
              <a:rPr lang="en-GB" dirty="0" err="1"/>
              <a:t>tělesné</a:t>
            </a:r>
            <a:r>
              <a:rPr lang="en-GB" dirty="0"/>
              <a:t> </a:t>
            </a:r>
            <a:r>
              <a:rPr lang="en-GB" dirty="0" err="1"/>
              <a:t>hmotnosti</a:t>
            </a:r>
            <a:r>
              <a:rPr lang="en-GB" dirty="0"/>
              <a:t> je </a:t>
            </a:r>
            <a:r>
              <a:rPr lang="en-GB" dirty="0" err="1"/>
              <a:t>léčba</a:t>
            </a:r>
            <a:r>
              <a:rPr lang="en-GB" dirty="0"/>
              <a:t>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volby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omezit</a:t>
            </a:r>
            <a:r>
              <a:rPr lang="en-GB" dirty="0"/>
              <a:t> </a:t>
            </a:r>
            <a:r>
              <a:rPr lang="en-GB" dirty="0" err="1"/>
              <a:t>nadměrný</a:t>
            </a:r>
            <a:r>
              <a:rPr lang="en-GB" dirty="0"/>
              <a:t> </a:t>
            </a:r>
            <a:r>
              <a:rPr lang="en-GB" dirty="0" err="1"/>
              <a:t>příjem</a:t>
            </a:r>
            <a:r>
              <a:rPr lang="en-GB" dirty="0"/>
              <a:t> </a:t>
            </a:r>
            <a:r>
              <a:rPr lang="en-GB" dirty="0" err="1"/>
              <a:t>nasycených</a:t>
            </a:r>
            <a:r>
              <a:rPr lang="en-GB" dirty="0"/>
              <a:t> MK a </a:t>
            </a:r>
            <a:r>
              <a:rPr lang="en-GB" dirty="0" err="1"/>
              <a:t>jednoduchých</a:t>
            </a:r>
            <a:r>
              <a:rPr lang="en-GB" dirty="0"/>
              <a:t> </a:t>
            </a:r>
            <a:r>
              <a:rPr lang="en-GB" dirty="0" err="1"/>
              <a:t>cukrů</a:t>
            </a:r>
            <a:r>
              <a:rPr lang="en-GB" dirty="0"/>
              <a:t>,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příjem</a:t>
            </a:r>
            <a:r>
              <a:rPr lang="en-GB" dirty="0"/>
              <a:t> </a:t>
            </a:r>
            <a:r>
              <a:rPr lang="en-GB" dirty="0" err="1"/>
              <a:t>ovoce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a </a:t>
            </a:r>
            <a:r>
              <a:rPr lang="en-GB" dirty="0" err="1"/>
              <a:t>zeleniny</a:t>
            </a:r>
            <a:r>
              <a:rPr lang="en-GB" dirty="0"/>
              <a:t> a </a:t>
            </a:r>
            <a:r>
              <a:rPr lang="en-GB" dirty="0" err="1"/>
              <a:t>komplexních</a:t>
            </a:r>
            <a:r>
              <a:rPr lang="en-GB" dirty="0"/>
              <a:t> </a:t>
            </a:r>
            <a:r>
              <a:rPr lang="en-GB" dirty="0" err="1"/>
              <a:t>sacharidů</a:t>
            </a:r>
            <a:r>
              <a:rPr lang="en-GB" dirty="0"/>
              <a:t> </a:t>
            </a:r>
            <a:r>
              <a:rPr lang="en-GB" dirty="0" err="1"/>
              <a:t>včetně</a:t>
            </a:r>
            <a:r>
              <a:rPr lang="en-GB" dirty="0"/>
              <a:t> </a:t>
            </a:r>
            <a:r>
              <a:rPr lang="en-GB" dirty="0" err="1"/>
              <a:t>vlákniny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využití</a:t>
            </a:r>
            <a:r>
              <a:rPr lang="en-GB" dirty="0"/>
              <a:t> </a:t>
            </a:r>
            <a:r>
              <a:rPr lang="en-GB" dirty="0" err="1"/>
              <a:t>nízko</a:t>
            </a:r>
            <a:r>
              <a:rPr lang="cs-CZ" dirty="0"/>
              <a:t>energetických</a:t>
            </a:r>
            <a:r>
              <a:rPr lang="en-GB" dirty="0"/>
              <a:t> diet v </a:t>
            </a:r>
            <a:r>
              <a:rPr lang="en-GB" dirty="0" err="1"/>
              <a:t>kombinaci</a:t>
            </a:r>
            <a:r>
              <a:rPr lang="en-GB" dirty="0"/>
              <a:t> s </a:t>
            </a:r>
            <a:r>
              <a:rPr lang="en-GB" dirty="0" err="1"/>
              <a:t>pohybovou</a:t>
            </a:r>
            <a:r>
              <a:rPr lang="en-GB" dirty="0"/>
              <a:t> </a:t>
            </a:r>
            <a:r>
              <a:rPr lang="en-GB" dirty="0" err="1"/>
              <a:t>aktivitou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(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střední</a:t>
            </a:r>
            <a:r>
              <a:rPr lang="en-GB" dirty="0"/>
              <a:t> </a:t>
            </a:r>
            <a:r>
              <a:rPr lang="en-GB" dirty="0" err="1"/>
              <a:t>zátěži</a:t>
            </a:r>
            <a:r>
              <a:rPr lang="en-GB" dirty="0"/>
              <a:t> </a:t>
            </a:r>
            <a:r>
              <a:rPr lang="en-GB" dirty="0" err="1"/>
              <a:t>alespoň</a:t>
            </a:r>
            <a:r>
              <a:rPr lang="en-GB" dirty="0"/>
              <a:t> 30 </a:t>
            </a:r>
            <a:r>
              <a:rPr lang="en-GB" dirty="0" err="1"/>
              <a:t>minut</a:t>
            </a:r>
            <a:r>
              <a:rPr lang="en-GB" dirty="0"/>
              <a:t>) </a:t>
            </a:r>
            <a:endParaRPr lang="cs-CZ" dirty="0"/>
          </a:p>
          <a:p>
            <a:pPr lvl="1"/>
            <a:r>
              <a:rPr lang="en-GB" dirty="0" err="1"/>
              <a:t>cílem</a:t>
            </a:r>
            <a:r>
              <a:rPr lang="en-GB" dirty="0"/>
              <a:t> je </a:t>
            </a:r>
            <a:r>
              <a:rPr lang="en-GB" dirty="0" err="1"/>
              <a:t>redukce</a:t>
            </a:r>
            <a:r>
              <a:rPr lang="en-GB" dirty="0"/>
              <a:t> </a:t>
            </a:r>
            <a:r>
              <a:rPr lang="en-GB" dirty="0" err="1"/>
              <a:t>hmotnosti</a:t>
            </a:r>
            <a:r>
              <a:rPr lang="en-GB" dirty="0"/>
              <a:t> o 7–10 kg </a:t>
            </a:r>
            <a:r>
              <a:rPr lang="en-GB" dirty="0" err="1"/>
              <a:t>za</a:t>
            </a:r>
            <a:r>
              <a:rPr lang="en-GB" dirty="0"/>
              <a:t> 6–12 </a:t>
            </a:r>
            <a:r>
              <a:rPr lang="en-GB" dirty="0" err="1"/>
              <a:t>měsíců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/>
              <a:t>v </a:t>
            </a:r>
            <a:r>
              <a:rPr lang="en-GB" dirty="0" err="1"/>
              <a:t>případě</a:t>
            </a:r>
            <a:r>
              <a:rPr lang="en-GB" dirty="0"/>
              <a:t> </a:t>
            </a:r>
            <a:r>
              <a:rPr lang="en-GB" dirty="0" err="1"/>
              <a:t>neschopnosti</a:t>
            </a:r>
            <a:r>
              <a:rPr lang="en-GB" dirty="0"/>
              <a:t> </a:t>
            </a:r>
            <a:r>
              <a:rPr lang="en-GB" dirty="0" err="1"/>
              <a:t>redukce</a:t>
            </a:r>
            <a:r>
              <a:rPr lang="en-GB" dirty="0"/>
              <a:t> </a:t>
            </a:r>
            <a:r>
              <a:rPr lang="en-GB" dirty="0" err="1"/>
              <a:t>hmotnosti</a:t>
            </a:r>
            <a:r>
              <a:rPr lang="en-GB" dirty="0"/>
              <a:t> </a:t>
            </a:r>
            <a:r>
              <a:rPr lang="en-GB" dirty="0" err="1"/>
              <a:t>běžnou</a:t>
            </a:r>
            <a:r>
              <a:rPr lang="en-GB" dirty="0"/>
              <a:t> </a:t>
            </a:r>
            <a:r>
              <a:rPr lang="en-GB" dirty="0" err="1"/>
              <a:t>stravou</a:t>
            </a:r>
            <a:r>
              <a:rPr lang="en-GB" dirty="0"/>
              <a:t>,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přistoupit</a:t>
            </a:r>
            <a:r>
              <a:rPr lang="en-GB" dirty="0"/>
              <a:t> k </a:t>
            </a:r>
            <a:r>
              <a:rPr lang="en-GB" dirty="0" err="1"/>
              <a:t>antiobezitikům</a:t>
            </a:r>
            <a:r>
              <a:rPr lang="en-GB" dirty="0"/>
              <a:t>, </a:t>
            </a:r>
            <a:r>
              <a:rPr lang="en-GB" dirty="0" err="1"/>
              <a:t>popřípadě</a:t>
            </a:r>
            <a:r>
              <a:rPr lang="en-GB" dirty="0"/>
              <a:t> k </a:t>
            </a:r>
            <a:r>
              <a:rPr lang="en-GB" dirty="0" err="1"/>
              <a:t>bariatrické</a:t>
            </a:r>
            <a:r>
              <a:rPr lang="en-GB" dirty="0"/>
              <a:t> </a:t>
            </a:r>
            <a:r>
              <a:rPr lang="en-GB" dirty="0" err="1"/>
              <a:t>operaci</a:t>
            </a: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05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0" y="427768"/>
            <a:ext cx="10753200" cy="451576"/>
          </a:xfrm>
        </p:spPr>
        <p:txBody>
          <a:bodyPr/>
          <a:lstStyle/>
          <a:p>
            <a:r>
              <a:rPr lang="cs-CZ" dirty="0"/>
              <a:t>OSNOVA PŘEDNÁŠKY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003845"/>
            <a:ext cx="10753200" cy="4139998"/>
          </a:xfrm>
        </p:spPr>
        <p:txBody>
          <a:bodyPr/>
          <a:lstStyle/>
          <a:p>
            <a:r>
              <a:rPr lang="cs-CZ" sz="2000" dirty="0"/>
              <a:t>Metabolický syndrom</a:t>
            </a:r>
          </a:p>
          <a:p>
            <a:pPr lvl="1"/>
            <a:r>
              <a:rPr lang="cs-CZ" sz="1200" dirty="0"/>
              <a:t>Úvod k metanolickému syndromu</a:t>
            </a:r>
          </a:p>
          <a:p>
            <a:pPr lvl="1"/>
            <a:r>
              <a:rPr lang="cs-CZ" sz="1200" dirty="0"/>
              <a:t>Patogeneze</a:t>
            </a:r>
          </a:p>
          <a:p>
            <a:pPr lvl="1"/>
            <a:r>
              <a:rPr lang="cs-CZ" sz="1200" dirty="0"/>
              <a:t>Rizikové faktory metabolického syndromu (RF MS)</a:t>
            </a:r>
          </a:p>
          <a:p>
            <a:pPr lvl="1"/>
            <a:r>
              <a:rPr lang="cs-CZ" sz="1200" dirty="0"/>
              <a:t>Prevence metabolického syndromu</a:t>
            </a:r>
          </a:p>
          <a:p>
            <a:r>
              <a:rPr lang="cs-CZ" sz="2000" dirty="0"/>
              <a:t>Kardiovaskulární onemocnění</a:t>
            </a:r>
          </a:p>
          <a:p>
            <a:pPr lvl="1"/>
            <a:r>
              <a:rPr lang="cs-CZ" sz="1200" dirty="0"/>
              <a:t>Endoteliální dysfunkce</a:t>
            </a:r>
          </a:p>
          <a:p>
            <a:pPr lvl="1"/>
            <a:r>
              <a:rPr lang="cs-CZ" sz="1200" dirty="0"/>
              <a:t>Kardiomiopatie</a:t>
            </a:r>
          </a:p>
          <a:p>
            <a:pPr lvl="1"/>
            <a:r>
              <a:rPr lang="cs-CZ" sz="1200" dirty="0"/>
              <a:t>Ischemická choroba srdeční</a:t>
            </a:r>
          </a:p>
          <a:p>
            <a:pPr lvl="1"/>
            <a:r>
              <a:rPr lang="cs-CZ" sz="1200" dirty="0"/>
              <a:t>Náhlá smrt</a:t>
            </a:r>
          </a:p>
          <a:p>
            <a:pPr lvl="1"/>
            <a:r>
              <a:rPr lang="cs-CZ" sz="1200" dirty="0"/>
              <a:t>CMP</a:t>
            </a:r>
          </a:p>
          <a:p>
            <a:pPr lvl="1"/>
            <a:r>
              <a:rPr lang="cs-CZ" sz="1200" dirty="0"/>
              <a:t>Tromboembolická nemoc</a:t>
            </a:r>
          </a:p>
          <a:p>
            <a:r>
              <a:rPr lang="cs-CZ" sz="2000" dirty="0"/>
              <a:t>Syndrom spánkové apnoe</a:t>
            </a:r>
          </a:p>
          <a:p>
            <a:pPr lvl="1"/>
            <a:r>
              <a:rPr lang="cs-CZ" sz="1200" dirty="0"/>
              <a:t>Symptomatologie</a:t>
            </a:r>
          </a:p>
          <a:p>
            <a:pPr lvl="1"/>
            <a:r>
              <a:rPr lang="cs-CZ" sz="1200" dirty="0"/>
              <a:t>Diagnostika</a:t>
            </a:r>
          </a:p>
          <a:p>
            <a:pPr lvl="1"/>
            <a:r>
              <a:rPr lang="cs-CZ" sz="1200" dirty="0"/>
              <a:t>Predisponující faktory</a:t>
            </a:r>
          </a:p>
          <a:p>
            <a:pPr lvl="1"/>
            <a:r>
              <a:rPr lang="cs-CZ" sz="1200" dirty="0"/>
              <a:t>Zdravotní rizika</a:t>
            </a:r>
          </a:p>
          <a:p>
            <a:pPr lvl="1"/>
            <a:r>
              <a:rPr lang="cs-CZ" sz="1200" dirty="0"/>
              <a:t>Léčba</a:t>
            </a:r>
          </a:p>
          <a:p>
            <a:r>
              <a:rPr lang="cs-CZ" sz="2000" dirty="0"/>
              <a:t>Onkologická onemocnění</a:t>
            </a:r>
          </a:p>
          <a:p>
            <a:pPr lvl="1"/>
            <a:r>
              <a:rPr lang="cs-CZ" sz="1200" dirty="0"/>
              <a:t>Karcinogeneze</a:t>
            </a:r>
          </a:p>
          <a:p>
            <a:pPr lvl="1"/>
            <a:r>
              <a:rPr lang="cs-CZ" sz="1200" dirty="0"/>
              <a:t>Faktory ovlivňující karcinogenezi</a:t>
            </a:r>
          </a:p>
          <a:p>
            <a:pPr lvl="1"/>
            <a:r>
              <a:rPr lang="cs-CZ" sz="1200" dirty="0"/>
              <a:t>Protinádorová terapie</a:t>
            </a:r>
          </a:p>
          <a:p>
            <a:pPr lvl="1"/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13" y="-84221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73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en-GB" dirty="0" err="1"/>
              <a:t>éčba</a:t>
            </a:r>
            <a:r>
              <a:rPr lang="en-GB" dirty="0"/>
              <a:t> </a:t>
            </a:r>
            <a:r>
              <a:rPr lang="en-GB" dirty="0" err="1"/>
              <a:t>dyslipid</a:t>
            </a:r>
            <a:r>
              <a:rPr lang="cs-CZ" dirty="0"/>
              <a:t>e</a:t>
            </a:r>
            <a:r>
              <a:rPr lang="en-GB" dirty="0"/>
              <a:t>mi</a:t>
            </a:r>
            <a:r>
              <a:rPr lang="cs-CZ" dirty="0"/>
              <a:t>e</a:t>
            </a:r>
          </a:p>
          <a:p>
            <a:pPr lvl="1"/>
            <a:r>
              <a:rPr lang="en-GB" dirty="0" err="1"/>
              <a:t>redukc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hmotnosti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správně</a:t>
            </a:r>
            <a:r>
              <a:rPr lang="en-GB" dirty="0"/>
              <a:t> </a:t>
            </a:r>
            <a:r>
              <a:rPr lang="en-GB" dirty="0" err="1"/>
              <a:t>nastavený</a:t>
            </a:r>
            <a:r>
              <a:rPr lang="en-GB" dirty="0"/>
              <a:t> </a:t>
            </a:r>
            <a:r>
              <a:rPr lang="en-GB" dirty="0" err="1"/>
              <a:t>jídelníček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cs-CZ" dirty="0"/>
              <a:t>p</a:t>
            </a:r>
            <a:r>
              <a:rPr lang="en-GB" dirty="0" err="1"/>
              <a:t>ohybov</a:t>
            </a:r>
            <a:r>
              <a:rPr lang="cs-CZ" dirty="0"/>
              <a:t>á</a:t>
            </a:r>
            <a:r>
              <a:rPr lang="en-GB" dirty="0"/>
              <a:t> </a:t>
            </a:r>
            <a:r>
              <a:rPr lang="en-GB" dirty="0" err="1"/>
              <a:t>aktivit</a:t>
            </a:r>
            <a:r>
              <a:rPr lang="cs-CZ" dirty="0"/>
              <a:t>a</a:t>
            </a:r>
          </a:p>
          <a:p>
            <a:pPr lvl="1"/>
            <a:r>
              <a:rPr lang="en-GB" dirty="0" err="1"/>
              <a:t>farmakologická</a:t>
            </a:r>
            <a:r>
              <a:rPr lang="en-GB" dirty="0"/>
              <a:t> </a:t>
            </a:r>
            <a:r>
              <a:rPr lang="en-GB" dirty="0" err="1"/>
              <a:t>léčba</a:t>
            </a:r>
            <a:r>
              <a:rPr lang="en-GB" dirty="0"/>
              <a:t> (</a:t>
            </a:r>
            <a:r>
              <a:rPr lang="en-GB" dirty="0" err="1"/>
              <a:t>statiny</a:t>
            </a:r>
            <a:r>
              <a:rPr lang="en-GB" dirty="0"/>
              <a:t>, </a:t>
            </a:r>
            <a:r>
              <a:rPr lang="en-GB" dirty="0" err="1"/>
              <a:t>fibráty</a:t>
            </a:r>
            <a:r>
              <a:rPr lang="en-GB" dirty="0"/>
              <a:t>, </a:t>
            </a:r>
            <a:r>
              <a:rPr lang="en-GB" dirty="0" err="1"/>
              <a:t>inhinitory</a:t>
            </a:r>
            <a:r>
              <a:rPr lang="en-GB" dirty="0"/>
              <a:t> </a:t>
            </a:r>
            <a:r>
              <a:rPr lang="en-GB" dirty="0" err="1"/>
              <a:t>vstřebávání</a:t>
            </a:r>
            <a:r>
              <a:rPr lang="en-GB" dirty="0"/>
              <a:t> </a:t>
            </a:r>
            <a:r>
              <a:rPr lang="en-GB" dirty="0" err="1"/>
              <a:t>cholesterolu</a:t>
            </a:r>
            <a:r>
              <a:rPr lang="en-GB" dirty="0"/>
              <a:t> </a:t>
            </a:r>
            <a:r>
              <a:rPr lang="en-GB" dirty="0" err="1"/>
              <a:t>atd</a:t>
            </a:r>
            <a:r>
              <a:rPr lang="en-GB" dirty="0"/>
              <a:t>…)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Léčba porušené glukózové tolerance</a:t>
            </a:r>
          </a:p>
          <a:p>
            <a:pPr lvl="1"/>
            <a:r>
              <a:rPr lang="en-GB" dirty="0" err="1"/>
              <a:t>terapie</a:t>
            </a:r>
            <a:r>
              <a:rPr lang="en-GB" dirty="0"/>
              <a:t> DM II. </a:t>
            </a:r>
            <a:r>
              <a:rPr lang="en-GB" dirty="0" err="1"/>
              <a:t>adekvátním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(viz. </a:t>
            </a:r>
            <a:r>
              <a:rPr lang="en-GB" dirty="0" err="1"/>
              <a:t>Diabetologie</a:t>
            </a:r>
            <a:r>
              <a:rPr lang="en-GB" dirty="0"/>
              <a:t>)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Léčba </a:t>
            </a:r>
            <a:r>
              <a:rPr lang="en-GB" dirty="0" err="1"/>
              <a:t>hypertenze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/>
              <a:t>130/85 mmHg </a:t>
            </a:r>
            <a:r>
              <a:rPr lang="cs-CZ" dirty="0"/>
              <a:t>- </a:t>
            </a:r>
            <a:r>
              <a:rPr lang="en-GB" dirty="0" err="1"/>
              <a:t>zahájena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</a:t>
            </a:r>
            <a:r>
              <a:rPr lang="en-GB" dirty="0" err="1"/>
              <a:t>nefarmakologická</a:t>
            </a:r>
            <a:endParaRPr lang="cs-CZ" dirty="0"/>
          </a:p>
          <a:p>
            <a:pPr lvl="1"/>
            <a:r>
              <a:rPr lang="en-GB" dirty="0" err="1"/>
              <a:t>nad</a:t>
            </a:r>
            <a:r>
              <a:rPr lang="en-GB" dirty="0"/>
              <a:t> 140/90 mmHg</a:t>
            </a:r>
            <a:r>
              <a:rPr lang="cs-CZ" dirty="0"/>
              <a:t> - </a:t>
            </a:r>
            <a:r>
              <a:rPr lang="en-GB" dirty="0"/>
              <a:t> </a:t>
            </a:r>
            <a:r>
              <a:rPr lang="en-GB" dirty="0" err="1"/>
              <a:t>nutné</a:t>
            </a:r>
            <a:r>
              <a:rPr lang="en-GB" dirty="0"/>
              <a:t> </a:t>
            </a:r>
            <a:r>
              <a:rPr lang="en-GB" dirty="0" err="1"/>
              <a:t>přistoupit</a:t>
            </a:r>
            <a:r>
              <a:rPr lang="en-GB" dirty="0"/>
              <a:t> k </a:t>
            </a:r>
            <a:r>
              <a:rPr lang="en-GB" dirty="0" err="1"/>
              <a:t>terapii</a:t>
            </a:r>
            <a:r>
              <a:rPr lang="en-GB" dirty="0"/>
              <a:t> </a:t>
            </a:r>
            <a:r>
              <a:rPr lang="en-GB" dirty="0" err="1"/>
              <a:t>farmakologické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63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onemocnění a obezita</a:t>
            </a:r>
            <a:endParaRPr lang="en-GB" dirty="0"/>
          </a:p>
        </p:txBody>
      </p:sp>
      <p:pic>
        <p:nvPicPr>
          <p:cNvPr id="5" name="Obrázek 4" descr="Příze ve tvaru srdce">
            <a:extLst>
              <a:ext uri="{FF2B5EF4-FFF2-40B4-BE49-F238E27FC236}">
                <a16:creationId xmlns:a16="http://schemas.microsoft.com/office/drawing/2014/main" id="{0D093F98-16F3-43BE-8EC0-3C54ADD7D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39" y="1716052"/>
            <a:ext cx="6956922" cy="46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2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onemocnění a obezita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obezita</a:t>
            </a:r>
            <a:r>
              <a:rPr lang="en-GB" dirty="0"/>
              <a:t> </a:t>
            </a:r>
            <a:r>
              <a:rPr lang="cs-CZ" dirty="0"/>
              <a:t>- </a:t>
            </a:r>
            <a:r>
              <a:rPr lang="en-GB" dirty="0" err="1"/>
              <a:t>nezávislý</a:t>
            </a:r>
            <a:r>
              <a:rPr lang="en-GB" dirty="0"/>
              <a:t> </a:t>
            </a:r>
            <a:r>
              <a:rPr lang="en-GB" dirty="0" err="1"/>
              <a:t>rizikový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en-GB" dirty="0"/>
              <a:t> KVO</a:t>
            </a:r>
            <a:endParaRPr lang="cs-CZ" dirty="0"/>
          </a:p>
          <a:p>
            <a:pPr lvl="1"/>
            <a:r>
              <a:rPr lang="cs-CZ" dirty="0"/>
              <a:t>hypertenze</a:t>
            </a:r>
          </a:p>
          <a:p>
            <a:pPr lvl="1"/>
            <a:r>
              <a:rPr lang="en-GB" dirty="0" err="1"/>
              <a:t>ischemická</a:t>
            </a:r>
            <a:r>
              <a:rPr lang="en-GB" dirty="0"/>
              <a:t> </a:t>
            </a:r>
            <a:r>
              <a:rPr lang="en-GB" dirty="0" err="1"/>
              <a:t>choroba</a:t>
            </a:r>
            <a:r>
              <a:rPr lang="en-GB" dirty="0"/>
              <a:t> </a:t>
            </a:r>
            <a:r>
              <a:rPr lang="en-GB" dirty="0" err="1"/>
              <a:t>srdeční</a:t>
            </a:r>
            <a:endParaRPr lang="cs-CZ" dirty="0"/>
          </a:p>
          <a:p>
            <a:pPr lvl="1"/>
            <a:r>
              <a:rPr lang="en-GB" dirty="0" err="1"/>
              <a:t>srdeční</a:t>
            </a:r>
            <a:r>
              <a:rPr lang="en-GB" dirty="0"/>
              <a:t> </a:t>
            </a:r>
            <a:r>
              <a:rPr lang="en-GB" dirty="0" err="1"/>
              <a:t>selhávání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cs-CZ" dirty="0"/>
              <a:t>a</a:t>
            </a:r>
            <a:r>
              <a:rPr lang="en-GB" dirty="0" err="1"/>
              <a:t>rytmie</a:t>
            </a:r>
            <a:endParaRPr lang="cs-CZ" dirty="0"/>
          </a:p>
          <a:p>
            <a:pPr lvl="1"/>
            <a:r>
              <a:rPr lang="en-GB" dirty="0" err="1"/>
              <a:t>náhlá</a:t>
            </a:r>
            <a:r>
              <a:rPr lang="en-GB" dirty="0"/>
              <a:t> </a:t>
            </a:r>
            <a:r>
              <a:rPr lang="en-GB" dirty="0" err="1"/>
              <a:t>smrt</a:t>
            </a: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490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onemocnění a obezita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err="1"/>
              <a:t>zmnožení</a:t>
            </a:r>
            <a:r>
              <a:rPr lang="en-GB" sz="3200" dirty="0"/>
              <a:t> </a:t>
            </a:r>
            <a:r>
              <a:rPr lang="en-GB" sz="3200" dirty="0" err="1"/>
              <a:t>tukové</a:t>
            </a:r>
            <a:r>
              <a:rPr lang="en-GB" sz="3200" dirty="0"/>
              <a:t> </a:t>
            </a:r>
            <a:r>
              <a:rPr lang="en-GB" sz="3200" dirty="0" err="1"/>
              <a:t>tkáně</a:t>
            </a:r>
            <a:r>
              <a:rPr lang="en-GB" sz="3200" dirty="0"/>
              <a:t> u </a:t>
            </a:r>
            <a:r>
              <a:rPr lang="en-GB" sz="3200" dirty="0" err="1"/>
              <a:t>obézních</a:t>
            </a:r>
            <a:r>
              <a:rPr lang="en-GB" sz="3200" dirty="0"/>
              <a:t> </a:t>
            </a:r>
            <a:r>
              <a:rPr lang="en-GB" sz="3200" dirty="0" err="1"/>
              <a:t>jedinců</a:t>
            </a:r>
            <a:r>
              <a:rPr lang="en-GB" sz="3200" dirty="0"/>
              <a:t> </a:t>
            </a:r>
            <a:r>
              <a:rPr lang="en-GB" sz="3200" dirty="0" err="1"/>
              <a:t>ovlivňuje</a:t>
            </a:r>
            <a:r>
              <a:rPr lang="en-GB" sz="3200" dirty="0"/>
              <a:t> </a:t>
            </a:r>
            <a:r>
              <a:rPr lang="en-GB" sz="3200" dirty="0" err="1"/>
              <a:t>oběhový</a:t>
            </a:r>
            <a:r>
              <a:rPr lang="en-GB" sz="3200" dirty="0"/>
              <a:t> </a:t>
            </a:r>
            <a:r>
              <a:rPr lang="en-GB" sz="3200" dirty="0" err="1"/>
              <a:t>systém</a:t>
            </a:r>
            <a:r>
              <a:rPr lang="en-GB" sz="3200" dirty="0"/>
              <a:t> </a:t>
            </a:r>
            <a:r>
              <a:rPr lang="en-GB" sz="3200" b="1" dirty="0" err="1"/>
              <a:t>zvyšováním</a:t>
            </a:r>
            <a:r>
              <a:rPr lang="en-GB" sz="3200" b="1" dirty="0"/>
              <a:t> </a:t>
            </a:r>
            <a:r>
              <a:rPr lang="en-GB" sz="3200" b="1" dirty="0" err="1"/>
              <a:t>srdečního</a:t>
            </a:r>
            <a:r>
              <a:rPr lang="en-GB" sz="3200" b="1" dirty="0"/>
              <a:t> </a:t>
            </a:r>
            <a:r>
              <a:rPr lang="en-GB" sz="3200" b="1" dirty="0" err="1"/>
              <a:t>výdeje</a:t>
            </a:r>
            <a:r>
              <a:rPr lang="en-GB" sz="3200" b="1" dirty="0"/>
              <a:t> </a:t>
            </a:r>
            <a:endParaRPr lang="cs-CZ" sz="3200" b="1" dirty="0"/>
          </a:p>
          <a:p>
            <a:endParaRPr lang="cs-CZ" sz="3200" b="1" dirty="0"/>
          </a:p>
          <a:p>
            <a:pPr lvl="1"/>
            <a:r>
              <a:rPr lang="en-GB" sz="2400" i="1" dirty="0" err="1"/>
              <a:t>Průtok</a:t>
            </a:r>
            <a:r>
              <a:rPr lang="en-GB" sz="2400" i="1" dirty="0"/>
              <a:t> </a:t>
            </a:r>
            <a:r>
              <a:rPr lang="en-GB" sz="2400" i="1" dirty="0" err="1"/>
              <a:t>krve</a:t>
            </a:r>
            <a:r>
              <a:rPr lang="en-GB" sz="2400" i="1" dirty="0"/>
              <a:t> v </a:t>
            </a:r>
            <a:r>
              <a:rPr lang="en-GB" sz="2400" i="1" dirty="0" err="1"/>
              <a:t>tuku</a:t>
            </a:r>
            <a:r>
              <a:rPr lang="en-GB" sz="2400" i="1" dirty="0"/>
              <a:t> je </a:t>
            </a:r>
            <a:r>
              <a:rPr lang="en-GB" sz="2400" i="1" dirty="0" err="1"/>
              <a:t>za</a:t>
            </a:r>
            <a:r>
              <a:rPr lang="en-GB" sz="2400" i="1" dirty="0"/>
              <a:t> </a:t>
            </a:r>
            <a:r>
              <a:rPr lang="en-GB" sz="2400" i="1" dirty="0" err="1"/>
              <a:t>klidových</a:t>
            </a:r>
            <a:r>
              <a:rPr lang="en-GB" sz="2400" i="1" dirty="0"/>
              <a:t> </a:t>
            </a:r>
            <a:r>
              <a:rPr lang="en-GB" sz="2400" i="1" dirty="0" err="1"/>
              <a:t>podmínek</a:t>
            </a:r>
            <a:r>
              <a:rPr lang="en-GB" sz="2400" i="1" dirty="0"/>
              <a:t> 2–3 ml/min./100 g </a:t>
            </a:r>
            <a:r>
              <a:rPr lang="en-GB" sz="2400" i="1" dirty="0" err="1"/>
              <a:t>tukové</a:t>
            </a:r>
            <a:r>
              <a:rPr lang="en-GB" sz="2400" i="1" dirty="0"/>
              <a:t> </a:t>
            </a:r>
            <a:r>
              <a:rPr lang="en-GB" sz="2400" i="1" dirty="0" err="1"/>
              <a:t>tkáně</a:t>
            </a:r>
            <a:endParaRPr lang="cs-CZ" sz="2400" i="1" dirty="0"/>
          </a:p>
          <a:p>
            <a:pPr lvl="1"/>
            <a:r>
              <a:rPr lang="cs-CZ" sz="2400" i="1" dirty="0"/>
              <a:t>T</a:t>
            </a:r>
            <a:r>
              <a:rPr lang="en-GB" sz="2400" i="1" dirty="0" err="1"/>
              <a:t>ento</a:t>
            </a:r>
            <a:r>
              <a:rPr lang="en-GB" sz="2400" i="1" dirty="0"/>
              <a:t> </a:t>
            </a:r>
            <a:r>
              <a:rPr lang="en-GB" sz="2400" i="1" dirty="0" err="1"/>
              <a:t>průtok</a:t>
            </a:r>
            <a:r>
              <a:rPr lang="en-GB" sz="2400" i="1" dirty="0"/>
              <a:t> se </a:t>
            </a:r>
            <a:r>
              <a:rPr lang="en-GB" sz="2400" i="1" dirty="0" err="1"/>
              <a:t>může</a:t>
            </a:r>
            <a:r>
              <a:rPr lang="en-GB" sz="2400" i="1" dirty="0"/>
              <a:t> </a:t>
            </a:r>
            <a:r>
              <a:rPr lang="en-GB" sz="2400" i="1" dirty="0" err="1"/>
              <a:t>zvětšit</a:t>
            </a:r>
            <a:r>
              <a:rPr lang="en-GB" sz="2400" i="1" dirty="0"/>
              <a:t> </a:t>
            </a:r>
            <a:r>
              <a:rPr lang="en-GB" sz="2400" i="1" dirty="0" err="1"/>
              <a:t>až</a:t>
            </a:r>
            <a:r>
              <a:rPr lang="en-GB" sz="2400" i="1" dirty="0"/>
              <a:t> </a:t>
            </a:r>
            <a:r>
              <a:rPr lang="en-GB" sz="2400" i="1" dirty="0" err="1"/>
              <a:t>desetkrát</a:t>
            </a:r>
            <a:r>
              <a:rPr lang="en-GB" sz="2400" i="1" dirty="0"/>
              <a:t>, ale </a:t>
            </a:r>
            <a:r>
              <a:rPr lang="en-GB" sz="2400" i="1" dirty="0" err="1"/>
              <a:t>přesto</a:t>
            </a:r>
            <a:r>
              <a:rPr lang="en-GB" sz="2400" i="1" dirty="0"/>
              <a:t> je </a:t>
            </a:r>
            <a:r>
              <a:rPr lang="en-GB" sz="2400" i="1" dirty="0" err="1"/>
              <a:t>asi</a:t>
            </a:r>
            <a:r>
              <a:rPr lang="en-GB" sz="2400" i="1" dirty="0"/>
              <a:t> </a:t>
            </a:r>
            <a:r>
              <a:rPr lang="en-GB" sz="2400" i="1" dirty="0" err="1"/>
              <a:t>třetinový</a:t>
            </a:r>
            <a:r>
              <a:rPr lang="en-GB" sz="2400" i="1" dirty="0"/>
              <a:t> </a:t>
            </a:r>
            <a:r>
              <a:rPr lang="en-GB" sz="2400" i="1" dirty="0" err="1"/>
              <a:t>ve</a:t>
            </a:r>
            <a:r>
              <a:rPr lang="en-GB" sz="2400" i="1" dirty="0"/>
              <a:t> </a:t>
            </a:r>
            <a:r>
              <a:rPr lang="en-GB" sz="2400" i="1" dirty="0" err="1"/>
              <a:t>srovnání</a:t>
            </a:r>
            <a:r>
              <a:rPr lang="en-GB" sz="2400" i="1" dirty="0"/>
              <a:t> s </a:t>
            </a:r>
            <a:r>
              <a:rPr lang="en-GB" sz="2400" i="1" dirty="0" err="1"/>
              <a:t>perfuzí</a:t>
            </a:r>
            <a:r>
              <a:rPr lang="en-GB" sz="2400" i="1" dirty="0"/>
              <a:t> </a:t>
            </a:r>
            <a:r>
              <a:rPr lang="en-GB" sz="2400" i="1" dirty="0" err="1"/>
              <a:t>kosterního</a:t>
            </a:r>
            <a:r>
              <a:rPr lang="en-GB" sz="2400" i="1" dirty="0"/>
              <a:t> </a:t>
            </a:r>
            <a:r>
              <a:rPr lang="en-GB" sz="2400" i="1" dirty="0" err="1"/>
              <a:t>svalstva</a:t>
            </a:r>
            <a:r>
              <a:rPr lang="en-GB" sz="2400" i="1" dirty="0"/>
              <a:t>. </a:t>
            </a:r>
            <a:endParaRPr lang="cs-CZ" sz="2400" i="1" dirty="0"/>
          </a:p>
          <a:p>
            <a:pPr lvl="1"/>
            <a:r>
              <a:rPr lang="en-GB" sz="2400" i="1" dirty="0"/>
              <a:t>S </a:t>
            </a:r>
            <a:r>
              <a:rPr lang="en-GB" sz="2400" i="1" dirty="0" err="1"/>
              <a:t>vyšším</a:t>
            </a:r>
            <a:r>
              <a:rPr lang="en-GB" sz="2400" i="1" dirty="0"/>
              <a:t> </a:t>
            </a:r>
            <a:r>
              <a:rPr lang="en-GB" sz="2400" i="1" dirty="0" err="1"/>
              <a:t>stupněm</a:t>
            </a:r>
            <a:r>
              <a:rPr lang="en-GB" sz="2400" i="1" dirty="0"/>
              <a:t> </a:t>
            </a:r>
            <a:r>
              <a:rPr lang="en-GB" sz="2400" i="1" dirty="0" err="1"/>
              <a:t>obezity</a:t>
            </a:r>
            <a:r>
              <a:rPr lang="en-GB" sz="2400" i="1" dirty="0"/>
              <a:t> </a:t>
            </a:r>
            <a:r>
              <a:rPr lang="en-GB" sz="2400" i="1" dirty="0" err="1"/>
              <a:t>perfuze</a:t>
            </a:r>
            <a:r>
              <a:rPr lang="en-GB" sz="2400" i="1" dirty="0"/>
              <a:t> </a:t>
            </a:r>
            <a:r>
              <a:rPr lang="en-GB" sz="2400" i="1" dirty="0" err="1"/>
              <a:t>tukové</a:t>
            </a:r>
            <a:r>
              <a:rPr lang="en-GB" sz="2400" i="1" dirty="0"/>
              <a:t> </a:t>
            </a:r>
            <a:r>
              <a:rPr lang="en-GB" sz="2400" i="1" dirty="0" err="1"/>
              <a:t>tkáně</a:t>
            </a:r>
            <a:r>
              <a:rPr lang="en-GB" sz="2400" i="1" dirty="0"/>
              <a:t> </a:t>
            </a:r>
            <a:r>
              <a:rPr lang="en-GB" sz="2400" i="1" dirty="0" err="1"/>
              <a:t>na</a:t>
            </a:r>
            <a:r>
              <a:rPr lang="en-GB" sz="2400" i="1" dirty="0"/>
              <a:t> </a:t>
            </a:r>
            <a:r>
              <a:rPr lang="en-GB" sz="2400" i="1" dirty="0" err="1"/>
              <a:t>jednotku</a:t>
            </a:r>
            <a:r>
              <a:rPr lang="en-GB" sz="2400" i="1" dirty="0"/>
              <a:t> </a:t>
            </a:r>
            <a:r>
              <a:rPr lang="en-GB" sz="2400" i="1" dirty="0" err="1"/>
              <a:t>hmotnosti</a:t>
            </a:r>
            <a:r>
              <a:rPr lang="en-GB" sz="2400" i="1" dirty="0"/>
              <a:t> </a:t>
            </a:r>
            <a:r>
              <a:rPr lang="en-GB" sz="2400" i="1" dirty="0" err="1"/>
              <a:t>klesá</a:t>
            </a:r>
            <a:r>
              <a:rPr lang="en-GB" sz="2400" i="1" dirty="0"/>
              <a:t> v </a:t>
            </a:r>
            <a:r>
              <a:rPr lang="en-GB" sz="2400" i="1" dirty="0" err="1"/>
              <a:t>důsledku</a:t>
            </a:r>
            <a:r>
              <a:rPr lang="en-GB" sz="2400" i="1" dirty="0"/>
              <a:t> </a:t>
            </a:r>
            <a:r>
              <a:rPr lang="en-GB" sz="2400" b="1" i="1" dirty="0" err="1"/>
              <a:t>snížené</a:t>
            </a:r>
            <a:r>
              <a:rPr lang="en-GB" sz="2400" b="1" i="1" dirty="0"/>
              <a:t> </a:t>
            </a:r>
            <a:r>
              <a:rPr lang="en-GB" sz="2400" b="1" i="1" dirty="0" err="1"/>
              <a:t>vaskularizace</a:t>
            </a:r>
            <a:r>
              <a:rPr lang="en-GB" sz="2400" b="1" i="1" dirty="0"/>
              <a:t> </a:t>
            </a:r>
            <a:r>
              <a:rPr lang="en-GB" sz="2400" i="1" dirty="0" err="1"/>
              <a:t>zmnožené</a:t>
            </a:r>
            <a:r>
              <a:rPr lang="en-GB" sz="2400" i="1" dirty="0"/>
              <a:t> </a:t>
            </a:r>
            <a:r>
              <a:rPr lang="en-GB" sz="2400" i="1" dirty="0" err="1"/>
              <a:t>tukové</a:t>
            </a:r>
            <a:r>
              <a:rPr lang="en-GB" sz="2400" i="1" dirty="0"/>
              <a:t> </a:t>
            </a:r>
            <a:r>
              <a:rPr lang="en-GB" sz="2400" i="1" dirty="0" err="1"/>
              <a:t>tkáně</a:t>
            </a:r>
            <a:r>
              <a:rPr lang="en-GB" sz="2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1440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onemocnění a obezita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srdeční</a:t>
            </a:r>
            <a:r>
              <a:rPr lang="en-GB" dirty="0"/>
              <a:t> </a:t>
            </a:r>
            <a:r>
              <a:rPr lang="en-GB" dirty="0" err="1"/>
              <a:t>výdej</a:t>
            </a:r>
            <a:r>
              <a:rPr lang="en-GB" dirty="0"/>
              <a:t> u </a:t>
            </a:r>
            <a:r>
              <a:rPr lang="en-GB" dirty="0" err="1"/>
              <a:t>obezity</a:t>
            </a:r>
            <a:r>
              <a:rPr lang="en-GB" dirty="0"/>
              <a:t> je </a:t>
            </a:r>
            <a:r>
              <a:rPr lang="en-GB" dirty="0" err="1"/>
              <a:t>především</a:t>
            </a:r>
            <a:r>
              <a:rPr lang="en-GB" dirty="0"/>
              <a:t> </a:t>
            </a:r>
            <a:r>
              <a:rPr lang="en-GB" dirty="0" err="1"/>
              <a:t>důsledkem</a:t>
            </a:r>
            <a:r>
              <a:rPr lang="en-GB" dirty="0"/>
              <a:t> </a:t>
            </a:r>
            <a:r>
              <a:rPr lang="en-GB" b="1" dirty="0" err="1"/>
              <a:t>zvýšení</a:t>
            </a:r>
            <a:r>
              <a:rPr lang="en-GB" b="1" dirty="0"/>
              <a:t> </a:t>
            </a:r>
            <a:r>
              <a:rPr lang="en-GB" b="1" dirty="0" err="1"/>
              <a:t>tepového</a:t>
            </a:r>
            <a:r>
              <a:rPr lang="en-GB" b="1" dirty="0"/>
              <a:t> </a:t>
            </a:r>
            <a:r>
              <a:rPr lang="en-GB" b="1" dirty="0" err="1"/>
              <a:t>objemu</a:t>
            </a:r>
            <a:r>
              <a:rPr lang="en-GB" b="1" dirty="0"/>
              <a:t> </a:t>
            </a:r>
            <a:endParaRPr lang="cs-CZ" b="1" dirty="0"/>
          </a:p>
          <a:p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plnicího</a:t>
            </a:r>
            <a:r>
              <a:rPr lang="en-GB" dirty="0"/>
              <a:t> </a:t>
            </a:r>
            <a:r>
              <a:rPr lang="en-GB" dirty="0" err="1"/>
              <a:t>tlaku</a:t>
            </a:r>
            <a:r>
              <a:rPr lang="en-GB" dirty="0"/>
              <a:t> a </a:t>
            </a:r>
            <a:r>
              <a:rPr lang="en-GB" dirty="0" err="1"/>
              <a:t>objemu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b="1" dirty="0" err="1"/>
              <a:t>hypertrofii</a:t>
            </a:r>
            <a:r>
              <a:rPr lang="en-GB" b="1" dirty="0"/>
              <a:t> </a:t>
            </a:r>
            <a:r>
              <a:rPr lang="en-GB" b="1" dirty="0" err="1"/>
              <a:t>levé</a:t>
            </a:r>
            <a:r>
              <a:rPr lang="en-GB" b="1" dirty="0"/>
              <a:t> </a:t>
            </a:r>
            <a:r>
              <a:rPr lang="en-GB" b="1" dirty="0" err="1"/>
              <a:t>komory</a:t>
            </a:r>
            <a:r>
              <a:rPr lang="en-GB" b="1" dirty="0"/>
              <a:t> </a:t>
            </a:r>
            <a:endParaRPr lang="cs-CZ" b="1" dirty="0"/>
          </a:p>
          <a:p>
            <a:r>
              <a:rPr lang="en-GB" dirty="0" err="1"/>
              <a:t>následné</a:t>
            </a:r>
            <a:r>
              <a:rPr lang="en-GB" dirty="0"/>
              <a:t> </a:t>
            </a:r>
            <a:r>
              <a:rPr lang="en-GB" dirty="0" err="1"/>
              <a:t>zvětšení</a:t>
            </a:r>
            <a:r>
              <a:rPr lang="en-GB" dirty="0"/>
              <a:t> a </a:t>
            </a:r>
            <a:r>
              <a:rPr lang="en-GB" dirty="0" err="1"/>
              <a:t>dilatace</a:t>
            </a:r>
            <a:r>
              <a:rPr lang="en-GB" dirty="0"/>
              <a:t> </a:t>
            </a:r>
            <a:r>
              <a:rPr lang="en-GB" dirty="0" err="1"/>
              <a:t>levé</a:t>
            </a:r>
            <a:r>
              <a:rPr lang="en-GB" dirty="0"/>
              <a:t> </a:t>
            </a:r>
            <a:r>
              <a:rPr lang="en-GB" dirty="0" err="1"/>
              <a:t>síně</a:t>
            </a:r>
            <a:r>
              <a:rPr lang="en-GB" dirty="0"/>
              <a:t> </a:t>
            </a:r>
            <a:r>
              <a:rPr lang="en-GB" dirty="0" err="1"/>
              <a:t>predisponuje</a:t>
            </a:r>
            <a:r>
              <a:rPr lang="en-GB" dirty="0"/>
              <a:t> </a:t>
            </a:r>
            <a:r>
              <a:rPr lang="en-GB" dirty="0" err="1"/>
              <a:t>obézního</a:t>
            </a:r>
            <a:r>
              <a:rPr lang="en-GB" dirty="0"/>
              <a:t> </a:t>
            </a:r>
            <a:r>
              <a:rPr lang="en-GB" dirty="0" err="1"/>
              <a:t>jedince</a:t>
            </a:r>
            <a:r>
              <a:rPr lang="en-GB" dirty="0"/>
              <a:t> k </a:t>
            </a:r>
            <a:r>
              <a:rPr lang="en-GB" dirty="0" err="1"/>
              <a:t>častějšímu</a:t>
            </a:r>
            <a:r>
              <a:rPr lang="en-GB" dirty="0"/>
              <a:t> </a:t>
            </a:r>
            <a:r>
              <a:rPr lang="en-GB" dirty="0" err="1"/>
              <a:t>výskytu</a:t>
            </a:r>
            <a:r>
              <a:rPr lang="en-GB" dirty="0"/>
              <a:t> </a:t>
            </a:r>
            <a:r>
              <a:rPr lang="en-GB" b="1" dirty="0" err="1"/>
              <a:t>fibrilace</a:t>
            </a:r>
            <a:r>
              <a:rPr lang="en-GB" b="1" dirty="0"/>
              <a:t> </a:t>
            </a:r>
            <a:r>
              <a:rPr lang="en-GB" b="1" dirty="0" err="1"/>
              <a:t>síní</a:t>
            </a:r>
            <a:r>
              <a:rPr lang="en-GB" b="1" dirty="0"/>
              <a:t> </a:t>
            </a:r>
            <a:endParaRPr lang="cs-CZ" b="1" dirty="0"/>
          </a:p>
          <a:p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pozorovat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EKG</a:t>
            </a:r>
          </a:p>
        </p:txBody>
      </p:sp>
    </p:spTree>
    <p:extLst>
      <p:ext uri="{BB962C8B-B14F-4D97-AF65-F5344CB8AC3E}">
        <p14:creationId xmlns:p14="http://schemas.microsoft.com/office/powerpoint/2010/main" val="4031908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onemocnění a obezita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častý</a:t>
            </a:r>
            <a:r>
              <a:rPr lang="en-GB" dirty="0"/>
              <a:t> </a:t>
            </a:r>
            <a:r>
              <a:rPr lang="en-GB" dirty="0" err="1"/>
              <a:t>výskyt</a:t>
            </a:r>
            <a:r>
              <a:rPr lang="en-GB" dirty="0"/>
              <a:t> </a:t>
            </a:r>
            <a:r>
              <a:rPr lang="en-GB" b="1" dirty="0" err="1"/>
              <a:t>zvýšené</a:t>
            </a:r>
            <a:r>
              <a:rPr lang="en-GB" b="1" dirty="0"/>
              <a:t> </a:t>
            </a:r>
            <a:r>
              <a:rPr lang="en-GB" b="1" dirty="0" err="1"/>
              <a:t>rezistence</a:t>
            </a:r>
            <a:r>
              <a:rPr lang="en-GB" b="1" dirty="0"/>
              <a:t> v </a:t>
            </a:r>
            <a:r>
              <a:rPr lang="en-GB" b="1" dirty="0" err="1"/>
              <a:t>plicním</a:t>
            </a:r>
            <a:r>
              <a:rPr lang="en-GB" b="1" dirty="0"/>
              <a:t> </a:t>
            </a:r>
            <a:r>
              <a:rPr lang="en-GB" b="1" dirty="0" err="1"/>
              <a:t>řečišti</a:t>
            </a:r>
            <a:r>
              <a:rPr lang="en-GB" b="1" dirty="0"/>
              <a:t> </a:t>
            </a:r>
            <a:endParaRPr lang="cs-CZ" b="1" dirty="0"/>
          </a:p>
          <a:p>
            <a:pPr lvl="1"/>
            <a:r>
              <a:rPr lang="en-GB" dirty="0" err="1"/>
              <a:t>bývá</a:t>
            </a:r>
            <a:r>
              <a:rPr lang="en-GB" dirty="0"/>
              <a:t> </a:t>
            </a:r>
            <a:r>
              <a:rPr lang="en-GB" dirty="0" err="1"/>
              <a:t>důsledkem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plicní</a:t>
            </a:r>
            <a:r>
              <a:rPr lang="en-GB" dirty="0"/>
              <a:t> </a:t>
            </a:r>
            <a:r>
              <a:rPr lang="en-GB" dirty="0" err="1"/>
              <a:t>hypoventilace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spánkové</a:t>
            </a:r>
            <a:r>
              <a:rPr lang="en-GB" dirty="0"/>
              <a:t> </a:t>
            </a:r>
            <a:r>
              <a:rPr lang="en-GB" dirty="0" err="1"/>
              <a:t>apnoe</a:t>
            </a:r>
            <a:r>
              <a:rPr lang="en-GB" dirty="0"/>
              <a:t> </a:t>
            </a:r>
            <a:endParaRPr lang="cs-CZ" dirty="0"/>
          </a:p>
          <a:p>
            <a:pPr lvl="1"/>
            <a:endParaRPr lang="cs-CZ" dirty="0"/>
          </a:p>
          <a:p>
            <a:r>
              <a:rPr lang="en-GB" dirty="0"/>
              <a:t>se </a:t>
            </a:r>
            <a:r>
              <a:rPr lang="en-GB" dirty="0" err="1"/>
              <a:t>vzestupem</a:t>
            </a:r>
            <a:r>
              <a:rPr lang="en-GB" dirty="0"/>
              <a:t> BMI </a:t>
            </a:r>
            <a:r>
              <a:rPr lang="en-GB" dirty="0" err="1"/>
              <a:t>vzniká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kongestivního</a:t>
            </a:r>
            <a:r>
              <a:rPr lang="en-GB" dirty="0"/>
              <a:t> </a:t>
            </a:r>
            <a:r>
              <a:rPr lang="en-GB" dirty="0" err="1"/>
              <a:t>srdečního</a:t>
            </a:r>
            <a:r>
              <a:rPr lang="en-GB" dirty="0"/>
              <a:t> </a:t>
            </a:r>
            <a:r>
              <a:rPr lang="en-GB" dirty="0" err="1"/>
              <a:t>selhání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vzestup</a:t>
            </a:r>
            <a:r>
              <a:rPr lang="en-GB" dirty="0"/>
              <a:t> o </a:t>
            </a:r>
            <a:r>
              <a:rPr lang="en-GB" dirty="0" err="1"/>
              <a:t>jednu</a:t>
            </a:r>
            <a:r>
              <a:rPr lang="en-GB" dirty="0"/>
              <a:t> </a:t>
            </a:r>
            <a:r>
              <a:rPr lang="en-GB" dirty="0" err="1"/>
              <a:t>jednotku</a:t>
            </a:r>
            <a:r>
              <a:rPr lang="en-GB" dirty="0"/>
              <a:t> BMI u </a:t>
            </a:r>
            <a:r>
              <a:rPr lang="en-GB" dirty="0" err="1"/>
              <a:t>mužů</a:t>
            </a:r>
            <a:r>
              <a:rPr lang="en-GB" dirty="0"/>
              <a:t> –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 o 5 %</a:t>
            </a:r>
            <a:endParaRPr lang="cs-CZ" dirty="0"/>
          </a:p>
          <a:p>
            <a:pPr lvl="1"/>
            <a:r>
              <a:rPr lang="en-GB" dirty="0" err="1"/>
              <a:t>vzestup</a:t>
            </a:r>
            <a:r>
              <a:rPr lang="en-GB" dirty="0"/>
              <a:t> o </a:t>
            </a:r>
            <a:r>
              <a:rPr lang="en-GB" dirty="0" err="1"/>
              <a:t>jednu</a:t>
            </a:r>
            <a:r>
              <a:rPr lang="en-GB" dirty="0"/>
              <a:t> </a:t>
            </a:r>
            <a:r>
              <a:rPr lang="en-GB" dirty="0" err="1"/>
              <a:t>jednotku</a:t>
            </a:r>
            <a:r>
              <a:rPr lang="en-GB" dirty="0"/>
              <a:t> BMI u </a:t>
            </a:r>
            <a:r>
              <a:rPr lang="en-GB" dirty="0" err="1"/>
              <a:t>žen</a:t>
            </a:r>
            <a:r>
              <a:rPr lang="en-GB" dirty="0"/>
              <a:t> –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 o 7 %</a:t>
            </a:r>
          </a:p>
        </p:txBody>
      </p:sp>
    </p:spTree>
    <p:extLst>
      <p:ext uri="{BB962C8B-B14F-4D97-AF65-F5344CB8AC3E}">
        <p14:creationId xmlns:p14="http://schemas.microsoft.com/office/powerpoint/2010/main" val="10274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KVO: Endoteliální dysfunkce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aterogeneze</a:t>
            </a:r>
            <a:r>
              <a:rPr lang="en-GB" dirty="0"/>
              <a:t> a </a:t>
            </a:r>
            <a:r>
              <a:rPr lang="en-GB" dirty="0" err="1"/>
              <a:t>trombogeneze</a:t>
            </a:r>
            <a:r>
              <a:rPr lang="en-GB" dirty="0"/>
              <a:t> </a:t>
            </a:r>
            <a:endParaRPr lang="cs-CZ" dirty="0"/>
          </a:p>
          <a:p>
            <a:r>
              <a:rPr lang="cs-CZ" dirty="0"/>
              <a:t>Působení prozánětilivých adipokinů</a:t>
            </a:r>
          </a:p>
          <a:p>
            <a:pPr lvl="1"/>
            <a:r>
              <a:rPr lang="en-GB" dirty="0"/>
              <a:t>TNF-alfa </a:t>
            </a:r>
            <a:endParaRPr lang="cs-CZ" dirty="0"/>
          </a:p>
          <a:p>
            <a:pPr lvl="1"/>
            <a:r>
              <a:rPr lang="en-GB" dirty="0"/>
              <a:t>ILE-6 </a:t>
            </a:r>
            <a:endParaRPr lang="cs-CZ" dirty="0"/>
          </a:p>
          <a:p>
            <a:pPr lvl="1"/>
            <a:r>
              <a:rPr lang="en-GB" dirty="0"/>
              <a:t>CRP</a:t>
            </a:r>
            <a:endParaRPr lang="cs-CZ" dirty="0"/>
          </a:p>
          <a:p>
            <a:pPr lvl="1"/>
            <a:r>
              <a:rPr lang="en-GB" dirty="0" err="1"/>
              <a:t>i</a:t>
            </a:r>
            <a:r>
              <a:rPr lang="en-GB" dirty="0"/>
              <a:t> leptin, </a:t>
            </a:r>
            <a:r>
              <a:rPr lang="en-GB" dirty="0" err="1"/>
              <a:t>rezistin</a:t>
            </a:r>
            <a:r>
              <a:rPr lang="en-GB" dirty="0"/>
              <a:t> a PAI-1 </a:t>
            </a:r>
            <a:endParaRPr lang="cs-CZ" dirty="0"/>
          </a:p>
          <a:p>
            <a:pPr lvl="1"/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adipokiny</a:t>
            </a:r>
            <a:r>
              <a:rPr lang="en-GB" dirty="0"/>
              <a:t> </a:t>
            </a:r>
            <a:r>
              <a:rPr lang="en-GB" dirty="0" err="1"/>
              <a:t>přispívají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k </a:t>
            </a:r>
            <a:r>
              <a:rPr lang="en-GB" dirty="0" err="1"/>
              <a:t>inzulinorezistenci</a:t>
            </a:r>
            <a:r>
              <a:rPr lang="en-GB" dirty="0"/>
              <a:t> a </a:t>
            </a:r>
            <a:r>
              <a:rPr lang="en-GB" dirty="0" err="1"/>
              <a:t>propojují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tukové</a:t>
            </a:r>
            <a:r>
              <a:rPr lang="en-GB" dirty="0"/>
              <a:t> </a:t>
            </a:r>
            <a:r>
              <a:rPr lang="en-GB" dirty="0" err="1"/>
              <a:t>tkáně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s 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262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KVO: Endoteliální dysfunkce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navozovaná</a:t>
            </a:r>
            <a:r>
              <a:rPr lang="en-GB" dirty="0"/>
              <a:t> </a:t>
            </a:r>
            <a:r>
              <a:rPr lang="en-GB" dirty="0" err="1"/>
              <a:t>zmnožením</a:t>
            </a:r>
            <a:r>
              <a:rPr lang="en-GB" dirty="0"/>
              <a:t> </a:t>
            </a:r>
            <a:r>
              <a:rPr lang="en-GB" dirty="0" err="1"/>
              <a:t>volných</a:t>
            </a:r>
            <a:r>
              <a:rPr lang="en-GB" dirty="0"/>
              <a:t> </a:t>
            </a:r>
            <a:r>
              <a:rPr lang="en-GB" dirty="0" err="1"/>
              <a:t>kyslíkových</a:t>
            </a:r>
            <a:r>
              <a:rPr lang="en-GB" dirty="0"/>
              <a:t> </a:t>
            </a:r>
            <a:r>
              <a:rPr lang="en-GB" dirty="0" err="1"/>
              <a:t>radikálů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předchází</a:t>
            </a:r>
            <a:r>
              <a:rPr lang="en-GB" dirty="0"/>
              <a:t> </a:t>
            </a:r>
            <a:r>
              <a:rPr lang="en-GB" dirty="0" err="1"/>
              <a:t>ztluštění</a:t>
            </a:r>
            <a:r>
              <a:rPr lang="en-GB" dirty="0"/>
              <a:t> </a:t>
            </a:r>
            <a:r>
              <a:rPr lang="en-GB" dirty="0" err="1"/>
              <a:t>intimy</a:t>
            </a:r>
            <a:r>
              <a:rPr lang="en-GB" dirty="0"/>
              <a:t> a </a:t>
            </a:r>
            <a:r>
              <a:rPr lang="en-GB" dirty="0" err="1"/>
              <a:t>tvorbě</a:t>
            </a:r>
            <a:r>
              <a:rPr lang="en-GB" dirty="0"/>
              <a:t> </a:t>
            </a:r>
            <a:r>
              <a:rPr lang="en-GB" dirty="0" err="1"/>
              <a:t>ateromového</a:t>
            </a:r>
            <a:r>
              <a:rPr lang="en-GB" dirty="0"/>
              <a:t> </a:t>
            </a:r>
            <a:r>
              <a:rPr lang="en-GB" dirty="0" err="1"/>
              <a:t>plátu</a:t>
            </a:r>
            <a:r>
              <a:rPr lang="en-GB" dirty="0"/>
              <a:t> a event. </a:t>
            </a:r>
            <a:r>
              <a:rPr lang="en-GB" dirty="0" err="1"/>
              <a:t>nasedajícího</a:t>
            </a:r>
            <a:r>
              <a:rPr lang="en-GB" dirty="0"/>
              <a:t> </a:t>
            </a:r>
            <a:r>
              <a:rPr lang="en-GB" dirty="0" err="1"/>
              <a:t>trombu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následek</a:t>
            </a:r>
            <a:r>
              <a:rPr lang="en-GB" dirty="0"/>
              <a:t> </a:t>
            </a:r>
            <a:r>
              <a:rPr lang="en-GB" dirty="0" err="1"/>
              <a:t>uzávěr</a:t>
            </a:r>
            <a:r>
              <a:rPr lang="en-GB" dirty="0"/>
              <a:t> </a:t>
            </a:r>
            <a:r>
              <a:rPr lang="en-GB" dirty="0" err="1"/>
              <a:t>tepny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koagulace</a:t>
            </a:r>
            <a:r>
              <a:rPr lang="en-GB" dirty="0"/>
              <a:t> s </a:t>
            </a:r>
            <a:r>
              <a:rPr lang="en-GB" dirty="0" err="1"/>
              <a:t>následnou</a:t>
            </a:r>
            <a:r>
              <a:rPr lang="en-GB" dirty="0"/>
              <a:t> </a:t>
            </a:r>
            <a:r>
              <a:rPr lang="en-GB" dirty="0" err="1"/>
              <a:t>trombogenezí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poruchu</a:t>
            </a:r>
            <a:r>
              <a:rPr lang="en-GB" dirty="0"/>
              <a:t> </a:t>
            </a:r>
            <a:r>
              <a:rPr lang="en-GB" dirty="0" err="1"/>
              <a:t>tonu</a:t>
            </a:r>
            <a:r>
              <a:rPr lang="en-GB" dirty="0"/>
              <a:t> </a:t>
            </a:r>
            <a:r>
              <a:rPr lang="en-GB" dirty="0" err="1"/>
              <a:t>cévní</a:t>
            </a:r>
            <a:r>
              <a:rPr lang="en-GB" dirty="0"/>
              <a:t> </a:t>
            </a:r>
            <a:r>
              <a:rPr lang="en-GB" dirty="0" err="1"/>
              <a:t>stěny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iniciální</a:t>
            </a:r>
            <a:r>
              <a:rPr lang="en-GB" dirty="0"/>
              <a:t> stadia </a:t>
            </a:r>
            <a:r>
              <a:rPr lang="en-GB" dirty="0" err="1"/>
              <a:t>procesu</a:t>
            </a:r>
            <a:r>
              <a:rPr lang="en-GB" dirty="0"/>
              <a:t> </a:t>
            </a:r>
            <a:r>
              <a:rPr lang="en-GB" dirty="0" err="1"/>
              <a:t>aterogeneze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pozorovat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 err="1"/>
              <a:t>již</a:t>
            </a:r>
            <a:r>
              <a:rPr lang="en-GB" dirty="0"/>
              <a:t> u </a:t>
            </a:r>
            <a:r>
              <a:rPr lang="en-GB" b="1" dirty="0" err="1"/>
              <a:t>obézních</a:t>
            </a:r>
            <a:r>
              <a:rPr lang="en-GB" b="1" dirty="0"/>
              <a:t> </a:t>
            </a:r>
            <a:r>
              <a:rPr lang="en-GB" b="1" dirty="0" err="1"/>
              <a:t>adolescentů</a:t>
            </a:r>
            <a:r>
              <a:rPr lang="en-GB" b="1" dirty="0"/>
              <a:t> </a:t>
            </a:r>
            <a:r>
              <a:rPr lang="en-GB" dirty="0" err="1"/>
              <a:t>než</a:t>
            </a:r>
            <a:r>
              <a:rPr lang="en-GB" dirty="0"/>
              <a:t> u </a:t>
            </a:r>
            <a:r>
              <a:rPr lang="en-GB" dirty="0" err="1"/>
              <a:t>normosteniků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358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KVO:Kardiomyopatie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GB" dirty="0" err="1"/>
              <a:t>projevuje</a:t>
            </a:r>
            <a:r>
              <a:rPr lang="en-GB" dirty="0"/>
              <a:t> se </a:t>
            </a:r>
            <a:r>
              <a:rPr lang="en-GB" dirty="0" err="1"/>
              <a:t>hromaděním</a:t>
            </a:r>
            <a:r>
              <a:rPr lang="en-GB" dirty="0"/>
              <a:t> </a:t>
            </a:r>
            <a:r>
              <a:rPr lang="en-GB" dirty="0" err="1"/>
              <a:t>tuku</a:t>
            </a:r>
            <a:r>
              <a:rPr lang="en-GB" dirty="0"/>
              <a:t> v </a:t>
            </a:r>
            <a:r>
              <a:rPr lang="en-GB" dirty="0" err="1"/>
              <a:t>epikardu</a:t>
            </a:r>
            <a:r>
              <a:rPr lang="en-GB" dirty="0"/>
              <a:t> a </a:t>
            </a:r>
            <a:r>
              <a:rPr lang="en-GB" dirty="0" err="1"/>
              <a:t>tukovou</a:t>
            </a:r>
            <a:r>
              <a:rPr lang="en-GB" dirty="0"/>
              <a:t> </a:t>
            </a:r>
            <a:r>
              <a:rPr lang="en-GB" dirty="0" err="1"/>
              <a:t>infiltrací</a:t>
            </a:r>
            <a:r>
              <a:rPr lang="en-GB" dirty="0"/>
              <a:t> </a:t>
            </a:r>
            <a:r>
              <a:rPr lang="en-GB" dirty="0" err="1"/>
              <a:t>myokardu</a:t>
            </a:r>
            <a:r>
              <a:rPr lang="en-GB" dirty="0"/>
              <a:t>  </a:t>
            </a:r>
            <a:endParaRPr lang="cs-CZ" dirty="0"/>
          </a:p>
          <a:p>
            <a:r>
              <a:rPr lang="en-GB" dirty="0" err="1"/>
              <a:t>poruchy</a:t>
            </a:r>
            <a:r>
              <a:rPr lang="en-GB" dirty="0"/>
              <a:t> </a:t>
            </a:r>
            <a:r>
              <a:rPr lang="en-GB" dirty="0" err="1"/>
              <a:t>kontraktility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poruchy</a:t>
            </a:r>
            <a:r>
              <a:rPr lang="en-GB" dirty="0"/>
              <a:t> v </a:t>
            </a:r>
            <a:r>
              <a:rPr lang="en-GB" dirty="0" err="1"/>
              <a:t>převodním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srdečním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hromadění</a:t>
            </a:r>
            <a:r>
              <a:rPr lang="en-GB" dirty="0"/>
              <a:t> </a:t>
            </a:r>
            <a:r>
              <a:rPr lang="en-GB" dirty="0" err="1"/>
              <a:t>tuku</a:t>
            </a:r>
            <a:r>
              <a:rPr lang="en-GB" dirty="0"/>
              <a:t> → </a:t>
            </a:r>
            <a:r>
              <a:rPr lang="en-GB" dirty="0" err="1"/>
              <a:t>lipotoxicita</a:t>
            </a:r>
            <a:r>
              <a:rPr lang="en-GB" dirty="0"/>
              <a:t> → </a:t>
            </a:r>
            <a:r>
              <a:rPr lang="en-GB" dirty="0" err="1"/>
              <a:t>apoptóza</a:t>
            </a:r>
            <a:r>
              <a:rPr lang="en-GB" dirty="0"/>
              <a:t> </a:t>
            </a:r>
            <a:r>
              <a:rPr lang="en-GB" dirty="0" err="1"/>
              <a:t>kardiomyocytů</a:t>
            </a:r>
            <a:r>
              <a:rPr lang="en-GB" dirty="0"/>
              <a:t> </a:t>
            </a:r>
            <a:r>
              <a:rPr lang="en-GB" dirty="0" err="1"/>
              <a:t>postižených</a:t>
            </a:r>
            <a:r>
              <a:rPr lang="en-GB" dirty="0"/>
              <a:t> </a:t>
            </a:r>
            <a:r>
              <a:rPr lang="en-GB" dirty="0" err="1"/>
              <a:t>tukovou</a:t>
            </a:r>
            <a:r>
              <a:rPr lang="en-GB" dirty="0"/>
              <a:t> </a:t>
            </a:r>
            <a:r>
              <a:rPr lang="en-GB" dirty="0" err="1"/>
              <a:t>degenerací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489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KVO: Ischemická choroba srdeční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abdominální</a:t>
            </a:r>
            <a:r>
              <a:rPr lang="en-GB" dirty="0"/>
              <a:t> </a:t>
            </a:r>
            <a:r>
              <a:rPr lang="en-GB" dirty="0" err="1"/>
              <a:t>obezitě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přítomnost</a:t>
            </a:r>
            <a:r>
              <a:rPr lang="en-GB" dirty="0"/>
              <a:t> 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rizikových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kouření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cs-CZ" dirty="0" err="1"/>
              <a:t>h</a:t>
            </a:r>
            <a:r>
              <a:rPr lang="en-GB" dirty="0" err="1"/>
              <a:t>ypertenze</a:t>
            </a:r>
            <a:endParaRPr lang="cs-CZ" dirty="0"/>
          </a:p>
          <a:p>
            <a:pPr lvl="1"/>
            <a:r>
              <a:rPr lang="cs-CZ" dirty="0"/>
              <a:t>T2D</a:t>
            </a:r>
          </a:p>
          <a:p>
            <a:pPr lvl="1"/>
            <a:r>
              <a:rPr lang="en-GB" dirty="0" err="1"/>
              <a:t>dyslipidemie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podporovat</a:t>
            </a:r>
            <a:r>
              <a:rPr lang="en-GB" dirty="0"/>
              <a:t> </a:t>
            </a:r>
            <a:r>
              <a:rPr lang="en-GB" dirty="0" err="1"/>
              <a:t>cytokiny</a:t>
            </a:r>
            <a:r>
              <a:rPr lang="en-GB" dirty="0"/>
              <a:t> </a:t>
            </a:r>
            <a:r>
              <a:rPr lang="en-GB" dirty="0" err="1"/>
              <a:t>produkované</a:t>
            </a:r>
            <a:r>
              <a:rPr lang="en-GB" dirty="0"/>
              <a:t> v </a:t>
            </a:r>
            <a:r>
              <a:rPr lang="en-GB" dirty="0" err="1"/>
              <a:t>tukové</a:t>
            </a:r>
            <a:r>
              <a:rPr lang="en-GB" dirty="0"/>
              <a:t> </a:t>
            </a:r>
            <a:r>
              <a:rPr lang="en-GB" dirty="0" err="1"/>
              <a:t>tkáni</a:t>
            </a:r>
            <a:endParaRPr lang="cs-CZ" dirty="0"/>
          </a:p>
          <a:p>
            <a:pPr lvl="1"/>
            <a:r>
              <a:rPr lang="en-GB" dirty="0"/>
              <a:t>TNF-alfa </a:t>
            </a:r>
            <a:endParaRPr lang="cs-CZ" dirty="0"/>
          </a:p>
          <a:p>
            <a:pPr lvl="1"/>
            <a:r>
              <a:rPr lang="en-GB" dirty="0"/>
              <a:t>PAI-1 </a:t>
            </a:r>
            <a:r>
              <a:rPr lang="cs-CZ" dirty="0"/>
              <a:t>(marker </a:t>
            </a:r>
            <a:r>
              <a:rPr lang="cs-CZ" dirty="0" err="1"/>
              <a:t>aterotrombózy</a:t>
            </a:r>
            <a:r>
              <a:rPr lang="cs-CZ" dirty="0"/>
              <a:t>)</a:t>
            </a:r>
          </a:p>
          <a:p>
            <a:pPr lvl="1"/>
            <a:r>
              <a:rPr lang="en-GB" dirty="0" err="1"/>
              <a:t>angiotenzinogen</a:t>
            </a:r>
            <a:endParaRPr lang="cs-CZ" dirty="0"/>
          </a:p>
          <a:p>
            <a:pPr lvl="1"/>
            <a:r>
              <a:rPr lang="en-GB" dirty="0"/>
              <a:t>IL-6</a:t>
            </a:r>
            <a:endParaRPr lang="cs-CZ" dirty="0"/>
          </a:p>
          <a:p>
            <a:pPr lvl="1"/>
            <a:r>
              <a:rPr lang="en-GB" dirty="0"/>
              <a:t>re</a:t>
            </a:r>
            <a:r>
              <a:rPr lang="cs-CZ" dirty="0"/>
              <a:t>z</a:t>
            </a:r>
            <a:r>
              <a:rPr lang="en-GB" dirty="0" err="1"/>
              <a:t>istin</a:t>
            </a:r>
            <a:endParaRPr lang="cs-CZ" dirty="0"/>
          </a:p>
          <a:p>
            <a:pPr lvl="1"/>
            <a:r>
              <a:rPr lang="en-GB" dirty="0" err="1"/>
              <a:t>adiponektin</a:t>
            </a:r>
            <a:r>
              <a:rPr lang="en-GB" dirty="0"/>
              <a:t> </a:t>
            </a:r>
            <a:r>
              <a:rPr lang="en-GB" dirty="0" err="1"/>
              <a:t>atd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16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000" y="800212"/>
            <a:ext cx="10753200" cy="451576"/>
          </a:xfrm>
        </p:spPr>
        <p:txBody>
          <a:bodyPr/>
          <a:lstStyle/>
          <a:p>
            <a:r>
              <a:rPr lang="cs-CZ" dirty="0"/>
              <a:t>Metabolický syndrom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Vysoký výskyt </a:t>
            </a:r>
          </a:p>
          <a:p>
            <a:r>
              <a:rPr lang="cs-CZ" dirty="0"/>
              <a:t>M</a:t>
            </a:r>
            <a:r>
              <a:rPr lang="en-GB" dirty="0" err="1"/>
              <a:t>ůže</a:t>
            </a:r>
            <a:r>
              <a:rPr lang="en-GB" dirty="0"/>
              <a:t> </a:t>
            </a:r>
            <a:r>
              <a:rPr lang="en-GB" dirty="0" err="1"/>
              <a:t>postihnout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50 % populace</a:t>
            </a:r>
            <a:endParaRPr lang="cs-CZ" dirty="0"/>
          </a:p>
          <a:p>
            <a:r>
              <a:rPr lang="cs-CZ" dirty="0"/>
              <a:t>Spolupůsobení rizikových faktorů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373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KVO: Náhlá smrt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Souvisí </a:t>
            </a:r>
            <a:r>
              <a:rPr lang="en-GB" sz="3600" dirty="0"/>
              <a:t>s </a:t>
            </a:r>
            <a:r>
              <a:rPr lang="en-GB" sz="3600" dirty="0" err="1"/>
              <a:t>výskytem</a:t>
            </a:r>
            <a:r>
              <a:rPr lang="en-GB" sz="3600" dirty="0"/>
              <a:t> </a:t>
            </a:r>
            <a:r>
              <a:rPr lang="en-GB" sz="3600" dirty="0" err="1"/>
              <a:t>arytmií</a:t>
            </a:r>
            <a:r>
              <a:rPr lang="en-GB" sz="3600" dirty="0"/>
              <a:t> </a:t>
            </a:r>
            <a:endParaRPr lang="cs-CZ" sz="3600" dirty="0"/>
          </a:p>
          <a:p>
            <a:pPr lvl="1"/>
            <a:r>
              <a:rPr lang="en-GB" sz="2800" dirty="0" err="1"/>
              <a:t>souvisí</a:t>
            </a:r>
            <a:r>
              <a:rPr lang="en-GB" sz="2800" dirty="0"/>
              <a:t> s </a:t>
            </a:r>
            <a:r>
              <a:rPr lang="en-GB" sz="2800" dirty="0" err="1"/>
              <a:t>prodloužením</a:t>
            </a:r>
            <a:r>
              <a:rPr lang="en-GB" sz="2800" dirty="0"/>
              <a:t> </a:t>
            </a:r>
            <a:r>
              <a:rPr lang="en-GB" sz="2800" dirty="0" err="1"/>
              <a:t>intervalu</a:t>
            </a:r>
            <a:r>
              <a:rPr lang="en-GB" sz="2800" dirty="0"/>
              <a:t> QT </a:t>
            </a:r>
            <a:r>
              <a:rPr lang="en-GB" sz="2800" dirty="0" err="1"/>
              <a:t>na</a:t>
            </a:r>
            <a:r>
              <a:rPr lang="en-GB" sz="2800" dirty="0"/>
              <a:t> EKG </a:t>
            </a:r>
            <a:endParaRPr lang="cs-CZ" sz="2800" dirty="0"/>
          </a:p>
          <a:p>
            <a:pPr lvl="1"/>
            <a:r>
              <a:rPr lang="en-GB" sz="2800" dirty="0" err="1"/>
              <a:t>délka</a:t>
            </a:r>
            <a:r>
              <a:rPr lang="en-GB" sz="2800" dirty="0"/>
              <a:t> QT </a:t>
            </a:r>
            <a:r>
              <a:rPr lang="en-GB" sz="2800" dirty="0" err="1"/>
              <a:t>intervalu</a:t>
            </a:r>
            <a:r>
              <a:rPr lang="en-GB" sz="2800" dirty="0"/>
              <a:t> je </a:t>
            </a:r>
            <a:r>
              <a:rPr lang="en-GB" sz="2800" dirty="0" err="1"/>
              <a:t>pozitivně</a:t>
            </a:r>
            <a:r>
              <a:rPr lang="en-GB" sz="2800" dirty="0"/>
              <a:t> </a:t>
            </a:r>
            <a:r>
              <a:rPr lang="en-GB" sz="2800" dirty="0" err="1"/>
              <a:t>asociována</a:t>
            </a:r>
            <a:r>
              <a:rPr lang="en-GB" sz="2800" dirty="0"/>
              <a:t> s BMI</a:t>
            </a:r>
          </a:p>
        </p:txBody>
      </p:sp>
    </p:spTree>
    <p:extLst>
      <p:ext uri="{BB962C8B-B14F-4D97-AF65-F5344CB8AC3E}">
        <p14:creationId xmlns:p14="http://schemas.microsoft.com/office/powerpoint/2010/main" val="8287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KVO: Cévní mozková příhoda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prozánětlivý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zmnožení</a:t>
            </a:r>
            <a:r>
              <a:rPr lang="en-GB" dirty="0"/>
              <a:t> </a:t>
            </a:r>
            <a:r>
              <a:rPr lang="en-GB" dirty="0" err="1"/>
              <a:t>protrombogenních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a </a:t>
            </a:r>
            <a:r>
              <a:rPr lang="en-GB" dirty="0" err="1"/>
              <a:t>někdy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špatně</a:t>
            </a:r>
            <a:r>
              <a:rPr lang="en-GB" dirty="0"/>
              <a:t> </a:t>
            </a:r>
            <a:r>
              <a:rPr lang="en-GB" dirty="0" err="1"/>
              <a:t>kontrolovaná</a:t>
            </a:r>
            <a:r>
              <a:rPr lang="en-GB" dirty="0"/>
              <a:t> </a:t>
            </a:r>
            <a:r>
              <a:rPr lang="en-GB" dirty="0" err="1"/>
              <a:t>hypertenze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u </a:t>
            </a:r>
            <a:r>
              <a:rPr lang="en-GB" dirty="0" err="1"/>
              <a:t>obézních</a:t>
            </a:r>
            <a:r>
              <a:rPr lang="en-GB" dirty="0"/>
              <a:t> </a:t>
            </a:r>
            <a:r>
              <a:rPr lang="en-GB" dirty="0" err="1"/>
              <a:t>mužů</a:t>
            </a:r>
            <a:r>
              <a:rPr lang="en-GB" dirty="0"/>
              <a:t> (BMI &gt; 30) je </a:t>
            </a:r>
            <a:r>
              <a:rPr lang="en-GB" dirty="0" err="1"/>
              <a:t>pozorován</a:t>
            </a:r>
            <a:r>
              <a:rPr lang="en-GB" dirty="0"/>
              <a:t> </a:t>
            </a:r>
            <a:r>
              <a:rPr lang="en-GB" dirty="0" err="1"/>
              <a:t>téměř</a:t>
            </a:r>
            <a:r>
              <a:rPr lang="en-GB" dirty="0"/>
              <a:t> </a:t>
            </a:r>
            <a:r>
              <a:rPr lang="en-GB" b="1" dirty="0" err="1"/>
              <a:t>dvojnásobný</a:t>
            </a:r>
            <a:r>
              <a:rPr lang="en-GB" dirty="0"/>
              <a:t> </a:t>
            </a:r>
            <a:r>
              <a:rPr lang="en-GB" dirty="0" err="1"/>
              <a:t>vzestup</a:t>
            </a:r>
            <a:r>
              <a:rPr lang="en-GB" dirty="0"/>
              <a:t> CMP </a:t>
            </a:r>
            <a:r>
              <a:rPr lang="en-GB" dirty="0" err="1"/>
              <a:t>oproti</a:t>
            </a:r>
            <a:r>
              <a:rPr lang="en-GB" dirty="0"/>
              <a:t> </a:t>
            </a:r>
            <a:r>
              <a:rPr lang="en-GB" dirty="0" err="1"/>
              <a:t>mužům</a:t>
            </a:r>
            <a:r>
              <a:rPr lang="en-GB" dirty="0"/>
              <a:t> s BMI &lt; 25</a:t>
            </a:r>
            <a:endParaRPr lang="cs-CZ" dirty="0"/>
          </a:p>
          <a:p>
            <a:r>
              <a:rPr lang="en-GB" b="1" dirty="0" err="1"/>
              <a:t>vzestup</a:t>
            </a:r>
            <a:r>
              <a:rPr lang="en-GB" b="1" dirty="0"/>
              <a:t> BMI o </a:t>
            </a:r>
            <a:r>
              <a:rPr lang="en-GB" b="1" dirty="0" err="1"/>
              <a:t>jednu</a:t>
            </a:r>
            <a:r>
              <a:rPr lang="en-GB" b="1" dirty="0"/>
              <a:t> </a:t>
            </a:r>
            <a:r>
              <a:rPr lang="en-GB" b="1" dirty="0" err="1"/>
              <a:t>jednotku</a:t>
            </a:r>
            <a:r>
              <a:rPr lang="en-GB" b="1" dirty="0"/>
              <a:t> </a:t>
            </a:r>
            <a:r>
              <a:rPr lang="en-GB" b="1" dirty="0" err="1"/>
              <a:t>má</a:t>
            </a:r>
            <a:r>
              <a:rPr lang="en-GB" b="1" dirty="0"/>
              <a:t> </a:t>
            </a:r>
            <a:r>
              <a:rPr lang="en-GB" b="1" dirty="0" err="1"/>
              <a:t>za</a:t>
            </a:r>
            <a:r>
              <a:rPr lang="en-GB" b="1" dirty="0"/>
              <a:t> </a:t>
            </a:r>
            <a:r>
              <a:rPr lang="en-GB" b="1" dirty="0" err="1"/>
              <a:t>následek</a:t>
            </a:r>
            <a:r>
              <a:rPr lang="en-GB" b="1" dirty="0"/>
              <a:t> </a:t>
            </a:r>
            <a:r>
              <a:rPr lang="en-GB" b="1" dirty="0" err="1"/>
              <a:t>vzestup</a:t>
            </a:r>
            <a:r>
              <a:rPr lang="en-GB" b="1" dirty="0"/>
              <a:t> </a:t>
            </a:r>
            <a:r>
              <a:rPr lang="en-GB" b="1" dirty="0" err="1"/>
              <a:t>ischemických</a:t>
            </a:r>
            <a:r>
              <a:rPr lang="en-GB" b="1" dirty="0"/>
              <a:t> </a:t>
            </a:r>
            <a:r>
              <a:rPr lang="en-GB" b="1" dirty="0" err="1"/>
              <a:t>mozkových</a:t>
            </a:r>
            <a:r>
              <a:rPr lang="en-GB" b="1" dirty="0"/>
              <a:t> </a:t>
            </a:r>
            <a:r>
              <a:rPr lang="en-GB" b="1" dirty="0" err="1"/>
              <a:t>příhod</a:t>
            </a:r>
            <a:r>
              <a:rPr lang="en-GB" b="1" dirty="0"/>
              <a:t> o 4 %, </a:t>
            </a:r>
            <a:r>
              <a:rPr lang="en-GB" b="1" dirty="0" err="1"/>
              <a:t>přičemž</a:t>
            </a:r>
            <a:r>
              <a:rPr lang="en-GB" b="1" dirty="0"/>
              <a:t> </a:t>
            </a:r>
            <a:r>
              <a:rPr lang="en-GB" b="1" dirty="0" err="1"/>
              <a:t>výskyt</a:t>
            </a:r>
            <a:r>
              <a:rPr lang="en-GB" b="1" dirty="0"/>
              <a:t> </a:t>
            </a:r>
            <a:r>
              <a:rPr lang="en-GB" b="1" dirty="0" err="1"/>
              <a:t>krvácení</a:t>
            </a:r>
            <a:r>
              <a:rPr lang="en-GB" b="1" dirty="0"/>
              <a:t> do </a:t>
            </a:r>
            <a:r>
              <a:rPr lang="en-GB" b="1" dirty="0" err="1"/>
              <a:t>mozku</a:t>
            </a:r>
            <a:r>
              <a:rPr lang="en-GB" b="1" dirty="0"/>
              <a:t> se </a:t>
            </a:r>
            <a:r>
              <a:rPr lang="en-GB" b="1" dirty="0" err="1"/>
              <a:t>zvyšuje</a:t>
            </a:r>
            <a:r>
              <a:rPr lang="en-GB" b="1" dirty="0"/>
              <a:t> </a:t>
            </a:r>
            <a:r>
              <a:rPr lang="en-GB" b="1" dirty="0" err="1"/>
              <a:t>až</a:t>
            </a:r>
            <a:r>
              <a:rPr lang="en-GB" b="1" dirty="0"/>
              <a:t> o 6 %</a:t>
            </a:r>
          </a:p>
        </p:txBody>
      </p:sp>
    </p:spTree>
    <p:extLst>
      <p:ext uri="{BB962C8B-B14F-4D97-AF65-F5344CB8AC3E}">
        <p14:creationId xmlns:p14="http://schemas.microsoft.com/office/powerpoint/2010/main" val="3282227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KVO: Trombembolická nemoc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hluboká</a:t>
            </a:r>
            <a:r>
              <a:rPr lang="en-GB" dirty="0"/>
              <a:t> </a:t>
            </a:r>
            <a:r>
              <a:rPr lang="en-GB" dirty="0" err="1"/>
              <a:t>žilní</a:t>
            </a:r>
            <a:r>
              <a:rPr lang="en-GB" dirty="0"/>
              <a:t> </a:t>
            </a:r>
            <a:r>
              <a:rPr lang="en-GB" dirty="0" err="1"/>
              <a:t>trombóza</a:t>
            </a:r>
            <a:r>
              <a:rPr lang="en-GB" dirty="0"/>
              <a:t> </a:t>
            </a:r>
            <a:r>
              <a:rPr lang="cs-CZ" dirty="0"/>
              <a:t>- </a:t>
            </a:r>
            <a:r>
              <a:rPr lang="en-GB" dirty="0"/>
              <a:t>u </a:t>
            </a:r>
            <a:r>
              <a:rPr lang="en-GB" dirty="0" err="1"/>
              <a:t>obézních</a:t>
            </a:r>
            <a:r>
              <a:rPr lang="en-GB" dirty="0"/>
              <a:t> 2,5krát </a:t>
            </a:r>
            <a:r>
              <a:rPr lang="en-GB" dirty="0" err="1"/>
              <a:t>častěji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 err="1"/>
              <a:t>než</a:t>
            </a:r>
            <a:r>
              <a:rPr lang="en-GB" dirty="0"/>
              <a:t> u </a:t>
            </a:r>
            <a:r>
              <a:rPr lang="en-GB" dirty="0" err="1"/>
              <a:t>normosteniků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výskyt</a:t>
            </a:r>
            <a:r>
              <a:rPr lang="en-GB" dirty="0"/>
              <a:t> </a:t>
            </a:r>
            <a:r>
              <a:rPr lang="en-GB" dirty="0" err="1"/>
              <a:t>plicní</a:t>
            </a:r>
            <a:r>
              <a:rPr lang="en-GB" dirty="0"/>
              <a:t> </a:t>
            </a:r>
            <a:r>
              <a:rPr lang="en-GB" dirty="0" err="1"/>
              <a:t>embolie</a:t>
            </a:r>
            <a:r>
              <a:rPr lang="en-GB" dirty="0"/>
              <a:t> je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obezitě</a:t>
            </a:r>
            <a:r>
              <a:rPr lang="en-GB" dirty="0"/>
              <a:t> 2,21krát </a:t>
            </a:r>
            <a:r>
              <a:rPr lang="en-GB" dirty="0" err="1"/>
              <a:t>častější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v </a:t>
            </a:r>
            <a:r>
              <a:rPr lang="en-GB" dirty="0" err="1"/>
              <a:t>patogenezi</a:t>
            </a:r>
            <a:r>
              <a:rPr lang="en-GB" dirty="0"/>
              <a:t> se </a:t>
            </a:r>
            <a:r>
              <a:rPr lang="en-GB" dirty="0" err="1"/>
              <a:t>uplatňuje</a:t>
            </a:r>
            <a:r>
              <a:rPr lang="en-GB" dirty="0"/>
              <a:t>: </a:t>
            </a:r>
            <a:endParaRPr lang="cs-CZ" dirty="0"/>
          </a:p>
          <a:p>
            <a:pPr lvl="1"/>
            <a:r>
              <a:rPr lang="en-GB" dirty="0" err="1"/>
              <a:t>změny</a:t>
            </a:r>
            <a:r>
              <a:rPr lang="en-GB" dirty="0"/>
              <a:t> v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koagulace</a:t>
            </a:r>
            <a:r>
              <a:rPr lang="en-GB" dirty="0"/>
              <a:t> –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tvorba</a:t>
            </a:r>
            <a:r>
              <a:rPr lang="en-GB" dirty="0"/>
              <a:t> </a:t>
            </a:r>
            <a:r>
              <a:rPr lang="en-GB" dirty="0" err="1"/>
              <a:t>protrombogenních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(PAI</a:t>
            </a:r>
            <a:r>
              <a:rPr lang="cs-CZ" dirty="0"/>
              <a:t>-</a:t>
            </a:r>
            <a:r>
              <a:rPr lang="en-GB" dirty="0"/>
              <a:t>1)  </a:t>
            </a:r>
            <a:endParaRPr lang="cs-CZ" dirty="0"/>
          </a:p>
          <a:p>
            <a:pPr lvl="1"/>
            <a:r>
              <a:rPr lang="en-GB" dirty="0" err="1"/>
              <a:t>stagnace</a:t>
            </a:r>
            <a:r>
              <a:rPr lang="en-GB" dirty="0"/>
              <a:t> </a:t>
            </a:r>
            <a:r>
              <a:rPr lang="en-GB" dirty="0" err="1"/>
              <a:t>žilní</a:t>
            </a:r>
            <a:r>
              <a:rPr lang="en-GB" dirty="0"/>
              <a:t> </a:t>
            </a:r>
            <a:r>
              <a:rPr lang="en-GB" dirty="0" err="1"/>
              <a:t>krve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dolních</a:t>
            </a:r>
            <a:r>
              <a:rPr lang="en-GB" dirty="0"/>
              <a:t> </a:t>
            </a:r>
            <a:r>
              <a:rPr lang="en-GB" dirty="0" err="1"/>
              <a:t>končetin</a:t>
            </a:r>
            <a:r>
              <a:rPr lang="en-GB" dirty="0"/>
              <a:t> (</a:t>
            </a:r>
            <a:r>
              <a:rPr lang="en-GB" dirty="0" err="1"/>
              <a:t>venostáza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zvýšeném</a:t>
            </a:r>
            <a:r>
              <a:rPr lang="en-GB" dirty="0"/>
              <a:t> </a:t>
            </a:r>
            <a:r>
              <a:rPr lang="en-GB" dirty="0" err="1"/>
              <a:t>nitrobřišním</a:t>
            </a:r>
            <a:r>
              <a:rPr lang="en-GB" dirty="0"/>
              <a:t> </a:t>
            </a:r>
            <a:r>
              <a:rPr lang="en-GB" dirty="0" err="1"/>
              <a:t>tlaku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3462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Obezita a syndrom spánkové apnoe (SSA)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spánkov</a:t>
            </a:r>
            <a:r>
              <a:rPr lang="cs-CZ" dirty="0"/>
              <a:t>á</a:t>
            </a:r>
            <a:r>
              <a:rPr lang="en-GB" dirty="0"/>
              <a:t> </a:t>
            </a:r>
            <a:r>
              <a:rPr lang="en-GB" dirty="0" err="1"/>
              <a:t>apnoe</a:t>
            </a:r>
            <a:r>
              <a:rPr lang="en-GB" dirty="0"/>
              <a:t> </a:t>
            </a:r>
            <a:r>
              <a:rPr lang="en-GB" dirty="0" err="1"/>
              <a:t>obstruktivního</a:t>
            </a:r>
            <a:r>
              <a:rPr lang="en-GB" dirty="0"/>
              <a:t> </a:t>
            </a:r>
            <a:r>
              <a:rPr lang="en-GB" dirty="0" err="1"/>
              <a:t>charakteru</a:t>
            </a:r>
            <a:r>
              <a:rPr lang="en-GB" dirty="0"/>
              <a:t> (OSA) </a:t>
            </a:r>
            <a:endParaRPr lang="cs-CZ" dirty="0"/>
          </a:p>
          <a:p>
            <a:pPr lvl="1"/>
            <a:r>
              <a:rPr lang="en-GB" dirty="0" err="1"/>
              <a:t>časté</a:t>
            </a:r>
            <a:r>
              <a:rPr lang="en-GB" dirty="0"/>
              <a:t> </a:t>
            </a:r>
            <a:r>
              <a:rPr lang="en-GB" dirty="0" err="1"/>
              <a:t>epizody</a:t>
            </a:r>
            <a:r>
              <a:rPr lang="en-GB" dirty="0"/>
              <a:t> </a:t>
            </a:r>
            <a:r>
              <a:rPr lang="en-GB" dirty="0" err="1"/>
              <a:t>zástavy</a:t>
            </a:r>
            <a:r>
              <a:rPr lang="en-GB" dirty="0"/>
              <a:t> </a:t>
            </a:r>
            <a:r>
              <a:rPr lang="en-GB" dirty="0" err="1"/>
              <a:t>dechu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spánku</a:t>
            </a:r>
            <a:r>
              <a:rPr lang="en-GB" dirty="0"/>
              <a:t>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ochabnutí</a:t>
            </a:r>
            <a:r>
              <a:rPr lang="en-GB" dirty="0"/>
              <a:t> </a:t>
            </a:r>
            <a:r>
              <a:rPr lang="en-GB" dirty="0" err="1"/>
              <a:t>horních</a:t>
            </a:r>
            <a:r>
              <a:rPr lang="en-GB" dirty="0"/>
              <a:t> </a:t>
            </a:r>
            <a:r>
              <a:rPr lang="en-GB" dirty="0" err="1"/>
              <a:t>cest</a:t>
            </a:r>
            <a:r>
              <a:rPr lang="en-GB" dirty="0"/>
              <a:t> </a:t>
            </a:r>
            <a:r>
              <a:rPr lang="en-GB" dirty="0" err="1"/>
              <a:t>dýchacích</a:t>
            </a:r>
            <a:r>
              <a:rPr lang="en-GB" dirty="0"/>
              <a:t> 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OSA </a:t>
            </a:r>
            <a:r>
              <a:rPr lang="en-GB" dirty="0"/>
              <a:t>u 4 % </a:t>
            </a:r>
            <a:r>
              <a:rPr lang="en-GB" dirty="0" err="1"/>
              <a:t>mužů</a:t>
            </a:r>
            <a:r>
              <a:rPr lang="en-GB" dirty="0"/>
              <a:t> a u 2 % </a:t>
            </a:r>
            <a:r>
              <a:rPr lang="en-GB" dirty="0" err="1"/>
              <a:t>žen</a:t>
            </a:r>
            <a:r>
              <a:rPr lang="en-GB" dirty="0"/>
              <a:t> </a:t>
            </a:r>
            <a:r>
              <a:rPr lang="en-GB" sz="2000" dirty="0"/>
              <a:t>(3x </a:t>
            </a:r>
            <a:r>
              <a:rPr lang="en-GB" sz="2000" dirty="0" err="1"/>
              <a:t>nižší</a:t>
            </a:r>
            <a:r>
              <a:rPr lang="en-GB" sz="2000" dirty="0"/>
              <a:t> </a:t>
            </a:r>
            <a:r>
              <a:rPr lang="en-GB" sz="2000" dirty="0" err="1"/>
              <a:t>výskyt</a:t>
            </a:r>
            <a:r>
              <a:rPr lang="en-GB" sz="2000" dirty="0"/>
              <a:t> u </a:t>
            </a:r>
            <a:r>
              <a:rPr lang="en-GB" sz="2000" dirty="0" err="1"/>
              <a:t>premenopauzálních</a:t>
            </a:r>
            <a:r>
              <a:rPr lang="en-GB" sz="2000" dirty="0"/>
              <a:t> </a:t>
            </a:r>
            <a:r>
              <a:rPr lang="en-GB" sz="2000" dirty="0" err="1"/>
              <a:t>žen</a:t>
            </a:r>
            <a:r>
              <a:rPr lang="en-GB" sz="2000" dirty="0"/>
              <a:t> je </a:t>
            </a:r>
            <a:r>
              <a:rPr lang="en-GB" sz="2000" dirty="0" err="1"/>
              <a:t>dán</a:t>
            </a:r>
            <a:r>
              <a:rPr lang="en-GB" sz="2000" dirty="0"/>
              <a:t> </a:t>
            </a:r>
            <a:r>
              <a:rPr lang="en-GB" sz="2000" dirty="0" err="1"/>
              <a:t>pravděpodobně</a:t>
            </a:r>
            <a:r>
              <a:rPr lang="en-GB" sz="2000" dirty="0"/>
              <a:t> </a:t>
            </a:r>
            <a:r>
              <a:rPr lang="en-GB" sz="2000" dirty="0" err="1"/>
              <a:t>ochranným</a:t>
            </a:r>
            <a:r>
              <a:rPr lang="en-GB" sz="2000" dirty="0"/>
              <a:t> </a:t>
            </a:r>
            <a:r>
              <a:rPr lang="en-GB" sz="2000" dirty="0" err="1"/>
              <a:t>vlivem</a:t>
            </a:r>
            <a:r>
              <a:rPr lang="en-GB" sz="2000" dirty="0"/>
              <a:t> </a:t>
            </a:r>
            <a:r>
              <a:rPr lang="en-GB" sz="2000" dirty="0" err="1"/>
              <a:t>ženských</a:t>
            </a:r>
            <a:r>
              <a:rPr lang="en-GB" sz="2000" dirty="0"/>
              <a:t> </a:t>
            </a:r>
            <a:r>
              <a:rPr lang="en-GB" sz="2000" dirty="0" err="1"/>
              <a:t>pohlavních</a:t>
            </a:r>
            <a:r>
              <a:rPr lang="en-GB" sz="2000" dirty="0"/>
              <a:t> </a:t>
            </a:r>
            <a:r>
              <a:rPr lang="en-GB" sz="2000" dirty="0" err="1"/>
              <a:t>hormonů</a:t>
            </a:r>
            <a:r>
              <a:rPr lang="en-GB" sz="2000" dirty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216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Obezita a syndrom spánkové apnoe (SSA)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692002"/>
            <a:ext cx="5262099" cy="4139998"/>
          </a:xfrm>
        </p:spPr>
        <p:txBody>
          <a:bodyPr/>
          <a:lstStyle/>
          <a:p>
            <a:r>
              <a:rPr lang="en-GB" dirty="0" err="1"/>
              <a:t>zmnožením</a:t>
            </a:r>
            <a:r>
              <a:rPr lang="en-GB" dirty="0"/>
              <a:t> </a:t>
            </a:r>
            <a:r>
              <a:rPr lang="en-GB" dirty="0" err="1"/>
              <a:t>tuku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krku</a:t>
            </a:r>
            <a:r>
              <a:rPr lang="en-GB" dirty="0"/>
              <a:t>, ale </a:t>
            </a:r>
            <a:r>
              <a:rPr lang="en-GB" dirty="0" err="1"/>
              <a:t>i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viscerální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stoupá</a:t>
            </a:r>
            <a:r>
              <a:rPr lang="en-GB" dirty="0"/>
              <a:t> u </a:t>
            </a:r>
            <a:r>
              <a:rPr lang="en-GB" dirty="0" err="1"/>
              <a:t>obvodu</a:t>
            </a:r>
            <a:r>
              <a:rPr lang="en-GB" dirty="0"/>
              <a:t> </a:t>
            </a:r>
            <a:r>
              <a:rPr lang="en-GB" dirty="0" err="1"/>
              <a:t>krku</a:t>
            </a:r>
            <a:r>
              <a:rPr lang="en-GB" dirty="0"/>
              <a:t> 43 cm pro </a:t>
            </a:r>
            <a:r>
              <a:rPr lang="en-GB" dirty="0" err="1"/>
              <a:t>muže</a:t>
            </a:r>
            <a:r>
              <a:rPr lang="en-GB" dirty="0"/>
              <a:t> a 40,5 cm pro </a:t>
            </a:r>
            <a:r>
              <a:rPr lang="en-GB" dirty="0" err="1"/>
              <a:t>ženy</a:t>
            </a:r>
            <a:r>
              <a:rPr lang="en-GB" dirty="0"/>
              <a:t> </a:t>
            </a:r>
            <a:endParaRPr lang="cs-CZ" dirty="0"/>
          </a:p>
          <a:p>
            <a:pPr lvl="1"/>
            <a:endParaRPr lang="cs-CZ" dirty="0"/>
          </a:p>
          <a:p>
            <a:r>
              <a:rPr lang="en-GB" dirty="0" err="1"/>
              <a:t>spojeno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s </a:t>
            </a:r>
            <a:r>
              <a:rPr lang="en-GB" dirty="0" err="1"/>
              <a:t>obezitou</a:t>
            </a:r>
            <a:r>
              <a:rPr lang="en-GB" dirty="0"/>
              <a:t> </a:t>
            </a:r>
            <a:r>
              <a:rPr lang="en-GB" dirty="0" err="1"/>
              <a:t>těžšího</a:t>
            </a:r>
            <a:r>
              <a:rPr lang="en-GB" dirty="0"/>
              <a:t> </a:t>
            </a:r>
            <a:r>
              <a:rPr lang="en-GB" dirty="0" err="1"/>
              <a:t>stupně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099" y="1552007"/>
            <a:ext cx="59436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64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SSA: Symptomatologie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špatná</a:t>
            </a:r>
            <a:r>
              <a:rPr lang="en-GB" dirty="0"/>
              <a:t> </a:t>
            </a:r>
            <a:r>
              <a:rPr lang="en-GB" dirty="0" err="1"/>
              <a:t>kvalita</a:t>
            </a:r>
            <a:r>
              <a:rPr lang="en-GB" dirty="0"/>
              <a:t> </a:t>
            </a:r>
            <a:r>
              <a:rPr lang="en-GB" dirty="0" err="1"/>
              <a:t>spánku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chrápání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opakované</a:t>
            </a:r>
            <a:r>
              <a:rPr lang="en-GB" dirty="0"/>
              <a:t> </a:t>
            </a:r>
            <a:r>
              <a:rPr lang="en-GB" dirty="0" err="1"/>
              <a:t>probouzení</a:t>
            </a:r>
            <a:r>
              <a:rPr lang="en-GB" dirty="0"/>
              <a:t> </a:t>
            </a:r>
            <a:r>
              <a:rPr lang="en-GB" dirty="0" err="1"/>
              <a:t>během</a:t>
            </a:r>
            <a:r>
              <a:rPr lang="en-GB" dirty="0"/>
              <a:t> </a:t>
            </a:r>
            <a:r>
              <a:rPr lang="en-GB" dirty="0" err="1"/>
              <a:t>noci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zvýšené</a:t>
            </a:r>
            <a:r>
              <a:rPr lang="en-GB" dirty="0"/>
              <a:t> </a:t>
            </a:r>
            <a:r>
              <a:rPr lang="en-GB" dirty="0" err="1"/>
              <a:t>noční</a:t>
            </a:r>
            <a:r>
              <a:rPr lang="en-GB" dirty="0"/>
              <a:t> </a:t>
            </a:r>
            <a:r>
              <a:rPr lang="en-GB" dirty="0" err="1"/>
              <a:t>pocení</a:t>
            </a:r>
            <a:r>
              <a:rPr lang="en-GB" dirty="0"/>
              <a:t> a </a:t>
            </a:r>
            <a:r>
              <a:rPr lang="en-GB" dirty="0" err="1"/>
              <a:t>polyurie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poruchy</a:t>
            </a:r>
            <a:r>
              <a:rPr lang="en-GB" dirty="0"/>
              <a:t> </a:t>
            </a:r>
            <a:r>
              <a:rPr lang="en-GB" dirty="0" err="1"/>
              <a:t>sexuálních</a:t>
            </a:r>
            <a:r>
              <a:rPr lang="en-GB" dirty="0"/>
              <a:t> </a:t>
            </a:r>
            <a:r>
              <a:rPr lang="en-GB" dirty="0" err="1"/>
              <a:t>funkcí</a:t>
            </a:r>
            <a:endParaRPr lang="en-GB" dirty="0"/>
          </a:p>
          <a:p>
            <a:endParaRPr lang="cs-CZ" dirty="0"/>
          </a:p>
          <a:p>
            <a:r>
              <a:rPr lang="en-GB" dirty="0" err="1"/>
              <a:t>během</a:t>
            </a:r>
            <a:r>
              <a:rPr lang="en-GB" dirty="0"/>
              <a:t> </a:t>
            </a:r>
            <a:r>
              <a:rPr lang="en-GB" dirty="0" err="1"/>
              <a:t>dne</a:t>
            </a:r>
            <a:r>
              <a:rPr lang="en-GB" dirty="0"/>
              <a:t> – </a:t>
            </a:r>
            <a:r>
              <a:rPr lang="en-GB" dirty="0" err="1"/>
              <a:t>únava</a:t>
            </a:r>
            <a:r>
              <a:rPr lang="en-GB" dirty="0"/>
              <a:t>, </a:t>
            </a:r>
            <a:r>
              <a:rPr lang="en-GB" dirty="0" err="1"/>
              <a:t>spavost</a:t>
            </a:r>
            <a:r>
              <a:rPr lang="en-GB" dirty="0"/>
              <a:t>, </a:t>
            </a:r>
            <a:r>
              <a:rPr lang="en-GB" dirty="0" err="1"/>
              <a:t>ranní</a:t>
            </a:r>
            <a:r>
              <a:rPr lang="en-GB" dirty="0"/>
              <a:t> </a:t>
            </a:r>
            <a:r>
              <a:rPr lang="en-GB" dirty="0" err="1"/>
              <a:t>cefa</a:t>
            </a:r>
            <a:r>
              <a:rPr lang="cs-CZ" dirty="0"/>
              <a:t>l</a:t>
            </a:r>
            <a:r>
              <a:rPr lang="en-GB" dirty="0" err="1"/>
              <a:t>gie</a:t>
            </a:r>
            <a:r>
              <a:rPr lang="cs-CZ" dirty="0"/>
              <a:t>,</a:t>
            </a:r>
            <a:r>
              <a:rPr lang="en-GB" dirty="0"/>
              <a:t> </a:t>
            </a:r>
            <a:r>
              <a:rPr lang="en-GB" dirty="0" err="1"/>
              <a:t>poruchy</a:t>
            </a:r>
            <a:r>
              <a:rPr lang="en-GB" dirty="0"/>
              <a:t> </a:t>
            </a:r>
            <a:r>
              <a:rPr lang="en-GB" dirty="0" err="1"/>
              <a:t>paměti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a </a:t>
            </a:r>
            <a:r>
              <a:rPr lang="en-GB" dirty="0" err="1"/>
              <a:t>koncentrace</a:t>
            </a: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01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SSA: Diagnostika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</a:t>
            </a:r>
            <a:r>
              <a:rPr lang="en-GB" dirty="0" err="1"/>
              <a:t>průběhu</a:t>
            </a:r>
            <a:r>
              <a:rPr lang="en-GB" dirty="0"/>
              <a:t> </a:t>
            </a:r>
            <a:r>
              <a:rPr lang="en-GB" dirty="0" err="1"/>
              <a:t>noci</a:t>
            </a:r>
            <a:r>
              <a:rPr lang="en-GB" dirty="0"/>
              <a:t> </a:t>
            </a:r>
            <a:r>
              <a:rPr lang="en-GB" dirty="0" err="1"/>
              <a:t>monitorování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polysomnografie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speciální</a:t>
            </a:r>
            <a:r>
              <a:rPr lang="en-GB" dirty="0"/>
              <a:t> </a:t>
            </a:r>
            <a:r>
              <a:rPr lang="en-GB" dirty="0" err="1"/>
              <a:t>spánkové</a:t>
            </a:r>
            <a:r>
              <a:rPr lang="en-GB" dirty="0"/>
              <a:t> </a:t>
            </a:r>
            <a:r>
              <a:rPr lang="en-GB" dirty="0" err="1"/>
              <a:t>laboratoři</a:t>
            </a:r>
            <a:r>
              <a:rPr lang="en-GB" dirty="0"/>
              <a:t> </a:t>
            </a:r>
            <a:endParaRPr lang="cs-CZ" dirty="0"/>
          </a:p>
          <a:p>
            <a:endParaRPr lang="cs-CZ" dirty="0"/>
          </a:p>
          <a:p>
            <a:r>
              <a:rPr lang="en-GB" dirty="0"/>
              <a:t>index </a:t>
            </a:r>
            <a:r>
              <a:rPr lang="en-GB" dirty="0" err="1"/>
              <a:t>apnoe</a:t>
            </a:r>
            <a:r>
              <a:rPr lang="en-GB" dirty="0"/>
              <a:t> – </a:t>
            </a:r>
            <a:r>
              <a:rPr lang="en-GB" dirty="0" err="1"/>
              <a:t>hypopnoe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vyjadřuje</a:t>
            </a:r>
            <a:r>
              <a:rPr lang="en-GB" dirty="0"/>
              <a:t>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apnoí</a:t>
            </a:r>
            <a:r>
              <a:rPr lang="en-GB" dirty="0"/>
              <a:t>, resp. </a:t>
            </a:r>
            <a:r>
              <a:rPr lang="en-GB" dirty="0" err="1"/>
              <a:t>hypopnoí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hodinu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917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SSA: Predisponující faktory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obezita</a:t>
            </a:r>
            <a:r>
              <a:rPr lang="en-GB" dirty="0"/>
              <a:t>, </a:t>
            </a:r>
            <a:r>
              <a:rPr lang="en-GB" dirty="0" err="1"/>
              <a:t>mužské</a:t>
            </a:r>
            <a:r>
              <a:rPr lang="en-GB" dirty="0"/>
              <a:t> </a:t>
            </a:r>
            <a:r>
              <a:rPr lang="en-GB" dirty="0" err="1"/>
              <a:t>pohlaví</a:t>
            </a:r>
            <a:r>
              <a:rPr lang="en-GB" dirty="0"/>
              <a:t>, </a:t>
            </a:r>
            <a:r>
              <a:rPr lang="en-GB" dirty="0" err="1"/>
              <a:t>věk</a:t>
            </a:r>
            <a:r>
              <a:rPr lang="en-GB" dirty="0"/>
              <a:t>, </a:t>
            </a:r>
            <a:r>
              <a:rPr lang="en-GB" dirty="0" err="1"/>
              <a:t>genetika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abnormality v </a:t>
            </a:r>
            <a:r>
              <a:rPr lang="en-GB" dirty="0" err="1"/>
              <a:t>kraniocervikální</a:t>
            </a:r>
            <a:r>
              <a:rPr lang="en-GB" dirty="0"/>
              <a:t> </a:t>
            </a:r>
            <a:r>
              <a:rPr lang="en-GB" dirty="0" err="1"/>
              <a:t>oblasti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kouření</a:t>
            </a:r>
            <a:r>
              <a:rPr lang="en-GB" dirty="0"/>
              <a:t> a </a:t>
            </a:r>
            <a:r>
              <a:rPr lang="en-GB" dirty="0" err="1"/>
              <a:t>nepřiměřená</a:t>
            </a:r>
            <a:r>
              <a:rPr lang="en-GB" dirty="0"/>
              <a:t> </a:t>
            </a:r>
            <a:r>
              <a:rPr lang="en-GB" dirty="0" err="1"/>
              <a:t>konzumace</a:t>
            </a:r>
            <a:r>
              <a:rPr lang="en-GB" dirty="0"/>
              <a:t> </a:t>
            </a:r>
            <a:r>
              <a:rPr lang="en-GB" dirty="0" err="1"/>
              <a:t>alkoholu</a:t>
            </a:r>
            <a:r>
              <a:rPr lang="en-GB" dirty="0"/>
              <a:t> </a:t>
            </a:r>
            <a:endParaRPr lang="cs-CZ" dirty="0"/>
          </a:p>
          <a:p>
            <a:r>
              <a:rPr lang="en-GB" b="1" dirty="0"/>
              <a:t>u </a:t>
            </a:r>
            <a:r>
              <a:rPr lang="en-GB" b="1" dirty="0" err="1"/>
              <a:t>obézních</a:t>
            </a:r>
            <a:r>
              <a:rPr lang="en-GB" b="1" dirty="0"/>
              <a:t> </a:t>
            </a:r>
            <a:r>
              <a:rPr lang="en-GB" dirty="0"/>
              <a:t>- </a:t>
            </a:r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hromadění</a:t>
            </a:r>
            <a:r>
              <a:rPr lang="en-GB" dirty="0"/>
              <a:t> </a:t>
            </a:r>
            <a:r>
              <a:rPr lang="en-GB" dirty="0" err="1"/>
              <a:t>intraabdominálního</a:t>
            </a:r>
            <a:r>
              <a:rPr lang="en-GB" dirty="0"/>
              <a:t> </a:t>
            </a:r>
            <a:r>
              <a:rPr lang="en-GB" dirty="0" err="1"/>
              <a:t>tuku</a:t>
            </a:r>
            <a:r>
              <a:rPr lang="en-GB" dirty="0"/>
              <a:t> a s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spojená</a:t>
            </a:r>
            <a:r>
              <a:rPr lang="en-GB" dirty="0"/>
              <a:t> </a:t>
            </a:r>
            <a:r>
              <a:rPr lang="en-GB" dirty="0" err="1"/>
              <a:t>nadměrná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prozánětlivých</a:t>
            </a:r>
            <a:r>
              <a:rPr lang="en-GB" dirty="0"/>
              <a:t> </a:t>
            </a:r>
            <a:r>
              <a:rPr lang="en-GB" dirty="0" err="1"/>
              <a:t>cytokin</a:t>
            </a:r>
            <a:r>
              <a:rPr lang="cs-CZ" dirty="0"/>
              <a:t>ů</a:t>
            </a:r>
          </a:p>
          <a:p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studií</a:t>
            </a:r>
            <a:r>
              <a:rPr lang="en-GB" dirty="0"/>
              <a:t> </a:t>
            </a:r>
            <a:r>
              <a:rPr lang="en-GB" b="1" dirty="0" err="1"/>
              <a:t>obvod</a:t>
            </a:r>
            <a:r>
              <a:rPr lang="en-GB" b="1" dirty="0"/>
              <a:t> </a:t>
            </a:r>
            <a:r>
              <a:rPr lang="en-GB" b="1" dirty="0" err="1"/>
              <a:t>pasu</a:t>
            </a:r>
            <a:r>
              <a:rPr lang="en-GB" b="1" dirty="0"/>
              <a:t> je </a:t>
            </a:r>
            <a:r>
              <a:rPr lang="en-GB" b="1" dirty="0" err="1"/>
              <a:t>lepším</a:t>
            </a:r>
            <a:r>
              <a:rPr lang="en-GB" b="1" dirty="0"/>
              <a:t> </a:t>
            </a:r>
            <a:r>
              <a:rPr lang="en-GB" b="1" dirty="0" err="1"/>
              <a:t>prediktorem</a:t>
            </a:r>
            <a:r>
              <a:rPr lang="en-GB" b="1" dirty="0"/>
              <a:t> OSA </a:t>
            </a:r>
            <a:r>
              <a:rPr lang="en-GB" dirty="0" err="1"/>
              <a:t>než</a:t>
            </a:r>
            <a:r>
              <a:rPr lang="en-GB" dirty="0"/>
              <a:t> BMI </a:t>
            </a:r>
            <a:endParaRPr lang="cs-CZ" dirty="0"/>
          </a:p>
          <a:p>
            <a:r>
              <a:rPr lang="en-GB" dirty="0"/>
              <a:t>OSA je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spojena</a:t>
            </a:r>
            <a:r>
              <a:rPr lang="en-GB" dirty="0"/>
              <a:t> u </a:t>
            </a:r>
            <a:r>
              <a:rPr lang="en-GB" dirty="0" err="1"/>
              <a:t>žen</a:t>
            </a:r>
            <a:r>
              <a:rPr lang="en-GB" dirty="0"/>
              <a:t> </a:t>
            </a:r>
            <a:r>
              <a:rPr lang="cs-CZ" dirty="0"/>
              <a:t>s </a:t>
            </a:r>
            <a:r>
              <a:rPr lang="en-GB" dirty="0"/>
              <a:t>PCOS</a:t>
            </a:r>
          </a:p>
        </p:txBody>
      </p:sp>
    </p:spTree>
    <p:extLst>
      <p:ext uri="{BB962C8B-B14F-4D97-AF65-F5344CB8AC3E}">
        <p14:creationId xmlns:p14="http://schemas.microsoft.com/office/powerpoint/2010/main" val="3141998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Zdravotní</a:t>
            </a:r>
            <a:r>
              <a:rPr lang="en-GB" dirty="0"/>
              <a:t> </a:t>
            </a:r>
            <a:r>
              <a:rPr lang="en-GB" dirty="0" err="1"/>
              <a:t>rizika</a:t>
            </a:r>
            <a:r>
              <a:rPr lang="en-GB" dirty="0"/>
              <a:t> OSA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509122"/>
            <a:ext cx="10753200" cy="4139998"/>
          </a:xfrm>
        </p:spPr>
        <p:txBody>
          <a:bodyPr/>
          <a:lstStyle/>
          <a:p>
            <a:r>
              <a:rPr lang="en-GB" dirty="0" err="1"/>
              <a:t>nezávislý</a:t>
            </a:r>
            <a:r>
              <a:rPr lang="en-GB" dirty="0"/>
              <a:t> </a:t>
            </a:r>
            <a:r>
              <a:rPr lang="cs-CZ" dirty="0"/>
              <a:t>RF </a:t>
            </a:r>
            <a:r>
              <a:rPr lang="en-GB" dirty="0"/>
              <a:t>pro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inzulinorezistence</a:t>
            </a:r>
            <a:r>
              <a:rPr lang="cs-CZ" dirty="0"/>
              <a:t>,</a:t>
            </a:r>
            <a:r>
              <a:rPr lang="en-GB" dirty="0"/>
              <a:t> </a:t>
            </a:r>
            <a:r>
              <a:rPr lang="cs-CZ" dirty="0"/>
              <a:t>T2D</a:t>
            </a:r>
            <a:r>
              <a:rPr lang="en-GB" dirty="0"/>
              <a:t>, </a:t>
            </a:r>
            <a:r>
              <a:rPr lang="cs-CZ" dirty="0"/>
              <a:t>HT</a:t>
            </a:r>
            <a:r>
              <a:rPr lang="en-GB" dirty="0"/>
              <a:t> a KVO </a:t>
            </a:r>
            <a:endParaRPr lang="cs-CZ" dirty="0"/>
          </a:p>
          <a:p>
            <a:r>
              <a:rPr lang="en-GB" b="1" dirty="0" err="1"/>
              <a:t>hypoxemie</a:t>
            </a:r>
            <a:r>
              <a:rPr lang="en-GB" b="1" dirty="0"/>
              <a:t> v </a:t>
            </a:r>
            <a:r>
              <a:rPr lang="en-GB" b="1" dirty="0" err="1"/>
              <a:t>době</a:t>
            </a:r>
            <a:r>
              <a:rPr lang="en-GB" b="1" dirty="0"/>
              <a:t> </a:t>
            </a:r>
            <a:r>
              <a:rPr lang="en-GB" b="1" dirty="0" err="1"/>
              <a:t>apnoe</a:t>
            </a:r>
            <a:r>
              <a:rPr lang="en-GB" b="1" dirty="0"/>
              <a:t> </a:t>
            </a:r>
            <a:r>
              <a:rPr lang="en-GB" b="1" dirty="0" err="1"/>
              <a:t>predisponuje</a:t>
            </a:r>
            <a:r>
              <a:rPr lang="en-GB" b="1" dirty="0"/>
              <a:t> </a:t>
            </a:r>
            <a:r>
              <a:rPr lang="en-GB" b="1" dirty="0" err="1"/>
              <a:t>ke</a:t>
            </a:r>
            <a:r>
              <a:rPr lang="en-GB" b="1" dirty="0"/>
              <a:t> </a:t>
            </a:r>
            <a:r>
              <a:rPr lang="en-GB" b="1" dirty="0" err="1"/>
              <a:t>vzniku</a:t>
            </a:r>
            <a:r>
              <a:rPr lang="en-GB" b="1" dirty="0"/>
              <a:t> </a:t>
            </a:r>
            <a:r>
              <a:rPr lang="en-GB" b="1" dirty="0" err="1"/>
              <a:t>srdečních</a:t>
            </a:r>
            <a:r>
              <a:rPr lang="en-GB" b="1" dirty="0"/>
              <a:t> </a:t>
            </a:r>
            <a:r>
              <a:rPr lang="en-GB" b="1" dirty="0" err="1"/>
              <a:t>arytmií</a:t>
            </a:r>
            <a:r>
              <a:rPr lang="en-GB" b="1" dirty="0"/>
              <a:t> a </a:t>
            </a:r>
            <a:r>
              <a:rPr lang="en-GB" b="1" dirty="0" err="1"/>
              <a:t>náhlé</a:t>
            </a:r>
            <a:r>
              <a:rPr lang="en-GB" b="1" dirty="0"/>
              <a:t> </a:t>
            </a:r>
            <a:r>
              <a:rPr lang="en-GB" b="1" dirty="0" err="1"/>
              <a:t>smrti</a:t>
            </a:r>
            <a:r>
              <a:rPr lang="en-GB" b="1" dirty="0"/>
              <a:t> </a:t>
            </a:r>
            <a:endParaRPr lang="cs-CZ" b="1" dirty="0"/>
          </a:p>
          <a:p>
            <a:r>
              <a:rPr lang="en-GB" dirty="0" err="1"/>
              <a:t>elevace</a:t>
            </a:r>
            <a:r>
              <a:rPr lang="en-GB" dirty="0"/>
              <a:t> </a:t>
            </a:r>
            <a:r>
              <a:rPr lang="en-GB" dirty="0" err="1"/>
              <a:t>prozánětlivých</a:t>
            </a:r>
            <a:r>
              <a:rPr lang="en-GB" dirty="0"/>
              <a:t> </a:t>
            </a:r>
            <a:r>
              <a:rPr lang="en-GB" dirty="0" err="1"/>
              <a:t>cytokinů</a:t>
            </a:r>
            <a:r>
              <a:rPr lang="cs-CZ" dirty="0"/>
              <a:t>(</a:t>
            </a:r>
            <a:r>
              <a:rPr lang="en-GB" dirty="0"/>
              <a:t>IL-1, IL-6 a TNF-</a:t>
            </a:r>
            <a:r>
              <a:rPr lang="el-GR" dirty="0"/>
              <a:t>α</a:t>
            </a:r>
            <a:r>
              <a:rPr lang="cs-CZ" dirty="0"/>
              <a:t>)</a:t>
            </a:r>
          </a:p>
          <a:p>
            <a:r>
              <a:rPr lang="en-GB" dirty="0"/>
              <a:t>IL-6 </a:t>
            </a:r>
            <a:r>
              <a:rPr lang="en-GB" dirty="0" err="1"/>
              <a:t>stimuluje</a:t>
            </a:r>
            <a:r>
              <a:rPr lang="en-GB" dirty="0"/>
              <a:t> </a:t>
            </a:r>
            <a:r>
              <a:rPr lang="en-GB" dirty="0" err="1"/>
              <a:t>produkci</a:t>
            </a:r>
            <a:r>
              <a:rPr lang="en-GB" dirty="0"/>
              <a:t> CRP</a:t>
            </a:r>
            <a:endParaRPr lang="cs-CZ" dirty="0"/>
          </a:p>
          <a:p>
            <a:r>
              <a:rPr lang="en-GB" dirty="0" err="1"/>
              <a:t>přítomna</a:t>
            </a:r>
            <a:r>
              <a:rPr lang="en-GB" dirty="0"/>
              <a:t> </a:t>
            </a:r>
            <a:r>
              <a:rPr lang="en-GB" dirty="0" err="1"/>
              <a:t>hyperleptinemie</a:t>
            </a:r>
            <a:r>
              <a:rPr lang="en-GB" dirty="0"/>
              <a:t>, </a:t>
            </a:r>
            <a:r>
              <a:rPr lang="en-GB" dirty="0" err="1"/>
              <a:t>leptinorezistence</a:t>
            </a:r>
            <a:r>
              <a:rPr lang="en-GB" dirty="0"/>
              <a:t> a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koncentrace</a:t>
            </a:r>
            <a:r>
              <a:rPr lang="en-GB" dirty="0"/>
              <a:t> </a:t>
            </a:r>
            <a:r>
              <a:rPr lang="en-GB" dirty="0" err="1"/>
              <a:t>orexigenního</a:t>
            </a:r>
            <a:r>
              <a:rPr lang="en-GB" dirty="0"/>
              <a:t> </a:t>
            </a:r>
            <a:r>
              <a:rPr lang="en-GB" dirty="0" err="1"/>
              <a:t>hormonu</a:t>
            </a:r>
            <a:r>
              <a:rPr lang="en-GB" dirty="0"/>
              <a:t> </a:t>
            </a:r>
            <a:r>
              <a:rPr lang="en-GB" dirty="0" err="1"/>
              <a:t>ghrelinu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908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OSA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úprava</a:t>
            </a:r>
            <a:r>
              <a:rPr lang="en-GB" dirty="0"/>
              <a:t> </a:t>
            </a:r>
            <a:r>
              <a:rPr lang="en-GB" dirty="0" err="1"/>
              <a:t>životního</a:t>
            </a:r>
            <a:r>
              <a:rPr lang="en-GB" dirty="0"/>
              <a:t> </a:t>
            </a:r>
            <a:r>
              <a:rPr lang="cs-CZ" dirty="0"/>
              <a:t>→ </a:t>
            </a:r>
            <a:r>
              <a:rPr lang="en-GB" dirty="0" err="1"/>
              <a:t>redukc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hmotnosti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bariatrick</a:t>
            </a:r>
            <a:r>
              <a:rPr lang="cs-CZ" dirty="0"/>
              <a:t>á</a:t>
            </a:r>
            <a:r>
              <a:rPr lang="en-GB" dirty="0"/>
              <a:t> </a:t>
            </a:r>
            <a:r>
              <a:rPr lang="en-GB" dirty="0" err="1"/>
              <a:t>chirurgie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chirurgické</a:t>
            </a:r>
            <a:r>
              <a:rPr lang="en-GB" dirty="0"/>
              <a:t> </a:t>
            </a:r>
            <a:r>
              <a:rPr lang="en-GB" dirty="0" err="1"/>
              <a:t>zákroky</a:t>
            </a:r>
            <a:r>
              <a:rPr lang="en-GB" dirty="0"/>
              <a:t> – </a:t>
            </a:r>
            <a:r>
              <a:rPr lang="en-GB" dirty="0" err="1"/>
              <a:t>otorinolaryngologická</a:t>
            </a:r>
            <a:r>
              <a:rPr lang="en-GB" dirty="0"/>
              <a:t> </a:t>
            </a:r>
            <a:r>
              <a:rPr lang="en-GB" dirty="0" err="1"/>
              <a:t>operace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u </a:t>
            </a:r>
            <a:r>
              <a:rPr lang="en-GB" dirty="0" err="1"/>
              <a:t>osob</a:t>
            </a:r>
            <a:r>
              <a:rPr lang="en-GB" dirty="0"/>
              <a:t> s </a:t>
            </a:r>
            <a:r>
              <a:rPr lang="en-GB" dirty="0" err="1"/>
              <a:t>bradykardií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paroxyzmální</a:t>
            </a:r>
            <a:r>
              <a:rPr lang="en-GB" dirty="0"/>
              <a:t> </a:t>
            </a:r>
            <a:r>
              <a:rPr lang="en-GB" dirty="0" err="1"/>
              <a:t>supraventrikulární</a:t>
            </a:r>
            <a:r>
              <a:rPr lang="en-GB" dirty="0"/>
              <a:t> </a:t>
            </a:r>
            <a:r>
              <a:rPr lang="en-GB" dirty="0" err="1"/>
              <a:t>tachykardií</a:t>
            </a:r>
            <a:r>
              <a:rPr lang="en-GB" dirty="0"/>
              <a:t> (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nelze</a:t>
            </a:r>
            <a:r>
              <a:rPr lang="en-GB" dirty="0"/>
              <a:t> </a:t>
            </a:r>
            <a:r>
              <a:rPr lang="en-GB" dirty="0" err="1"/>
              <a:t>ovlivnit</a:t>
            </a:r>
            <a:r>
              <a:rPr lang="en-GB" dirty="0"/>
              <a:t> </a:t>
            </a:r>
            <a:r>
              <a:rPr lang="en-GB" dirty="0" err="1"/>
              <a:t>jinými</a:t>
            </a:r>
            <a:r>
              <a:rPr lang="en-GB" dirty="0"/>
              <a:t> </a:t>
            </a:r>
            <a:r>
              <a:rPr lang="en-GB" dirty="0" err="1"/>
              <a:t>léčebnými</a:t>
            </a:r>
            <a:r>
              <a:rPr lang="en-GB" dirty="0"/>
              <a:t> </a:t>
            </a:r>
            <a:r>
              <a:rPr lang="en-GB" dirty="0" err="1"/>
              <a:t>postupy</a:t>
            </a:r>
            <a:r>
              <a:rPr lang="en-GB" dirty="0"/>
              <a:t>) </a:t>
            </a:r>
            <a:r>
              <a:rPr lang="cs-CZ" dirty="0"/>
              <a:t>→ </a:t>
            </a:r>
            <a:r>
              <a:rPr lang="en-GB" dirty="0"/>
              <a:t> </a:t>
            </a:r>
            <a:r>
              <a:rPr lang="en-GB" dirty="0" err="1"/>
              <a:t>indikace</a:t>
            </a:r>
            <a:r>
              <a:rPr lang="en-GB" dirty="0"/>
              <a:t> </a:t>
            </a:r>
            <a:r>
              <a:rPr lang="en-GB" dirty="0" err="1"/>
              <a:t>trvalé</a:t>
            </a:r>
            <a:r>
              <a:rPr lang="en-GB" dirty="0"/>
              <a:t> </a:t>
            </a:r>
            <a:r>
              <a:rPr lang="en-GB" dirty="0" err="1"/>
              <a:t>kardiostimulace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Patogeneze</a:t>
            </a:r>
            <a:r>
              <a:rPr lang="en-GB" dirty="0"/>
              <a:t> </a:t>
            </a:r>
            <a:r>
              <a:rPr lang="en-GB" dirty="0" err="1"/>
              <a:t>metabolického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(MS)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vliv</a:t>
            </a:r>
            <a:r>
              <a:rPr lang="en-GB" b="1" dirty="0"/>
              <a:t> </a:t>
            </a:r>
            <a:r>
              <a:rPr lang="en-GB" b="1" dirty="0" err="1"/>
              <a:t>prostředí</a:t>
            </a:r>
            <a:r>
              <a:rPr lang="en-GB" b="1" dirty="0"/>
              <a:t> </a:t>
            </a:r>
            <a:endParaRPr lang="cs-CZ" b="1" dirty="0"/>
          </a:p>
          <a:p>
            <a:pPr lvl="1"/>
            <a:r>
              <a:rPr lang="en-GB" dirty="0"/>
              <a:t>absence </a:t>
            </a:r>
            <a:r>
              <a:rPr lang="en-GB" dirty="0" err="1"/>
              <a:t>pohybu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nadměrný</a:t>
            </a:r>
            <a:r>
              <a:rPr lang="en-GB" dirty="0"/>
              <a:t> </a:t>
            </a:r>
            <a:r>
              <a:rPr lang="en-GB" dirty="0" err="1"/>
              <a:t>energetický</a:t>
            </a:r>
            <a:r>
              <a:rPr lang="en-GB" dirty="0"/>
              <a:t> </a:t>
            </a:r>
            <a:r>
              <a:rPr lang="en-GB" dirty="0" err="1"/>
              <a:t>příjem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sedavé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přítomnost</a:t>
            </a:r>
            <a:r>
              <a:rPr lang="en-GB" dirty="0"/>
              <a:t> </a:t>
            </a:r>
            <a:r>
              <a:rPr lang="en-GB" dirty="0" err="1"/>
              <a:t>stresu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genetická</a:t>
            </a:r>
            <a:r>
              <a:rPr lang="en-GB" dirty="0"/>
              <a:t> </a:t>
            </a:r>
            <a:r>
              <a:rPr lang="en-GB" dirty="0" err="1"/>
              <a:t>zátěž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rodinn</a:t>
            </a:r>
            <a:r>
              <a:rPr lang="cs-CZ" dirty="0"/>
              <a:t>á</a:t>
            </a:r>
            <a:r>
              <a:rPr lang="en-GB" dirty="0"/>
              <a:t> </a:t>
            </a:r>
            <a:r>
              <a:rPr lang="en-GB" dirty="0" err="1"/>
              <a:t>anamnéz</a:t>
            </a:r>
            <a:r>
              <a:rPr lang="cs-CZ" dirty="0"/>
              <a:t>a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hypertenz</a:t>
            </a:r>
            <a:r>
              <a:rPr lang="cs-CZ" dirty="0"/>
              <a:t>e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/>
              <a:t>diabetes </a:t>
            </a:r>
            <a:endParaRPr lang="cs-CZ" dirty="0"/>
          </a:p>
          <a:p>
            <a:pPr lvl="1"/>
            <a:r>
              <a:rPr lang="en-GB" dirty="0" err="1"/>
              <a:t>obezit</a:t>
            </a:r>
            <a:r>
              <a:rPr lang="cs-CZ" dirty="0"/>
              <a:t>a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patogeneze</a:t>
            </a:r>
            <a:r>
              <a:rPr lang="en-GB" dirty="0"/>
              <a:t> MS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zcela</a:t>
            </a:r>
            <a:r>
              <a:rPr lang="en-GB" dirty="0"/>
              <a:t> </a:t>
            </a:r>
            <a:r>
              <a:rPr lang="en-GB" dirty="0" err="1"/>
              <a:t>objasněna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968360" y="2817880"/>
            <a:ext cx="2508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dirty="0">
                <a:latin typeface="+mn-lt"/>
              </a:rPr>
              <a:t>Vazby</a:t>
            </a:r>
            <a:endParaRPr lang="en-GB" sz="4000" dirty="0" err="1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090160" y="2477645"/>
            <a:ext cx="2481172" cy="72710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4373880" y="3213189"/>
            <a:ext cx="3215656" cy="77720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>
            <a:off x="4206240" y="3213189"/>
            <a:ext cx="3383296" cy="34138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78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379" y="2977424"/>
            <a:ext cx="10753200" cy="451576"/>
          </a:xfrm>
        </p:spPr>
        <p:txBody>
          <a:bodyPr/>
          <a:lstStyle/>
          <a:p>
            <a:r>
              <a:rPr lang="cs-CZ" dirty="0"/>
              <a:t>Obezita a onkologická onemocnění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005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Obezita a onkologická onemocnění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nádory</a:t>
            </a:r>
            <a:r>
              <a:rPr lang="en-GB" dirty="0"/>
              <a:t> </a:t>
            </a:r>
            <a:r>
              <a:rPr lang="en-GB" dirty="0" err="1"/>
              <a:t>hormonální</a:t>
            </a:r>
            <a:r>
              <a:rPr lang="en-GB" dirty="0"/>
              <a:t> </a:t>
            </a:r>
            <a:r>
              <a:rPr lang="en-GB" dirty="0" err="1"/>
              <a:t>povahy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karcinom</a:t>
            </a:r>
            <a:r>
              <a:rPr lang="en-GB" dirty="0"/>
              <a:t> </a:t>
            </a:r>
            <a:r>
              <a:rPr lang="en-GB" dirty="0" err="1"/>
              <a:t>prsu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b="1" dirty="0"/>
              <a:t>Endometria</a:t>
            </a:r>
            <a:endParaRPr lang="cs-CZ" b="1" dirty="0"/>
          </a:p>
          <a:p>
            <a:pPr lvl="1"/>
            <a:r>
              <a:rPr lang="en-GB" b="1" dirty="0" err="1"/>
              <a:t>Vaječníků</a:t>
            </a:r>
            <a:endParaRPr lang="cs-CZ" b="1" dirty="0"/>
          </a:p>
          <a:p>
            <a:pPr lvl="1"/>
            <a:r>
              <a:rPr lang="en-GB" dirty="0" err="1"/>
              <a:t>Prostaty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nádory</a:t>
            </a:r>
            <a:r>
              <a:rPr lang="en-GB" dirty="0"/>
              <a:t> </a:t>
            </a:r>
            <a:r>
              <a:rPr lang="en-GB" dirty="0" err="1"/>
              <a:t>nehormonální</a:t>
            </a:r>
            <a:r>
              <a:rPr lang="en-GB" dirty="0"/>
              <a:t> </a:t>
            </a:r>
            <a:r>
              <a:rPr lang="en-GB" dirty="0" err="1"/>
              <a:t>povahy</a:t>
            </a:r>
            <a:endParaRPr lang="cs-CZ" dirty="0"/>
          </a:p>
          <a:p>
            <a:pPr lvl="1"/>
            <a:r>
              <a:rPr lang="en-GB" dirty="0" err="1"/>
              <a:t>kolorektální</a:t>
            </a:r>
            <a:r>
              <a:rPr lang="en-GB" dirty="0"/>
              <a:t> </a:t>
            </a:r>
            <a:r>
              <a:rPr lang="en-GB" dirty="0" err="1"/>
              <a:t>karcinom</a:t>
            </a:r>
            <a:endParaRPr lang="cs-CZ" dirty="0"/>
          </a:p>
          <a:p>
            <a:pPr lvl="1"/>
            <a:r>
              <a:rPr lang="en-GB" dirty="0" err="1"/>
              <a:t>karcinomy</a:t>
            </a:r>
            <a:r>
              <a:rPr lang="en-GB" dirty="0"/>
              <a:t> </a:t>
            </a:r>
            <a:r>
              <a:rPr lang="en-GB" dirty="0" err="1"/>
              <a:t>ledvin</a:t>
            </a:r>
            <a:endParaRPr lang="cs-CZ" dirty="0"/>
          </a:p>
          <a:p>
            <a:pPr lvl="1"/>
            <a:r>
              <a:rPr lang="en-GB" dirty="0" err="1"/>
              <a:t>Jícnu</a:t>
            </a:r>
            <a:endParaRPr lang="cs-CZ" dirty="0"/>
          </a:p>
          <a:p>
            <a:pPr lvl="1"/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lymfomy</a:t>
            </a:r>
            <a:r>
              <a:rPr lang="en-GB" dirty="0"/>
              <a:t> a </a:t>
            </a:r>
            <a:r>
              <a:rPr lang="en-GB" dirty="0" err="1"/>
              <a:t>leuk</a:t>
            </a:r>
            <a:r>
              <a:rPr lang="cs-CZ" dirty="0"/>
              <a:t>e</a:t>
            </a:r>
            <a:r>
              <a:rPr lang="en-GB" dirty="0" err="1"/>
              <a:t>mie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9162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97000"/>
              </a:lnSpc>
            </a:pPr>
            <a:r>
              <a:rPr lang="en-US" b="1" spc="-1" dirty="0" err="1">
                <a:ea typeface="Arial Unicode MS"/>
              </a:rPr>
              <a:t>Lauby-Secretan</a:t>
            </a:r>
            <a:r>
              <a:rPr lang="en-US" b="1" spc="-1" dirty="0">
                <a:ea typeface="Arial Unicode MS"/>
              </a:rPr>
              <a:t> B et al. N </a:t>
            </a:r>
            <a:r>
              <a:rPr lang="en-US" b="1" spc="-1" dirty="0" err="1">
                <a:ea typeface="Arial Unicode MS"/>
              </a:rPr>
              <a:t>Engl</a:t>
            </a:r>
            <a:r>
              <a:rPr lang="en-US" b="1" spc="-1" dirty="0">
                <a:ea typeface="Arial Unicode MS"/>
              </a:rPr>
              <a:t> J Med 2016;375:794-798.</a:t>
            </a:r>
            <a:endParaRPr lang="en-US" spc="-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7876" y="142707"/>
            <a:ext cx="4182829" cy="78828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ea typeface="Arial Unicode MS"/>
              </a:rPr>
              <a:t>Strength of the Evidence for a Cancer-Preventive Effect of the Absence of Excess Body Fatness, According to Cancer Site or Type.</a:t>
            </a:r>
            <a:br>
              <a:rPr lang="en-US" sz="1400" b="0" spc="-1" dirty="0"/>
            </a:br>
            <a:endParaRPr lang="en-GB" sz="14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921451" y="0"/>
            <a:ext cx="5693129" cy="6750742"/>
          </a:xfrm>
          <a:prstGeom prst="rect">
            <a:avLst/>
          </a:prstGeom>
          <a:ln>
            <a:noFill/>
          </a:ln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9" y="1112362"/>
            <a:ext cx="4202871" cy="4390174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 bwMode="auto">
          <a:xfrm>
            <a:off x="477129" y="561326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>
                <a:hlinkClick r:id="rId4"/>
              </a:rPr>
              <a:t>Obesity and Cancer Fact Sheet - National Cancer Institute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337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Karcinogeneze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obezitě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Roli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dirty="0" err="1"/>
              <a:t>dysfunkční</a:t>
            </a:r>
            <a:r>
              <a:rPr lang="en-GB" dirty="0"/>
              <a:t> </a:t>
            </a:r>
            <a:r>
              <a:rPr lang="en-GB" dirty="0" err="1"/>
              <a:t>tuková</a:t>
            </a:r>
            <a:r>
              <a:rPr lang="en-GB" dirty="0"/>
              <a:t> </a:t>
            </a:r>
            <a:r>
              <a:rPr lang="en-GB" dirty="0" err="1"/>
              <a:t>tkáň</a:t>
            </a:r>
            <a:r>
              <a:rPr lang="en-GB" dirty="0"/>
              <a:t> </a:t>
            </a:r>
            <a:r>
              <a:rPr lang="en-GB" sz="2000" dirty="0"/>
              <a:t>(</a:t>
            </a:r>
            <a:r>
              <a:rPr lang="en-GB" sz="2000" dirty="0" err="1"/>
              <a:t>jejíž</a:t>
            </a:r>
            <a:r>
              <a:rPr lang="en-GB" sz="2000" dirty="0"/>
              <a:t> </a:t>
            </a:r>
            <a:r>
              <a:rPr lang="en-GB" sz="2000" dirty="0" err="1"/>
              <a:t>zmnožení</a:t>
            </a:r>
            <a:r>
              <a:rPr lang="en-GB" sz="2000" dirty="0"/>
              <a:t> se </a:t>
            </a:r>
            <a:r>
              <a:rPr lang="en-GB" sz="2000" dirty="0" err="1"/>
              <a:t>pojí</a:t>
            </a:r>
            <a:r>
              <a:rPr lang="en-GB" sz="2000" dirty="0"/>
              <a:t> s </a:t>
            </a:r>
            <a:r>
              <a:rPr lang="en-GB" sz="2000" dirty="0" err="1"/>
              <a:t>hyperinzulinemií</a:t>
            </a:r>
            <a:r>
              <a:rPr lang="en-GB" sz="2000" dirty="0"/>
              <a:t>, </a:t>
            </a:r>
            <a:r>
              <a:rPr lang="en-GB" sz="2000" dirty="0" err="1"/>
              <a:t>inzulinorezistencí</a:t>
            </a:r>
            <a:r>
              <a:rPr lang="en-GB" sz="2000" dirty="0"/>
              <a:t> a </a:t>
            </a:r>
            <a:r>
              <a:rPr lang="en-GB" sz="2000" dirty="0" err="1"/>
              <a:t>chronickým</a:t>
            </a:r>
            <a:r>
              <a:rPr lang="en-GB" sz="2000" dirty="0"/>
              <a:t> </a:t>
            </a:r>
            <a:r>
              <a:rPr lang="en-GB" sz="2000" dirty="0" err="1"/>
              <a:t>zánětem</a:t>
            </a:r>
            <a:r>
              <a:rPr lang="en-GB" sz="2000" dirty="0"/>
              <a:t>) </a:t>
            </a:r>
            <a:endParaRPr lang="cs-CZ" dirty="0"/>
          </a:p>
          <a:p>
            <a:r>
              <a:rPr lang="en-GB" dirty="0" err="1"/>
              <a:t>potlačení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PPAR-</a:t>
            </a:r>
            <a:r>
              <a:rPr lang="el-GR" dirty="0"/>
              <a:t>γ </a:t>
            </a:r>
            <a:r>
              <a:rPr lang="el-GR" sz="2000" dirty="0"/>
              <a:t>(</a:t>
            </a:r>
            <a:r>
              <a:rPr lang="en-GB" sz="2000" dirty="0" err="1"/>
              <a:t>aktivace</a:t>
            </a:r>
            <a:r>
              <a:rPr lang="en-GB" sz="2000" dirty="0"/>
              <a:t> PPAR</a:t>
            </a:r>
            <a:r>
              <a:rPr lang="cs-CZ" sz="2000" dirty="0"/>
              <a:t>-</a:t>
            </a:r>
            <a:r>
              <a:rPr lang="el-GR" sz="2000" dirty="0"/>
              <a:t>γ </a:t>
            </a:r>
            <a:r>
              <a:rPr lang="en-GB" sz="2000" dirty="0" err="1"/>
              <a:t>působí</a:t>
            </a:r>
            <a:r>
              <a:rPr lang="en-GB" sz="2000" dirty="0"/>
              <a:t> </a:t>
            </a:r>
            <a:r>
              <a:rPr lang="en-GB" sz="2000" dirty="0" err="1"/>
              <a:t>protinádorově</a:t>
            </a:r>
            <a:r>
              <a:rPr lang="en-GB" sz="2000" dirty="0"/>
              <a:t>) </a:t>
            </a:r>
            <a:endParaRPr lang="cs-CZ" sz="2000" dirty="0"/>
          </a:p>
          <a:p>
            <a:endParaRPr lang="cs-CZ" sz="2000" dirty="0"/>
          </a:p>
          <a:p>
            <a:r>
              <a:rPr lang="en-GB" dirty="0" err="1"/>
              <a:t>stravovací</a:t>
            </a:r>
            <a:r>
              <a:rPr lang="en-GB" dirty="0"/>
              <a:t> </a:t>
            </a:r>
            <a:r>
              <a:rPr lang="en-GB" dirty="0" err="1"/>
              <a:t>zvyklosti</a:t>
            </a:r>
            <a:r>
              <a:rPr lang="en-GB" dirty="0"/>
              <a:t>, </a:t>
            </a:r>
            <a:r>
              <a:rPr lang="en-GB" dirty="0" err="1"/>
              <a:t>fyzická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a </a:t>
            </a:r>
            <a:r>
              <a:rPr lang="en-GB" dirty="0" err="1"/>
              <a:t>přiměřená</a:t>
            </a:r>
            <a:r>
              <a:rPr lang="en-GB" dirty="0"/>
              <a:t> </a:t>
            </a:r>
            <a:r>
              <a:rPr lang="en-GB" dirty="0" err="1"/>
              <a:t>tělesná</a:t>
            </a:r>
            <a:r>
              <a:rPr lang="en-GB" dirty="0"/>
              <a:t> </a:t>
            </a:r>
            <a:r>
              <a:rPr lang="en-GB" dirty="0" err="1"/>
              <a:t>hmotnost</a:t>
            </a:r>
            <a:r>
              <a:rPr lang="en-GB" dirty="0"/>
              <a:t> </a:t>
            </a:r>
            <a:r>
              <a:rPr lang="en-GB" b="1" dirty="0"/>
              <a:t>v </a:t>
            </a:r>
            <a:r>
              <a:rPr lang="en-GB" b="1" dirty="0" err="1"/>
              <a:t>dětství</a:t>
            </a:r>
            <a:r>
              <a:rPr lang="en-GB" b="1" dirty="0"/>
              <a:t> a </a:t>
            </a:r>
            <a:r>
              <a:rPr lang="en-GB" b="1" dirty="0" err="1"/>
              <a:t>během</a:t>
            </a:r>
            <a:r>
              <a:rPr lang="en-GB" b="1" dirty="0"/>
              <a:t> </a:t>
            </a:r>
            <a:r>
              <a:rPr lang="en-GB" b="1" dirty="0" err="1"/>
              <a:t>dospívání</a:t>
            </a:r>
            <a:r>
              <a:rPr lang="en-GB" b="1" dirty="0"/>
              <a:t>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vznik</a:t>
            </a:r>
            <a:r>
              <a:rPr lang="en-GB" dirty="0"/>
              <a:t> </a:t>
            </a:r>
            <a:r>
              <a:rPr lang="en-GB" dirty="0" err="1"/>
              <a:t>nádorových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v </a:t>
            </a:r>
            <a:r>
              <a:rPr lang="en-GB" dirty="0" err="1"/>
              <a:t>dospělosti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491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92968" y="6185689"/>
            <a:ext cx="7920000" cy="252000"/>
          </a:xfrm>
        </p:spPr>
        <p:txBody>
          <a:bodyPr/>
          <a:lstStyle/>
          <a:p>
            <a:r>
              <a:rPr lang="en-GB" altLang="cs-CZ" dirty="0"/>
              <a:t>PICHLEROVÁ, </a:t>
            </a:r>
            <a:r>
              <a:rPr lang="en-GB" altLang="cs-CZ" dirty="0" err="1"/>
              <a:t>Dita</a:t>
            </a:r>
            <a:r>
              <a:rPr lang="en-GB" altLang="cs-CZ" dirty="0"/>
              <a:t>. </a:t>
            </a:r>
            <a:r>
              <a:rPr lang="en-GB" altLang="cs-CZ" i="1" dirty="0" err="1"/>
              <a:t>Léčba</a:t>
            </a:r>
            <a:r>
              <a:rPr lang="en-GB" altLang="cs-CZ" i="1" dirty="0"/>
              <a:t> </a:t>
            </a:r>
            <a:r>
              <a:rPr lang="en-GB" altLang="cs-CZ" i="1" dirty="0" err="1"/>
              <a:t>obezity</a:t>
            </a:r>
            <a:r>
              <a:rPr lang="en-GB" altLang="cs-CZ" i="1" dirty="0"/>
              <a:t> </a:t>
            </a:r>
            <a:r>
              <a:rPr lang="en-GB" altLang="cs-CZ" i="1" dirty="0" err="1"/>
              <a:t>přehledně</a:t>
            </a:r>
            <a:r>
              <a:rPr lang="en-GB" altLang="cs-CZ" i="1" dirty="0"/>
              <a:t> a </a:t>
            </a:r>
            <a:r>
              <a:rPr lang="en-GB" altLang="cs-CZ" i="1" dirty="0" err="1"/>
              <a:t>prakticky</a:t>
            </a:r>
            <a:r>
              <a:rPr lang="en-GB" altLang="cs-CZ" dirty="0"/>
              <a:t>. </a:t>
            </a:r>
            <a:r>
              <a:rPr lang="en-GB" altLang="cs-CZ" dirty="0" err="1"/>
              <a:t>Mlečice</a:t>
            </a:r>
            <a:r>
              <a:rPr lang="en-GB" altLang="cs-CZ" dirty="0"/>
              <a:t>: </a:t>
            </a:r>
            <a:r>
              <a:rPr lang="en-GB" altLang="cs-CZ" dirty="0" err="1"/>
              <a:t>Axonite</a:t>
            </a:r>
            <a:r>
              <a:rPr lang="en-GB" altLang="cs-CZ" dirty="0"/>
              <a:t> </a:t>
            </a:r>
            <a:r>
              <a:rPr lang="en-GB" altLang="cs-CZ" dirty="0" err="1"/>
              <a:t>s.r.o</a:t>
            </a:r>
            <a:r>
              <a:rPr lang="en-GB" altLang="cs-CZ" dirty="0"/>
              <a:t>., </a:t>
            </a:r>
            <a:r>
              <a:rPr lang="en-GB" altLang="cs-CZ" dirty="0" err="1"/>
              <a:t>nakladatelství</a:t>
            </a:r>
            <a:r>
              <a:rPr lang="en-GB" altLang="cs-CZ" dirty="0"/>
              <a:t> </a:t>
            </a:r>
            <a:r>
              <a:rPr lang="en-GB" altLang="cs-CZ" dirty="0" err="1"/>
              <a:t>lékařské</a:t>
            </a:r>
            <a:r>
              <a:rPr lang="en-GB" altLang="cs-CZ" dirty="0"/>
              <a:t> </a:t>
            </a:r>
            <a:r>
              <a:rPr lang="en-GB" altLang="cs-CZ" dirty="0" err="1"/>
              <a:t>literatury</a:t>
            </a:r>
            <a:r>
              <a:rPr lang="en-GB" altLang="cs-CZ" dirty="0"/>
              <a:t>, 2021. Asclepius (</a:t>
            </a:r>
            <a:r>
              <a:rPr lang="en-GB" altLang="cs-CZ" dirty="0" err="1"/>
              <a:t>Axonite</a:t>
            </a:r>
            <a:r>
              <a:rPr lang="en-GB" altLang="cs-CZ" dirty="0"/>
              <a:t> CZ). ISBN 978-80-88046-24-0.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0" y="342928"/>
            <a:ext cx="10753200" cy="451576"/>
          </a:xfrm>
        </p:spPr>
        <p:txBody>
          <a:bodyPr/>
          <a:lstStyle/>
          <a:p>
            <a:r>
              <a:rPr lang="cs-CZ" dirty="0"/>
              <a:t>Karcinogeneze při obezitě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381526"/>
            <a:ext cx="10753200" cy="5056163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Zvýšení hladiny a biologické dostupnosti </a:t>
            </a:r>
            <a:r>
              <a:rPr lang="cs-CZ" b="1" dirty="0"/>
              <a:t>růstových faktorů</a:t>
            </a:r>
            <a:r>
              <a:rPr lang="cs-CZ" dirty="0"/>
              <a:t>, jako jsou inzulin a IGF-1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Zvýšení hladiny </a:t>
            </a:r>
            <a:r>
              <a:rPr lang="cs-CZ" b="1" dirty="0"/>
              <a:t>pohlavních hormonů</a:t>
            </a:r>
            <a:r>
              <a:rPr lang="cs-CZ" dirty="0"/>
              <a:t>, jako je estrogen, </a:t>
            </a:r>
            <a:br>
              <a:rPr lang="cs-CZ" dirty="0"/>
            </a:br>
            <a:r>
              <a:rPr lang="cs-CZ" dirty="0"/>
              <a:t>a faktorů ovlivňujících jejich metabolismus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Změna hladiny </a:t>
            </a:r>
            <a:r>
              <a:rPr lang="cs-CZ" b="1" dirty="0"/>
              <a:t>adipocytokinů</a:t>
            </a:r>
            <a:r>
              <a:rPr lang="cs-CZ" dirty="0"/>
              <a:t>, jako je leptin, adiponektin </a:t>
            </a:r>
            <a:br>
              <a:rPr lang="cs-CZ" dirty="0"/>
            </a:br>
            <a:r>
              <a:rPr lang="cs-CZ" dirty="0"/>
              <a:t>a visfatin (každý z nich má vliv na energetickou rovnováhu, ale i na růstové a imunitní funkce, a funkce regulující nádorový růst)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b="1" dirty="0"/>
              <a:t>Cytokiny</a:t>
            </a:r>
            <a:r>
              <a:rPr lang="cs-CZ" dirty="0"/>
              <a:t> aktivující zánět a oxidační stres, zodpovědné za růst a modulaci imunitního systému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b="1" dirty="0"/>
              <a:t>Změna mikrobiomu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30585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265693" y="1071000"/>
            <a:ext cx="2731170" cy="2755041"/>
          </a:xfrm>
        </p:spPr>
        <p:txBody>
          <a:bodyPr/>
          <a:lstStyle/>
          <a:p>
            <a:r>
              <a:rPr lang="en-GB" altLang="cs-CZ" dirty="0"/>
              <a:t>PICHLEROVÁ, </a:t>
            </a:r>
            <a:r>
              <a:rPr lang="en-GB" altLang="cs-CZ" dirty="0" err="1"/>
              <a:t>Dita</a:t>
            </a:r>
            <a:r>
              <a:rPr lang="en-GB" altLang="cs-CZ" dirty="0"/>
              <a:t>. </a:t>
            </a:r>
            <a:r>
              <a:rPr lang="en-GB" altLang="cs-CZ" i="1" dirty="0" err="1"/>
              <a:t>Léčba</a:t>
            </a:r>
            <a:r>
              <a:rPr lang="en-GB" altLang="cs-CZ" i="1" dirty="0"/>
              <a:t> </a:t>
            </a:r>
            <a:r>
              <a:rPr lang="en-GB" altLang="cs-CZ" i="1" dirty="0" err="1"/>
              <a:t>obezity</a:t>
            </a:r>
            <a:r>
              <a:rPr lang="en-GB" altLang="cs-CZ" i="1" dirty="0"/>
              <a:t> </a:t>
            </a:r>
            <a:r>
              <a:rPr lang="en-GB" altLang="cs-CZ" i="1" dirty="0" err="1"/>
              <a:t>přehledně</a:t>
            </a:r>
            <a:r>
              <a:rPr lang="en-GB" altLang="cs-CZ" i="1" dirty="0"/>
              <a:t> a </a:t>
            </a:r>
            <a:r>
              <a:rPr lang="en-GB" altLang="cs-CZ" i="1" dirty="0" err="1"/>
              <a:t>prakticky</a:t>
            </a:r>
            <a:r>
              <a:rPr lang="en-GB" altLang="cs-CZ" dirty="0"/>
              <a:t>. </a:t>
            </a:r>
            <a:r>
              <a:rPr lang="en-GB" altLang="cs-CZ" dirty="0" err="1"/>
              <a:t>Mlečice</a:t>
            </a:r>
            <a:r>
              <a:rPr lang="en-GB" altLang="cs-CZ" dirty="0"/>
              <a:t>: </a:t>
            </a:r>
            <a:r>
              <a:rPr lang="en-GB" altLang="cs-CZ" dirty="0" err="1"/>
              <a:t>Axonite</a:t>
            </a:r>
            <a:r>
              <a:rPr lang="en-GB" altLang="cs-CZ" dirty="0"/>
              <a:t> </a:t>
            </a:r>
            <a:r>
              <a:rPr lang="en-GB" altLang="cs-CZ" dirty="0" err="1"/>
              <a:t>s.r.o</a:t>
            </a:r>
            <a:r>
              <a:rPr lang="en-GB" altLang="cs-CZ" dirty="0"/>
              <a:t>., </a:t>
            </a:r>
            <a:r>
              <a:rPr lang="en-GB" altLang="cs-CZ" dirty="0" err="1"/>
              <a:t>nakladatelství</a:t>
            </a:r>
            <a:r>
              <a:rPr lang="en-GB" altLang="cs-CZ" dirty="0"/>
              <a:t> </a:t>
            </a:r>
            <a:r>
              <a:rPr lang="en-GB" altLang="cs-CZ" dirty="0" err="1"/>
              <a:t>lékařské</a:t>
            </a:r>
            <a:r>
              <a:rPr lang="en-GB" altLang="cs-CZ" dirty="0"/>
              <a:t> </a:t>
            </a:r>
            <a:r>
              <a:rPr lang="en-GB" altLang="cs-CZ" dirty="0" err="1"/>
              <a:t>literatury</a:t>
            </a:r>
            <a:r>
              <a:rPr lang="en-GB" altLang="cs-CZ" dirty="0"/>
              <a:t>, 2021. Asclepius (</a:t>
            </a:r>
            <a:r>
              <a:rPr lang="en-GB" altLang="cs-CZ" dirty="0" err="1"/>
              <a:t>Axonite</a:t>
            </a:r>
            <a:r>
              <a:rPr lang="en-GB" altLang="cs-CZ" dirty="0"/>
              <a:t> CZ). ISBN 978-80-88046-24-0.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323858" y="-653846"/>
            <a:ext cx="5686612" cy="75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55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Karcinogeneze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obezitě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hyperinzulin</a:t>
            </a:r>
            <a:r>
              <a:rPr lang="cs-CZ" dirty="0"/>
              <a:t>e</a:t>
            </a:r>
            <a:r>
              <a:rPr lang="en-GB" dirty="0" err="1"/>
              <a:t>mie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prostřednictvím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IGF </a:t>
            </a:r>
            <a:r>
              <a:rPr lang="en-GB" dirty="0" err="1"/>
              <a:t>ovlivňovat</a:t>
            </a:r>
            <a:r>
              <a:rPr lang="en-GB" dirty="0"/>
              <a:t> </a:t>
            </a:r>
            <a:r>
              <a:rPr lang="en-GB" dirty="0" err="1"/>
              <a:t>buněčnou</a:t>
            </a:r>
            <a:r>
              <a:rPr lang="en-GB" dirty="0"/>
              <a:t> </a:t>
            </a:r>
            <a:r>
              <a:rPr lang="en-GB" dirty="0" err="1"/>
              <a:t>proliferaci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u </a:t>
            </a:r>
            <a:r>
              <a:rPr lang="en-GB" dirty="0" err="1"/>
              <a:t>řady</a:t>
            </a:r>
            <a:r>
              <a:rPr lang="en-GB" dirty="0"/>
              <a:t> </a:t>
            </a:r>
            <a:r>
              <a:rPr lang="en-GB" dirty="0" err="1"/>
              <a:t>nádorů</a:t>
            </a:r>
            <a:r>
              <a:rPr lang="en-GB" dirty="0"/>
              <a:t> se </a:t>
            </a:r>
            <a:r>
              <a:rPr lang="en-GB" dirty="0" err="1"/>
              <a:t>vyskytuje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exprese</a:t>
            </a:r>
            <a:r>
              <a:rPr lang="en-GB" dirty="0"/>
              <a:t> </a:t>
            </a:r>
            <a:r>
              <a:rPr lang="en-GB" dirty="0" err="1"/>
              <a:t>receptoru</a:t>
            </a:r>
            <a:r>
              <a:rPr lang="en-GB" dirty="0"/>
              <a:t> pro IGF-1 </a:t>
            </a:r>
            <a:endParaRPr lang="cs-CZ" dirty="0"/>
          </a:p>
          <a:p>
            <a:r>
              <a:rPr lang="en-GB" dirty="0" err="1"/>
              <a:t>inzulin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IGF-1 </a:t>
            </a:r>
            <a:r>
              <a:rPr lang="en-GB" dirty="0" err="1"/>
              <a:t>působí</a:t>
            </a:r>
            <a:r>
              <a:rPr lang="en-GB" dirty="0"/>
              <a:t> </a:t>
            </a:r>
            <a:r>
              <a:rPr lang="en-GB" b="1" dirty="0" err="1"/>
              <a:t>mitogenně</a:t>
            </a:r>
            <a:r>
              <a:rPr lang="en-GB" b="1" dirty="0"/>
              <a:t> a </a:t>
            </a:r>
            <a:r>
              <a:rPr lang="en-GB" b="1" dirty="0" err="1"/>
              <a:t>antiapoptoticky</a:t>
            </a:r>
            <a:r>
              <a:rPr lang="en-GB" dirty="0"/>
              <a:t>, </a:t>
            </a:r>
            <a:br>
              <a:rPr lang="cs-CZ" dirty="0"/>
            </a:b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urychluje</a:t>
            </a:r>
            <a:r>
              <a:rPr lang="en-GB" dirty="0"/>
              <a:t> </a:t>
            </a:r>
            <a:r>
              <a:rPr lang="en-GB" dirty="0" err="1"/>
              <a:t>akumulaci</a:t>
            </a:r>
            <a:r>
              <a:rPr lang="en-GB" dirty="0"/>
              <a:t> </a:t>
            </a:r>
            <a:r>
              <a:rPr lang="en-GB" b="1" dirty="0" err="1"/>
              <a:t>genetických</a:t>
            </a:r>
            <a:r>
              <a:rPr lang="en-GB" b="1" dirty="0"/>
              <a:t> </a:t>
            </a:r>
            <a:r>
              <a:rPr lang="en-GB" b="1" dirty="0" err="1"/>
              <a:t>mutací</a:t>
            </a:r>
            <a:r>
              <a:rPr lang="en-GB" b="1" dirty="0"/>
              <a:t> </a:t>
            </a:r>
            <a:r>
              <a:rPr lang="en-GB" dirty="0"/>
              <a:t>→ </a:t>
            </a:r>
            <a:r>
              <a:rPr lang="en-GB" dirty="0" err="1"/>
              <a:t>podpor</a:t>
            </a:r>
            <a:r>
              <a:rPr lang="cs-CZ" dirty="0"/>
              <a:t>a</a:t>
            </a:r>
            <a:r>
              <a:rPr lang="en-GB" dirty="0"/>
              <a:t> </a:t>
            </a:r>
            <a:r>
              <a:rPr lang="en-GB" dirty="0" err="1"/>
              <a:t>karcinogenez</a:t>
            </a:r>
            <a:r>
              <a:rPr lang="cs-CZ" dirty="0"/>
              <a:t>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344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</a:t>
            </a:r>
            <a:r>
              <a:rPr lang="en-GB" dirty="0" err="1"/>
              <a:t>karcinogenezi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err="1"/>
              <a:t>karcinom</a:t>
            </a:r>
            <a:r>
              <a:rPr lang="en-GB" sz="3200" dirty="0"/>
              <a:t> endometria a </a:t>
            </a:r>
            <a:r>
              <a:rPr lang="en-GB" sz="3200" dirty="0" err="1"/>
              <a:t>prs</a:t>
            </a:r>
            <a:r>
              <a:rPr lang="cs-CZ" sz="3200" dirty="0"/>
              <a:t>u</a:t>
            </a:r>
            <a:r>
              <a:rPr lang="en-GB" sz="3200" dirty="0"/>
              <a:t> </a:t>
            </a:r>
            <a:endParaRPr lang="cs-CZ" sz="3200" dirty="0"/>
          </a:p>
          <a:p>
            <a:pPr lvl="1"/>
            <a:r>
              <a:rPr lang="en-GB" sz="2400" dirty="0" err="1"/>
              <a:t>zvýšená</a:t>
            </a:r>
            <a:r>
              <a:rPr lang="en-GB" sz="2400" dirty="0"/>
              <a:t> </a:t>
            </a:r>
            <a:r>
              <a:rPr lang="en-GB" sz="2400" dirty="0" err="1"/>
              <a:t>syntéza</a:t>
            </a:r>
            <a:r>
              <a:rPr lang="en-GB" sz="2400" dirty="0"/>
              <a:t> </a:t>
            </a:r>
            <a:r>
              <a:rPr lang="en-GB" sz="2400" dirty="0" err="1"/>
              <a:t>estrogenů</a:t>
            </a:r>
            <a:r>
              <a:rPr lang="en-GB" sz="2400" dirty="0"/>
              <a:t> a </a:t>
            </a:r>
            <a:r>
              <a:rPr lang="en-GB" sz="2400" dirty="0" err="1"/>
              <a:t>androgenů</a:t>
            </a:r>
            <a:r>
              <a:rPr lang="en-GB" sz="2400" dirty="0"/>
              <a:t> v </a:t>
            </a:r>
            <a:r>
              <a:rPr lang="en-GB" sz="2400" dirty="0" err="1"/>
              <a:t>tukové</a:t>
            </a:r>
            <a:r>
              <a:rPr lang="en-GB" sz="2400" dirty="0"/>
              <a:t> </a:t>
            </a:r>
            <a:r>
              <a:rPr lang="en-GB" sz="2400" dirty="0" err="1"/>
              <a:t>tkáni</a:t>
            </a:r>
            <a:r>
              <a:rPr lang="en-GB" sz="2400" dirty="0"/>
              <a:t> (</a:t>
            </a:r>
            <a:r>
              <a:rPr lang="en-GB" sz="2400" dirty="0" err="1"/>
              <a:t>vlivem</a:t>
            </a:r>
            <a:r>
              <a:rPr lang="en-GB" sz="2400" dirty="0"/>
              <a:t> </a:t>
            </a:r>
            <a:r>
              <a:rPr lang="en-GB" sz="2400" dirty="0" err="1"/>
              <a:t>enzymu</a:t>
            </a:r>
            <a:r>
              <a:rPr lang="en-GB" sz="2400" dirty="0"/>
              <a:t> </a:t>
            </a:r>
            <a:r>
              <a:rPr lang="en-GB" sz="2400" dirty="0" err="1"/>
              <a:t>aromatázy</a:t>
            </a:r>
            <a:r>
              <a:rPr lang="en-GB" sz="2400" dirty="0"/>
              <a:t>) </a:t>
            </a:r>
            <a:endParaRPr lang="cs-CZ" sz="2400" dirty="0"/>
          </a:p>
          <a:p>
            <a:r>
              <a:rPr lang="cs-CZ" sz="3200" dirty="0"/>
              <a:t>karcinom kolorekta a </a:t>
            </a:r>
            <a:r>
              <a:rPr lang="en-GB" sz="3200" dirty="0" err="1"/>
              <a:t>prsu</a:t>
            </a:r>
            <a:endParaRPr lang="cs-CZ" sz="3200" dirty="0"/>
          </a:p>
          <a:p>
            <a:pPr lvl="1"/>
            <a:r>
              <a:rPr lang="en-GB" sz="2400" dirty="0" err="1"/>
              <a:t>zvýšené</a:t>
            </a:r>
            <a:r>
              <a:rPr lang="en-GB" sz="2400" dirty="0"/>
              <a:t> </a:t>
            </a:r>
            <a:r>
              <a:rPr lang="en-GB" sz="2400" dirty="0" err="1"/>
              <a:t>exprese</a:t>
            </a:r>
            <a:r>
              <a:rPr lang="en-GB" sz="2400" dirty="0"/>
              <a:t> </a:t>
            </a:r>
            <a:r>
              <a:rPr lang="en-GB" sz="2400" dirty="0" err="1"/>
              <a:t>leptinu</a:t>
            </a:r>
            <a:r>
              <a:rPr lang="en-GB" sz="2400" dirty="0"/>
              <a:t> v </a:t>
            </a:r>
            <a:r>
              <a:rPr lang="en-GB" sz="2400" dirty="0" err="1"/>
              <a:t>nádorové</a:t>
            </a:r>
            <a:r>
              <a:rPr lang="en-GB" sz="2400" dirty="0"/>
              <a:t> </a:t>
            </a:r>
            <a:r>
              <a:rPr lang="en-GB" sz="2400" dirty="0" err="1"/>
              <a:t>tkáni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3200" dirty="0"/>
              <a:t>karcinom jícnu </a:t>
            </a:r>
          </a:p>
          <a:p>
            <a:pPr lvl="1"/>
            <a:r>
              <a:rPr lang="en-GB" sz="2400" dirty="0" err="1"/>
              <a:t>přítomnost</a:t>
            </a:r>
            <a:r>
              <a:rPr lang="en-GB" sz="2400" dirty="0"/>
              <a:t> </a:t>
            </a:r>
            <a:r>
              <a:rPr lang="en-GB" sz="2400" dirty="0" err="1"/>
              <a:t>gastroezofageálního</a:t>
            </a:r>
            <a:r>
              <a:rPr lang="en-GB" sz="2400" dirty="0"/>
              <a:t> </a:t>
            </a:r>
            <a:r>
              <a:rPr lang="en-GB" sz="2400" dirty="0" err="1"/>
              <a:t>refluxu</a:t>
            </a:r>
            <a:r>
              <a:rPr lang="en-GB" sz="2400" dirty="0"/>
              <a:t> (GERD) </a:t>
            </a:r>
            <a:endParaRPr lang="cs-CZ" sz="2400" dirty="0"/>
          </a:p>
          <a:p>
            <a:pPr lvl="1"/>
            <a:r>
              <a:rPr lang="cs-CZ" sz="2400" dirty="0"/>
              <a:t>Významná korelace s BMI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800" dirty="0" err="1"/>
              <a:t>obézní</a:t>
            </a:r>
            <a:r>
              <a:rPr lang="en-GB" sz="1800" dirty="0"/>
              <a:t> </a:t>
            </a:r>
            <a:r>
              <a:rPr lang="en-GB" sz="1800" dirty="0" err="1"/>
              <a:t>pacienti</a:t>
            </a:r>
            <a:r>
              <a:rPr lang="en-GB" sz="1800" dirty="0"/>
              <a:t> </a:t>
            </a:r>
            <a:r>
              <a:rPr lang="en-GB" sz="1800" dirty="0" err="1"/>
              <a:t>mají</a:t>
            </a:r>
            <a:r>
              <a:rPr lang="en-GB" sz="1800" dirty="0"/>
              <a:t> </a:t>
            </a:r>
            <a:r>
              <a:rPr lang="en-GB" sz="1800" dirty="0" err="1"/>
              <a:t>až</a:t>
            </a:r>
            <a:r>
              <a:rPr lang="en-GB" sz="1800" dirty="0"/>
              <a:t> 2x </a:t>
            </a:r>
            <a:r>
              <a:rPr lang="en-GB" sz="1800" dirty="0" err="1"/>
              <a:t>vyšší</a:t>
            </a:r>
            <a:r>
              <a:rPr lang="en-GB" sz="1800" dirty="0"/>
              <a:t> </a:t>
            </a:r>
            <a:r>
              <a:rPr lang="en-GB" sz="1800" dirty="0" err="1"/>
              <a:t>riziko</a:t>
            </a:r>
            <a:r>
              <a:rPr lang="en-GB" sz="1800" dirty="0"/>
              <a:t> </a:t>
            </a:r>
            <a:r>
              <a:rPr lang="en-GB" sz="1800" dirty="0" err="1"/>
              <a:t>klinických</a:t>
            </a:r>
            <a:r>
              <a:rPr lang="en-GB" sz="1800" dirty="0"/>
              <a:t> </a:t>
            </a:r>
            <a:r>
              <a:rPr lang="en-GB" sz="1800" dirty="0" err="1"/>
              <a:t>příznaků</a:t>
            </a:r>
            <a:r>
              <a:rPr lang="en-GB" sz="1800" dirty="0"/>
              <a:t> GERD</a:t>
            </a:r>
            <a:endParaRPr lang="cs-CZ" sz="18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800" dirty="0" err="1"/>
              <a:t>stejně</a:t>
            </a:r>
            <a:r>
              <a:rPr lang="en-GB" sz="1800" dirty="0"/>
              <a:t> </a:t>
            </a:r>
            <a:r>
              <a:rPr lang="en-GB" sz="1800" dirty="0" err="1"/>
              <a:t>jako</a:t>
            </a:r>
            <a:r>
              <a:rPr lang="en-GB" sz="1800" dirty="0"/>
              <a:t> </a:t>
            </a:r>
            <a:r>
              <a:rPr lang="en-GB" sz="1800" dirty="0" err="1"/>
              <a:t>erozivní</a:t>
            </a:r>
            <a:r>
              <a:rPr lang="en-GB" sz="1800" dirty="0"/>
              <a:t> </a:t>
            </a:r>
            <a:r>
              <a:rPr lang="en-GB" sz="1800" dirty="0" err="1"/>
              <a:t>gastritida</a:t>
            </a:r>
            <a:r>
              <a:rPr lang="en-GB" sz="1800" dirty="0"/>
              <a:t>, </a:t>
            </a:r>
            <a:r>
              <a:rPr lang="en-GB" sz="1800" dirty="0" err="1"/>
              <a:t>adenokarcinom</a:t>
            </a:r>
            <a:r>
              <a:rPr lang="en-GB" sz="1800" dirty="0"/>
              <a:t> </a:t>
            </a:r>
            <a:r>
              <a:rPr lang="en-GB" sz="1800" dirty="0" err="1"/>
              <a:t>jícnu</a:t>
            </a:r>
            <a:r>
              <a:rPr lang="en-GB" sz="1800" dirty="0"/>
              <a:t> a </a:t>
            </a:r>
            <a:r>
              <a:rPr lang="en-GB" sz="1800" dirty="0" err="1"/>
              <a:t>kardie</a:t>
            </a:r>
            <a:endParaRPr lang="cs-CZ" sz="18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800" dirty="0" err="1"/>
              <a:t>vyšší</a:t>
            </a:r>
            <a:r>
              <a:rPr lang="en-GB" sz="1800" dirty="0"/>
              <a:t> </a:t>
            </a:r>
            <a:r>
              <a:rPr lang="en-GB" sz="1800" dirty="0" err="1"/>
              <a:t>nitrobřišní</a:t>
            </a:r>
            <a:r>
              <a:rPr lang="en-GB" sz="1800" dirty="0"/>
              <a:t> </a:t>
            </a:r>
            <a:r>
              <a:rPr lang="en-GB" sz="1800" dirty="0" err="1"/>
              <a:t>tlak</a:t>
            </a:r>
            <a:r>
              <a:rPr lang="en-GB" sz="1800" dirty="0"/>
              <a:t> u </a:t>
            </a:r>
            <a:r>
              <a:rPr lang="en-GB" sz="1800" dirty="0" err="1"/>
              <a:t>obézních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085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Protinádorová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a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vztah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obezity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918245"/>
            <a:ext cx="10753200" cy="4139998"/>
          </a:xfrm>
        </p:spPr>
        <p:txBody>
          <a:bodyPr/>
          <a:lstStyle/>
          <a:p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navození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 </a:t>
            </a:r>
            <a:r>
              <a:rPr lang="en-GB" dirty="0" err="1"/>
              <a:t>chronického</a:t>
            </a:r>
            <a:r>
              <a:rPr lang="en-GB" dirty="0"/>
              <a:t> </a:t>
            </a:r>
            <a:r>
              <a:rPr lang="en-GB" dirty="0" err="1"/>
              <a:t>zánětu</a:t>
            </a:r>
            <a:r>
              <a:rPr lang="cs-CZ" dirty="0"/>
              <a:t> – spojen se vznikem:</a:t>
            </a:r>
          </a:p>
          <a:p>
            <a:pPr lvl="1"/>
            <a:r>
              <a:rPr lang="cs-CZ" dirty="0"/>
              <a:t>MS</a:t>
            </a:r>
          </a:p>
          <a:p>
            <a:pPr lvl="1"/>
            <a:r>
              <a:rPr lang="en-GB" dirty="0"/>
              <a:t>KVO </a:t>
            </a:r>
            <a:endParaRPr lang="cs-CZ" dirty="0"/>
          </a:p>
          <a:p>
            <a:pPr lvl="1"/>
            <a:r>
              <a:rPr lang="en-GB" dirty="0" err="1"/>
              <a:t>sekundární</a:t>
            </a:r>
            <a:r>
              <a:rPr lang="en-GB" dirty="0"/>
              <a:t> </a:t>
            </a:r>
            <a:r>
              <a:rPr lang="en-GB" dirty="0" err="1"/>
              <a:t>nádor</a:t>
            </a:r>
            <a:r>
              <a:rPr lang="cs-CZ" dirty="0"/>
              <a:t>y</a:t>
            </a:r>
          </a:p>
          <a:p>
            <a:r>
              <a:rPr lang="en-GB" b="1" dirty="0" err="1"/>
              <a:t>kardiovaskulární</a:t>
            </a:r>
            <a:r>
              <a:rPr lang="en-GB" b="1" dirty="0"/>
              <a:t> </a:t>
            </a:r>
            <a:r>
              <a:rPr lang="en-GB" b="1" dirty="0" err="1"/>
              <a:t>toxicita</a:t>
            </a:r>
            <a:r>
              <a:rPr lang="en-GB" b="1" dirty="0"/>
              <a:t> </a:t>
            </a:r>
            <a:r>
              <a:rPr lang="en-GB" dirty="0"/>
              <a:t>je </a:t>
            </a:r>
            <a:r>
              <a:rPr lang="en-GB" dirty="0" err="1"/>
              <a:t>jednou</a:t>
            </a:r>
            <a:r>
              <a:rPr lang="en-GB" dirty="0"/>
              <a:t> z </a:t>
            </a:r>
            <a:r>
              <a:rPr lang="en-GB" dirty="0" err="1"/>
              <a:t>příčin</a:t>
            </a:r>
            <a:r>
              <a:rPr lang="en-GB" dirty="0"/>
              <a:t> </a:t>
            </a:r>
            <a:r>
              <a:rPr lang="en-GB" dirty="0" err="1"/>
              <a:t>excesivní</a:t>
            </a:r>
            <a:r>
              <a:rPr lang="en-GB" dirty="0"/>
              <a:t> mortality </a:t>
            </a:r>
            <a:br>
              <a:rPr lang="cs-CZ" dirty="0"/>
            </a:br>
            <a:r>
              <a:rPr lang="en-GB" dirty="0" err="1"/>
              <a:t>i</a:t>
            </a:r>
            <a:r>
              <a:rPr lang="en-GB" dirty="0"/>
              <a:t> morbidity u </a:t>
            </a:r>
            <a:r>
              <a:rPr lang="en-GB" dirty="0" err="1"/>
              <a:t>vyléčených</a:t>
            </a:r>
            <a:r>
              <a:rPr lang="en-GB" dirty="0"/>
              <a:t> </a:t>
            </a:r>
            <a:r>
              <a:rPr lang="en-GB" dirty="0" err="1"/>
              <a:t>dětských</a:t>
            </a:r>
            <a:r>
              <a:rPr lang="en-GB" dirty="0"/>
              <a:t> </a:t>
            </a:r>
            <a:r>
              <a:rPr lang="en-GB" dirty="0" err="1"/>
              <a:t>onkologických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srovnání</a:t>
            </a:r>
            <a:r>
              <a:rPr lang="en-GB" dirty="0"/>
              <a:t> s </a:t>
            </a:r>
            <a:r>
              <a:rPr lang="en-GB" dirty="0" err="1"/>
              <a:t>běžnou</a:t>
            </a:r>
            <a:r>
              <a:rPr lang="en-GB" dirty="0"/>
              <a:t> </a:t>
            </a:r>
            <a:r>
              <a:rPr lang="en-GB" dirty="0" err="1"/>
              <a:t>populací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tito</a:t>
            </a:r>
            <a:r>
              <a:rPr lang="en-GB" dirty="0"/>
              <a:t> </a:t>
            </a:r>
            <a:r>
              <a:rPr lang="en-GB" dirty="0" err="1"/>
              <a:t>pacienti</a:t>
            </a:r>
            <a:r>
              <a:rPr lang="en-GB" dirty="0"/>
              <a:t> 15x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cs-CZ" dirty="0"/>
              <a:t>městnavého</a:t>
            </a:r>
            <a:r>
              <a:rPr lang="en-GB" dirty="0"/>
              <a:t> </a:t>
            </a:r>
            <a:r>
              <a:rPr lang="en-GB" dirty="0" err="1"/>
              <a:t>srdečního</a:t>
            </a:r>
            <a:r>
              <a:rPr lang="en-GB" dirty="0"/>
              <a:t> </a:t>
            </a:r>
            <a:r>
              <a:rPr lang="en-GB" dirty="0" err="1"/>
              <a:t>selhání</a:t>
            </a:r>
            <a:r>
              <a:rPr lang="en-GB" dirty="0"/>
              <a:t> a 7x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předčasného</a:t>
            </a:r>
            <a:r>
              <a:rPr lang="en-GB" dirty="0"/>
              <a:t> </a:t>
            </a:r>
            <a:r>
              <a:rPr lang="en-GB" dirty="0" err="1"/>
              <a:t>úmrtí</a:t>
            </a:r>
            <a:r>
              <a:rPr lang="en-GB" dirty="0"/>
              <a:t> z </a:t>
            </a:r>
            <a:r>
              <a:rPr lang="en-GB" dirty="0" err="1"/>
              <a:t>kardiální</a:t>
            </a:r>
            <a:r>
              <a:rPr lang="en-GB" dirty="0"/>
              <a:t> </a:t>
            </a:r>
            <a:r>
              <a:rPr lang="en-GB" dirty="0" err="1"/>
              <a:t>příčiny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30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Protinádorová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a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vztah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obezity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6000" y="1964957"/>
            <a:ext cx="10753200" cy="4139998"/>
          </a:xfrm>
        </p:spPr>
        <p:txBody>
          <a:bodyPr/>
          <a:lstStyle/>
          <a:p>
            <a:r>
              <a:rPr lang="cs-CZ" dirty="0"/>
              <a:t>Adipokiny </a:t>
            </a:r>
          </a:p>
          <a:p>
            <a:pPr lvl="1"/>
            <a:r>
              <a:rPr lang="en-GB" dirty="0" err="1"/>
              <a:t>rozvo</a:t>
            </a:r>
            <a:r>
              <a:rPr lang="cs-CZ" dirty="0"/>
              <a:t>j</a:t>
            </a:r>
            <a:r>
              <a:rPr lang="en-GB" dirty="0"/>
              <a:t> </a:t>
            </a:r>
            <a:r>
              <a:rPr lang="en-GB" dirty="0" err="1"/>
              <a:t>chronického</a:t>
            </a:r>
            <a:r>
              <a:rPr lang="en-GB" dirty="0"/>
              <a:t> </a:t>
            </a:r>
            <a:r>
              <a:rPr lang="en-GB" dirty="0" err="1"/>
              <a:t>zánětu</a:t>
            </a:r>
            <a:r>
              <a:rPr lang="en-GB" dirty="0"/>
              <a:t> a </a:t>
            </a:r>
            <a:r>
              <a:rPr lang="en-GB" dirty="0" err="1"/>
              <a:t>patogenez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metabolického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u </a:t>
            </a:r>
            <a:r>
              <a:rPr lang="en-GB" dirty="0" err="1"/>
              <a:t>vyléčených</a:t>
            </a:r>
            <a:r>
              <a:rPr lang="en-GB" dirty="0"/>
              <a:t> </a:t>
            </a:r>
            <a:r>
              <a:rPr lang="en-GB" dirty="0" err="1"/>
              <a:t>pacientů</a:t>
            </a:r>
            <a:endParaRPr lang="cs-CZ" dirty="0"/>
          </a:p>
          <a:p>
            <a:pPr lvl="1"/>
            <a:endParaRPr lang="cs-CZ" dirty="0"/>
          </a:p>
          <a:p>
            <a:r>
              <a:rPr lang="en-GB" b="1" dirty="0" err="1"/>
              <a:t>akutní</a:t>
            </a:r>
            <a:r>
              <a:rPr lang="en-GB" b="1" dirty="0"/>
              <a:t> </a:t>
            </a:r>
            <a:r>
              <a:rPr lang="en-GB" b="1" dirty="0" err="1"/>
              <a:t>lymfoblastick</a:t>
            </a:r>
            <a:r>
              <a:rPr lang="cs-CZ" b="1" dirty="0"/>
              <a:t>á</a:t>
            </a:r>
            <a:r>
              <a:rPr lang="en-GB" b="1" dirty="0"/>
              <a:t> </a:t>
            </a:r>
            <a:r>
              <a:rPr lang="en-GB" b="1" dirty="0" err="1"/>
              <a:t>leukemi</a:t>
            </a:r>
            <a:r>
              <a:rPr lang="cs-CZ" b="1" dirty="0"/>
              <a:t>e </a:t>
            </a:r>
            <a:r>
              <a:rPr lang="cs-CZ" dirty="0"/>
              <a:t>- nejrizikovější</a:t>
            </a:r>
            <a:r>
              <a:rPr lang="en-GB" b="1" dirty="0"/>
              <a:t> </a:t>
            </a:r>
            <a:endParaRPr lang="cs-CZ" b="1" dirty="0"/>
          </a:p>
          <a:p>
            <a:endParaRPr lang="cs-CZ" b="1" dirty="0"/>
          </a:p>
          <a:p>
            <a:r>
              <a:rPr lang="en-GB" dirty="0" err="1"/>
              <a:t>intervenci</a:t>
            </a:r>
            <a:r>
              <a:rPr lang="en-GB" dirty="0"/>
              <a:t> </a:t>
            </a:r>
            <a:r>
              <a:rPr lang="cs-CZ" dirty="0"/>
              <a:t>ohledně </a:t>
            </a:r>
            <a:r>
              <a:rPr lang="en-GB" dirty="0" err="1"/>
              <a:t>životního</a:t>
            </a:r>
            <a:r>
              <a:rPr lang="en-GB" dirty="0"/>
              <a:t> </a:t>
            </a:r>
            <a:r>
              <a:rPr lang="en-GB" dirty="0" err="1"/>
              <a:t>stylu</a:t>
            </a:r>
            <a:r>
              <a:rPr lang="en-GB" dirty="0"/>
              <a:t> </a:t>
            </a:r>
            <a:r>
              <a:rPr lang="cs-CZ" dirty="0"/>
              <a:t>–zah</a:t>
            </a:r>
            <a:r>
              <a:rPr lang="en-GB" dirty="0" err="1"/>
              <a:t>ájit</a:t>
            </a:r>
            <a:r>
              <a:rPr lang="en-GB" dirty="0"/>
              <a:t> </a:t>
            </a:r>
            <a:r>
              <a:rPr lang="en-GB" b="1" dirty="0" err="1"/>
              <a:t>bezprostředně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ukončení</a:t>
            </a:r>
            <a:r>
              <a:rPr lang="en-GB" dirty="0"/>
              <a:t> </a:t>
            </a:r>
            <a:r>
              <a:rPr lang="en-GB" dirty="0" err="1"/>
              <a:t>léčby</a:t>
            </a: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13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Patogeneze</a:t>
            </a:r>
            <a:r>
              <a:rPr lang="en-GB" dirty="0"/>
              <a:t> </a:t>
            </a:r>
            <a:r>
              <a:rPr lang="en-GB" dirty="0" err="1"/>
              <a:t>metabolického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(MS)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inzulinorezistence</a:t>
            </a:r>
            <a:r>
              <a:rPr lang="en-GB" dirty="0"/>
              <a:t> →</a:t>
            </a:r>
            <a:r>
              <a:rPr lang="cs-CZ" dirty="0"/>
              <a:t> </a:t>
            </a:r>
            <a:r>
              <a:rPr lang="en-GB" dirty="0" err="1"/>
              <a:t>endotelov</a:t>
            </a:r>
            <a:r>
              <a:rPr lang="cs-CZ" dirty="0"/>
              <a:t>á</a:t>
            </a:r>
            <a:r>
              <a:rPr lang="en-GB" dirty="0"/>
              <a:t> </a:t>
            </a:r>
            <a:r>
              <a:rPr lang="en-GB" dirty="0" err="1"/>
              <a:t>dysfunkc</a:t>
            </a:r>
            <a:r>
              <a:rPr lang="cs-CZ" dirty="0"/>
              <a:t>e</a:t>
            </a:r>
            <a:r>
              <a:rPr lang="en-GB" dirty="0"/>
              <a:t> →</a:t>
            </a:r>
            <a:r>
              <a:rPr lang="cs-CZ" dirty="0"/>
              <a:t> </a:t>
            </a:r>
            <a:r>
              <a:rPr lang="en-GB" dirty="0" err="1"/>
              <a:t>systémov</a:t>
            </a:r>
            <a:r>
              <a:rPr lang="cs-CZ" dirty="0"/>
              <a:t>ý</a:t>
            </a:r>
            <a:r>
              <a:rPr lang="en-GB" dirty="0"/>
              <a:t> </a:t>
            </a:r>
            <a:r>
              <a:rPr lang="en-GB" dirty="0" err="1"/>
              <a:t>zánět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rizik</a:t>
            </a:r>
            <a:r>
              <a:rPr lang="cs-CZ" dirty="0"/>
              <a:t>o</a:t>
            </a:r>
            <a:r>
              <a:rPr lang="en-GB" dirty="0"/>
              <a:t> </a:t>
            </a:r>
            <a:r>
              <a:rPr lang="en-GB" dirty="0" err="1"/>
              <a:t>akcelerace</a:t>
            </a:r>
            <a:r>
              <a:rPr lang="en-GB" dirty="0"/>
              <a:t> </a:t>
            </a:r>
            <a:r>
              <a:rPr lang="en-GB" dirty="0" err="1"/>
              <a:t>aterosklerózy</a:t>
            </a:r>
            <a:r>
              <a:rPr lang="en-GB" dirty="0"/>
              <a:t> → </a:t>
            </a:r>
            <a:r>
              <a:rPr lang="cs-CZ" dirty="0"/>
              <a:t>vyšší riziko vzniku </a:t>
            </a:r>
            <a:r>
              <a:rPr lang="en-GB" dirty="0"/>
              <a:t>KVO</a:t>
            </a:r>
            <a:r>
              <a:rPr lang="cs-CZ" dirty="0"/>
              <a:t>/</a:t>
            </a:r>
            <a:r>
              <a:rPr lang="en-GB" dirty="0"/>
              <a:t> </a:t>
            </a:r>
            <a:r>
              <a:rPr lang="en-GB" dirty="0" err="1"/>
              <a:t>diabetu</a:t>
            </a:r>
            <a:r>
              <a:rPr lang="en-GB" dirty="0"/>
              <a:t> </a:t>
            </a:r>
            <a:r>
              <a:rPr lang="en-GB" dirty="0" err="1"/>
              <a:t>mellitu</a:t>
            </a:r>
            <a:r>
              <a:rPr lang="cs-CZ" dirty="0"/>
              <a:t>/</a:t>
            </a:r>
            <a:r>
              <a:rPr lang="en-GB" dirty="0" err="1"/>
              <a:t>onkologických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014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GB" dirty="0" err="1"/>
              <a:t>aktory</a:t>
            </a:r>
            <a:r>
              <a:rPr lang="en-GB" dirty="0"/>
              <a:t> </a:t>
            </a:r>
            <a:r>
              <a:rPr lang="en-GB" dirty="0" err="1"/>
              <a:t>ovlivňující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obezity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protinádorové</a:t>
            </a:r>
            <a:r>
              <a:rPr lang="en-GB" dirty="0"/>
              <a:t> </a:t>
            </a:r>
            <a:r>
              <a:rPr lang="en-GB" dirty="0" err="1"/>
              <a:t>léčbě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6000" y="2214002"/>
            <a:ext cx="10753200" cy="4139998"/>
          </a:xfrm>
        </p:spPr>
        <p:txBody>
          <a:bodyPr/>
          <a:lstStyle/>
          <a:p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fungování</a:t>
            </a:r>
            <a:r>
              <a:rPr lang="en-GB" dirty="0"/>
              <a:t> </a:t>
            </a:r>
            <a:r>
              <a:rPr lang="en-GB" dirty="0" err="1"/>
              <a:t>metabolismu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chuťových</a:t>
            </a:r>
            <a:r>
              <a:rPr lang="en-GB" dirty="0"/>
              <a:t> </a:t>
            </a:r>
            <a:r>
              <a:rPr lang="en-GB" dirty="0" err="1"/>
              <a:t>preferencí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omezení</a:t>
            </a:r>
            <a:r>
              <a:rPr lang="en-GB" dirty="0"/>
              <a:t> v </a:t>
            </a:r>
            <a:r>
              <a:rPr lang="en-GB" dirty="0" err="1"/>
              <a:t>pohybu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psychosociální</a:t>
            </a:r>
            <a:r>
              <a:rPr lang="en-GB" dirty="0"/>
              <a:t> </a:t>
            </a:r>
            <a:r>
              <a:rPr lang="en-GB" dirty="0" err="1"/>
              <a:t>aspekty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25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Patogeneze</a:t>
            </a:r>
            <a:r>
              <a:rPr lang="en-GB" dirty="0"/>
              <a:t> </a:t>
            </a:r>
            <a:r>
              <a:rPr lang="en-GB" dirty="0" err="1"/>
              <a:t>metabolického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(MS)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rizikové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cs-CZ" dirty="0"/>
              <a:t>narůstají </a:t>
            </a:r>
            <a:r>
              <a:rPr lang="en-GB" dirty="0"/>
              <a:t>s </a:t>
            </a:r>
            <a:r>
              <a:rPr lang="en-GB" dirty="0" err="1"/>
              <a:t>věkem</a:t>
            </a:r>
            <a:r>
              <a:rPr lang="en-GB" dirty="0"/>
              <a:t>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výskyt</a:t>
            </a:r>
            <a:r>
              <a:rPr lang="en-GB" dirty="0"/>
              <a:t> </a:t>
            </a:r>
            <a:r>
              <a:rPr lang="cs-CZ" dirty="0"/>
              <a:t>jednoho</a:t>
            </a:r>
            <a:r>
              <a:rPr lang="en-GB" dirty="0"/>
              <a:t> z </a:t>
            </a:r>
            <a:r>
              <a:rPr lang="en-GB" dirty="0" err="1"/>
              <a:t>rizikových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MS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pravděpodobnost</a:t>
            </a:r>
            <a:r>
              <a:rPr lang="en-GB" dirty="0"/>
              <a:t> </a:t>
            </a:r>
            <a:r>
              <a:rPr lang="en-GB" dirty="0" err="1"/>
              <a:t>výskytu</a:t>
            </a:r>
            <a:r>
              <a:rPr lang="en-GB" dirty="0"/>
              <a:t> 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rizikových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projevu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rizikového</a:t>
            </a:r>
            <a:r>
              <a:rPr lang="en-GB" dirty="0"/>
              <a:t> </a:t>
            </a:r>
            <a:r>
              <a:rPr lang="en-GB" dirty="0" err="1"/>
              <a:t>faktoru</a:t>
            </a:r>
            <a:r>
              <a:rPr lang="en-GB" dirty="0"/>
              <a:t> MS </a:t>
            </a:r>
            <a:r>
              <a:rPr lang="en-GB" dirty="0" err="1"/>
              <a:t>pravděpodobně</a:t>
            </a:r>
            <a:r>
              <a:rPr lang="en-GB" dirty="0"/>
              <a:t> </a:t>
            </a:r>
            <a:r>
              <a:rPr lang="en-GB" dirty="0" err="1"/>
              <a:t>vyvolá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rizikových</a:t>
            </a:r>
            <a:r>
              <a:rPr lang="en-GB" dirty="0"/>
              <a:t> </a:t>
            </a:r>
            <a:r>
              <a:rPr lang="en-GB" dirty="0" err="1"/>
              <a:t>faktorů</a:t>
            </a:r>
            <a:endParaRPr lang="en-GB" dirty="0"/>
          </a:p>
        </p:txBody>
      </p:sp>
      <p:sp>
        <p:nvSpPr>
          <p:cNvPr id="6" name="AutoShape 2" descr="Circle Background Arrow"/>
          <p:cNvSpPr>
            <a:spLocks noChangeAspect="1" noChangeArrowheads="1"/>
          </p:cNvSpPr>
          <p:nvPr/>
        </p:nvSpPr>
        <p:spPr bwMode="auto">
          <a:xfrm>
            <a:off x="4527600" y="5052377"/>
            <a:ext cx="2802840" cy="280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91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Patogeneze</a:t>
            </a:r>
            <a:r>
              <a:rPr lang="en-GB" dirty="0"/>
              <a:t> </a:t>
            </a:r>
            <a:r>
              <a:rPr lang="en-GB" dirty="0" err="1"/>
              <a:t>metabolického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(MS)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err="1"/>
              <a:t>osob</a:t>
            </a:r>
            <a:r>
              <a:rPr lang="cs-CZ" sz="3600" dirty="0"/>
              <a:t>a</a:t>
            </a:r>
            <a:r>
              <a:rPr lang="en-GB" sz="3600" dirty="0"/>
              <a:t> s MS </a:t>
            </a:r>
            <a:endParaRPr lang="cs-CZ" sz="3600" dirty="0"/>
          </a:p>
          <a:p>
            <a:pPr lvl="1"/>
            <a:r>
              <a:rPr lang="en-GB" sz="2800" dirty="0" err="1"/>
              <a:t>přítomnost</a:t>
            </a:r>
            <a:r>
              <a:rPr lang="en-GB" sz="2800" dirty="0"/>
              <a:t> </a:t>
            </a:r>
            <a:r>
              <a:rPr lang="en-GB" sz="2800" dirty="0" err="1"/>
              <a:t>proaterogenního</a:t>
            </a:r>
            <a:r>
              <a:rPr lang="cs-CZ" sz="2800" dirty="0"/>
              <a:t> </a:t>
            </a:r>
            <a:r>
              <a:rPr lang="en-GB" sz="2800" dirty="0" err="1"/>
              <a:t>stavu</a:t>
            </a:r>
            <a:endParaRPr lang="cs-CZ" sz="2800" dirty="0"/>
          </a:p>
          <a:p>
            <a:pPr lvl="1"/>
            <a:r>
              <a:rPr lang="en-GB" sz="2800" dirty="0" err="1"/>
              <a:t>přítomnost</a:t>
            </a:r>
            <a:r>
              <a:rPr lang="en-GB" sz="2800" dirty="0"/>
              <a:t> </a:t>
            </a:r>
            <a:r>
              <a:rPr lang="en-GB" sz="2800" dirty="0" err="1"/>
              <a:t>prozánětlivého</a:t>
            </a:r>
            <a:r>
              <a:rPr lang="en-GB" sz="2800" dirty="0"/>
              <a:t> </a:t>
            </a:r>
            <a:r>
              <a:rPr lang="en-GB" sz="2800" dirty="0" err="1"/>
              <a:t>stavu</a:t>
            </a:r>
            <a:r>
              <a:rPr lang="en-GB" sz="2800" dirty="0"/>
              <a:t> </a:t>
            </a:r>
            <a:endParaRPr lang="cs-CZ" sz="2800" dirty="0"/>
          </a:p>
          <a:p>
            <a:pPr lvl="1"/>
            <a:r>
              <a:rPr lang="en-GB" sz="2800" dirty="0" err="1"/>
              <a:t>přítomnost</a:t>
            </a:r>
            <a:r>
              <a:rPr lang="en-GB" sz="2800" dirty="0"/>
              <a:t> </a:t>
            </a:r>
            <a:r>
              <a:rPr lang="en-GB" sz="2800" dirty="0" err="1"/>
              <a:t>prokoagulačního</a:t>
            </a:r>
            <a:r>
              <a:rPr lang="en-GB" sz="2800" dirty="0"/>
              <a:t> </a:t>
            </a:r>
            <a:r>
              <a:rPr lang="en-GB" sz="2800" dirty="0" err="1"/>
              <a:t>stavu</a:t>
            </a:r>
            <a:r>
              <a:rPr lang="en-GB" sz="2800" dirty="0"/>
              <a:t> </a:t>
            </a:r>
            <a:endParaRPr lang="cs-CZ" sz="2800" dirty="0"/>
          </a:p>
          <a:p>
            <a:pPr lvl="1"/>
            <a:r>
              <a:rPr lang="en-GB" sz="2800" dirty="0" err="1"/>
              <a:t>snížená</a:t>
            </a:r>
            <a:r>
              <a:rPr lang="en-GB" sz="2800" dirty="0"/>
              <a:t> </a:t>
            </a:r>
            <a:r>
              <a:rPr lang="en-GB" sz="2800" dirty="0" err="1"/>
              <a:t>fibrinolytická</a:t>
            </a:r>
            <a:r>
              <a:rPr lang="en-GB" sz="2800" dirty="0"/>
              <a:t> </a:t>
            </a:r>
            <a:r>
              <a:rPr lang="en-GB" sz="2800" dirty="0" err="1"/>
              <a:t>aktivita</a:t>
            </a:r>
            <a:r>
              <a:rPr lang="en-GB" sz="2800" dirty="0"/>
              <a:t> </a:t>
            </a:r>
            <a:endParaRPr lang="cs-CZ" sz="2800" dirty="0"/>
          </a:p>
          <a:p>
            <a:pPr lvl="1"/>
            <a:r>
              <a:rPr lang="en-GB" sz="2800" dirty="0" err="1"/>
              <a:t>zvýšené</a:t>
            </a:r>
            <a:r>
              <a:rPr lang="en-GB" sz="2800" dirty="0"/>
              <a:t> </a:t>
            </a:r>
            <a:r>
              <a:rPr lang="en-GB" sz="2800" dirty="0" err="1"/>
              <a:t>prozánětlivé</a:t>
            </a:r>
            <a:r>
              <a:rPr lang="en-GB" sz="2800" dirty="0"/>
              <a:t> </a:t>
            </a:r>
            <a:r>
              <a:rPr lang="en-GB" sz="2800" dirty="0" err="1"/>
              <a:t>markery</a:t>
            </a:r>
            <a:r>
              <a:rPr lang="en-GB" sz="2800" dirty="0"/>
              <a:t>  </a:t>
            </a:r>
            <a:endParaRPr lang="cs-CZ" sz="2800" dirty="0"/>
          </a:p>
          <a:p>
            <a:pPr lvl="1"/>
            <a:r>
              <a:rPr lang="en-GB" sz="2800" dirty="0" err="1"/>
              <a:t>zvýšené</a:t>
            </a:r>
            <a:r>
              <a:rPr lang="en-GB" sz="2800" dirty="0"/>
              <a:t> </a:t>
            </a:r>
            <a:r>
              <a:rPr lang="en-GB" sz="2800" dirty="0" err="1"/>
              <a:t>markery</a:t>
            </a:r>
            <a:r>
              <a:rPr lang="en-GB" sz="2800" dirty="0"/>
              <a:t> </a:t>
            </a:r>
            <a:r>
              <a:rPr lang="en-GB" sz="2800" dirty="0" err="1"/>
              <a:t>systémového</a:t>
            </a:r>
            <a:r>
              <a:rPr lang="en-GB" sz="2800" dirty="0"/>
              <a:t> </a:t>
            </a:r>
            <a:r>
              <a:rPr lang="en-GB" sz="2800" dirty="0" err="1"/>
              <a:t>zánětu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0493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 MS</a:t>
            </a:r>
            <a:r>
              <a:rPr lang="en-GB" dirty="0"/>
              <a:t>: </a:t>
            </a:r>
            <a:r>
              <a:rPr lang="cs-CZ" dirty="0"/>
              <a:t>1. Dyslipidemie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dirty="0"/>
              <a:t>TAG ≥ 1,7 </a:t>
            </a:r>
            <a:r>
              <a:rPr lang="en-GB" sz="2400" dirty="0" err="1"/>
              <a:t>mmol</a:t>
            </a:r>
            <a:r>
              <a:rPr lang="en-GB" sz="2400" dirty="0"/>
              <a:t>/l</a:t>
            </a:r>
            <a:endParaRPr lang="cs-CZ" sz="2400" dirty="0"/>
          </a:p>
          <a:p>
            <a:pPr lvl="1"/>
            <a:r>
              <a:rPr lang="en-GB" sz="2400" dirty="0" err="1"/>
              <a:t>snížení</a:t>
            </a:r>
            <a:r>
              <a:rPr lang="en-GB" sz="2400" dirty="0"/>
              <a:t> HDL (</a:t>
            </a:r>
            <a:r>
              <a:rPr lang="en-GB" sz="2400" dirty="0" err="1"/>
              <a:t>muži</a:t>
            </a:r>
            <a:r>
              <a:rPr lang="cs-CZ" sz="2400" dirty="0"/>
              <a:t> &lt;0,9 mmol/l, ženy &lt;1,1 mmol/l)</a:t>
            </a:r>
          </a:p>
          <a:p>
            <a:pPr lvl="1"/>
            <a:r>
              <a:rPr lang="cs-CZ" sz="2400" dirty="0"/>
              <a:t>Zvýšení LDL a VLDL</a:t>
            </a:r>
          </a:p>
          <a:p>
            <a:pPr lvl="1"/>
            <a:endParaRPr lang="cs-CZ" sz="2400" dirty="0"/>
          </a:p>
          <a:p>
            <a:pPr lvl="1"/>
            <a:r>
              <a:rPr lang="en-GB" sz="2400" dirty="0" err="1"/>
              <a:t>některé</a:t>
            </a:r>
            <a:r>
              <a:rPr lang="en-GB" sz="2400" dirty="0"/>
              <a:t> </a:t>
            </a:r>
            <a:r>
              <a:rPr lang="en-GB" sz="2400" dirty="0" err="1"/>
              <a:t>zdroje</a:t>
            </a:r>
            <a:r>
              <a:rPr lang="en-GB" sz="2400" dirty="0"/>
              <a:t> </a:t>
            </a:r>
            <a:r>
              <a:rPr lang="en-GB" sz="2400" dirty="0" err="1"/>
              <a:t>dělí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dirty="0" err="1"/>
              <a:t>samostatné</a:t>
            </a:r>
            <a:r>
              <a:rPr lang="en-GB" sz="2400" dirty="0"/>
              <a:t> </a:t>
            </a:r>
            <a:r>
              <a:rPr lang="en-GB" sz="2400" dirty="0" err="1"/>
              <a:t>složky</a:t>
            </a:r>
            <a:r>
              <a:rPr lang="en-GB" sz="2400" dirty="0"/>
              <a:t> MS  a) </a:t>
            </a:r>
            <a:r>
              <a:rPr lang="en-GB" sz="2400" dirty="0" err="1"/>
              <a:t>zvýšení</a:t>
            </a:r>
            <a:r>
              <a:rPr lang="en-GB" sz="2400" dirty="0"/>
              <a:t> TAG a b) </a:t>
            </a:r>
            <a:r>
              <a:rPr lang="en-GB" sz="2400" dirty="0" err="1"/>
              <a:t>snížení</a:t>
            </a:r>
            <a:r>
              <a:rPr lang="en-GB" sz="2400" dirty="0"/>
              <a:t> HDL </a:t>
            </a:r>
          </a:p>
        </p:txBody>
      </p:sp>
    </p:spTree>
    <p:extLst>
      <p:ext uri="{BB962C8B-B14F-4D97-AF65-F5344CB8AC3E}">
        <p14:creationId xmlns:p14="http://schemas.microsoft.com/office/powerpoint/2010/main" val="376132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 MS</a:t>
            </a:r>
            <a:r>
              <a:rPr lang="en-GB" dirty="0"/>
              <a:t>: </a:t>
            </a:r>
            <a:r>
              <a:rPr lang="cs-CZ" dirty="0"/>
              <a:t>1. Dyslipidemie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509122"/>
            <a:ext cx="10753200" cy="4139998"/>
          </a:xfrm>
        </p:spPr>
        <p:txBody>
          <a:bodyPr/>
          <a:lstStyle/>
          <a:p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utilizac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tuku</a:t>
            </a:r>
            <a:r>
              <a:rPr lang="en-GB" dirty="0"/>
              <a:t>, </a:t>
            </a:r>
            <a:r>
              <a:rPr lang="en-GB" dirty="0" err="1"/>
              <a:t>stoupají</a:t>
            </a:r>
            <a:r>
              <a:rPr lang="en-GB" dirty="0"/>
              <a:t> </a:t>
            </a:r>
            <a:r>
              <a:rPr lang="en-GB" dirty="0" err="1"/>
              <a:t>neesterifikované</a:t>
            </a:r>
            <a:r>
              <a:rPr lang="en-GB" dirty="0"/>
              <a:t> MK, </a:t>
            </a:r>
            <a:r>
              <a:rPr lang="en-GB" dirty="0" err="1"/>
              <a:t>produkce</a:t>
            </a:r>
            <a:r>
              <a:rPr lang="en-GB" dirty="0"/>
              <a:t> VLDL, </a:t>
            </a:r>
            <a:r>
              <a:rPr lang="en-GB" dirty="0" err="1"/>
              <a:t>snižuje</a:t>
            </a:r>
            <a:r>
              <a:rPr lang="en-GB" dirty="0"/>
              <a:t> se </a:t>
            </a:r>
            <a:r>
              <a:rPr lang="en-GB" dirty="0" err="1"/>
              <a:t>konverze</a:t>
            </a:r>
            <a:r>
              <a:rPr lang="en-GB" dirty="0"/>
              <a:t> VLDL-LDL, </a:t>
            </a:r>
            <a:r>
              <a:rPr lang="en-GB" dirty="0" err="1"/>
              <a:t>snižuje</a:t>
            </a:r>
            <a:r>
              <a:rPr lang="en-GB" dirty="0"/>
              <a:t> se </a:t>
            </a:r>
            <a:r>
              <a:rPr lang="en-GB" dirty="0" err="1"/>
              <a:t>aktivita</a:t>
            </a:r>
            <a:r>
              <a:rPr lang="en-GB" dirty="0"/>
              <a:t> </a:t>
            </a:r>
            <a:r>
              <a:rPr lang="en-GB" dirty="0" err="1"/>
              <a:t>lipázy</a:t>
            </a:r>
            <a:r>
              <a:rPr lang="en-GB" dirty="0"/>
              <a:t> a je </a:t>
            </a:r>
            <a:r>
              <a:rPr lang="en-GB" dirty="0" err="1"/>
              <a:t>nižší</a:t>
            </a:r>
            <a:r>
              <a:rPr lang="en-GB" dirty="0"/>
              <a:t> clearance TAG a </a:t>
            </a:r>
            <a:r>
              <a:rPr lang="en-GB" dirty="0" err="1"/>
              <a:t>chylomiker</a:t>
            </a:r>
            <a:r>
              <a:rPr lang="en-GB" dirty="0"/>
              <a:t> </a:t>
            </a:r>
            <a:endParaRPr lang="cs-CZ" dirty="0"/>
          </a:p>
          <a:p>
            <a:endParaRPr lang="cs-CZ" dirty="0"/>
          </a:p>
          <a:p>
            <a:r>
              <a:rPr lang="en-GB" dirty="0"/>
              <a:t>u MS </a:t>
            </a:r>
            <a:r>
              <a:rPr lang="en-GB" dirty="0" err="1"/>
              <a:t>nemusí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celková</a:t>
            </a:r>
            <a:r>
              <a:rPr lang="en-GB" dirty="0"/>
              <a:t> </a:t>
            </a:r>
            <a:r>
              <a:rPr lang="en-GB" dirty="0" err="1"/>
              <a:t>hypercholesterolemie</a:t>
            </a:r>
            <a:r>
              <a:rPr lang="en-GB" dirty="0"/>
              <a:t>, ale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b="1" dirty="0" err="1"/>
              <a:t>snížený</a:t>
            </a:r>
            <a:r>
              <a:rPr lang="en-GB" b="1" dirty="0"/>
              <a:t> HDL a </a:t>
            </a:r>
            <a:r>
              <a:rPr lang="en-GB" b="1" dirty="0" err="1"/>
              <a:t>zvýšený</a:t>
            </a:r>
            <a:r>
              <a:rPr lang="en-GB" b="1" dirty="0"/>
              <a:t> LDL a TAG </a:t>
            </a:r>
            <a:endParaRPr lang="cs-CZ" b="1" dirty="0"/>
          </a:p>
          <a:p>
            <a:endParaRPr lang="cs-CZ" b="1" dirty="0"/>
          </a:p>
          <a:p>
            <a:r>
              <a:rPr lang="en-GB" dirty="0" err="1"/>
              <a:t>výskyt</a:t>
            </a:r>
            <a:r>
              <a:rPr lang="en-GB" dirty="0"/>
              <a:t> </a:t>
            </a:r>
            <a:r>
              <a:rPr lang="en-GB" dirty="0" err="1"/>
              <a:t>malých</a:t>
            </a:r>
            <a:r>
              <a:rPr lang="en-GB" dirty="0"/>
              <a:t> </a:t>
            </a:r>
            <a:r>
              <a:rPr lang="en-GB" dirty="0" err="1"/>
              <a:t>denzních</a:t>
            </a:r>
            <a:r>
              <a:rPr lang="en-GB" dirty="0"/>
              <a:t> </a:t>
            </a:r>
            <a:r>
              <a:rPr lang="en-GB" dirty="0" err="1"/>
              <a:t>lipoproteinů</a:t>
            </a:r>
            <a:r>
              <a:rPr lang="en-GB" dirty="0"/>
              <a:t> LDL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aterogeneze</a:t>
            </a:r>
            <a:r>
              <a:rPr lang="en-GB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0590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OB_2002_Zdr._rizika</Template>
  <TotalTime>1975</TotalTime>
  <Words>2747</Words>
  <Application>Microsoft Office PowerPoint</Application>
  <PresentationFormat>Širokoúhlá obrazovka</PresentationFormat>
  <Paragraphs>428</Paragraphs>
  <Slides>50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Arial</vt:lpstr>
      <vt:lpstr>Courier New</vt:lpstr>
      <vt:lpstr>Tahoma</vt:lpstr>
      <vt:lpstr>Wingdings</vt:lpstr>
      <vt:lpstr>Prezentace_MU_CZ</vt:lpstr>
      <vt:lpstr>Zdravotní rizika plynoucí z obezity</vt:lpstr>
      <vt:lpstr>OSNOVA PŘEDNÁŠKY</vt:lpstr>
      <vt:lpstr>Metabolický syndrom</vt:lpstr>
      <vt:lpstr>Patogeneze metabolického syndromu (MS)</vt:lpstr>
      <vt:lpstr>Patogeneze metabolického syndromu (MS)</vt:lpstr>
      <vt:lpstr>Patogeneze metabolického syndromu (MS)</vt:lpstr>
      <vt:lpstr>Patogeneze metabolického syndromu (MS)</vt:lpstr>
      <vt:lpstr>RF MS: 1. Dyslipidemie</vt:lpstr>
      <vt:lpstr>RF MS: 1. Dyslipidemie</vt:lpstr>
      <vt:lpstr>RF MS: 1. Dyslipidemie</vt:lpstr>
      <vt:lpstr>RF MS: 2. Abdominální obezita</vt:lpstr>
      <vt:lpstr>RF MS: 2. Abdominální obezita</vt:lpstr>
      <vt:lpstr>RF MS: 3. Porucha metabolismu glukózy</vt:lpstr>
      <vt:lpstr>RF MS: 4. Arteriální hypertenze </vt:lpstr>
      <vt:lpstr>RF MS: 4. Arteriální hypertenze </vt:lpstr>
      <vt:lpstr>RF MS: Shrnutí</vt:lpstr>
      <vt:lpstr>Další složky MS ukazuje následující tabulka</vt:lpstr>
      <vt:lpstr>Prevence MS</vt:lpstr>
      <vt:lpstr>Léčba MS</vt:lpstr>
      <vt:lpstr>Léčba MS</vt:lpstr>
      <vt:lpstr>Kardiovaskulární onemocnění a obezita</vt:lpstr>
      <vt:lpstr>Kardiovaskulární onemocnění a obezita</vt:lpstr>
      <vt:lpstr>Kardiovaskulární onemocnění a obezita</vt:lpstr>
      <vt:lpstr>Kardiovaskulární onemocnění a obezita</vt:lpstr>
      <vt:lpstr>Kardiovaskulární onemocnění a obezita</vt:lpstr>
      <vt:lpstr>KVO: Endoteliální dysfunkce</vt:lpstr>
      <vt:lpstr>KVO: Endoteliální dysfunkce</vt:lpstr>
      <vt:lpstr>KVO:Kardiomyopatie</vt:lpstr>
      <vt:lpstr>KVO: Ischemická choroba srdeční</vt:lpstr>
      <vt:lpstr>KVO: Náhlá smrt</vt:lpstr>
      <vt:lpstr>KVO: Cévní mozková příhoda</vt:lpstr>
      <vt:lpstr>KVO: Trombembolická nemoc</vt:lpstr>
      <vt:lpstr>Obezita a syndrom spánkové apnoe (SSA)</vt:lpstr>
      <vt:lpstr>Obezita a syndrom spánkové apnoe (SSA)</vt:lpstr>
      <vt:lpstr>SSA: Symptomatologie</vt:lpstr>
      <vt:lpstr>SSA: Diagnostika</vt:lpstr>
      <vt:lpstr>SSA: Predisponující faktory</vt:lpstr>
      <vt:lpstr>Zdravotní rizika OSA</vt:lpstr>
      <vt:lpstr>Léčba OSA</vt:lpstr>
      <vt:lpstr>Obezita a onkologická onemocnění </vt:lpstr>
      <vt:lpstr>Obezita a onkologická onemocnění</vt:lpstr>
      <vt:lpstr>Strength of the Evidence for a Cancer-Preventive Effect of the Absence of Excess Body Fatness, According to Cancer Site or Type. </vt:lpstr>
      <vt:lpstr>Karcinogeneze při obezitě</vt:lpstr>
      <vt:lpstr>Karcinogeneze při obezitě</vt:lpstr>
      <vt:lpstr>Prezentace aplikace PowerPoint</vt:lpstr>
      <vt:lpstr>Karcinogeneze při obezitě</vt:lpstr>
      <vt:lpstr>Faktory ovlivňující karcinogenezi</vt:lpstr>
      <vt:lpstr>Protinádorová terapie a její vztah ke vzniku obezity</vt:lpstr>
      <vt:lpstr>Protinádorová terapie a její vztah ke vzniku obezity</vt:lpstr>
      <vt:lpstr>Faktory ovlivňující riziko vzniku obezity  po protinádorové léčbě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Zdravotní rizika plynoucí z obezity</dc:title>
  <dc:creator>Monika Kunzova</dc:creator>
  <cp:lastModifiedBy>Monika Kunzová</cp:lastModifiedBy>
  <cp:revision>52</cp:revision>
  <cp:lastPrinted>1601-01-01T00:00:00Z</cp:lastPrinted>
  <dcterms:created xsi:type="dcterms:W3CDTF">2022-03-09T09:19:47Z</dcterms:created>
  <dcterms:modified xsi:type="dcterms:W3CDTF">2023-03-09T20:15:24Z</dcterms:modified>
</cp:coreProperties>
</file>