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87" r:id="rId4"/>
    <p:sldId id="389" r:id="rId5"/>
    <p:sldId id="388" r:id="rId6"/>
    <p:sldId id="390" r:id="rId7"/>
    <p:sldId id="386" r:id="rId8"/>
    <p:sldId id="345" r:id="rId9"/>
    <p:sldId id="346" r:id="rId10"/>
    <p:sldId id="347" r:id="rId11"/>
    <p:sldId id="349" r:id="rId12"/>
    <p:sldId id="350" r:id="rId13"/>
    <p:sldId id="351" r:id="rId14"/>
    <p:sldId id="352" r:id="rId15"/>
    <p:sldId id="353" r:id="rId16"/>
    <p:sldId id="355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5" r:id="rId31"/>
    <p:sldId id="34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6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8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58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3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06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54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0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63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8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24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5526-EE0D-4E78-984F-DE41C8B16DD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AE1F-7DBC-4C09-8255-B5E659E4D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48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vydavatelstviupol.cz/cz/978-80-244-6125-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0378" y="452761"/>
            <a:ext cx="10768263" cy="1496355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C00000"/>
                </a:solidFill>
              </a:rPr>
              <a:t>Preskripce pohybové aktivity v </a:t>
            </a:r>
            <a:r>
              <a:rPr lang="cs-CZ" sz="4400" b="1" dirty="0" err="1">
                <a:solidFill>
                  <a:srgbClr val="C00000"/>
                </a:solidFill>
              </a:rPr>
              <a:t>obezitologii</a:t>
            </a:r>
            <a:endParaRPr lang="cs-CZ" sz="3600" b="1" i="1" dirty="0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5F083-9954-4D48-AA17-F3802640BC6E}"/>
              </a:ext>
            </a:extLst>
          </p:cNvPr>
          <p:cNvSpPr txBox="1"/>
          <p:nvPr/>
        </p:nvSpPr>
        <p:spPr>
          <a:xfrm>
            <a:off x="5706979" y="3669632"/>
            <a:ext cx="601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Mgr. Robert Vysoký, Ph.D.</a:t>
            </a:r>
          </a:p>
          <a:p>
            <a:r>
              <a:rPr lang="cs-CZ" dirty="0"/>
              <a:t>Katedra pohybových aktivit a zdraví </a:t>
            </a:r>
            <a:r>
              <a:rPr lang="cs-CZ" dirty="0" err="1"/>
              <a:t>FSpS</a:t>
            </a:r>
            <a:r>
              <a:rPr lang="cs-CZ" dirty="0"/>
              <a:t> MU</a:t>
            </a:r>
          </a:p>
          <a:p>
            <a:r>
              <a:rPr lang="cs-CZ" dirty="0"/>
              <a:t>Ústav veřejného zdraví LF MU</a:t>
            </a:r>
          </a:p>
        </p:txBody>
      </p:sp>
      <p:pic>
        <p:nvPicPr>
          <p:cNvPr id="6" name="Obrázek 6" descr="Obsah obrázku osoba, muž, interiér, stojící&#10;&#10;Popis se vygeneroval automaticky.">
            <a:extLst>
              <a:ext uri="{FF2B5EF4-FFF2-40B4-BE49-F238E27FC236}">
                <a16:creationId xmlns:a16="http://schemas.microsoft.com/office/drawing/2014/main" id="{CB89CC67-E33A-25B1-4F00-A3FA8C4F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05" y="3132842"/>
            <a:ext cx="2743200" cy="18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1. Terminologický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2015231"/>
            <a:ext cx="10879667" cy="464803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2400" b="0" i="0" u="none" strike="noStrike" baseline="0" dirty="0">
                <a:latin typeface="Adelle-Regular"/>
              </a:rPr>
              <a:t>Souhrnně můžeme říci, že pohybové aktivity se účastní téměř všechny orgánové </a:t>
            </a:r>
            <a:r>
              <a:rPr lang="pl-PL" sz="2400" b="0" i="0" u="none" strike="noStrike" baseline="0" dirty="0">
                <a:latin typeface="Adelle-Regular"/>
              </a:rPr>
              <a:t>systémy. </a:t>
            </a:r>
          </a:p>
          <a:p>
            <a:pPr marL="0" indent="0" algn="l">
              <a:buNone/>
            </a:pPr>
            <a:endParaRPr lang="pl-PL" sz="2400" dirty="0">
              <a:latin typeface="Adelle-Regular"/>
            </a:endParaRPr>
          </a:p>
          <a:p>
            <a:pPr marL="0" indent="0" algn="l">
              <a:buNone/>
            </a:pPr>
            <a:r>
              <a:rPr lang="pl-PL" sz="2400" b="0" i="0" u="none" strike="noStrike" baseline="0" dirty="0">
                <a:latin typeface="Adelle-Regular"/>
              </a:rPr>
              <a:t>Při realizaci pohybové aktivity pracujeme s termíny:</a:t>
            </a:r>
          </a:p>
          <a:p>
            <a:pPr marL="0" indent="0" algn="l">
              <a:buNone/>
            </a:pPr>
            <a:r>
              <a:rPr lang="pl-PL" sz="2400" dirty="0">
                <a:latin typeface="Adelle-Regular"/>
              </a:rPr>
              <a:t>1. </a:t>
            </a:r>
            <a:r>
              <a:rPr lang="pl-PL" sz="2400" b="1" dirty="0">
                <a:solidFill>
                  <a:srgbClr val="00B0F0"/>
                </a:solidFill>
                <a:latin typeface="Adelle-Regular"/>
              </a:rPr>
              <a:t>R</a:t>
            </a:r>
            <a:r>
              <a:rPr lang="pl-PL" sz="2400" b="1" i="0" u="none" strike="noStrike" baseline="0" dirty="0">
                <a:solidFill>
                  <a:srgbClr val="00B0F0"/>
                </a:solidFill>
                <a:latin typeface="Adelle-Bold"/>
              </a:rPr>
              <a:t>eakce na akutní </a:t>
            </a:r>
            <a:r>
              <a:rPr lang="cs-CZ" sz="2400" b="1" i="0" u="none" strike="noStrike" baseline="0" dirty="0">
                <a:solidFill>
                  <a:srgbClr val="00B0F0"/>
                </a:solidFill>
                <a:latin typeface="Adelle-Bold"/>
              </a:rPr>
              <a:t>zátěž</a:t>
            </a:r>
            <a:r>
              <a:rPr lang="cs-CZ" sz="2400" b="0" i="0" u="none" strike="noStrike" baseline="0" dirty="0">
                <a:latin typeface="Adelle-Regular"/>
              </a:rPr>
              <a:t>, která může trvat několik vteřin až několik hodin v závislosti na zvolené aktivitě.</a:t>
            </a:r>
          </a:p>
          <a:p>
            <a:pPr marL="0" indent="0" algn="l">
              <a:buNone/>
            </a:pPr>
            <a:r>
              <a:rPr lang="cs-CZ" sz="2400" dirty="0">
                <a:latin typeface="Adelle-Regular"/>
              </a:rPr>
              <a:t>2. </a:t>
            </a:r>
            <a:r>
              <a:rPr lang="cs-CZ" sz="2400" b="1" dirty="0">
                <a:solidFill>
                  <a:srgbClr val="00B0F0"/>
                </a:solidFill>
                <a:latin typeface="Adelle-Regular"/>
              </a:rPr>
              <a:t>A</a:t>
            </a:r>
            <a:r>
              <a:rPr lang="cs-CZ" sz="2400" b="1" i="0" u="none" strike="noStrike" baseline="0" dirty="0">
                <a:solidFill>
                  <a:srgbClr val="00B0F0"/>
                </a:solidFill>
                <a:latin typeface="Adelle-Bold"/>
              </a:rPr>
              <a:t>daptace na zátěž</a:t>
            </a:r>
            <a:r>
              <a:rPr lang="cs-CZ" sz="2400" b="1" i="0" u="none" strike="noStrike" baseline="0" dirty="0">
                <a:latin typeface="Adelle-Regular"/>
              </a:rPr>
              <a:t>: </a:t>
            </a:r>
            <a:r>
              <a:rPr lang="cs-CZ" sz="2400" b="0" i="0" u="none" strike="noStrike" baseline="0" dirty="0">
                <a:latin typeface="Adelle-Regular"/>
              </a:rPr>
              <a:t>se uskutečňuje pravidelným opakováním zátěžové reakce v časovém úseku několika týdnů až měsíců.</a:t>
            </a:r>
            <a:endParaRPr lang="en-US" sz="2400" b="0" i="0" dirty="0">
              <a:solidFill>
                <a:srgbClr val="00B0F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4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2 Druhy tělesné (pohybové) zátěže (aktivita)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882066"/>
            <a:ext cx="10879667" cy="4781202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Habituální pohybová aktivita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všechny fyzické činnosti běžného života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Pracovní fyzická činnost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samostatná kategorie z posudkového hlediska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Rekreační PA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přispívá ke zlepšení 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QoL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3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2 Způsoby tělesné (pohybové) zátěže (aktivita)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949911"/>
            <a:ext cx="10879667" cy="5713357"/>
          </a:xfrm>
        </p:spPr>
        <p:txBody>
          <a:bodyPr>
            <a:normAutofit fontScale="70000" lnSpcReduction="20000"/>
          </a:bodyPr>
          <a:lstStyle/>
          <a:p>
            <a:pPr marL="0" indent="0" algn="l" rtl="0" fontAlgn="base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Dynamická zátěž (aerobní/vytrvalostní)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nejvíce doporučované PA v prevenci a rehabilitaci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např. chůze ve vyšších intenzitách, dále činnost habituální, rekreační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střídá intenzity a uplatňuje i další pohybové schopnosti (obratnost, rychlost a někdy sílu)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součástí ADL, ale i preventivních intervenčních RHB programů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cs-CZ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Statická zátěž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maximální volní kontrakce, podmíněna izometrickou svalovou kontrakcí spojenou s růstem svalového napětí při nezměněné délce svalového vlákna a nulové mechanické práci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důležitá pro posturální kontrolu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použití při vyšetření izometrické síly (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Handgrip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test)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cs-CZ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Silová zátěž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 všech pohybových činnostech (i při vytrvalostní a koordinační zátěži)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silový výkon je charakterizován překonáním odporu = v zahraniční literatuře pojem „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resistance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training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podstatou jsou svalové kontrakce izometrické doplněné stavy izotonickými (koncentrickými a excentrickými)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6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664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2 Způsoby tělesné (pohybové) zátěže (aktivita)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896645"/>
            <a:ext cx="10879667" cy="5961355"/>
          </a:xfrm>
        </p:spPr>
        <p:txBody>
          <a:bodyPr>
            <a:normAutofit fontScale="55000" lnSpcReduction="20000"/>
          </a:bodyPr>
          <a:lstStyle/>
          <a:p>
            <a:pPr marL="0" indent="0" algn="l" rtl="0" fontAlgn="base">
              <a:buNone/>
            </a:pPr>
            <a:r>
              <a:rPr lang="cs-CZ" sz="3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Posilování statické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převahou izometrických kontrakcí a s velkým odporem, prováděné při zadrženém dechu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vyloučit u nemocných a seniorů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cs-CZ" sz="33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sz="3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Posilování dynamické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rámci dynamické zátěže nebo při cíleném tréninku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rámci např. intervenčních preventivních tréninkových programů/ či RHB programů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správná indikace, kontrola!!!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sz="33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sz="3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Koordinační aktivity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zatížení neuromuskulárního systému, příznivý vliv na psychiku a některé funkce kardiorespiračního systému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cs-CZ" sz="33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sz="3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Kompenzační cvičení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mohou být součástí rekreační činnosti i ZTV, kinezioterapie (</a:t>
            </a:r>
            <a:r>
              <a:rPr lang="cs-CZ" sz="3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stretching</a:t>
            </a: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posilování oslabených svalů…)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cs-CZ" sz="33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sz="3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Cvičení flexibility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statické a dynamické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3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pozitivní účinek na faktory limitující a ovlivňující flexibilitu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185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2 Negativní vliv nedostatku pohybové aktivity</a:t>
            </a:r>
            <a:br>
              <a:rPr lang="cs-CZ" sz="4000" b="1" dirty="0">
                <a:solidFill>
                  <a:srgbClr val="00B050"/>
                </a:solidFill>
              </a:rPr>
            </a:br>
            <a:r>
              <a:rPr lang="cs-CZ" sz="4000" b="1" dirty="0">
                <a:solidFill>
                  <a:srgbClr val="00B050"/>
                </a:solidFill>
              </a:rPr>
              <a:t>na lidský organismus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713390"/>
            <a:ext cx="10879667" cy="5144610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071B28-6F22-4306-95B9-A21829683DF3}"/>
              </a:ext>
            </a:extLst>
          </p:cNvPr>
          <p:cNvSpPr txBox="1"/>
          <p:nvPr/>
        </p:nvSpPr>
        <p:spPr>
          <a:xfrm>
            <a:off x="838200" y="1384917"/>
            <a:ext cx="104009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0" u="none" strike="noStrike" baseline="0" dirty="0">
                <a:solidFill>
                  <a:srgbClr val="00B0F0"/>
                </a:solidFill>
                <a:latin typeface="Adelle-Regular"/>
              </a:rPr>
              <a:t>Nedostatek aktivního pohybu </a:t>
            </a:r>
            <a:r>
              <a:rPr lang="cs-CZ" sz="2800" i="0" u="none" strike="noStrike" baseline="0" dirty="0">
                <a:latin typeface="Adelle-Regular"/>
              </a:rPr>
              <a:t>v</a:t>
            </a:r>
            <a:r>
              <a:rPr lang="cs-CZ" sz="2800" b="0" i="0" u="none" strike="noStrike" baseline="0" dirty="0">
                <a:latin typeface="Adelle-Regular"/>
              </a:rPr>
              <a:t>yvolává v lidském organismu </a:t>
            </a:r>
          </a:p>
          <a:p>
            <a:pPr algn="ctr"/>
            <a:r>
              <a:rPr lang="cs-CZ" sz="2800" b="0" i="0" u="none" strike="noStrike" baseline="0" dirty="0">
                <a:solidFill>
                  <a:srgbClr val="00B0F0"/>
                </a:solidFill>
                <a:latin typeface="Adelle-Regular"/>
              </a:rPr>
              <a:t>funkční i strukturální změny</a:t>
            </a:r>
            <a:r>
              <a:rPr lang="cs-CZ" sz="2800" b="0" i="0" u="none" strike="noStrike" baseline="0" dirty="0">
                <a:latin typeface="Adelle-Regular"/>
              </a:rPr>
              <a:t>. </a:t>
            </a:r>
          </a:p>
          <a:p>
            <a:pPr algn="ctr"/>
            <a:endParaRPr lang="cs-CZ" sz="2800" b="0" i="0" u="none" strike="noStrike" baseline="0" dirty="0">
              <a:latin typeface="Adelle-Regular"/>
            </a:endParaRPr>
          </a:p>
          <a:p>
            <a:pPr algn="l"/>
            <a:endParaRPr lang="cs-CZ" dirty="0">
              <a:latin typeface="Adelle-Regular"/>
            </a:endParaRPr>
          </a:p>
          <a:p>
            <a:pPr algn="l"/>
            <a:endParaRPr lang="cs-CZ" dirty="0">
              <a:latin typeface="Adelle-Regular"/>
            </a:endParaRPr>
          </a:p>
          <a:p>
            <a:pPr algn="l"/>
            <a:endParaRPr lang="cs-CZ" dirty="0">
              <a:latin typeface="Adelle-Regular"/>
            </a:endParaRPr>
          </a:p>
          <a:p>
            <a:pPr algn="ctr"/>
            <a:r>
              <a:rPr lang="cs-CZ" sz="2800" dirty="0">
                <a:latin typeface="Adelle-Regular"/>
              </a:rPr>
              <a:t>1. D</a:t>
            </a:r>
            <a:r>
              <a:rPr lang="cs-CZ" sz="2800" b="0" i="0" u="none" strike="noStrike" baseline="0" dirty="0">
                <a:latin typeface="Adelle-Regular"/>
              </a:rPr>
              <a:t>ochází k </a:t>
            </a:r>
            <a:r>
              <a:rPr lang="cs-CZ" sz="2800" b="0" i="0" u="none" strike="noStrike" baseline="0" dirty="0">
                <a:solidFill>
                  <a:srgbClr val="00B0F0"/>
                </a:solidFill>
                <a:latin typeface="Adelle-Regular"/>
              </a:rPr>
              <a:t>úbytku svalové hmoty, ke zkracování vaziva, svalů i </a:t>
            </a:r>
            <a:r>
              <a:rPr lang="cs-CZ" sz="2800" b="0" i="0" u="none" strike="noStrike" baseline="0" dirty="0" err="1">
                <a:solidFill>
                  <a:srgbClr val="00B0F0"/>
                </a:solidFill>
                <a:latin typeface="Adelle-Regular"/>
              </a:rPr>
              <a:t>ligament</a:t>
            </a:r>
            <a:r>
              <a:rPr lang="cs-CZ" sz="2800" b="0" i="0" u="none" strike="noStrike" baseline="0" dirty="0">
                <a:solidFill>
                  <a:srgbClr val="00B0F0"/>
                </a:solidFill>
                <a:latin typeface="Adelle-Regular"/>
              </a:rPr>
              <a:t> </a:t>
            </a:r>
            <a:r>
              <a:rPr lang="cs-CZ" sz="2800" b="0" i="0" u="none" strike="noStrike" baseline="0" dirty="0">
                <a:latin typeface="Adelle-Regular"/>
              </a:rPr>
              <a:t>a dále ke </a:t>
            </a:r>
            <a:r>
              <a:rPr lang="cs-CZ" sz="2800" b="0" i="0" u="none" strike="noStrike" baseline="0" dirty="0">
                <a:solidFill>
                  <a:srgbClr val="00B0F0"/>
                </a:solidFill>
                <a:latin typeface="Adelle-Regular"/>
              </a:rPr>
              <a:t>změnám ve struktuře skeletu</a:t>
            </a:r>
            <a:r>
              <a:rPr lang="cs-CZ" sz="2800" b="0" i="0" u="none" strike="noStrike" baseline="0" dirty="0">
                <a:latin typeface="Adelle-Regular"/>
              </a:rPr>
              <a:t>, které mohou vyústit v osteoporózu. </a:t>
            </a:r>
          </a:p>
          <a:p>
            <a:pPr algn="ctr"/>
            <a:r>
              <a:rPr lang="cs-CZ" sz="2800" b="0" i="0" u="none" strike="noStrike" baseline="0" dirty="0">
                <a:latin typeface="Adelle-Regular"/>
              </a:rPr>
              <a:t>2. Neméně důležitou skutečností je také </a:t>
            </a:r>
            <a:r>
              <a:rPr lang="cs-CZ" sz="2800" b="0" i="0" u="none" strike="noStrike" baseline="0" dirty="0">
                <a:solidFill>
                  <a:srgbClr val="00B0F0"/>
                </a:solidFill>
                <a:latin typeface="Adelle-Regular"/>
              </a:rPr>
              <a:t>zhoršení procesů řídících motoriku pohybových činností</a:t>
            </a:r>
            <a:r>
              <a:rPr lang="cs-CZ" sz="2800" b="0" i="0" u="none" strike="noStrike" baseline="0" dirty="0">
                <a:latin typeface="Adelle-Regular"/>
              </a:rPr>
              <a:t>. Když se tyto procesy pravidelně neopakují, jejich činnost se postupně oslabuje.</a:t>
            </a:r>
            <a:endParaRPr lang="cs-CZ" sz="2800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5628C00A-0669-4334-80CE-0F75B7BCAEA6}"/>
              </a:ext>
            </a:extLst>
          </p:cNvPr>
          <p:cNvSpPr/>
          <p:nvPr/>
        </p:nvSpPr>
        <p:spPr>
          <a:xfrm>
            <a:off x="5051394" y="23437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84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185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2 Negativní vliv nedostatku pohybové aktivity</a:t>
            </a:r>
            <a:br>
              <a:rPr lang="cs-CZ" sz="4000" b="1" dirty="0">
                <a:solidFill>
                  <a:srgbClr val="00B050"/>
                </a:solidFill>
              </a:rPr>
            </a:br>
            <a:r>
              <a:rPr lang="cs-CZ" sz="4000" b="1" dirty="0">
                <a:solidFill>
                  <a:srgbClr val="00B050"/>
                </a:solidFill>
              </a:rPr>
              <a:t>na lidský organismus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713390"/>
            <a:ext cx="10879667" cy="5144610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071B28-6F22-4306-95B9-A21829683DF3}"/>
              </a:ext>
            </a:extLst>
          </p:cNvPr>
          <p:cNvSpPr txBox="1"/>
          <p:nvPr/>
        </p:nvSpPr>
        <p:spPr>
          <a:xfrm>
            <a:off x="490080" y="1349405"/>
            <a:ext cx="112118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Adelle-Regular"/>
              </a:rPr>
              <a:t>3. </a:t>
            </a:r>
            <a:r>
              <a:rPr lang="cs-CZ" sz="2000" b="0" i="0" u="none" strike="noStrike" baseline="0" dirty="0">
                <a:latin typeface="Adelle-Regular"/>
              </a:rPr>
              <a:t>Při nedostatku pohybu dochází rovněž ke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zhoršování kardiorespirační zdatnosti</a:t>
            </a:r>
          </a:p>
          <a:p>
            <a:pPr algn="l"/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a metabolických procesů</a:t>
            </a:r>
            <a:r>
              <a:rPr lang="cs-CZ" sz="2000" b="0" i="0" u="none" strike="noStrike" baseline="0" dirty="0">
                <a:latin typeface="Adelle-Regular"/>
              </a:rPr>
              <a:t>, snížení zásob energie a celkovému poklesu výkonnosti</a:t>
            </a:r>
          </a:p>
          <a:p>
            <a:pPr algn="l"/>
            <a:r>
              <a:rPr lang="cs-CZ" sz="2000" b="0" i="0" u="none" strike="noStrike" baseline="0" dirty="0">
                <a:latin typeface="Adelle-Regular"/>
              </a:rPr>
              <a:t>jedince. </a:t>
            </a:r>
          </a:p>
          <a:p>
            <a:pPr algn="l"/>
            <a:endParaRPr lang="cs-CZ" sz="2000" dirty="0">
              <a:latin typeface="Adelle-Regular"/>
            </a:endParaRPr>
          </a:p>
          <a:p>
            <a:pPr algn="l"/>
            <a:r>
              <a:rPr lang="cs-CZ" sz="2000" b="0" i="0" u="none" strike="noStrike" baseline="0" dirty="0">
                <a:latin typeface="Adelle-Regular"/>
              </a:rPr>
              <a:t>4. Dochází také ke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zhoršení kvality motoriky pohybových programů, pohybové</a:t>
            </a:r>
          </a:p>
          <a:p>
            <a:pPr algn="l"/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koordinace a přesnosti pohybu. </a:t>
            </a:r>
          </a:p>
          <a:p>
            <a:pPr algn="l"/>
            <a:endParaRPr lang="cs-CZ" sz="2000" dirty="0">
              <a:latin typeface="Adelle-Regular"/>
            </a:endParaRPr>
          </a:p>
          <a:p>
            <a:pPr algn="l"/>
            <a:r>
              <a:rPr lang="cs-CZ" sz="2000" b="0" i="0" u="none" strike="noStrike" baseline="0" dirty="0">
                <a:latin typeface="Adelle-Regular"/>
              </a:rPr>
              <a:t>Výsledky metaanalýzy týmu </a:t>
            </a:r>
            <a:r>
              <a:rPr lang="cs-CZ" sz="2000" b="0" i="0" u="none" strike="noStrike" baseline="0" dirty="0" err="1">
                <a:latin typeface="Adelle-Regular"/>
              </a:rPr>
              <a:t>Wilmot</a:t>
            </a:r>
            <a:r>
              <a:rPr lang="cs-CZ" sz="2000" b="0" i="0" u="none" strike="noStrike" baseline="0" dirty="0">
                <a:latin typeface="Adelle-Regular"/>
              </a:rPr>
              <a:t> et al. (2012) upozorňují, že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sedavý způsob života je spojen s významně zvýšeným rizikem rozvoje diabetu (112 %) a kardiovaskulárních onemocnění (147 %)</a:t>
            </a:r>
            <a:r>
              <a:rPr lang="cs-CZ" sz="2000" b="0" i="0" u="none" strike="noStrike" baseline="0" dirty="0">
                <a:latin typeface="Adelle-Regular"/>
              </a:rPr>
              <a:t>, jakož i se zvýšeným</a:t>
            </a:r>
          </a:p>
          <a:p>
            <a:pPr algn="l"/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rizikem kardiovaskulární mortality (90 %) a mortality ze všech příčin (49 %).</a:t>
            </a:r>
          </a:p>
          <a:p>
            <a:pPr algn="l"/>
            <a:endParaRPr lang="cs-CZ" sz="2000" b="0" i="0" u="none" strike="noStrike" baseline="0" dirty="0">
              <a:solidFill>
                <a:srgbClr val="00B0F0"/>
              </a:solidFill>
              <a:latin typeface="Adelle-Regular"/>
            </a:endParaRPr>
          </a:p>
          <a:p>
            <a:pPr algn="l"/>
            <a:r>
              <a:rPr lang="cs-CZ" sz="2000" b="0" i="0" u="none" strike="noStrike" baseline="0" dirty="0">
                <a:latin typeface="Adelle-Regular"/>
              </a:rPr>
              <a:t>Alarmující údaje prezentuje </a:t>
            </a:r>
            <a:r>
              <a:rPr lang="cs-CZ" sz="2000" b="0" i="0" u="none" strike="noStrike" baseline="0" dirty="0" err="1">
                <a:latin typeface="Adelle-Regular"/>
              </a:rPr>
              <a:t>Patterson</a:t>
            </a:r>
            <a:r>
              <a:rPr lang="cs-CZ" sz="2000" b="0" i="0" u="none" strike="noStrike" baseline="0" dirty="0">
                <a:latin typeface="Adelle-Regular"/>
              </a:rPr>
              <a:t> et al. (2018) v metaanalýze 34 studií, z níž</a:t>
            </a:r>
          </a:p>
          <a:p>
            <a:pPr algn="l"/>
            <a:r>
              <a:rPr lang="cs-CZ" sz="2000" b="0" i="0" u="none" strike="noStrike" baseline="0" dirty="0">
                <a:latin typeface="Adelle-Regular"/>
              </a:rPr>
              <a:t>vyplývá, že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6 až 8 hodin sezení a 3 až 4 hodiny sledování televize denně zvyšuje kardiovaskulární i celkovou mortalitu.</a:t>
            </a:r>
          </a:p>
          <a:p>
            <a:pPr algn="l"/>
            <a:endParaRPr lang="cs-CZ" sz="2000" b="0" i="0" u="none" strike="noStrike" baseline="0" dirty="0">
              <a:latin typeface="Adelle-Regular"/>
            </a:endParaRPr>
          </a:p>
          <a:p>
            <a:pPr algn="l"/>
            <a:r>
              <a:rPr lang="cs-CZ" sz="2000" b="0" i="0" u="none" strike="noStrike" baseline="0" dirty="0">
                <a:latin typeface="Adelle-Regular"/>
              </a:rPr>
              <a:t>Nedostatek pohybu se významně podílí nejen na vzniku metabolických, kardiovaskulárních či onkologických onemocnění, ale i na vzniku a další progresi poruch pohybového systému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261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03610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3 Obecné principy preskripce pohybové aktivity v  prevenci a rehabilitaci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491449"/>
            <a:ext cx="10879667" cy="517181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Pro preskripci pohybové aktivity je zcela klíčová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individualizace</a:t>
            </a:r>
            <a:r>
              <a:rPr lang="cs-CZ" sz="2000" b="0" i="0" u="none" strike="noStrike" baseline="0" dirty="0">
                <a:latin typeface="Adelle-Regular"/>
              </a:rPr>
              <a:t>, tj. doporučení pohybové aktivity má být „šité na míru“ danému jedinci.</a:t>
            </a:r>
          </a:p>
          <a:p>
            <a:pPr marL="0" indent="0" algn="l">
              <a:buNone/>
            </a:pPr>
            <a:endParaRPr lang="cs-CZ" sz="2000" b="0" i="0" u="none" strike="noStrike" baseline="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Vycházíme z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aktuálního zdravotního stavu a z hodnocení pohybové aktivity</a:t>
            </a:r>
            <a:r>
              <a:rPr lang="cs-CZ" sz="2000" b="0" i="0" u="none" strike="noStrike" baseline="0" dirty="0">
                <a:latin typeface="Adelle-Regular"/>
              </a:rPr>
              <a:t>, tzn. z individuální analýzy aktuální úrovně pohybové aktivity a </a:t>
            </a:r>
            <a:r>
              <a:rPr lang="cs-CZ" sz="2000" b="1" i="0" u="sng" strike="noStrike" baseline="0" dirty="0">
                <a:solidFill>
                  <a:srgbClr val="00B0F0"/>
                </a:solidFill>
                <a:latin typeface="Adelle-Regular"/>
              </a:rPr>
              <a:t>funkčních i strukturálních komponent zdravotně orientované zdatnosti.</a:t>
            </a:r>
          </a:p>
          <a:p>
            <a:pPr marL="0" indent="0" algn="l">
              <a:buNone/>
            </a:pPr>
            <a:endParaRPr lang="cs-CZ" sz="1800" dirty="0">
              <a:solidFill>
                <a:srgbClr val="00B0F0"/>
              </a:solidFill>
              <a:effectLst/>
              <a:latin typeface="Adelle-Regular"/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00B0F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E2C367-F485-4E3F-B9D8-E66441F7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4" t="36764" r="33593" b="39935"/>
          <a:stretch/>
        </p:blipFill>
        <p:spPr>
          <a:xfrm>
            <a:off x="1000711" y="3429000"/>
            <a:ext cx="10042369" cy="28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Základní metodika preskripce pohybové aktivity dle principů FITT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319463"/>
            <a:ext cx="11790485" cy="547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Poté, co jsme pacienta vyšetřili a zhodnotili jeho úroveň pohybové aktivity, můžeme začít s preskripcí pohybové aktivity. </a:t>
            </a:r>
          </a:p>
          <a:p>
            <a:pPr marL="0" indent="0">
              <a:buNone/>
            </a:pPr>
            <a:r>
              <a:rPr lang="cs-CZ" sz="2000" dirty="0"/>
              <a:t>Základní metodika se opírá o nejnovější </a:t>
            </a:r>
            <a:r>
              <a:rPr lang="cs-CZ" sz="2000" dirty="0">
                <a:solidFill>
                  <a:srgbClr val="00B0F0"/>
                </a:solidFill>
              </a:rPr>
              <a:t>doporučení vydaná Americkou společností sportovní medicíny ( ACSM – </a:t>
            </a:r>
            <a:r>
              <a:rPr lang="cs-CZ" sz="2000" dirty="0" err="1">
                <a:solidFill>
                  <a:srgbClr val="00B0F0"/>
                </a:solidFill>
              </a:rPr>
              <a:t>American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 err="1">
                <a:solidFill>
                  <a:srgbClr val="00B0F0"/>
                </a:solidFill>
              </a:rPr>
              <a:t>College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 err="1">
                <a:solidFill>
                  <a:srgbClr val="00B0F0"/>
                </a:solidFill>
              </a:rPr>
              <a:t>of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 err="1">
                <a:solidFill>
                  <a:srgbClr val="00B0F0"/>
                </a:solidFill>
              </a:rPr>
              <a:t>Sports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 err="1">
                <a:solidFill>
                  <a:srgbClr val="00B0F0"/>
                </a:solidFill>
              </a:rPr>
              <a:t>Medicine</a:t>
            </a:r>
            <a:r>
              <a:rPr lang="cs-CZ" sz="2000" dirty="0">
                <a:solidFill>
                  <a:srgbClr val="00B0F0"/>
                </a:solidFill>
              </a:rPr>
              <a:t>)</a:t>
            </a:r>
            <a:r>
              <a:rPr lang="cs-CZ" sz="2000" dirty="0"/>
              <a:t> v roce 2018.</a:t>
            </a:r>
          </a:p>
          <a:p>
            <a:pPr marL="0" indent="0">
              <a:buNone/>
            </a:pPr>
            <a:r>
              <a:rPr lang="cs-CZ" sz="2000" dirty="0"/>
              <a:t>Jedná se o 10. vydání </a:t>
            </a:r>
            <a:r>
              <a:rPr lang="cs-CZ" sz="2000" dirty="0" err="1"/>
              <a:t>ACSM’s</a:t>
            </a:r>
            <a:r>
              <a:rPr lang="cs-CZ" sz="2000" dirty="0"/>
              <a:t> </a:t>
            </a:r>
            <a:r>
              <a:rPr lang="cs-CZ" sz="2000" dirty="0" err="1"/>
              <a:t>Guidelines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Exercise</a:t>
            </a:r>
            <a:r>
              <a:rPr lang="cs-CZ" sz="2000" dirty="0"/>
              <a:t> Testing and </a:t>
            </a:r>
            <a:r>
              <a:rPr lang="cs-CZ" sz="2000" dirty="0" err="1"/>
              <a:t>Prescription</a:t>
            </a:r>
            <a:r>
              <a:rPr lang="cs-CZ" sz="2000" dirty="0"/>
              <a:t> (GETP10).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Tyto doporučené postupy zahrnují téměř všechna onemocnění, u kterých má preskripce pohybové aktivity významnou roli jak v prevenci, tak v optimalizaci léčebného postupu. 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/>
              <a:t>Z tohoto důvodu je jejich </a:t>
            </a:r>
            <a:r>
              <a:rPr lang="cs-CZ" sz="2000" b="1" u="sng" dirty="0">
                <a:solidFill>
                  <a:srgbClr val="00B0F0"/>
                </a:solidFill>
              </a:rPr>
              <a:t>znalost základem pro praktické postupy fyzioterapeutů a lékařů v oblasti rehabilitace a prevence.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 rámci prevence a doporučování vhodných tréninkových či sportovních aktivit slouží jako základní pilíř pro pochopení medicínských souvislostí i odborníkům z oblasti tělovýchovy a sportu. </a:t>
            </a:r>
          </a:p>
          <a:p>
            <a:pPr marL="0" indent="0">
              <a:buNone/>
            </a:pPr>
            <a:r>
              <a:rPr lang="cs-CZ" sz="2000" dirty="0"/>
              <a:t>Doporučení se opírají o výsledky celosvětových vědeckých studií a praktických postupů, jimž se výzkumné týmy ve spolupráci s klinickou a sportovní praxí věnují více než 40 let.</a:t>
            </a:r>
          </a:p>
        </p:txBody>
      </p:sp>
    </p:spTree>
    <p:extLst>
      <p:ext uri="{BB962C8B-B14F-4D97-AF65-F5344CB8AC3E}">
        <p14:creationId xmlns:p14="http://schemas.microsoft.com/office/powerpoint/2010/main" val="215778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Základní metodika preskripce pohybové aktivity dle principů FITT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319463"/>
            <a:ext cx="11790485" cy="547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Předpis pohybové aktivity se řídí principy FITT-VP: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▶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B0F0"/>
                </a:solidFill>
              </a:rPr>
              <a:t>Frekvence: </a:t>
            </a:r>
            <a:r>
              <a:rPr lang="cs-CZ" sz="2000" dirty="0">
                <a:solidFill>
                  <a:srgbClr val="00B050"/>
                </a:solidFill>
              </a:rPr>
              <a:t>počet tréninkových jednotek za týden</a:t>
            </a:r>
            <a:r>
              <a:rPr lang="cs-CZ" sz="2000" dirty="0"/>
              <a:t>. Pohybová aktivita má u mnoha onemocnění pozitivní účinek pouze dočasně a kýženého efektu tak dosáhneme pouze rozdělením jednotlivých tréninků rovnoměrně do celého týdne bez dlouhých pauz mezi tréninkovými jednotkami.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F0"/>
                </a:solidFill>
              </a:rPr>
              <a:t>▶ Intenzita: </a:t>
            </a:r>
            <a:r>
              <a:rPr lang="cs-CZ" sz="2000" dirty="0"/>
              <a:t>představuje </a:t>
            </a:r>
            <a:r>
              <a:rPr lang="cs-CZ" sz="2000" dirty="0">
                <a:solidFill>
                  <a:srgbClr val="00B050"/>
                </a:solidFill>
              </a:rPr>
              <a:t>míru zatížení organismu</a:t>
            </a:r>
            <a:r>
              <a:rPr lang="cs-CZ" sz="2000" dirty="0"/>
              <a:t> a vztahujeme ji zejména k procentu maximálního aerobního výkonu. Je </a:t>
            </a:r>
            <a:r>
              <a:rPr lang="cs-CZ" sz="2000" dirty="0">
                <a:solidFill>
                  <a:srgbClr val="00B050"/>
                </a:solidFill>
              </a:rPr>
              <a:t>vyjádřena v hodnotách srdeční frekvence při zátěži</a:t>
            </a:r>
            <a:r>
              <a:rPr lang="cs-CZ" sz="2000" dirty="0"/>
              <a:t>. V absolutní rovině odráží míru energetického výdeje za jednotku času a vyjadřuje se ve wattech nebo ve vztahu k hmotnosti pacienta ( W/kg). Rovněž nesmíme zapomenout na její vyjádření v MET.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F0"/>
                </a:solidFill>
              </a:rPr>
              <a:t>▶ Typ: </a:t>
            </a:r>
            <a:r>
              <a:rPr lang="cs-CZ" sz="2000" dirty="0">
                <a:solidFill>
                  <a:srgbClr val="00B050"/>
                </a:solidFill>
              </a:rPr>
              <a:t>druh pohybové aktivity, tj. aerobní nebo odporový trénink</a:t>
            </a:r>
            <a:r>
              <a:rPr lang="cs-CZ" sz="2000" dirty="0"/>
              <a:t>. Lze konkretizovat pohybovou aktivitu či rekreační sport (chůze, jízda na kole, běh, balanční trénink a další).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▶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B0F0"/>
                </a:solidFill>
              </a:rPr>
              <a:t>Trvání: </a:t>
            </a:r>
            <a:r>
              <a:rPr lang="cs-CZ" sz="2000" dirty="0"/>
              <a:t>je vyjádřeno buď jako </a:t>
            </a:r>
            <a:r>
              <a:rPr lang="cs-CZ" sz="2000" dirty="0">
                <a:solidFill>
                  <a:srgbClr val="00B050"/>
                </a:solidFill>
              </a:rPr>
              <a:t>délka jedné tréninkové jednotky v minutách nebo jako celkový počet minut věnovaných pohybové aktivitě za týden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B0F0"/>
                </a:solidFill>
              </a:rPr>
              <a:t>VP</a:t>
            </a:r>
            <a:r>
              <a:rPr lang="cs-CZ" sz="1800" i="1" dirty="0"/>
              <a:t> znamená „</a:t>
            </a:r>
            <a:r>
              <a:rPr lang="cs-CZ" sz="1800" i="1" dirty="0" err="1"/>
              <a:t>volume</a:t>
            </a:r>
            <a:r>
              <a:rPr lang="cs-CZ" sz="1800" i="1" dirty="0"/>
              <a:t> and </a:t>
            </a:r>
            <a:r>
              <a:rPr lang="cs-CZ" sz="1800" i="1" dirty="0" err="1"/>
              <a:t>progression</a:t>
            </a:r>
            <a:r>
              <a:rPr lang="cs-CZ" sz="1800" i="1" dirty="0"/>
              <a:t>“, kdy je nutné zohlednit rovněž objem aerobní aktivity ve vztahu k tělesnému složení a progresi tréninkového plánu tak, aby nedocházelo k přetížení organismu, </a:t>
            </a:r>
            <a:r>
              <a:rPr lang="cs-CZ" sz="1800" i="1" dirty="0" err="1"/>
              <a:t>mikrotraumatům</a:t>
            </a:r>
            <a:r>
              <a:rPr lang="cs-CZ" sz="1800" i="1" dirty="0"/>
              <a:t> a úrazům.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175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Základní metodika preskripce pohybové aktivity dle principů FITT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319463"/>
            <a:ext cx="11790485" cy="547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Předpis pohybové aktivity se řídí principy FITT-VP: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14DEA3-F2BF-04BD-8A18-570D1B686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24037" r="30913" b="36283"/>
          <a:stretch/>
        </p:blipFill>
        <p:spPr>
          <a:xfrm>
            <a:off x="729761" y="2041126"/>
            <a:ext cx="6132635" cy="46203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A3F2EB-D359-F317-AA69-24356DB51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3" t="17243" r="28207" b="9230"/>
          <a:stretch/>
        </p:blipFill>
        <p:spPr>
          <a:xfrm>
            <a:off x="8093319" y="557892"/>
            <a:ext cx="4098681" cy="63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Preskripce pohybové aktivity v </a:t>
            </a:r>
            <a:r>
              <a:rPr lang="cs-CZ" sz="3600" b="1" dirty="0" err="1">
                <a:solidFill>
                  <a:srgbClr val="C00000"/>
                </a:solidFill>
              </a:rPr>
              <a:t>obezitologii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202268"/>
            <a:ext cx="10879667" cy="546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Hlavním cílem a významem pohybové aktivity u obézních</a:t>
            </a:r>
          </a:p>
          <a:p>
            <a:r>
              <a:rPr lang="cs-CZ" sz="2000" dirty="0"/>
              <a:t>ne POUZE redukce hmotnosti sama o sobě, ale příznivé ovlivnění faktorů, které představují zvýšené kardiovaskulární riziko. 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r>
              <a:rPr lang="cs-CZ" sz="2000" dirty="0">
                <a:solidFill>
                  <a:srgbClr val="00B0F0"/>
                </a:solidFill>
              </a:rPr>
              <a:t>Obecné zásady preskripce pohybové aktivity u obézních</a:t>
            </a:r>
          </a:p>
          <a:p>
            <a:r>
              <a:rPr lang="cs-CZ" sz="2000" dirty="0"/>
              <a:t>pravidlo FITT</a:t>
            </a:r>
          </a:p>
          <a:p>
            <a:r>
              <a:rPr lang="cs-CZ" sz="2000" dirty="0"/>
              <a:t>výslední efekt ovlivněn komorbiditami, které obezitu komplikují</a:t>
            </a:r>
          </a:p>
          <a:p>
            <a:r>
              <a:rPr lang="cs-CZ" sz="2000" dirty="0" err="1"/>
              <a:t>Complinace</a:t>
            </a:r>
            <a:r>
              <a:rPr lang="cs-CZ" sz="2000" dirty="0"/>
              <a:t> nemocného jako zásadní faktor výsledného efektu (pozitivní motivace, využití virtuální reality, e-</a:t>
            </a:r>
            <a:r>
              <a:rPr lang="cs-CZ" sz="2000" dirty="0" err="1"/>
              <a:t>health</a:t>
            </a:r>
            <a:r>
              <a:rPr lang="cs-CZ" sz="2000" dirty="0"/>
              <a:t> technologií)</a:t>
            </a:r>
          </a:p>
          <a:p>
            <a:r>
              <a:rPr lang="cs-CZ" sz="2000" dirty="0"/>
              <a:t>„</a:t>
            </a:r>
            <a:r>
              <a:rPr lang="cs-CZ" sz="2000" dirty="0" err="1"/>
              <a:t>all</a:t>
            </a:r>
            <a:r>
              <a:rPr lang="cs-CZ" sz="2000" dirty="0"/>
              <a:t> in </a:t>
            </a:r>
            <a:r>
              <a:rPr lang="cs-CZ" sz="2000" dirty="0" err="1"/>
              <a:t>one</a:t>
            </a:r>
            <a:r>
              <a:rPr lang="cs-CZ" sz="2000" dirty="0"/>
              <a:t>“ – komplexní centrum (nutriční terapeut, fyzioterapeut, psycholog, diabetolog…)</a:t>
            </a:r>
          </a:p>
          <a:p>
            <a:r>
              <a:rPr lang="cs-CZ" sz="2000" dirty="0"/>
              <a:t>další limitující faktory: nedostatek času, nedostatečná podpora okolí, nepřízeň počasí, nedostupnost tréninkového programu („bariéry v pohybové intervenci“)</a:t>
            </a:r>
          </a:p>
          <a:p>
            <a:pPr marL="0" indent="0" algn="l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9892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Základní metodika preskripce pohybové aktivity dle principů FITT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319463"/>
            <a:ext cx="11790485" cy="547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Předpis pohybové aktivity se řídí principy FITT-VP: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FA5E0DC-4F26-CE69-5C98-CA46096E8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82" t="59295" r="31418" b="17573"/>
          <a:stretch/>
        </p:blipFill>
        <p:spPr>
          <a:xfrm>
            <a:off x="3241209" y="2641551"/>
            <a:ext cx="6617804" cy="31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Základní metodika preskripce pohybové aktivity dle principů FITT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319463"/>
            <a:ext cx="11790485" cy="547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Klíčové body metodiky - Předpis pohybové aktivity se řídí principy FITT-VP </a:t>
            </a:r>
          </a:p>
          <a:p>
            <a:pPr marL="0" indent="0">
              <a:buNone/>
            </a:pPr>
            <a:r>
              <a:rPr lang="cs-CZ" sz="2000" dirty="0"/>
              <a:t>1. Všem jedincům je doporučováno věnovat se </a:t>
            </a:r>
            <a:r>
              <a:rPr lang="cs-CZ" sz="2000" dirty="0">
                <a:solidFill>
                  <a:srgbClr val="00B0F0"/>
                </a:solidFill>
              </a:rPr>
              <a:t>aerobnímu tréninku střední intenzity alespoň 5× týdně s trváním jedné tréninkové jednotky 30 až 60 minut.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2. </a:t>
            </a:r>
            <a:r>
              <a:rPr lang="cs-CZ" sz="2000" dirty="0">
                <a:solidFill>
                  <a:srgbClr val="00B0F0"/>
                </a:solidFill>
              </a:rPr>
              <a:t>Prodloužením souhrnného času stráveného aerobním tréninkem střední intenzity za týden můžeme dosáhnout dalších zdravotních benefitů. </a:t>
            </a:r>
            <a:r>
              <a:rPr lang="cs-CZ" sz="2000" dirty="0"/>
              <a:t>Časovou dotaci lze naopak do jisté míry zkrátit tak, že zařadíme namísto tréninkových jednotek střední intenzity jednotky s vysokou intenzitou aerobní zátěže. </a:t>
            </a:r>
          </a:p>
          <a:p>
            <a:pPr marL="0" indent="0">
              <a:buNone/>
            </a:pPr>
            <a:r>
              <a:rPr lang="cs-CZ" sz="2000" dirty="0"/>
              <a:t>3. </a:t>
            </a:r>
            <a:r>
              <a:rPr lang="cs-CZ" sz="2000" dirty="0">
                <a:solidFill>
                  <a:srgbClr val="00B0F0"/>
                </a:solidFill>
              </a:rPr>
              <a:t>Vyšetření zdravotnickým specialistou </a:t>
            </a:r>
            <a:r>
              <a:rPr lang="cs-CZ" sz="2000" dirty="0"/>
              <a:t>(lékařem a/nebo fyzioterapeutem) </a:t>
            </a:r>
            <a:r>
              <a:rPr lang="cs-CZ" sz="2000" dirty="0">
                <a:solidFill>
                  <a:srgbClr val="00B0F0"/>
                </a:solidFill>
              </a:rPr>
              <a:t>před zahájením pravidelné preskripce </a:t>
            </a:r>
            <a:r>
              <a:rPr lang="cs-CZ" sz="2000" dirty="0"/>
              <a:t>PA se doporučuje u jedinců s rizikem „civilizačních onemocnění“ a dále u jedinců s vysokým rizikem kardiovaskulárních, metabolických a renálních onemocnění. Stejné doporučení platí pro ty, kdo se dlouhodobě nevěnují žádné pravidelné pohybové aktivitě. </a:t>
            </a:r>
          </a:p>
          <a:p>
            <a:pPr marL="0" indent="0">
              <a:buNone/>
            </a:pPr>
            <a:r>
              <a:rPr lang="cs-CZ" sz="2000" dirty="0"/>
              <a:t>4. Jedinci s </a:t>
            </a:r>
            <a:r>
              <a:rPr lang="cs-CZ" sz="2000" dirty="0">
                <a:solidFill>
                  <a:srgbClr val="00B0F0"/>
                </a:solidFill>
              </a:rPr>
              <a:t>kardiovaskulárním, metabolickým či renálním onemocněním a jiným vážným onemocněním (např. plicní či onkologické onemocnění) by měli před zahájením pravidelné preskripce podstoupit vyšetření u zdravotnického specialisty. </a:t>
            </a:r>
          </a:p>
          <a:p>
            <a:pPr marL="0" indent="0">
              <a:buNone/>
            </a:pPr>
            <a:r>
              <a:rPr lang="cs-CZ" sz="2000" dirty="0"/>
              <a:t>5. </a:t>
            </a:r>
            <a:r>
              <a:rPr lang="cs-CZ" sz="2000" dirty="0">
                <a:solidFill>
                  <a:srgbClr val="00B0F0"/>
                </a:solidFill>
              </a:rPr>
              <a:t>Odporový trénink by měl být zařazen minimálně 2× týdně</a:t>
            </a:r>
            <a:r>
              <a:rPr lang="cs-CZ" sz="2000" dirty="0"/>
              <a:t>, je třeba nezapomínat ani na zařazení tréninku flexibility a </a:t>
            </a:r>
            <a:r>
              <a:rPr lang="cs-CZ" sz="2000" dirty="0" err="1"/>
              <a:t>neuromotorické</a:t>
            </a:r>
            <a:r>
              <a:rPr lang="cs-CZ" sz="2000" dirty="0"/>
              <a:t> kontroly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006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Intenzita zátěže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106905"/>
            <a:ext cx="11790485" cy="568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Metody stanovení intenzity aerobní zátěže</a:t>
            </a:r>
          </a:p>
          <a:p>
            <a:pPr marL="0" indent="0">
              <a:buNone/>
            </a:pPr>
            <a:r>
              <a:rPr lang="cs-CZ" sz="2000" dirty="0"/>
              <a:t>Jedná se o </a:t>
            </a:r>
            <a:r>
              <a:rPr lang="cs-CZ" sz="2000" u="sng" dirty="0"/>
              <a:t>nejdůležitější komponentu preskripce pohybové aktivity, neboť významnou měrou ovlivňuje výsledný efekt celé pohybové intervence.</a:t>
            </a:r>
            <a:endParaRPr lang="cs-CZ" sz="20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Optimální intenzita pro zvyšování zdravotní zdatnosti by se vždy měla pohybovat na úrovni anaerobního prahu nebo pod ní (RCP, VT2)                      </a:t>
            </a:r>
            <a:r>
              <a:rPr lang="cs-CZ" sz="2000" dirty="0"/>
              <a:t>Tato hodnota </a:t>
            </a:r>
            <a:r>
              <a:rPr lang="cs-CZ" sz="2000" dirty="0">
                <a:solidFill>
                  <a:srgbClr val="00B0F0"/>
                </a:solidFill>
              </a:rPr>
              <a:t>odpovídá hodnotám vyšším než 60 % VO</a:t>
            </a:r>
            <a:r>
              <a:rPr lang="cs-CZ" sz="2000" baseline="-25000" dirty="0">
                <a:solidFill>
                  <a:srgbClr val="00B0F0"/>
                </a:solidFill>
              </a:rPr>
              <a:t>2max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U takto nastavené intenzity dochází k </a:t>
            </a:r>
            <a:r>
              <a:rPr lang="cs-CZ" sz="2000" b="1" dirty="0">
                <a:solidFill>
                  <a:srgbClr val="00B050"/>
                </a:solidFill>
              </a:rPr>
              <a:t>pozitivním účinkům na lidský organismus, např. zvýšení senzitivity inzulínových receptorů, snížení glykémie, nižší produkci L DL-cholesterolu, zvýšené produkci HDL-cholesterolu, úpravě hodnot krevního tlaku</a:t>
            </a:r>
            <a:r>
              <a:rPr lang="cs-CZ" sz="2000" dirty="0"/>
              <a:t> a dalším.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/>
              <a:t>Při preskripci </a:t>
            </a:r>
            <a:r>
              <a:rPr lang="cs-CZ" sz="2000" u="sng" dirty="0"/>
              <a:t>pracujeme s měřitelnými veličinami</a:t>
            </a:r>
            <a:r>
              <a:rPr lang="cs-CZ" sz="2000" dirty="0"/>
              <a:t>, které nám pomohou zjistit, na jaké úrovni intenzity zátěže se u daného pacienta při tréninku pohybujeme. </a:t>
            </a:r>
            <a:r>
              <a:rPr lang="cs-CZ" sz="2000" u="sng" dirty="0"/>
              <a:t>Hodnotíme </a:t>
            </a:r>
            <a:r>
              <a:rPr lang="cs-CZ" sz="2000" u="sng" dirty="0" err="1"/>
              <a:t>hemodynamické</a:t>
            </a:r>
            <a:r>
              <a:rPr lang="cs-CZ" sz="2000" u="sng" dirty="0"/>
              <a:t> ukazatele (SF a TK), saturaci krve kyslíkem a mnoho dalších ukazatelů </a:t>
            </a:r>
            <a:r>
              <a:rPr lang="cs-CZ" sz="2000" dirty="0"/>
              <a:t>(např. výkon ve wattech, sklon běžeckého pásu, hmotnost závaží při tréninku na posilovacích strojích v kilogramech apod.).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EBDA034-ABFC-13C2-1E11-229C02441483}"/>
              </a:ext>
            </a:extLst>
          </p:cNvPr>
          <p:cNvSpPr/>
          <p:nvPr/>
        </p:nvSpPr>
        <p:spPr>
          <a:xfrm>
            <a:off x="2907631" y="2879558"/>
            <a:ext cx="753979" cy="372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7B176E7A-5FD5-6E4E-0A2E-0326E0BFD719}"/>
              </a:ext>
            </a:extLst>
          </p:cNvPr>
          <p:cNvSpPr/>
          <p:nvPr/>
        </p:nvSpPr>
        <p:spPr>
          <a:xfrm>
            <a:off x="7118685" y="3308684"/>
            <a:ext cx="421105" cy="70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97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Intenzita zátěže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391653"/>
            <a:ext cx="11790485" cy="539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Metody stanovení intenzity aerobní zátěže</a:t>
            </a:r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3200" b="1" dirty="0">
                <a:solidFill>
                  <a:srgbClr val="00B0F0"/>
                </a:solidFill>
              </a:rPr>
              <a:t>Nejběžnějším způsobem určení intenzity aerobní zátěže je výpočet tréninkové srdeční frekvence (TSF).</a:t>
            </a: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sz="2000" dirty="0"/>
              <a:t>V zahraniční literatuře se používá termín „</a:t>
            </a:r>
            <a:r>
              <a:rPr lang="cs-CZ" sz="2000" dirty="0" err="1"/>
              <a:t>target</a:t>
            </a:r>
            <a:r>
              <a:rPr lang="cs-CZ" sz="2000" dirty="0"/>
              <a:t> </a:t>
            </a:r>
            <a:r>
              <a:rPr lang="cs-CZ" sz="2000" dirty="0" err="1"/>
              <a:t>heart</a:t>
            </a:r>
            <a:r>
              <a:rPr lang="cs-CZ" sz="2000" dirty="0"/>
              <a:t> </a:t>
            </a:r>
            <a:r>
              <a:rPr lang="cs-CZ" sz="2000" dirty="0" err="1"/>
              <a:t>rate</a:t>
            </a:r>
            <a:r>
              <a:rPr lang="cs-CZ" sz="2000" dirty="0"/>
              <a:t>“ (THR). </a:t>
            </a: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r>
              <a:rPr lang="cs-CZ" sz="4000" b="1" u="sng" dirty="0">
                <a:solidFill>
                  <a:srgbClr val="FF0000"/>
                </a:solidFill>
              </a:rPr>
              <a:t>1. KROK: </a:t>
            </a:r>
            <a:r>
              <a:rPr lang="cs-CZ" sz="2000" u="sng" dirty="0"/>
              <a:t>Pro tento výpočet </a:t>
            </a:r>
            <a:r>
              <a:rPr lang="cs-CZ" sz="2000" b="1" u="sng" dirty="0">
                <a:solidFill>
                  <a:srgbClr val="FF0000"/>
                </a:solidFill>
              </a:rPr>
              <a:t>potřebujeme stanovit maximální srdeční frekvenci </a:t>
            </a:r>
            <a:r>
              <a:rPr lang="cs-CZ" sz="2000" b="1" dirty="0">
                <a:solidFill>
                  <a:srgbClr val="FF0000"/>
                </a:solidFill>
              </a:rPr>
              <a:t>(</a:t>
            </a:r>
            <a:r>
              <a:rPr lang="cs-CZ" sz="2000" b="1" dirty="0" err="1">
                <a:solidFill>
                  <a:srgbClr val="FF0000"/>
                </a:solidFill>
              </a:rPr>
              <a:t>SF</a:t>
            </a:r>
            <a:r>
              <a:rPr lang="cs-CZ" sz="2000" b="1" baseline="-25000" dirty="0" err="1">
                <a:solidFill>
                  <a:srgbClr val="FF0000"/>
                </a:solidFill>
              </a:rPr>
              <a:t>max</a:t>
            </a:r>
            <a:r>
              <a:rPr lang="cs-CZ" sz="2000" b="1" dirty="0">
                <a:solidFill>
                  <a:srgbClr val="FF0000"/>
                </a:solidFill>
              </a:rPr>
              <a:t>):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▶ </a:t>
            </a:r>
            <a:r>
              <a:rPr lang="cs-CZ" sz="2000" dirty="0">
                <a:solidFill>
                  <a:srgbClr val="00B0F0"/>
                </a:solidFill>
              </a:rPr>
              <a:t>prostým výpočtem </a:t>
            </a:r>
            <a:r>
              <a:rPr lang="cs-CZ" sz="2000" dirty="0" err="1"/>
              <a:t>SFmax</a:t>
            </a:r>
            <a:r>
              <a:rPr lang="cs-CZ" sz="2000" dirty="0"/>
              <a:t> = 206,7 – 0,67 × věk </a:t>
            </a:r>
          </a:p>
          <a:p>
            <a:pPr marL="0" indent="0">
              <a:buNone/>
            </a:pPr>
            <a:r>
              <a:rPr lang="cs-CZ" sz="2000" dirty="0"/>
              <a:t>▶ na základě výsledků </a:t>
            </a:r>
            <a:r>
              <a:rPr lang="cs-CZ" sz="2000" dirty="0">
                <a:solidFill>
                  <a:srgbClr val="00B0F0"/>
                </a:solidFill>
              </a:rPr>
              <a:t>zátěžového testu jako nejvyšší srdeční frekvenci dosaženou před ukončením zátěžového testu</a:t>
            </a:r>
            <a:r>
              <a:rPr lang="cs-CZ" sz="2000" dirty="0"/>
              <a:t> kvůli subjektivnímu vyčerpání nebo objektivním symptomům.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03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Intenzita zátěže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106905"/>
            <a:ext cx="11790485" cy="568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Metody stanovení intenzity aerobní zátěže</a:t>
            </a:r>
          </a:p>
          <a:p>
            <a:pPr marL="0" indent="0">
              <a:buNone/>
            </a:pPr>
            <a:r>
              <a:rPr lang="cs-CZ" sz="4000" b="1" u="sng" dirty="0">
                <a:solidFill>
                  <a:srgbClr val="FF0000"/>
                </a:solidFill>
              </a:rPr>
              <a:t>2. KROK: </a:t>
            </a:r>
            <a:r>
              <a:rPr lang="cs-CZ" sz="2000" b="1" u="sng" dirty="0">
                <a:solidFill>
                  <a:srgbClr val="FF0000"/>
                </a:solidFill>
              </a:rPr>
              <a:t>Tréninková srdeční frekvence může být stanovena několika metodami: </a:t>
            </a:r>
          </a:p>
          <a:p>
            <a:pPr marL="0" indent="0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/>
              <a:t>▶ </a:t>
            </a:r>
            <a:r>
              <a:rPr lang="cs-CZ" sz="2000" b="1" dirty="0">
                <a:solidFill>
                  <a:srgbClr val="00B0F0"/>
                </a:solidFill>
              </a:rPr>
              <a:t>na úrovni anaerobního prahu (SF</a:t>
            </a:r>
            <a:r>
              <a:rPr lang="cs-CZ" sz="2000" b="1" baseline="-25000" dirty="0">
                <a:solidFill>
                  <a:srgbClr val="00B0F0"/>
                </a:solidFill>
              </a:rPr>
              <a:t>RCP</a:t>
            </a:r>
            <a:r>
              <a:rPr lang="cs-CZ" sz="2000" b="1" dirty="0">
                <a:solidFill>
                  <a:srgbClr val="00B0F0"/>
                </a:solidFill>
              </a:rPr>
              <a:t> , SF</a:t>
            </a:r>
            <a:r>
              <a:rPr lang="cs-CZ" sz="2000" b="1" baseline="-25000" dirty="0">
                <a:solidFill>
                  <a:srgbClr val="00B0F0"/>
                </a:solidFill>
              </a:rPr>
              <a:t>VT2</a:t>
            </a:r>
            <a:r>
              <a:rPr lang="cs-CZ" sz="2000" b="1" dirty="0">
                <a:solidFill>
                  <a:srgbClr val="00B0F0"/>
                </a:solidFill>
              </a:rPr>
              <a:t>); </a:t>
            </a:r>
          </a:p>
          <a:p>
            <a:pPr marL="0" indent="0">
              <a:buNone/>
            </a:pPr>
            <a:r>
              <a:rPr lang="cs-CZ" sz="2000" dirty="0"/>
              <a:t>▶ jako </a:t>
            </a:r>
            <a:r>
              <a:rPr lang="cs-CZ" sz="2000" b="1" dirty="0">
                <a:solidFill>
                  <a:srgbClr val="00B0F0"/>
                </a:solidFill>
              </a:rPr>
              <a:t>procento maximální srdeční frekvence (% </a:t>
            </a:r>
            <a:r>
              <a:rPr lang="cs-CZ" sz="2000" b="1" dirty="0" err="1">
                <a:solidFill>
                  <a:srgbClr val="00B0F0"/>
                </a:solidFill>
              </a:rPr>
              <a:t>SF</a:t>
            </a:r>
            <a:r>
              <a:rPr lang="cs-CZ" sz="2000" b="1" baseline="-25000" dirty="0" err="1">
                <a:solidFill>
                  <a:srgbClr val="00B0F0"/>
                </a:solidFill>
              </a:rPr>
              <a:t>max</a:t>
            </a:r>
            <a:r>
              <a:rPr lang="cs-CZ" sz="2000" b="1" baseline="-25000" dirty="0">
                <a:solidFill>
                  <a:srgbClr val="00B0F0"/>
                </a:solidFill>
              </a:rPr>
              <a:t>/</a:t>
            </a:r>
            <a:r>
              <a:rPr lang="cs-CZ" sz="2000" b="1" baseline="-25000" dirty="0" err="1">
                <a:solidFill>
                  <a:srgbClr val="00B0F0"/>
                </a:solidFill>
              </a:rPr>
              <a:t>peak</a:t>
            </a:r>
            <a:r>
              <a:rPr lang="cs-CZ" sz="2000" b="1" dirty="0">
                <a:solidFill>
                  <a:srgbClr val="00B0F0"/>
                </a:solidFill>
              </a:rPr>
              <a:t>), </a:t>
            </a:r>
          </a:p>
          <a:p>
            <a:pPr marL="0" indent="0">
              <a:buNone/>
            </a:pPr>
            <a:r>
              <a:rPr lang="cs-CZ" sz="2000" dirty="0"/>
              <a:t>▶ jako </a:t>
            </a:r>
            <a:r>
              <a:rPr lang="cs-CZ" sz="2000" b="1" dirty="0">
                <a:solidFill>
                  <a:srgbClr val="00B0F0"/>
                </a:solidFill>
              </a:rPr>
              <a:t>procento rezervy srdeční frekvence (HRR) </a:t>
            </a:r>
            <a:r>
              <a:rPr lang="cs-CZ" sz="2000" dirty="0" err="1"/>
              <a:t>Karvonenovou</a:t>
            </a:r>
            <a:r>
              <a:rPr lang="cs-CZ" sz="2000" dirty="0"/>
              <a:t> metodou s použitím vzorce: </a:t>
            </a:r>
          </a:p>
          <a:p>
            <a:pPr marL="0" indent="0" algn="ctr">
              <a:buNone/>
            </a:pPr>
            <a:r>
              <a:rPr lang="cs-CZ" sz="3200" b="1" dirty="0">
                <a:solidFill>
                  <a:srgbClr val="00B050"/>
                </a:solidFill>
              </a:rPr>
              <a:t>TSF = [(</a:t>
            </a:r>
            <a:r>
              <a:rPr lang="cs-CZ" sz="3200" b="1" dirty="0" err="1">
                <a:solidFill>
                  <a:srgbClr val="00B050"/>
                </a:solidFill>
              </a:rPr>
              <a:t>SF</a:t>
            </a:r>
            <a:r>
              <a:rPr lang="cs-CZ" sz="3200" b="1" baseline="-25000" dirty="0" err="1">
                <a:solidFill>
                  <a:srgbClr val="00B050"/>
                </a:solidFill>
              </a:rPr>
              <a:t>max</a:t>
            </a:r>
            <a:r>
              <a:rPr lang="cs-CZ" sz="3200" b="1" baseline="-25000" dirty="0">
                <a:solidFill>
                  <a:srgbClr val="00B050"/>
                </a:solidFill>
              </a:rPr>
              <a:t>/</a:t>
            </a:r>
            <a:r>
              <a:rPr lang="cs-CZ" sz="3200" b="1" baseline="-25000" dirty="0" err="1">
                <a:solidFill>
                  <a:srgbClr val="00B050"/>
                </a:solidFill>
              </a:rPr>
              <a:t>peak</a:t>
            </a:r>
            <a:r>
              <a:rPr lang="cs-CZ" sz="3200" b="1" baseline="-25000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00B050"/>
                </a:solidFill>
              </a:rPr>
              <a:t>– </a:t>
            </a:r>
            <a:r>
              <a:rPr lang="cs-CZ" sz="3200" b="1" dirty="0" err="1">
                <a:solidFill>
                  <a:srgbClr val="00B050"/>
                </a:solidFill>
              </a:rPr>
              <a:t>SF</a:t>
            </a:r>
            <a:r>
              <a:rPr lang="cs-CZ" sz="3200" b="1" baseline="-25000" dirty="0" err="1">
                <a:solidFill>
                  <a:srgbClr val="00B050"/>
                </a:solidFill>
              </a:rPr>
              <a:t>klid</a:t>
            </a:r>
            <a:r>
              <a:rPr lang="cs-CZ" sz="3200" b="1" dirty="0">
                <a:solidFill>
                  <a:srgbClr val="00B050"/>
                </a:solidFill>
              </a:rPr>
              <a:t>) × (% cílové intenzity / 100)] + </a:t>
            </a:r>
            <a:r>
              <a:rPr lang="cs-CZ" sz="3200" b="1" dirty="0" err="1">
                <a:solidFill>
                  <a:srgbClr val="00B050"/>
                </a:solidFill>
              </a:rPr>
              <a:t>SF</a:t>
            </a:r>
            <a:r>
              <a:rPr lang="cs-CZ" sz="3200" b="1" baseline="-25000" dirty="0" err="1">
                <a:solidFill>
                  <a:srgbClr val="00B050"/>
                </a:solidFill>
              </a:rPr>
              <a:t>klid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Při preskripci pohybové aktivity v preventivních intervencích se nejčastěji používá metoda stanovení HRR. </a:t>
            </a:r>
          </a:p>
          <a:p>
            <a:pPr marL="0" indent="0">
              <a:buNone/>
            </a:pPr>
            <a:r>
              <a:rPr lang="cs-CZ" sz="2000" dirty="0"/>
              <a:t>U programů </a:t>
            </a:r>
            <a:r>
              <a:rPr lang="cs-CZ" sz="2000" dirty="0">
                <a:solidFill>
                  <a:srgbClr val="00B0F0"/>
                </a:solidFill>
              </a:rPr>
              <a:t>kardiovaskulární rehabilitace a rehabilitačních tréninkových programů pro vysoce rizikové jedince </a:t>
            </a:r>
            <a:r>
              <a:rPr lang="cs-CZ" sz="2000" dirty="0"/>
              <a:t>(jedince s komorbiditami) dáváme přednost citlivějšímu </a:t>
            </a:r>
            <a:r>
              <a:rPr lang="cs-CZ" sz="2000" dirty="0">
                <a:solidFill>
                  <a:srgbClr val="00B0F0"/>
                </a:solidFill>
              </a:rPr>
              <a:t>stanovení TSF na úrovni anaerobního prahu</a:t>
            </a:r>
            <a:r>
              <a:rPr lang="cs-CZ" sz="2000" dirty="0"/>
              <a:t>.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7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Intenzita zátěže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106905"/>
            <a:ext cx="11790485" cy="568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Metody stanovení intenzity aerobní zátěže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CB39D6-14EA-64D7-4056-191A392A6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88" t="48553" r="31515" b="27609"/>
          <a:stretch/>
        </p:blipFill>
        <p:spPr>
          <a:xfrm>
            <a:off x="838200" y="1601775"/>
            <a:ext cx="9919853" cy="48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Progrese aerobního tréninku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106905"/>
            <a:ext cx="11790485" cy="45599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Cílem začátečního stádia</a:t>
            </a:r>
            <a:r>
              <a:rPr lang="cs-CZ" sz="2000" dirty="0"/>
              <a:t> je </a:t>
            </a:r>
            <a:r>
              <a:rPr lang="cs-CZ" sz="2000" dirty="0">
                <a:solidFill>
                  <a:srgbClr val="00B0F0"/>
                </a:solidFill>
              </a:rPr>
              <a:t>zjištění, jak nemocný reaguje </a:t>
            </a:r>
            <a:r>
              <a:rPr lang="cs-CZ" sz="2000" dirty="0" err="1">
                <a:solidFill>
                  <a:srgbClr val="00B0F0"/>
                </a:solidFill>
              </a:rPr>
              <a:t>hemodynamicky</a:t>
            </a:r>
            <a:r>
              <a:rPr lang="cs-CZ" sz="2000" dirty="0">
                <a:solidFill>
                  <a:srgbClr val="00B0F0"/>
                </a:solidFill>
              </a:rPr>
              <a:t> a jak je schopen snášet trénink nízké intenzity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/>
              <a:t>Tato fáze zahrnuje také zlepšení koordinace a flexibility a rovněž rozvoj vnímání tréninkové intenzity pacientem. </a:t>
            </a:r>
          </a:p>
          <a:p>
            <a:pPr marL="0" indent="0">
              <a:buNone/>
            </a:pPr>
            <a:r>
              <a:rPr lang="cs-CZ" sz="2000" dirty="0"/>
              <a:t>Zvláštní pozornost věnujeme fyzicky neaktivním a starším pacientům.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 této fázi udržujeme </a:t>
            </a:r>
            <a:r>
              <a:rPr lang="cs-CZ" sz="2000" dirty="0">
                <a:solidFill>
                  <a:srgbClr val="00B0F0"/>
                </a:solidFill>
              </a:rPr>
              <a:t>intenzitu tréninku na nízké úrovni</a:t>
            </a:r>
            <a:r>
              <a:rPr lang="cs-CZ" sz="2000" dirty="0"/>
              <a:t>. </a:t>
            </a:r>
            <a:r>
              <a:rPr lang="cs-CZ" sz="2000" dirty="0">
                <a:solidFill>
                  <a:srgbClr val="00B0F0"/>
                </a:solidFill>
              </a:rPr>
              <a:t>Podle symptomů a klinického stavu můžeme tréninkové jednotky prodlužovat (např. z 20 na 30 min).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Délka této fáze závisí na pacientově klinickém stavu, zátěžové toleranci, symptomech při tréninku a </a:t>
            </a:r>
            <a:r>
              <a:rPr lang="cs-CZ" sz="2000" dirty="0" err="1"/>
              <a:t>hemodynamických</a:t>
            </a:r>
            <a:r>
              <a:rPr lang="cs-CZ" sz="2000" dirty="0"/>
              <a:t> reakcích, </a:t>
            </a:r>
            <a:r>
              <a:rPr lang="cs-CZ" sz="2000" dirty="0">
                <a:solidFill>
                  <a:srgbClr val="00B0F0"/>
                </a:solidFill>
              </a:rPr>
              <a:t>neměla by však přesáhnout 4 až 6 tréninkových jednotek během 1 až 2 týdnů. </a:t>
            </a:r>
          </a:p>
          <a:p>
            <a:pPr marL="0" indent="0">
              <a:buNone/>
            </a:pP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9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Progrese aerobního tréninku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106905"/>
            <a:ext cx="11790485" cy="53861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Cílem stádia zlepšení </a:t>
            </a:r>
            <a:r>
              <a:rPr lang="cs-CZ" sz="2000" dirty="0"/>
              <a:t>je </a:t>
            </a:r>
            <a:r>
              <a:rPr lang="cs-CZ" sz="2000" dirty="0">
                <a:solidFill>
                  <a:srgbClr val="00B0F0"/>
                </a:solidFill>
              </a:rPr>
              <a:t>postupné navyšování tréninkové intenzity</a:t>
            </a:r>
            <a:r>
              <a:rPr lang="cs-CZ" sz="2000" dirty="0"/>
              <a:t> a dalších komponent fyzické zdatnosti. </a:t>
            </a:r>
          </a:p>
          <a:p>
            <a:pPr marL="0" indent="0">
              <a:buNone/>
            </a:pPr>
            <a:r>
              <a:rPr lang="cs-CZ" sz="2000" dirty="0"/>
              <a:t>Během této fáze by měla být intenzita tréninku postupně a cíleně </a:t>
            </a:r>
            <a:r>
              <a:rPr lang="cs-CZ" sz="2000" dirty="0">
                <a:solidFill>
                  <a:srgbClr val="00B0F0"/>
                </a:solidFill>
              </a:rPr>
              <a:t>navyšována s ohledem na postupné dosažení tréninkové intenzity stanovené vstupním zátěžovým testem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Délku tréninku je možné prodloužit na 30 až 60 minut, frekvenci tréninků je možné zvýšit tak, že bude trénink realizován každý den.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Cílem udržovacího stádia</a:t>
            </a:r>
            <a:r>
              <a:rPr lang="cs-CZ" sz="2000" dirty="0"/>
              <a:t> je </a:t>
            </a:r>
            <a:r>
              <a:rPr lang="cs-CZ" sz="2000" dirty="0">
                <a:solidFill>
                  <a:srgbClr val="00B0F0"/>
                </a:solidFill>
              </a:rPr>
              <a:t>stabilizace a udržení získaného tréninkového efektu po delší časové období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/>
              <a:t>Intenzita, délka a frekvence tréninku mohou být dále navyšovány, pokud nemocný trénink dobře toleruje. </a:t>
            </a:r>
          </a:p>
          <a:p>
            <a:pPr marL="0" indent="0">
              <a:buNone/>
            </a:pPr>
            <a:r>
              <a:rPr lang="cs-CZ" sz="2000" dirty="0"/>
              <a:t>V této fázi je nutné věnovat zvláštní pozornost pacientově </a:t>
            </a:r>
            <a:r>
              <a:rPr lang="cs-CZ" sz="2000" dirty="0">
                <a:solidFill>
                  <a:srgbClr val="00B0F0"/>
                </a:solidFill>
              </a:rPr>
              <a:t>motivaci a informovat ho o nutnosti zvyšování a/ nebo stabilizování jeho pozitivního přístupu k pravidelné fyzické aktivitě a pravidelnému tréninku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/>
              <a:t>Pečlivá instruktáž o pozitivním efektu pravidelné tréninkové aktivity na jednotlivé komponenty rizikových faktorů kardiovaskulárních onemocnění může být cestou, jak zlepšit pozitivní přístup pacienta k pohybově aktivnímu životnímu stylu. </a:t>
            </a: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9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516"/>
            <a:ext cx="10515600" cy="780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Odporový trénink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1106905"/>
            <a:ext cx="11790485" cy="56548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/>
              <a:t>Odporový trénink je </a:t>
            </a:r>
            <a:r>
              <a:rPr lang="cs-CZ" sz="2000" dirty="0">
                <a:solidFill>
                  <a:srgbClr val="00B0F0"/>
                </a:solidFill>
              </a:rPr>
              <a:t>důležitou součástí každé pohybové intervence, přestože aerobní trénink hraje dominantní úlohu. </a:t>
            </a:r>
          </a:p>
          <a:p>
            <a:pPr marL="0" indent="0">
              <a:buNone/>
            </a:pPr>
            <a:r>
              <a:rPr lang="cs-CZ" sz="2000" dirty="0"/>
              <a:t>Jedinci s větší svalovou silou </a:t>
            </a:r>
            <a:r>
              <a:rPr lang="cs-CZ" sz="2000" dirty="0">
                <a:solidFill>
                  <a:srgbClr val="00B0F0"/>
                </a:solidFill>
              </a:rPr>
              <a:t>lépe zvládají vykonávání ADL během činností </a:t>
            </a:r>
            <a:r>
              <a:rPr lang="cs-CZ" sz="2000" dirty="0"/>
              <a:t>(např. úklid, práce v domácnosti, práce na zahradě, kutilství, nošení těžších břemen).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Udržení určitého stupně svalové síly souvisí s udržením optimálního funkčního pohybového stavu v seniorském věku</a:t>
            </a:r>
            <a:r>
              <a:rPr lang="cs-CZ" sz="2000" dirty="0"/>
              <a:t>, kdy se úloha odporového tréninku dostává do popředí zájmu. </a:t>
            </a:r>
          </a:p>
          <a:p>
            <a:pPr marL="0" indent="0">
              <a:buNone/>
            </a:pPr>
            <a:r>
              <a:rPr lang="cs-CZ" sz="2000" dirty="0"/>
              <a:t>Význam </a:t>
            </a:r>
            <a:r>
              <a:rPr lang="cs-CZ" sz="2000" dirty="0">
                <a:solidFill>
                  <a:srgbClr val="00B0F0"/>
                </a:solidFill>
              </a:rPr>
              <a:t>začlenění odporového tréninku do pohybových intervencí je zvláště zdůrazňován </a:t>
            </a:r>
            <a:r>
              <a:rPr lang="cs-CZ" sz="2000" dirty="0"/>
              <a:t>v preskripci pohybové aktivity u </a:t>
            </a:r>
            <a:r>
              <a:rPr lang="cs-CZ" sz="2000" dirty="0">
                <a:solidFill>
                  <a:srgbClr val="00B0F0"/>
                </a:solidFill>
              </a:rPr>
              <a:t>osteoporózy, diabetes </a:t>
            </a:r>
            <a:r>
              <a:rPr lang="cs-CZ" sz="2000" dirty="0" err="1">
                <a:solidFill>
                  <a:srgbClr val="00B0F0"/>
                </a:solidFill>
              </a:rPr>
              <a:t>mellitus</a:t>
            </a:r>
            <a:r>
              <a:rPr lang="cs-CZ" sz="2000" dirty="0">
                <a:solidFill>
                  <a:srgbClr val="00B0F0"/>
                </a:solidFill>
              </a:rPr>
              <a:t> 2. typu a obezity</a:t>
            </a:r>
            <a:r>
              <a:rPr lang="cs-CZ" sz="2000" dirty="0"/>
              <a:t>, kdy v kombinaci s aerobním tréninkem pozitivně ovlivňuje průběh a prognózu těchto onemocnění. </a:t>
            </a:r>
          </a:p>
          <a:p>
            <a:pPr marL="0" indent="0">
              <a:buNone/>
            </a:pPr>
            <a:r>
              <a:rPr lang="cs-CZ" sz="2000" dirty="0"/>
              <a:t>Lidé, kteří celý život pravidelně provozují odporový trénink, v rámci hospitalizace profitují tak, že během kinezioterapie lépe zvládají reedukaci ADL a rychleji se adaptují i v rámci tolerance zátěže během běžných denních činnosti.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Dospělým jedincům je doporučován odporový trénink </a:t>
            </a:r>
            <a:r>
              <a:rPr lang="cs-CZ" sz="2000" b="1" dirty="0">
                <a:solidFill>
                  <a:srgbClr val="00B0F0"/>
                </a:solidFill>
              </a:rPr>
              <a:t>každé hlavní svalové skupiny 2 až 3× týdně s odstupem mezi jednotlivými tréninky stejných svalových skupin alespoň 48 hodin.</a:t>
            </a:r>
          </a:p>
        </p:txBody>
      </p:sp>
    </p:spTree>
    <p:extLst>
      <p:ext uri="{BB962C8B-B14F-4D97-AF65-F5344CB8AC3E}">
        <p14:creationId xmlns:p14="http://schemas.microsoft.com/office/powerpoint/2010/main" val="46438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253"/>
            <a:ext cx="10515600" cy="72189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 Odporový trénink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976544"/>
            <a:ext cx="11790485" cy="5785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V rámci rehabilitačních tréninkových programů a programů kardiovaskulární rehabilitace zařazujeme odporový trénink nejdříve po 4 až 6 tréninkových jednotkách od zahájení celého cyklu pohybové intervence. </a:t>
            </a:r>
          </a:p>
          <a:p>
            <a:pPr marL="0" indent="0">
              <a:buNone/>
            </a:pPr>
            <a:r>
              <a:rPr lang="cs-CZ" sz="1800" dirty="0"/>
              <a:t>Před zahájením odporového tréninku provedeme 1-RM test a během zátěže se vyvarujeme situací se zadržením dechu, kdy dochází k </a:t>
            </a:r>
            <a:r>
              <a:rPr lang="cs-CZ" sz="1800" dirty="0" err="1"/>
              <a:t>Valsalvovu</a:t>
            </a:r>
            <a:r>
              <a:rPr lang="cs-CZ" sz="1800" dirty="0"/>
              <a:t> manévru s výrazným vzestupem hodnot krevního tlaku. </a:t>
            </a:r>
          </a:p>
          <a:p>
            <a:pPr marL="0" indent="0" algn="ctr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FF0000"/>
                </a:solidFill>
              </a:rPr>
              <a:t>Z metodického hlediska doporučuje ACSM následující postup provádění odporového tréninku:</a:t>
            </a:r>
          </a:p>
          <a:p>
            <a:pPr marL="0" indent="0">
              <a:buNone/>
            </a:pPr>
            <a:r>
              <a:rPr lang="cs-CZ" sz="1800" dirty="0"/>
              <a:t>1. </a:t>
            </a:r>
            <a:r>
              <a:rPr lang="cs-CZ" sz="1800" dirty="0">
                <a:solidFill>
                  <a:srgbClr val="FF0000"/>
                </a:solidFill>
              </a:rPr>
              <a:t>V začáteční fázi </a:t>
            </a:r>
            <a:r>
              <a:rPr lang="cs-CZ" sz="1800" dirty="0"/>
              <a:t>odporového tréninku začínat na </a:t>
            </a:r>
            <a:r>
              <a:rPr lang="cs-CZ" sz="1800" dirty="0">
                <a:solidFill>
                  <a:srgbClr val="00B0F0"/>
                </a:solidFill>
              </a:rPr>
              <a:t>velmi nízké intenzitě (&lt; 30 % 1-RM s 5 až 10 opakováními</a:t>
            </a:r>
            <a:r>
              <a:rPr lang="cs-CZ" sz="1800" dirty="0"/>
              <a:t>), aby se naučili správnému provádění pohybů.</a:t>
            </a:r>
          </a:p>
          <a:p>
            <a:pPr marL="0" indent="0">
              <a:buNone/>
            </a:pPr>
            <a:r>
              <a:rPr lang="cs-CZ" sz="1800" dirty="0"/>
              <a:t>Jedná se v podstatě o přípravnou fázi, tzv. „</a:t>
            </a:r>
            <a:r>
              <a:rPr lang="cs-CZ" sz="1800" dirty="0" err="1"/>
              <a:t>pre</a:t>
            </a:r>
            <a:r>
              <a:rPr lang="cs-CZ" sz="1800" dirty="0"/>
              <a:t>-trénink“ před vlastním odporovým tréninkem.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2. </a:t>
            </a:r>
            <a:r>
              <a:rPr lang="cs-CZ" sz="1800" dirty="0">
                <a:solidFill>
                  <a:srgbClr val="FF0000"/>
                </a:solidFill>
              </a:rPr>
              <a:t>Ve fázi získávání svalové vytrvalosti </a:t>
            </a:r>
            <a:r>
              <a:rPr lang="cs-CZ" sz="1800" dirty="0"/>
              <a:t>by se zátěž měla postupně zvyšovat z </a:t>
            </a:r>
            <a:r>
              <a:rPr lang="cs-CZ" sz="1800" dirty="0">
                <a:solidFill>
                  <a:srgbClr val="00B0F0"/>
                </a:solidFill>
              </a:rPr>
              <a:t>30 % na 50 % 1-RM s 12 až 25 opakováními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3. </a:t>
            </a:r>
            <a:r>
              <a:rPr lang="cs-CZ" sz="1800" dirty="0">
                <a:solidFill>
                  <a:srgbClr val="FF0000"/>
                </a:solidFill>
              </a:rPr>
              <a:t>Ve fázi získávání svalové hmoty </a:t>
            </a:r>
            <a:r>
              <a:rPr lang="cs-CZ" sz="1800" dirty="0"/>
              <a:t>by se měla zátěž postupně zvyšovat (</a:t>
            </a:r>
            <a:r>
              <a:rPr lang="cs-CZ" sz="1800" dirty="0">
                <a:solidFill>
                  <a:srgbClr val="00B0F0"/>
                </a:solidFill>
              </a:rPr>
              <a:t>30 až 50 %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1-RM a dále až na 60 % 1-RM) s 8 až 15 opakováními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 každou svalovou skupinu (každý cvik) můžeme zařadit 2 až 4 série, mezi jednotlivými sériemi dodržujeme pauzu 2 až 3 minuty.</a:t>
            </a:r>
          </a:p>
        </p:txBody>
      </p:sp>
    </p:spTree>
    <p:extLst>
      <p:ext uri="{BB962C8B-B14F-4D97-AF65-F5344CB8AC3E}">
        <p14:creationId xmlns:p14="http://schemas.microsoft.com/office/powerpoint/2010/main" val="361695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3600" b="1" dirty="0">
                <a:solidFill>
                  <a:srgbClr val="C00000"/>
                </a:solidFill>
              </a:rPr>
              <a:t>Preskripce pohybové aktivity v </a:t>
            </a:r>
            <a:r>
              <a:rPr lang="cs-CZ" sz="3600" b="1" dirty="0" err="1">
                <a:solidFill>
                  <a:srgbClr val="C00000"/>
                </a:solidFill>
              </a:rPr>
              <a:t>obezitologii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910389"/>
            <a:ext cx="10879667" cy="5752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400" dirty="0"/>
          </a:p>
          <a:p>
            <a:pPr marL="0" indent="0" algn="l">
              <a:buNone/>
            </a:pPr>
            <a:r>
              <a:rPr lang="cs-CZ" sz="1600" dirty="0"/>
              <a:t>1. </a:t>
            </a:r>
            <a:r>
              <a:rPr lang="cs-CZ" sz="1600" dirty="0">
                <a:solidFill>
                  <a:srgbClr val="00B0F0"/>
                </a:solidFill>
              </a:rPr>
              <a:t>Fyzická aktivita aerobního charakteru = stěžejní součástí redukčních režimů u obézních jedinců. </a:t>
            </a:r>
          </a:p>
          <a:p>
            <a:pPr marL="0" indent="0" algn="l">
              <a:buNone/>
            </a:pPr>
            <a:r>
              <a:rPr lang="cs-CZ" sz="1600" dirty="0"/>
              <a:t>2. </a:t>
            </a:r>
            <a:r>
              <a:rPr lang="cs-CZ" sz="1600" dirty="0">
                <a:solidFill>
                  <a:srgbClr val="00B0F0"/>
                </a:solidFill>
              </a:rPr>
              <a:t>Zvýšení energetického výdeje pohybovou aktivitou + redukční dieta = negativní energetická bilance</a:t>
            </a:r>
          </a:p>
          <a:p>
            <a:pPr algn="l">
              <a:buFontTx/>
              <a:buChar char="-"/>
            </a:pPr>
            <a:r>
              <a:rPr lang="cs-CZ" sz="1600" dirty="0"/>
              <a:t>působí redukci tukových zásob</a:t>
            </a:r>
          </a:p>
          <a:p>
            <a:pPr algn="l">
              <a:buFontTx/>
              <a:buChar char="-"/>
            </a:pPr>
            <a:r>
              <a:rPr lang="cs-CZ" sz="1600" dirty="0"/>
              <a:t>současně brání úbytku aktivní tělesné hmoty, ke kterému dochází při nízkoenergetické dietě </a:t>
            </a:r>
          </a:p>
          <a:p>
            <a:pPr marL="0" indent="0" algn="l">
              <a:buNone/>
            </a:pPr>
            <a:endParaRPr lang="cs-CZ" sz="1600" i="1" dirty="0"/>
          </a:p>
          <a:p>
            <a:pPr marL="0" indent="0" algn="l">
              <a:buNone/>
            </a:pPr>
            <a:r>
              <a:rPr lang="cs-CZ" sz="1500" i="1" dirty="0">
                <a:solidFill>
                  <a:srgbClr val="92D050"/>
                </a:solidFill>
              </a:rPr>
              <a:t>Úbytek svalové hmoty je při této dietě bez fyzické aktivity doprovázen poklesem klidového energetického výdeje (REE), což snižuje výsledný efekt redukční léčby. </a:t>
            </a:r>
          </a:p>
          <a:p>
            <a:pPr marL="0" indent="0" algn="l">
              <a:buNone/>
            </a:pPr>
            <a:r>
              <a:rPr lang="cs-CZ" sz="1600" dirty="0">
                <a:solidFill>
                  <a:srgbClr val="FF0000"/>
                </a:solidFill>
              </a:rPr>
              <a:t>Energetický výdej 6 300–8 400 </a:t>
            </a:r>
            <a:r>
              <a:rPr lang="cs-CZ" sz="1600" dirty="0" err="1">
                <a:solidFill>
                  <a:srgbClr val="FF0000"/>
                </a:solidFill>
              </a:rPr>
              <a:t>kJ</a:t>
            </a:r>
            <a:r>
              <a:rPr lang="cs-CZ" sz="1600" dirty="0">
                <a:solidFill>
                  <a:srgbClr val="FF0000"/>
                </a:solidFill>
              </a:rPr>
              <a:t> (1 500–2 000 kcal) za týden spojený s fyzickou aktivitou  - význam pro udržení hmotnosti </a:t>
            </a:r>
            <a:r>
              <a:rPr lang="cs-CZ" sz="1600" dirty="0"/>
              <a:t>(může alespoň zabránit jejímu dalšímu přírůstku). </a:t>
            </a:r>
          </a:p>
          <a:p>
            <a:pPr marL="0" indent="0" algn="l">
              <a:buNone/>
            </a:pPr>
            <a:r>
              <a:rPr lang="en-US" sz="1100" dirty="0" err="1"/>
              <a:t>Fogelholm</a:t>
            </a:r>
            <a:r>
              <a:rPr lang="en-US" sz="1100" dirty="0"/>
              <a:t> M, </a:t>
            </a:r>
            <a:r>
              <a:rPr lang="en-US" sz="1100" dirty="0" err="1"/>
              <a:t>Kukkonen-Harjula</a:t>
            </a:r>
            <a:r>
              <a:rPr lang="en-US" sz="1100" dirty="0"/>
              <a:t> K. Does physical activity prevent weight gain – a systematic review. </a:t>
            </a:r>
            <a:r>
              <a:rPr lang="en-US" sz="1100" dirty="0" err="1"/>
              <a:t>Obes</a:t>
            </a:r>
            <a:r>
              <a:rPr lang="en-US" sz="1100" dirty="0"/>
              <a:t> Rev 2000; 1: 95–111.</a:t>
            </a:r>
            <a:endParaRPr lang="cs-CZ" sz="1600" dirty="0"/>
          </a:p>
          <a:p>
            <a:pPr marL="0" indent="0" algn="l">
              <a:buNone/>
            </a:pPr>
            <a:endParaRPr lang="cs-CZ" sz="1600" dirty="0"/>
          </a:p>
          <a:p>
            <a:pPr marL="0" indent="0" algn="l">
              <a:buNone/>
            </a:pPr>
            <a:r>
              <a:rPr lang="cs-CZ" sz="1600" dirty="0"/>
              <a:t>3. Význam energetického výdeje pro změny v tělesné hmotnosti, lipidovém spektru i množství tělesného tuku ukazuje analýza výsledků epidemiologických studií.</a:t>
            </a:r>
          </a:p>
          <a:p>
            <a:pPr marL="0" indent="0" algn="l">
              <a:buNone/>
            </a:pPr>
            <a:r>
              <a:rPr lang="cs-CZ" sz="1600" dirty="0"/>
              <a:t>Zlepšení těchto parametrů lze docílit většinou dobře organizovanými rehabilitačními programy v trvání 16–24 týdnů, při frekvenci cvičení 3krát týdně o intenzitě 50–70% VO</a:t>
            </a:r>
            <a:r>
              <a:rPr lang="cs-CZ" sz="1600" baseline="-25000" dirty="0"/>
              <a:t>2</a:t>
            </a:r>
            <a:r>
              <a:rPr lang="cs-CZ" sz="1600" dirty="0"/>
              <a:t>max a trvání 40 min</a:t>
            </a:r>
          </a:p>
          <a:p>
            <a:pPr marL="0" indent="0" algn="l">
              <a:buNone/>
            </a:pPr>
            <a:endParaRPr lang="cs-CZ" sz="1600" dirty="0"/>
          </a:p>
          <a:p>
            <a:pPr marL="0" indent="0" algn="l">
              <a:buNone/>
            </a:pPr>
            <a:r>
              <a:rPr lang="cs-CZ" sz="1600" dirty="0"/>
              <a:t>4. </a:t>
            </a:r>
            <a:r>
              <a:rPr lang="cs-CZ" sz="1600" dirty="0">
                <a:solidFill>
                  <a:srgbClr val="00B0F0"/>
                </a:solidFill>
              </a:rPr>
              <a:t>Redukce tukové tkáně vlivem fyzické aktivity u obézních - zvýšenou oxidací tuků a snížením aktivity lipoproteinové lipázy. </a:t>
            </a:r>
          </a:p>
          <a:p>
            <a:pPr algn="l">
              <a:buFontTx/>
              <a:buChar char="-"/>
            </a:pPr>
            <a:r>
              <a:rPr lang="cs-CZ" sz="1600" dirty="0"/>
              <a:t>při aerobním tréninku o nízké a střední intenzitě (40–60 % maximální aerobní kapacity)</a:t>
            </a:r>
          </a:p>
          <a:p>
            <a:pPr algn="l">
              <a:buFontTx/>
              <a:buChar char="-"/>
            </a:pPr>
            <a:r>
              <a:rPr lang="cs-CZ" sz="1600" dirty="0"/>
              <a:t>lépe a více využíván tuk jako zdroj energie a jehož zásobní kapacita je téměř neomezená</a:t>
            </a:r>
          </a:p>
          <a:p>
            <a:pPr algn="l">
              <a:buFontTx/>
              <a:buChar char="-"/>
            </a:pPr>
            <a:r>
              <a:rPr lang="cs-CZ" sz="1600" dirty="0"/>
              <a:t>trénink vysoké intenzity - pokrývají sacharidy více než 65 % energetických nároků</a:t>
            </a:r>
          </a:p>
          <a:p>
            <a:pPr marL="0" indent="0" algn="l">
              <a:buNone/>
            </a:pPr>
            <a:endParaRPr lang="cs-CZ" sz="1400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B791CEBB-BB69-A5D2-F5E4-4AA8F9D567F5}"/>
              </a:ext>
            </a:extLst>
          </p:cNvPr>
          <p:cNvSpPr/>
          <p:nvPr/>
        </p:nvSpPr>
        <p:spPr>
          <a:xfrm>
            <a:off x="6805863" y="2386263"/>
            <a:ext cx="175821" cy="312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98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253"/>
            <a:ext cx="10515600" cy="72189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</a:t>
            </a:r>
            <a:r>
              <a:rPr lang="cs-CZ" sz="4000" b="1" dirty="0">
                <a:solidFill>
                  <a:srgbClr val="00B050"/>
                </a:solidFill>
              </a:rPr>
              <a:t>3.2.4 Metodika tréninkového programu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10C9BC-33AD-42D9-BA75-F6938286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7" y="976544"/>
            <a:ext cx="11790485" cy="5785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Tréninková jednotka</a:t>
            </a:r>
          </a:p>
          <a:p>
            <a:pPr marL="0" indent="0">
              <a:buNone/>
            </a:pPr>
            <a:endParaRPr lang="cs-CZ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</a:rPr>
              <a:t>Tréninková jednotka </a:t>
            </a:r>
            <a:r>
              <a:rPr lang="cs-CZ" sz="1800" dirty="0"/>
              <a:t>se skládá z několika částí: </a:t>
            </a:r>
          </a:p>
          <a:p>
            <a:r>
              <a:rPr lang="cs-CZ" sz="1800" dirty="0">
                <a:solidFill>
                  <a:srgbClr val="00B050"/>
                </a:solidFill>
              </a:rPr>
              <a:t>zahřívací části („</a:t>
            </a:r>
            <a:r>
              <a:rPr lang="cs-CZ" sz="1800" dirty="0" err="1">
                <a:solidFill>
                  <a:srgbClr val="00B050"/>
                </a:solidFill>
              </a:rPr>
              <a:t>warm</a:t>
            </a:r>
            <a:r>
              <a:rPr lang="cs-CZ" sz="1800" dirty="0">
                <a:solidFill>
                  <a:srgbClr val="00B050"/>
                </a:solidFill>
              </a:rPr>
              <a:t> up“) v délce 5 až 15 minut</a:t>
            </a:r>
            <a:r>
              <a:rPr lang="cs-CZ" sz="1800" dirty="0"/>
              <a:t>, </a:t>
            </a:r>
          </a:p>
          <a:p>
            <a:r>
              <a:rPr lang="cs-CZ" sz="1800" dirty="0">
                <a:solidFill>
                  <a:srgbClr val="00B050"/>
                </a:solidFill>
              </a:rPr>
              <a:t>hlavní části formou aerobního tréninku v délce 20 až 60 minut </a:t>
            </a:r>
            <a:r>
              <a:rPr lang="cs-CZ" sz="1800" dirty="0"/>
              <a:t>a </a:t>
            </a:r>
            <a:r>
              <a:rPr lang="cs-CZ" sz="1800" dirty="0">
                <a:solidFill>
                  <a:srgbClr val="00B050"/>
                </a:solidFill>
              </a:rPr>
              <a:t>odporového tréninku v délce 5 až 15 minut</a:t>
            </a:r>
            <a:r>
              <a:rPr lang="cs-CZ" sz="1800" dirty="0"/>
              <a:t>. </a:t>
            </a:r>
          </a:p>
          <a:p>
            <a:r>
              <a:rPr lang="cs-CZ" sz="1800" dirty="0">
                <a:solidFill>
                  <a:srgbClr val="00B050"/>
                </a:solidFill>
              </a:rPr>
              <a:t>zklidnění („cool </a:t>
            </a:r>
            <a:r>
              <a:rPr lang="cs-CZ" sz="1800" dirty="0" err="1">
                <a:solidFill>
                  <a:srgbClr val="00B050"/>
                </a:solidFill>
              </a:rPr>
              <a:t>down</a:t>
            </a:r>
            <a:r>
              <a:rPr lang="cs-CZ" sz="1800" dirty="0">
                <a:solidFill>
                  <a:srgbClr val="00B050"/>
                </a:solidFill>
              </a:rPr>
              <a:t>“) v délce 10 až 15 minut.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</a:rPr>
              <a:t>Souhrnná délka tréninkové jednotky</a:t>
            </a:r>
            <a:r>
              <a:rPr lang="cs-CZ" sz="1800" dirty="0"/>
              <a:t> se obvykle pohybuje v rozmezí </a:t>
            </a:r>
            <a:r>
              <a:rPr lang="cs-CZ" sz="1800" dirty="0">
                <a:solidFill>
                  <a:srgbClr val="00B0F0"/>
                </a:solidFill>
              </a:rPr>
              <a:t>60 až 90 minut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Monitorujeme klidové, zátěžové a </a:t>
            </a:r>
            <a:r>
              <a:rPr lang="cs-CZ" sz="1800" dirty="0" err="1">
                <a:solidFill>
                  <a:srgbClr val="00B0F0"/>
                </a:solidFill>
              </a:rPr>
              <a:t>pozátěžové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/>
              <a:t>hemodynamické</a:t>
            </a:r>
            <a:r>
              <a:rPr lang="cs-CZ" sz="1800" dirty="0"/>
              <a:t> ukazatele a na závěr provedeme jejich evaluaci.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</a:rPr>
              <a:t>Využíváme několik typů trenažérů, nejčastěji:</a:t>
            </a:r>
          </a:p>
          <a:p>
            <a:pPr marL="0" indent="0">
              <a:buNone/>
            </a:pPr>
            <a:r>
              <a:rPr lang="cs-CZ" sz="1800" dirty="0"/>
              <a:t>Bicyklový ergometr</a:t>
            </a:r>
          </a:p>
          <a:p>
            <a:pPr marL="0" indent="0">
              <a:buNone/>
            </a:pPr>
            <a:r>
              <a:rPr lang="cs-CZ" sz="1800" dirty="0"/>
              <a:t>Běhátko</a:t>
            </a:r>
          </a:p>
          <a:p>
            <a:pPr marL="0" indent="0">
              <a:buNone/>
            </a:pPr>
            <a:r>
              <a:rPr lang="cs-CZ" sz="1800" dirty="0"/>
              <a:t>Veslovací trenažér</a:t>
            </a:r>
          </a:p>
          <a:p>
            <a:pPr marL="0" indent="0">
              <a:buNone/>
            </a:pPr>
            <a:r>
              <a:rPr lang="cs-CZ" sz="1800" dirty="0"/>
              <a:t>Posilovací stroje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31692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5F2CE-E8E3-4C92-A723-77BB8F1A6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"/>
            <a:ext cx="10515600" cy="6769223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solidFill>
                  <a:srgbClr val="00B0F0"/>
                </a:solidFill>
              </a:rPr>
              <a:t>Děkuji za pozornost </a:t>
            </a:r>
            <a:r>
              <a:rPr 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</a:rPr>
              <a:t>Reference: </a:t>
            </a:r>
          </a:p>
          <a:p>
            <a:pPr marL="0" indent="0">
              <a:buNone/>
            </a:pPr>
            <a:r>
              <a:rPr lang="cs-CZ" sz="1800" b="0" i="0" dirty="0">
                <a:solidFill>
                  <a:srgbClr val="333333"/>
                </a:solidFill>
                <a:effectLst/>
              </a:rPr>
              <a:t>VYSOKÝ, Robert a Petr KONEČNÝ. </a:t>
            </a:r>
            <a:r>
              <a:rPr lang="cs-CZ" sz="1800" b="0" i="1" dirty="0">
                <a:solidFill>
                  <a:srgbClr val="333333"/>
                </a:solidFill>
                <a:effectLst/>
              </a:rPr>
              <a:t>Rehabilitace a preskripce pohybové aktivity u kardiovaskulárních a vybraných interních onemocnění</a:t>
            </a:r>
            <a:r>
              <a:rPr lang="cs-CZ" sz="1800" b="0" i="0" dirty="0">
                <a:solidFill>
                  <a:srgbClr val="333333"/>
                </a:solidFill>
                <a:effectLst/>
              </a:rPr>
              <a:t>. Olomouc: Univerzita Palackého v Olomouci, 2022. ISBN 978-80-244-6125-0.</a:t>
            </a:r>
          </a:p>
          <a:p>
            <a:pPr marL="0" indent="0">
              <a:buNone/>
            </a:pPr>
            <a:r>
              <a:rPr lang="cs-CZ" sz="1800" b="0" i="0" dirty="0">
                <a:solidFill>
                  <a:srgbClr val="333333"/>
                </a:solidFill>
                <a:effectLst/>
                <a:hlinkClick r:id="rId2"/>
              </a:rPr>
              <a:t>https://www.vydavatelstviupol.cz/cz/978-80-244-6125-0</a:t>
            </a:r>
            <a:endParaRPr lang="cs-CZ" sz="18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cs-CZ" sz="18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D3AB39-7BC6-4DDD-9052-C3192981E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26" t="18724" r="20439" b="7540"/>
          <a:stretch/>
        </p:blipFill>
        <p:spPr>
          <a:xfrm>
            <a:off x="2467018" y="2267446"/>
            <a:ext cx="7257964" cy="45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Preskripce pohybové aktivity v </a:t>
            </a:r>
            <a:r>
              <a:rPr lang="cs-CZ" sz="3600" b="1" dirty="0" err="1">
                <a:solidFill>
                  <a:srgbClr val="C00000"/>
                </a:solidFill>
              </a:rPr>
              <a:t>obezitologii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910389"/>
            <a:ext cx="10879667" cy="5752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/>
          </a:p>
          <a:p>
            <a:pPr marL="0" indent="0" algn="l">
              <a:buNone/>
            </a:pPr>
            <a:r>
              <a:rPr lang="cs-CZ" sz="2000" dirty="0"/>
              <a:t>Zařazení fyzické aktivity do redukčního režimu o obézních jedinců -  zásadní význam při ovlivnění dalších metabolických i oběhových abnormalit, které jsou často s abdominální obezitou sdruženy.</a:t>
            </a:r>
          </a:p>
          <a:p>
            <a:pPr marL="0" indent="0" algn="l">
              <a:buNone/>
            </a:pPr>
            <a:r>
              <a:rPr lang="cs-CZ" sz="2000" dirty="0"/>
              <a:t>Rizikové faktory KVO a součásti metabolického syndromu</a:t>
            </a:r>
          </a:p>
          <a:p>
            <a:pPr algn="l">
              <a:buFontTx/>
              <a:buChar char="-"/>
            </a:pPr>
            <a:r>
              <a:rPr lang="cs-CZ" sz="2000" dirty="0"/>
              <a:t>inzulinová rezistence s </a:t>
            </a:r>
            <a:r>
              <a:rPr lang="cs-CZ" sz="2000" dirty="0" err="1"/>
              <a:t>kompenzatorní</a:t>
            </a:r>
            <a:r>
              <a:rPr lang="cs-CZ" sz="2000" dirty="0"/>
              <a:t> </a:t>
            </a:r>
            <a:r>
              <a:rPr lang="cs-CZ" sz="2000" dirty="0" err="1"/>
              <a:t>hyperinzulinemií</a:t>
            </a:r>
            <a:r>
              <a:rPr lang="cs-CZ" sz="2000" dirty="0"/>
              <a:t>, </a:t>
            </a:r>
          </a:p>
          <a:p>
            <a:pPr algn="l">
              <a:buFontTx/>
              <a:buChar char="-"/>
            </a:pPr>
            <a:r>
              <a:rPr lang="cs-CZ" sz="2000" dirty="0" err="1"/>
              <a:t>dyslipidemie</a:t>
            </a:r>
            <a:r>
              <a:rPr lang="cs-CZ" sz="2000" dirty="0"/>
              <a:t> (zvýšením triacylglycerolů, snížením HDL­ cholesterolu),</a:t>
            </a:r>
          </a:p>
          <a:p>
            <a:pPr algn="l">
              <a:buFontTx/>
              <a:buChar char="-"/>
            </a:pPr>
            <a:r>
              <a:rPr lang="cs-CZ" sz="2000" dirty="0"/>
              <a:t>hypertenze a poruchu glukózové tolerance, event. diabetes </a:t>
            </a:r>
            <a:r>
              <a:rPr lang="cs-CZ" sz="2000" dirty="0" err="1"/>
              <a:t>mellitus</a:t>
            </a:r>
            <a:r>
              <a:rPr lang="cs-CZ" sz="2000" dirty="0"/>
              <a:t> 2. typu 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endParaRPr lang="cs-CZ" sz="2000" dirty="0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cs-CZ" sz="2000" dirty="0">
                <a:solidFill>
                  <a:srgbClr val="00B0F0"/>
                </a:solidFill>
              </a:rPr>
              <a:t>Zvláště významným efektem pohybové aktivity = snížení inzulinové rezistence </a:t>
            </a:r>
            <a:r>
              <a:rPr lang="cs-CZ" sz="2000" dirty="0"/>
              <a:t>(abdominální obezitu doprovází).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r>
              <a:rPr lang="cs-CZ" sz="2000" dirty="0"/>
              <a:t>PA ovlivňuje metabolické parametry (zvláště hladinu triacylglycerolů a </a:t>
            </a:r>
            <a:r>
              <a:rPr lang="cs-CZ" sz="2000" dirty="0" err="1"/>
              <a:t>HDL­cholesterolu</a:t>
            </a:r>
            <a:r>
              <a:rPr lang="cs-CZ" sz="2000" dirty="0"/>
              <a:t>) = </a:t>
            </a:r>
            <a:r>
              <a:rPr lang="cs-CZ" sz="2000" dirty="0">
                <a:solidFill>
                  <a:srgbClr val="00B0F0"/>
                </a:solidFill>
              </a:rPr>
              <a:t>nezávisle na míře poklesu hmotnosti a obsahu tuku v těle</a:t>
            </a:r>
          </a:p>
        </p:txBody>
      </p:sp>
    </p:spTree>
    <p:extLst>
      <p:ext uri="{BB962C8B-B14F-4D97-AF65-F5344CB8AC3E}">
        <p14:creationId xmlns:p14="http://schemas.microsoft.com/office/powerpoint/2010/main" val="53741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Preskripce pohybové aktivity v </a:t>
            </a:r>
            <a:r>
              <a:rPr lang="cs-CZ" sz="3600" b="1" dirty="0" err="1">
                <a:solidFill>
                  <a:srgbClr val="C00000"/>
                </a:solidFill>
              </a:rPr>
              <a:t>obezitologii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202268"/>
            <a:ext cx="10879667" cy="546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PA + dieta o nízkém obsahu tuku přispívá také ke snížení hladiny </a:t>
            </a:r>
            <a:r>
              <a:rPr lang="cs-CZ" sz="1800" dirty="0" err="1"/>
              <a:t>LDL­cholesterolu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Redukce hmotnosti o 1kg vede v průměru k poklesu </a:t>
            </a:r>
            <a:r>
              <a:rPr lang="cs-CZ" sz="1800" dirty="0" err="1"/>
              <a:t>LDL­cholesterolu</a:t>
            </a:r>
            <a:r>
              <a:rPr lang="cs-CZ" sz="1800" dirty="0"/>
              <a:t> o 1 %, triacylglycerolů o 2–3% a vzestup </a:t>
            </a:r>
            <a:r>
              <a:rPr lang="cs-CZ" sz="1800" dirty="0" err="1"/>
              <a:t>HDL­cholesterolu</a:t>
            </a:r>
            <a:r>
              <a:rPr lang="cs-CZ" sz="1800" dirty="0"/>
              <a:t> se zvyšuje o 2–3 % na každý kg redukované hmotnosti.</a:t>
            </a:r>
          </a:p>
          <a:p>
            <a:pPr marL="0" indent="0">
              <a:buNone/>
            </a:pPr>
            <a:r>
              <a:rPr lang="cs-CZ" sz="1200" dirty="0"/>
              <a:t>Han TS, van </a:t>
            </a:r>
            <a:r>
              <a:rPr lang="cs-CZ" sz="1200" dirty="0" err="1"/>
              <a:t>Leer</a:t>
            </a:r>
            <a:r>
              <a:rPr lang="cs-CZ" sz="1200" dirty="0"/>
              <a:t> EM, </a:t>
            </a:r>
            <a:r>
              <a:rPr lang="cs-CZ" sz="1200" dirty="0" err="1"/>
              <a:t>Seidell</a:t>
            </a:r>
            <a:r>
              <a:rPr lang="cs-CZ" sz="1200" dirty="0"/>
              <a:t> LC et al. </a:t>
            </a:r>
            <a:r>
              <a:rPr lang="cs-CZ" sz="1200" dirty="0" err="1"/>
              <a:t>Waist</a:t>
            </a:r>
            <a:r>
              <a:rPr lang="cs-CZ" sz="1200" dirty="0"/>
              <a:t> </a:t>
            </a:r>
            <a:r>
              <a:rPr lang="cs-CZ" sz="1200" dirty="0" err="1"/>
              <a:t>circumference</a:t>
            </a:r>
            <a:r>
              <a:rPr lang="cs-CZ" sz="1200" dirty="0"/>
              <a:t> </a:t>
            </a:r>
            <a:r>
              <a:rPr lang="cs-CZ" sz="1200" dirty="0" err="1"/>
              <a:t>action</a:t>
            </a:r>
            <a:r>
              <a:rPr lang="cs-CZ" sz="1200" dirty="0"/>
              <a:t> </a:t>
            </a:r>
            <a:r>
              <a:rPr lang="cs-CZ" sz="1200" dirty="0" err="1"/>
              <a:t>levels</a:t>
            </a:r>
            <a:r>
              <a:rPr lang="cs-CZ" sz="1200" dirty="0"/>
              <a:t> in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identification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cardiovascular</a:t>
            </a:r>
            <a:r>
              <a:rPr lang="cs-CZ" sz="1200" dirty="0"/>
              <a:t> risk </a:t>
            </a:r>
            <a:r>
              <a:rPr lang="cs-CZ" sz="1200" dirty="0" err="1"/>
              <a:t>factors</a:t>
            </a:r>
            <a:r>
              <a:rPr lang="cs-CZ" sz="1200" dirty="0"/>
              <a:t>: prevalence study in a </a:t>
            </a:r>
            <a:r>
              <a:rPr lang="cs-CZ" sz="1200" dirty="0" err="1"/>
              <a:t>random</a:t>
            </a:r>
            <a:r>
              <a:rPr lang="cs-CZ" sz="1200" dirty="0"/>
              <a:t> sample. Br Med J 1995; 311: 1401–1405.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Aerobní trénink zvyšuje účinky inzulinu v kosterním svalu prostřednictvím zvýšené aktivity transportérů glukózy GLUT 4, a zlepšuje tak transport glukózy do svalové tkáně z plazmy. </a:t>
            </a:r>
          </a:p>
          <a:p>
            <a:pPr marL="0" indent="0">
              <a:buNone/>
            </a:pPr>
            <a:r>
              <a:rPr lang="cs-CZ" sz="1800" dirty="0"/>
              <a:t>Délka sledovaného období je patrně rozhodující pro signifikantní redukci hmotnosti, celkového a viscerálního tuku. </a:t>
            </a:r>
          </a:p>
          <a:p>
            <a:pPr marL="0" indent="0">
              <a:buNone/>
            </a:pPr>
            <a:r>
              <a:rPr lang="cs-CZ" sz="1800" dirty="0"/>
              <a:t>Snížení inzulinové rezistence je podmíněno pravidelností tělesné aktivity. </a:t>
            </a:r>
          </a:p>
          <a:p>
            <a:pPr marL="0" indent="0">
              <a:buNone/>
            </a:pPr>
            <a:r>
              <a:rPr lang="cs-CZ" sz="1800" dirty="0"/>
              <a:t>Pokles IR po dávce cvičení trvá asi 72 hod, pokud není tělesná aktivita opakována, vrací se IR na původní zvýšenou hodnotu. </a:t>
            </a:r>
          </a:p>
        </p:txBody>
      </p:sp>
    </p:spTree>
    <p:extLst>
      <p:ext uri="{BB962C8B-B14F-4D97-AF65-F5344CB8AC3E}">
        <p14:creationId xmlns:p14="http://schemas.microsoft.com/office/powerpoint/2010/main" val="264161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Preskripce pohybové aktivity v </a:t>
            </a:r>
            <a:r>
              <a:rPr lang="cs-CZ" sz="3600" b="1" dirty="0" err="1">
                <a:solidFill>
                  <a:srgbClr val="C00000"/>
                </a:solidFill>
              </a:rPr>
              <a:t>obezitologii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202268"/>
            <a:ext cx="10879667" cy="546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B0F0"/>
                </a:solidFill>
              </a:rPr>
              <a:t>Resumé preskripce u obézních jedinců</a:t>
            </a:r>
          </a:p>
          <a:p>
            <a:endParaRPr lang="cs-CZ" sz="1800" dirty="0"/>
          </a:p>
          <a:p>
            <a:r>
              <a:rPr lang="cs-CZ" sz="2000" dirty="0"/>
              <a:t>150 minut aerobní zátěže střední intenzity/ 5x týdně (optimálně 30 minut denně)</a:t>
            </a:r>
          </a:p>
          <a:p>
            <a:r>
              <a:rPr lang="cs-CZ" sz="2000" dirty="0"/>
              <a:t>optimálně 250 až 300 minut / týdně (optimálně 60 minut denně)</a:t>
            </a:r>
          </a:p>
          <a:p>
            <a:r>
              <a:rPr lang="cs-CZ" sz="2000" dirty="0"/>
              <a:t>2-3x týdně odporový trénink 60-70 % 1-RM (2-4 série, 8-12 opak.)</a:t>
            </a:r>
          </a:p>
          <a:p>
            <a:r>
              <a:rPr lang="cs-CZ" sz="2000" dirty="0"/>
              <a:t>chůze, cyklické aktivity (trenažéry), pohybové aktivity ve vodním prostředí </a:t>
            </a:r>
          </a:p>
          <a:p>
            <a:endParaRPr lang="cs-CZ" sz="2000" dirty="0"/>
          </a:p>
          <a:p>
            <a:r>
              <a:rPr lang="cs-CZ" sz="2000" dirty="0"/>
              <a:t>začínáme na aerobní zátěži střední intenzity např. 10 – 20 minut /denně</a:t>
            </a:r>
          </a:p>
          <a:p>
            <a:r>
              <a:rPr lang="cs-CZ" sz="2000" dirty="0" err="1"/>
              <a:t>warm</a:t>
            </a:r>
            <a:r>
              <a:rPr lang="cs-CZ" sz="2000" dirty="0"/>
              <a:t> up a cool </a:t>
            </a:r>
            <a:r>
              <a:rPr lang="cs-CZ" sz="2000" dirty="0" err="1"/>
              <a:t>down</a:t>
            </a:r>
            <a:r>
              <a:rPr lang="cs-CZ" sz="2000" dirty="0"/>
              <a:t> velice důležité</a:t>
            </a:r>
          </a:p>
          <a:p>
            <a:r>
              <a:rPr lang="cs-CZ" sz="2000" dirty="0"/>
              <a:t>energetický výdej při tréninku alespoň 2000 kcal!!!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4018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1. Terminologický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202268"/>
            <a:ext cx="10879667" cy="5461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000" b="0" i="0" u="none" strike="noStrike" baseline="0" dirty="0">
                <a:latin typeface="Adelle-Regular"/>
              </a:rPr>
              <a:t>Jako </a:t>
            </a:r>
            <a:r>
              <a:rPr lang="sv-SE" sz="2000" b="1" i="0" u="none" strike="noStrike" baseline="0" dirty="0">
                <a:latin typeface="Adelle-Bold"/>
              </a:rPr>
              <a:t>fyzickou aktivitu / pohybovou aktivitu</a:t>
            </a:r>
            <a:r>
              <a:rPr lang="cs-CZ" sz="2000" b="1" i="0" u="none" strike="noStrike" baseline="0" dirty="0">
                <a:latin typeface="Adelle-Bold"/>
              </a:rPr>
              <a:t> </a:t>
            </a:r>
            <a:r>
              <a:rPr lang="cs-CZ" sz="2000" b="0" i="0" u="none" strike="noStrike" baseline="0" dirty="0">
                <a:latin typeface="Adelle-Regular"/>
              </a:rPr>
              <a:t>(PA) chápeme tělesný pohyb, který je vykonáván kosterním svalstvem za účelem výdeje energie. </a:t>
            </a:r>
          </a:p>
          <a:p>
            <a:pPr marL="0" indent="0" algn="l">
              <a:buNone/>
            </a:pPr>
            <a:endParaRPr lang="cs-CZ" sz="200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Cílem pohybové aktivity je </a:t>
            </a:r>
            <a:r>
              <a:rPr lang="cs-CZ" sz="2000" b="1" i="0" u="none" strike="noStrike" baseline="0" dirty="0">
                <a:latin typeface="Adelle-Bold"/>
              </a:rPr>
              <a:t>fyzická zdatnost</a:t>
            </a:r>
            <a:r>
              <a:rPr lang="cs-CZ" sz="2000" b="0" i="0" u="none" strike="noStrike" baseline="0" dirty="0">
                <a:latin typeface="Adelle-Regular"/>
              </a:rPr>
              <a:t>, která je definována</a:t>
            </a:r>
            <a:r>
              <a:rPr lang="cs-CZ" sz="2000" dirty="0">
                <a:latin typeface="Adelle-Regular"/>
              </a:rPr>
              <a:t> </a:t>
            </a:r>
            <a:r>
              <a:rPr lang="cs-CZ" sz="2000" b="0" i="0" u="none" strike="noStrike" baseline="0" dirty="0">
                <a:latin typeface="Adelle-Regular"/>
              </a:rPr>
              <a:t>jako schopnost vykonávat střední až vysokou intenzitu fyzické aktivity bez větší únavy.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Znamená také schopnost adekvátně reagovat na vlivy zevního prostředí - např. tělesná zátěž, teplo a chlad. </a:t>
            </a:r>
          </a:p>
          <a:p>
            <a:pPr marL="0" indent="0" algn="l">
              <a:buNone/>
            </a:pPr>
            <a:endParaRPr lang="cs-CZ" sz="200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1" i="0" u="none" strike="noStrike" baseline="0" dirty="0">
                <a:latin typeface="Adelle-Bold"/>
              </a:rPr>
              <a:t>Cvičení a trénink </a:t>
            </a:r>
            <a:r>
              <a:rPr lang="cs-CZ" sz="2000" b="0" i="0" u="none" strike="noStrike" baseline="0" dirty="0">
                <a:latin typeface="Adelle-Regular"/>
              </a:rPr>
              <a:t>pak představují fyzickou aktivitu, která je pravidelná a strukturovaná a vede ke zvýšení komponent fyzické zdatnosti. Ta zahrnuje nejen kardiorespirační zdatnost (aerobní zdatnost), ale i zdatnost neuromuskulární.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Nejlépe ji lze hodnotit podle maximální nebo vrcholové spotřeby kyslíku. </a:t>
            </a:r>
          </a:p>
          <a:p>
            <a:pPr marL="0" indent="0" algn="l">
              <a:buNone/>
            </a:pPr>
            <a:endParaRPr lang="cs-CZ" sz="200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1" i="0" u="none" strike="noStrike" baseline="0" dirty="0">
                <a:latin typeface="Adelle-Bold"/>
              </a:rPr>
              <a:t>Tréninkový efekt </a:t>
            </a:r>
            <a:r>
              <a:rPr lang="cs-CZ" sz="2000" b="0" i="0" u="none" strike="noStrike" baseline="0" dirty="0">
                <a:latin typeface="Adelle-Regular"/>
              </a:rPr>
              <a:t>je schopnost pomocí pravidelného tréninku vyvolat změny vedoucí ke zlepšení fyzické zdatnosti.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6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1. Terminologický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202268"/>
            <a:ext cx="10879667" cy="5461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cs-CZ" sz="1800" b="0" i="0" u="none" strike="noStrike" baseline="0" dirty="0">
                <a:latin typeface="Adelle-Regular"/>
              </a:rPr>
              <a:t>V problematice rehabilitace (RHB) a preskripce pohybové aktivity diskutuje pojem </a:t>
            </a:r>
            <a:r>
              <a:rPr lang="cs-CZ" sz="1800" b="1" i="0" u="none" strike="noStrike" baseline="0" dirty="0">
                <a:latin typeface="Adelle-Bold"/>
              </a:rPr>
              <a:t>intenzita fyzické zátěže</a:t>
            </a:r>
            <a:r>
              <a:rPr lang="cs-CZ" sz="1800" b="0" i="0" u="none" strike="noStrike" baseline="0" dirty="0">
                <a:latin typeface="Adelle-Regular"/>
              </a:rPr>
              <a:t>.</a:t>
            </a:r>
          </a:p>
          <a:p>
            <a:pPr marL="0" indent="0" algn="l">
              <a:buNone/>
            </a:pPr>
            <a:endParaRPr lang="cs-CZ" sz="1800" dirty="0">
              <a:solidFill>
                <a:srgbClr val="000000"/>
              </a:solidFill>
              <a:effectLst/>
              <a:latin typeface="Adelle-Regular"/>
            </a:endParaRPr>
          </a:p>
          <a:p>
            <a:pPr marL="0" indent="0" algn="l">
              <a:buNone/>
            </a:pPr>
            <a:r>
              <a:rPr lang="cs-CZ" sz="2000" b="1" dirty="0">
                <a:solidFill>
                  <a:srgbClr val="00B0F0"/>
                </a:solidFill>
                <a:latin typeface="Adelle-Bold"/>
              </a:rPr>
              <a:t>A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Bold"/>
              </a:rPr>
              <a:t>bsolutní intenzita </a:t>
            </a:r>
            <a:r>
              <a:rPr lang="cs-CZ" sz="2000" b="0" i="0" u="none" strike="noStrike" baseline="0" dirty="0">
                <a:latin typeface="Adelle-Regular"/>
              </a:rPr>
              <a:t>nás informuje o míře energetického výdeje v </a:t>
            </a:r>
            <a:r>
              <a:rPr lang="cs-CZ" sz="2000" b="0" i="0" u="none" strike="noStrike" baseline="0" dirty="0" err="1">
                <a:latin typeface="Adelle-Regular"/>
              </a:rPr>
              <a:t>kJ</a:t>
            </a:r>
            <a:r>
              <a:rPr lang="cs-CZ" sz="2000" b="0" i="0" u="none" strike="noStrike" baseline="0" dirty="0">
                <a:latin typeface="Adelle-Regular"/>
              </a:rPr>
              <a:t>,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kcal </a:t>
            </a:r>
            <a:r>
              <a:rPr lang="cs-CZ" sz="2000" b="0" i="0" u="none" strike="noStrike" baseline="0" dirty="0">
                <a:latin typeface="Adelle-Regular"/>
              </a:rPr>
              <a:t>nebo metabolických ekvivalentech (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MET</a:t>
            </a:r>
            <a:r>
              <a:rPr lang="cs-CZ" sz="2000" b="0" i="0" u="none" strike="noStrike" baseline="0" dirty="0">
                <a:latin typeface="Adelle-Regular"/>
              </a:rPr>
              <a:t>) či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wattech</a:t>
            </a:r>
            <a:r>
              <a:rPr lang="cs-CZ" sz="2000" dirty="0">
                <a:latin typeface="Adelle-Regular"/>
              </a:rPr>
              <a:t> </a:t>
            </a:r>
            <a:r>
              <a:rPr lang="cs-CZ" sz="2000" b="0" i="0" u="none" strike="noStrike" baseline="0" dirty="0">
                <a:latin typeface="Adelle-Regular"/>
              </a:rPr>
              <a:t>(příp. wattech ve vztahu k tělesné hmotnosti, tj.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W/kg</a:t>
            </a:r>
            <a:r>
              <a:rPr lang="cs-CZ" sz="2000" b="0" i="0" u="none" strike="noStrike" baseline="0" dirty="0">
                <a:latin typeface="Adelle-Regular"/>
              </a:rPr>
              <a:t>).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F0"/>
                </a:solidFill>
                <a:latin typeface="Adelle-Bold"/>
              </a:rPr>
              <a:t>R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Bold"/>
              </a:rPr>
              <a:t>elativní intenzita </a:t>
            </a:r>
            <a:r>
              <a:rPr lang="cs-CZ" sz="2000" b="0" i="0" u="none" strike="noStrike" baseline="0" dirty="0">
                <a:latin typeface="Adelle-Regular"/>
              </a:rPr>
              <a:t>vyjadřuje procento maximální srdeční frekvence (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% </a:t>
            </a:r>
            <a:r>
              <a:rPr lang="cs-CZ" sz="2000" b="0" i="0" u="none" strike="noStrike" baseline="0" dirty="0" err="1">
                <a:solidFill>
                  <a:srgbClr val="00B0F0"/>
                </a:solidFill>
                <a:latin typeface="Adelle-Regular"/>
              </a:rPr>
              <a:t>SF</a:t>
            </a:r>
            <a:r>
              <a:rPr lang="cs-CZ" sz="2000" b="0" i="0" u="none" strike="noStrike" baseline="-25000" dirty="0" err="1">
                <a:solidFill>
                  <a:srgbClr val="00B0F0"/>
                </a:solidFill>
                <a:latin typeface="Adelle-Regular"/>
              </a:rPr>
              <a:t>max</a:t>
            </a:r>
            <a:r>
              <a:rPr lang="cs-CZ" sz="2000" b="0" i="0" u="none" strike="noStrike" baseline="0" dirty="0">
                <a:latin typeface="Adelle-Regular"/>
              </a:rPr>
              <a:t>).</a:t>
            </a:r>
            <a:r>
              <a:rPr lang="cs-CZ" sz="2000" dirty="0">
                <a:latin typeface="Adelle-Regular"/>
              </a:rPr>
              <a:t> </a:t>
            </a:r>
          </a:p>
          <a:p>
            <a:pPr marL="0" indent="0">
              <a:buNone/>
            </a:pPr>
            <a:endParaRPr lang="cs-CZ" sz="200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Hodnota 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Bold"/>
              </a:rPr>
              <a:t>maximální spotřeby kyslíku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(VO</a:t>
            </a:r>
            <a:r>
              <a:rPr lang="cs-CZ" sz="2000" b="0" i="0" u="none" strike="noStrike" baseline="-25000" dirty="0">
                <a:solidFill>
                  <a:srgbClr val="00B0F0"/>
                </a:solidFill>
                <a:latin typeface="Adelle-Regular"/>
              </a:rPr>
              <a:t>2max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) </a:t>
            </a:r>
            <a:r>
              <a:rPr lang="cs-CZ" sz="2000" b="0" i="0" u="none" strike="noStrike" baseline="0" dirty="0">
                <a:latin typeface="Adelle-Regular"/>
              </a:rPr>
              <a:t>odpovídá takovému množství kyslíku, které je schopna daná osoba vdechnout a dopravit do tkání za 1 minutu a které se dále nezvyšuje, i když zátěž stále pokračuje.</a:t>
            </a:r>
            <a:r>
              <a:rPr lang="cs-CZ" sz="2000" dirty="0">
                <a:latin typeface="Adelle-Regular"/>
              </a:rPr>
              <a:t> </a:t>
            </a:r>
            <a:endParaRPr lang="cs-CZ" sz="2000" b="0" i="0" u="none" strike="noStrike" baseline="0" dirty="0">
              <a:latin typeface="Adelle-Regular"/>
            </a:endParaRPr>
          </a:p>
          <a:p>
            <a:pPr marL="0" indent="0">
              <a:buNone/>
            </a:pPr>
            <a:r>
              <a:rPr lang="cs-CZ" sz="2000" b="0" i="0" u="none" strike="noStrike" baseline="0" dirty="0">
                <a:latin typeface="Adelle-Regular"/>
              </a:rPr>
              <a:t>Zejména u kardiologicky nemocných se s touto hodnotou v podstatě nesetkáváme, protože nemocný většinou této hodnoty nedosáhne a zátěž je ukončena při nástupu symptomů.</a:t>
            </a:r>
            <a:r>
              <a:rPr lang="cs-CZ" sz="2000" dirty="0">
                <a:latin typeface="Adelle-Regular"/>
              </a:rPr>
              <a:t> </a:t>
            </a:r>
            <a:endParaRPr lang="cs-CZ" sz="2000" b="0" i="0" u="none" strike="noStrike" baseline="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Proto raději používáme termín 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Bold"/>
              </a:rPr>
              <a:t>vrcholová spotřeba kyslíku 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(VO</a:t>
            </a:r>
            <a:r>
              <a:rPr lang="cs-CZ" sz="2000" b="0" i="0" u="none" strike="noStrike" baseline="-25000" dirty="0">
                <a:solidFill>
                  <a:srgbClr val="00B0F0"/>
                </a:solidFill>
                <a:latin typeface="Adelle-Regular"/>
              </a:rPr>
              <a:t>2peak</a:t>
            </a:r>
            <a:r>
              <a:rPr lang="cs-CZ" sz="2000" b="0" i="0" u="none" strike="noStrike" baseline="0" dirty="0">
                <a:solidFill>
                  <a:srgbClr val="00B0F0"/>
                </a:solidFill>
                <a:latin typeface="Adelle-Regular"/>
              </a:rPr>
              <a:t>).</a:t>
            </a:r>
            <a:endParaRPr lang="en-US" sz="2000" b="0" i="0" dirty="0">
              <a:solidFill>
                <a:srgbClr val="00B0F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373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 1. Terminologický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166" y="1083733"/>
            <a:ext cx="10879667" cy="557953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2000" b="1" i="1" u="none" strike="noStrike" baseline="0" dirty="0">
                <a:solidFill>
                  <a:srgbClr val="00B0F0"/>
                </a:solidFill>
                <a:latin typeface="Adelle-RegularItalic"/>
              </a:rPr>
              <a:t>Metabolický ekvivalent </a:t>
            </a:r>
            <a:r>
              <a:rPr lang="cs-CZ" sz="2000" b="0" i="0" u="none" strike="noStrike" baseline="0" dirty="0">
                <a:latin typeface="Adelle-Regular"/>
              </a:rPr>
              <a:t>je jedním ze způsobů, jak vymezit metabolické vytížení organismu.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Jedná se o klidovou hodnotu vyjadřující spotřebu cca 3,5 ml kyslíku na 1 kg tělesné hmotnosti za 1 minutu, nebo také 1 kcal/kg/h.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Tato hodnota představuje násobek intenzity aktivity. Například rychlá chůze odpovídá hodnotě 6 MET, což znamená 6× větší energetický výdej než při odpočinku.</a:t>
            </a:r>
          </a:p>
          <a:p>
            <a:pPr marL="0" indent="0" algn="l">
              <a:buNone/>
            </a:pPr>
            <a:endParaRPr lang="cs-CZ" sz="2000" dirty="0">
              <a:solidFill>
                <a:srgbClr val="00B0F0"/>
              </a:solidFill>
              <a:effectLst/>
              <a:latin typeface="Adelle-Regular"/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Je dobré si uvědomit, že pohybovou aktivitu dělíme na dynamickou a statickou.</a:t>
            </a:r>
          </a:p>
          <a:p>
            <a:pPr marL="0" indent="0" algn="l">
              <a:buNone/>
            </a:pPr>
            <a:r>
              <a:rPr lang="cs-CZ" sz="2000" b="1" dirty="0">
                <a:solidFill>
                  <a:srgbClr val="00B0F0"/>
                </a:solidFill>
                <a:latin typeface="Adelle-Bold"/>
              </a:rPr>
              <a:t>D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Bold"/>
              </a:rPr>
              <a:t>ynamická zátěž </a:t>
            </a:r>
            <a:r>
              <a:rPr lang="cs-CZ" sz="2000" b="0" i="0" u="none" strike="noStrike" baseline="0" dirty="0">
                <a:latin typeface="Adelle-Regular"/>
              </a:rPr>
              <a:t>(také </a:t>
            </a:r>
            <a:r>
              <a:rPr lang="cs-CZ" sz="2000" b="0" i="1" u="none" strike="noStrike" baseline="0" dirty="0">
                <a:latin typeface="Adelle-RegularItalic"/>
              </a:rPr>
              <a:t>aerobní </a:t>
            </a:r>
            <a:r>
              <a:rPr lang="cs-CZ" sz="2000" b="0" i="0" u="none" strike="noStrike" baseline="0" dirty="0">
                <a:latin typeface="Adelle-Regular"/>
              </a:rPr>
              <a:t>či </a:t>
            </a:r>
            <a:r>
              <a:rPr lang="cs-CZ" sz="2000" b="0" i="1" u="none" strike="noStrike" baseline="0" dirty="0">
                <a:latin typeface="Adelle-RegularItalic"/>
              </a:rPr>
              <a:t>vytrvalostní aktivita</a:t>
            </a:r>
            <a:r>
              <a:rPr lang="cs-CZ" sz="2000" b="0" i="0" u="none" strike="noStrike" baseline="0" dirty="0">
                <a:latin typeface="Adelle-Regular"/>
              </a:rPr>
              <a:t>): cyklické zatížení větších svalových skupin.</a:t>
            </a:r>
          </a:p>
          <a:p>
            <a:pPr marL="0" indent="0" algn="l">
              <a:buNone/>
            </a:pPr>
            <a:r>
              <a:rPr lang="cs-CZ" sz="2000" b="1" dirty="0">
                <a:solidFill>
                  <a:srgbClr val="00B0F0"/>
                </a:solidFill>
                <a:latin typeface="Adelle-Bold"/>
              </a:rPr>
              <a:t>S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Bold"/>
              </a:rPr>
              <a:t>tatická zátěž </a:t>
            </a:r>
            <a:r>
              <a:rPr lang="cs-CZ" sz="2000" b="0" i="0" u="none" strike="noStrike" baseline="0" dirty="0">
                <a:latin typeface="Adelle-Regular"/>
              </a:rPr>
              <a:t>představuje déletrvající silovou kontrakci s nezměněnou délkou svalu (izometrická kontrakce, např. nošení břemen). </a:t>
            </a:r>
          </a:p>
          <a:p>
            <a:pPr marL="0" indent="0" algn="l">
              <a:buNone/>
            </a:pPr>
            <a:endParaRPr lang="cs-CZ" sz="2000" dirty="0">
              <a:latin typeface="Adelle-Regular"/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Je velký rozdíl mezi tím, jak 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Regular"/>
              </a:rPr>
              <a:t>na jednotlivé složky zátěže reaguje oběhový systém.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U 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Regular"/>
              </a:rPr>
              <a:t>dynamické zátěže jsou nároky především objemové</a:t>
            </a:r>
            <a:r>
              <a:rPr lang="cs-CZ" sz="2000" b="0" i="0" u="none" strike="noStrike" baseline="0" dirty="0">
                <a:latin typeface="Adelle-Regular"/>
              </a:rPr>
              <a:t>. Díky tomu, že se zapojují do činnosti velké svalové skupiny, otevírají se nové cévy a zvyšuje se spotřeba dodávané krve.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latin typeface="Adelle-Regular"/>
              </a:rPr>
              <a:t>Naopak u </a:t>
            </a:r>
            <a:r>
              <a:rPr lang="cs-CZ" sz="2000" b="1" i="0" u="none" strike="noStrike" baseline="0" dirty="0">
                <a:solidFill>
                  <a:srgbClr val="00B0F0"/>
                </a:solidFill>
                <a:latin typeface="Adelle-Regular"/>
              </a:rPr>
              <a:t>statické zátěže se zvyšují nároky především na tlakovou práci srdce</a:t>
            </a:r>
            <a:r>
              <a:rPr lang="cs-CZ" sz="2000" b="0" i="0" u="none" strike="noStrike" baseline="0" dirty="0">
                <a:latin typeface="Adelle-Regular"/>
              </a:rPr>
              <a:t>.</a:t>
            </a:r>
            <a:endParaRPr lang="en-US" sz="2000" b="0" i="0" dirty="0">
              <a:solidFill>
                <a:srgbClr val="00B0F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613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3693</Words>
  <Application>Microsoft Office PowerPoint</Application>
  <PresentationFormat>Širokoúhlá obrazovka</PresentationFormat>
  <Paragraphs>305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Adelle-Bold</vt:lpstr>
      <vt:lpstr>Adelle-Regular</vt:lpstr>
      <vt:lpstr>Adelle-RegularItalic</vt:lpstr>
      <vt:lpstr>Arial</vt:lpstr>
      <vt:lpstr>Calibri</vt:lpstr>
      <vt:lpstr>Calibri Light</vt:lpstr>
      <vt:lpstr>Segoe UI</vt:lpstr>
      <vt:lpstr>Motiv Office</vt:lpstr>
      <vt:lpstr>Preskripce pohybové aktivity v obezitologii</vt:lpstr>
      <vt:lpstr>Preskripce pohybové aktivity v obezitologii</vt:lpstr>
      <vt:lpstr> Preskripce pohybové aktivity v obezitologii</vt:lpstr>
      <vt:lpstr>Preskripce pohybové aktivity v obezitologii</vt:lpstr>
      <vt:lpstr>Preskripce pohybové aktivity v obezitologii</vt:lpstr>
      <vt:lpstr>Preskripce pohybové aktivity v obezitologii</vt:lpstr>
      <vt:lpstr> 1. Terminologický úvod</vt:lpstr>
      <vt:lpstr> 1. Terminologický úvod</vt:lpstr>
      <vt:lpstr> 1. Terminologický úvod</vt:lpstr>
      <vt:lpstr> 1. Terminologický úvod</vt:lpstr>
      <vt:lpstr> 2 Druhy tělesné (pohybové) zátěže (aktivita)</vt:lpstr>
      <vt:lpstr> 2 Způsoby tělesné (pohybové) zátěže (aktivita)</vt:lpstr>
      <vt:lpstr> 2 Způsoby tělesné (pohybové) zátěže (aktivita)</vt:lpstr>
      <vt:lpstr> 2 Negativní vliv nedostatku pohybové aktivity na lidský organismus</vt:lpstr>
      <vt:lpstr> 2 Negativní vliv nedostatku pohybové aktivity na lidský organismus</vt:lpstr>
      <vt:lpstr> 3 Obecné principy preskripce pohybové aktivity v  prevenci a rehabilitaci</vt:lpstr>
      <vt:lpstr> 3 Základní metodika preskripce pohybové aktivity dle principů FITT</vt:lpstr>
      <vt:lpstr> 3 Základní metodika preskripce pohybové aktivity dle principů FITT</vt:lpstr>
      <vt:lpstr> 3 Základní metodika preskripce pohybové aktivity dle principů FITT</vt:lpstr>
      <vt:lpstr> 3 Základní metodika preskripce pohybové aktivity dle principů FITT</vt:lpstr>
      <vt:lpstr> 3 Základní metodika preskripce pohybové aktivity dle principů FITT</vt:lpstr>
      <vt:lpstr> 3 Intenzita zátěže</vt:lpstr>
      <vt:lpstr> 3 Intenzita zátěže</vt:lpstr>
      <vt:lpstr> 3 Intenzita zátěže</vt:lpstr>
      <vt:lpstr> 3 Intenzita zátěže</vt:lpstr>
      <vt:lpstr> 3 Progrese aerobního tréninku</vt:lpstr>
      <vt:lpstr> 3 Progrese aerobního tréninku</vt:lpstr>
      <vt:lpstr> 3 Odporový trénink</vt:lpstr>
      <vt:lpstr> 3 Odporový trénink</vt:lpstr>
      <vt:lpstr> 3.2.4 Metodika tréninkového programu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Epidemiologie Epidemiologické studie</dc:title>
  <dc:creator>Účet Microsoft</dc:creator>
  <cp:lastModifiedBy>Robert Vysoký</cp:lastModifiedBy>
  <cp:revision>76</cp:revision>
  <dcterms:created xsi:type="dcterms:W3CDTF">2020-10-05T07:53:51Z</dcterms:created>
  <dcterms:modified xsi:type="dcterms:W3CDTF">2023-04-27T20:09:49Z</dcterms:modified>
</cp:coreProperties>
</file>