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0" r:id="rId3"/>
    <p:sldId id="295" r:id="rId4"/>
    <p:sldId id="277" r:id="rId5"/>
    <p:sldId id="276" r:id="rId6"/>
    <p:sldId id="257" r:id="rId7"/>
    <p:sldId id="268" r:id="rId8"/>
    <p:sldId id="261" r:id="rId9"/>
    <p:sldId id="262" r:id="rId10"/>
    <p:sldId id="263" r:id="rId11"/>
    <p:sldId id="278" r:id="rId12"/>
    <p:sldId id="264" r:id="rId13"/>
    <p:sldId id="265" r:id="rId14"/>
    <p:sldId id="313" r:id="rId15"/>
    <p:sldId id="300" r:id="rId16"/>
    <p:sldId id="266" r:id="rId17"/>
    <p:sldId id="279" r:id="rId18"/>
    <p:sldId id="299" r:id="rId19"/>
    <p:sldId id="297" r:id="rId20"/>
    <p:sldId id="301" r:id="rId21"/>
    <p:sldId id="267" r:id="rId22"/>
    <p:sldId id="294" r:id="rId23"/>
    <p:sldId id="269" r:id="rId24"/>
    <p:sldId id="272" r:id="rId25"/>
    <p:sldId id="280" r:id="rId26"/>
    <p:sldId id="308" r:id="rId27"/>
    <p:sldId id="309" r:id="rId28"/>
    <p:sldId id="311" r:id="rId29"/>
    <p:sldId id="310" r:id="rId30"/>
    <p:sldId id="312" r:id="rId31"/>
    <p:sldId id="281" r:id="rId32"/>
    <p:sldId id="282" r:id="rId33"/>
    <p:sldId id="298" r:id="rId34"/>
    <p:sldId id="302" r:id="rId35"/>
    <p:sldId id="283" r:id="rId36"/>
    <p:sldId id="284" r:id="rId37"/>
    <p:sldId id="285" r:id="rId38"/>
    <p:sldId id="303" r:id="rId39"/>
    <p:sldId id="304" r:id="rId40"/>
    <p:sldId id="305" r:id="rId41"/>
    <p:sldId id="307" r:id="rId42"/>
    <p:sldId id="306" r:id="rId43"/>
    <p:sldId id="317" r:id="rId44"/>
    <p:sldId id="318" r:id="rId45"/>
    <p:sldId id="319" r:id="rId46"/>
    <p:sldId id="273" r:id="rId47"/>
    <p:sldId id="274" r:id="rId48"/>
    <p:sldId id="275" r:id="rId49"/>
    <p:sldId id="289" r:id="rId50"/>
    <p:sldId id="290" r:id="rId51"/>
    <p:sldId id="291" r:id="rId52"/>
    <p:sldId id="287" r:id="rId53"/>
    <p:sldId id="293" r:id="rId54"/>
    <p:sldId id="292" r:id="rId55"/>
    <p:sldId id="288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374FDA3-13F2-4932-93CA-0B50B0E7AEE9}">
          <p14:sldIdLst>
            <p14:sldId id="256"/>
            <p14:sldId id="260"/>
            <p14:sldId id="295"/>
            <p14:sldId id="277"/>
            <p14:sldId id="276"/>
            <p14:sldId id="257"/>
            <p14:sldId id="268"/>
            <p14:sldId id="261"/>
            <p14:sldId id="262"/>
            <p14:sldId id="263"/>
            <p14:sldId id="278"/>
            <p14:sldId id="264"/>
            <p14:sldId id="265"/>
            <p14:sldId id="313"/>
            <p14:sldId id="300"/>
            <p14:sldId id="266"/>
            <p14:sldId id="279"/>
            <p14:sldId id="299"/>
            <p14:sldId id="297"/>
            <p14:sldId id="301"/>
            <p14:sldId id="267"/>
            <p14:sldId id="294"/>
            <p14:sldId id="269"/>
            <p14:sldId id="272"/>
            <p14:sldId id="280"/>
            <p14:sldId id="308"/>
            <p14:sldId id="309"/>
            <p14:sldId id="311"/>
            <p14:sldId id="310"/>
            <p14:sldId id="312"/>
            <p14:sldId id="281"/>
            <p14:sldId id="282"/>
            <p14:sldId id="298"/>
            <p14:sldId id="302"/>
            <p14:sldId id="283"/>
            <p14:sldId id="284"/>
            <p14:sldId id="285"/>
            <p14:sldId id="303"/>
            <p14:sldId id="304"/>
            <p14:sldId id="305"/>
            <p14:sldId id="307"/>
            <p14:sldId id="306"/>
            <p14:sldId id="317"/>
            <p14:sldId id="318"/>
            <p14:sldId id="319"/>
            <p14:sldId id="273"/>
            <p14:sldId id="274"/>
            <p14:sldId id="275"/>
            <p14:sldId id="289"/>
            <p14:sldId id="290"/>
            <p14:sldId id="291"/>
            <p14:sldId id="287"/>
            <p14:sldId id="293"/>
            <p14:sldId id="292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E3348D-05FA-477B-BFC2-F02606E5CB14}" v="23" dt="2023-03-31T06:41:05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ška Lagová" userId="e1499dd2e872947b" providerId="LiveId" clId="{C6E3348D-05FA-477B-BFC2-F02606E5CB14}"/>
    <pc:docChg chg="undo custSel addSld delSld modSld addSection delSection modSection">
      <pc:chgData name="Eliška Lagová" userId="e1499dd2e872947b" providerId="LiveId" clId="{C6E3348D-05FA-477B-BFC2-F02606E5CB14}" dt="2023-03-31T06:44:49.738" v="1368" actId="20577"/>
      <pc:docMkLst>
        <pc:docMk/>
      </pc:docMkLst>
      <pc:sldChg chg="modSp mod">
        <pc:chgData name="Eliška Lagová" userId="e1499dd2e872947b" providerId="LiveId" clId="{C6E3348D-05FA-477B-BFC2-F02606E5CB14}" dt="2023-03-31T06:44:49.738" v="1368" actId="20577"/>
        <pc:sldMkLst>
          <pc:docMk/>
          <pc:sldMk cId="168600683" sldId="262"/>
        </pc:sldMkLst>
        <pc:spChg chg="mod">
          <ac:chgData name="Eliška Lagová" userId="e1499dd2e872947b" providerId="LiveId" clId="{C6E3348D-05FA-477B-BFC2-F02606E5CB14}" dt="2023-03-31T06:44:49.738" v="1368" actId="20577"/>
          <ac:spMkLst>
            <pc:docMk/>
            <pc:sldMk cId="168600683" sldId="262"/>
            <ac:spMk id="3" creationId="{676D6E75-C2A4-42A5-B0AE-E8EECECFFC27}"/>
          </ac:spMkLst>
        </pc:spChg>
      </pc:sldChg>
      <pc:sldChg chg="addSp modSp new del mod">
        <pc:chgData name="Eliška Lagová" userId="e1499dd2e872947b" providerId="LiveId" clId="{C6E3348D-05FA-477B-BFC2-F02606E5CB14}" dt="2023-03-31T06:41:11.677" v="1367" actId="47"/>
        <pc:sldMkLst>
          <pc:docMk/>
          <pc:sldMk cId="1447756734" sldId="314"/>
        </pc:sldMkLst>
        <pc:spChg chg="mod">
          <ac:chgData name="Eliška Lagová" userId="e1499dd2e872947b" providerId="LiveId" clId="{C6E3348D-05FA-477B-BFC2-F02606E5CB14}" dt="2023-03-31T05:55:38.925" v="401" actId="20577"/>
          <ac:spMkLst>
            <pc:docMk/>
            <pc:sldMk cId="1447756734" sldId="314"/>
            <ac:spMk id="2" creationId="{93AA31DD-4C51-31BC-C9C9-FEEB0FDA3FDA}"/>
          </ac:spMkLst>
        </pc:spChg>
        <pc:spChg chg="mod">
          <ac:chgData name="Eliška Lagová" userId="e1499dd2e872947b" providerId="LiveId" clId="{C6E3348D-05FA-477B-BFC2-F02606E5CB14}" dt="2023-03-31T06:09:18.569" v="711" actId="20577"/>
          <ac:spMkLst>
            <pc:docMk/>
            <pc:sldMk cId="1447756734" sldId="314"/>
            <ac:spMk id="3" creationId="{A5C4D04E-7597-8839-1C4F-1EE64D1CFE5F}"/>
          </ac:spMkLst>
        </pc:spChg>
        <pc:picChg chg="add mod">
          <ac:chgData name="Eliška Lagová" userId="e1499dd2e872947b" providerId="LiveId" clId="{C6E3348D-05FA-477B-BFC2-F02606E5CB14}" dt="2023-03-31T06:39:41.310" v="1361" actId="1076"/>
          <ac:picMkLst>
            <pc:docMk/>
            <pc:sldMk cId="1447756734" sldId="314"/>
            <ac:picMk id="4" creationId="{BA94D38F-8285-71AC-3B84-913FA9005667}"/>
          </ac:picMkLst>
        </pc:picChg>
      </pc:sldChg>
      <pc:sldChg chg="modSp new del mod">
        <pc:chgData name="Eliška Lagová" userId="e1499dd2e872947b" providerId="LiveId" clId="{C6E3348D-05FA-477B-BFC2-F02606E5CB14}" dt="2023-03-31T05:55:24.800" v="383" actId="47"/>
        <pc:sldMkLst>
          <pc:docMk/>
          <pc:sldMk cId="1894009145" sldId="314"/>
        </pc:sldMkLst>
        <pc:spChg chg="mod">
          <ac:chgData name="Eliška Lagová" userId="e1499dd2e872947b" providerId="LiveId" clId="{C6E3348D-05FA-477B-BFC2-F02606E5CB14}" dt="2023-03-31T04:57:21.442" v="14" actId="20577"/>
          <ac:spMkLst>
            <pc:docMk/>
            <pc:sldMk cId="1894009145" sldId="314"/>
            <ac:spMk id="2" creationId="{ACFDB12C-E4CD-25A8-AC03-CA9CDD7056A8}"/>
          </ac:spMkLst>
        </pc:spChg>
        <pc:spChg chg="mod">
          <ac:chgData name="Eliška Lagová" userId="e1499dd2e872947b" providerId="LiveId" clId="{C6E3348D-05FA-477B-BFC2-F02606E5CB14}" dt="2023-03-31T05:55:23.402" v="382" actId="6549"/>
          <ac:spMkLst>
            <pc:docMk/>
            <pc:sldMk cId="1894009145" sldId="314"/>
            <ac:spMk id="3" creationId="{75B3A770-69F0-3005-51FD-B87ABFE1822D}"/>
          </ac:spMkLst>
        </pc:spChg>
      </pc:sldChg>
      <pc:sldChg chg="new del">
        <pc:chgData name="Eliška Lagová" userId="e1499dd2e872947b" providerId="LiveId" clId="{C6E3348D-05FA-477B-BFC2-F02606E5CB14}" dt="2023-03-31T05:55:26.262" v="384" actId="47"/>
        <pc:sldMkLst>
          <pc:docMk/>
          <pc:sldMk cId="229545975" sldId="315"/>
        </pc:sldMkLst>
      </pc:sldChg>
      <pc:sldChg chg="addSp delSp modSp new del mod setBg">
        <pc:chgData name="Eliška Lagová" userId="e1499dd2e872947b" providerId="LiveId" clId="{C6E3348D-05FA-477B-BFC2-F02606E5CB14}" dt="2023-03-31T06:41:10.670" v="1366" actId="47"/>
        <pc:sldMkLst>
          <pc:docMk/>
          <pc:sldMk cId="1183686752" sldId="315"/>
        </pc:sldMkLst>
        <pc:spChg chg="mod">
          <ac:chgData name="Eliška Lagová" userId="e1499dd2e872947b" providerId="LiveId" clId="{C6E3348D-05FA-477B-BFC2-F02606E5CB14}" dt="2023-03-31T06:37:57.226" v="1343" actId="26606"/>
          <ac:spMkLst>
            <pc:docMk/>
            <pc:sldMk cId="1183686752" sldId="315"/>
            <ac:spMk id="2" creationId="{32B1CE4F-9848-CACB-0725-75AFF3597A74}"/>
          </ac:spMkLst>
        </pc:spChg>
        <pc:spChg chg="mod">
          <ac:chgData name="Eliška Lagová" userId="e1499dd2e872947b" providerId="LiveId" clId="{C6E3348D-05FA-477B-BFC2-F02606E5CB14}" dt="2023-03-31T06:39:17.353" v="1354" actId="20577"/>
          <ac:spMkLst>
            <pc:docMk/>
            <pc:sldMk cId="1183686752" sldId="315"/>
            <ac:spMk id="3" creationId="{3EBE38EC-CDEF-6C02-99EF-DEB64E0365BF}"/>
          </ac:spMkLst>
        </pc:spChg>
        <pc:spChg chg="add del">
          <ac:chgData name="Eliška Lagová" userId="e1499dd2e872947b" providerId="LiveId" clId="{C6E3348D-05FA-477B-BFC2-F02606E5CB14}" dt="2023-03-31T06:37:57.226" v="1343" actId="26606"/>
          <ac:spMkLst>
            <pc:docMk/>
            <pc:sldMk cId="1183686752" sldId="315"/>
            <ac:spMk id="1031" creationId="{8181FC64-B306-4821-98E2-780662EFC486}"/>
          </ac:spMkLst>
        </pc:spChg>
        <pc:spChg chg="add del">
          <ac:chgData name="Eliška Lagová" userId="e1499dd2e872947b" providerId="LiveId" clId="{C6E3348D-05FA-477B-BFC2-F02606E5CB14}" dt="2023-03-31T06:37:57.226" v="1343" actId="26606"/>
          <ac:spMkLst>
            <pc:docMk/>
            <pc:sldMk cId="1183686752" sldId="315"/>
            <ac:spMk id="1033" creationId="{5871FC61-DD4E-47D4-81FD-8A7E7D12B371}"/>
          </ac:spMkLst>
        </pc:spChg>
        <pc:spChg chg="add del">
          <ac:chgData name="Eliška Lagová" userId="e1499dd2e872947b" providerId="LiveId" clId="{C6E3348D-05FA-477B-BFC2-F02606E5CB14}" dt="2023-03-31T06:37:57.226" v="1343" actId="26606"/>
          <ac:spMkLst>
            <pc:docMk/>
            <pc:sldMk cId="1183686752" sldId="315"/>
            <ac:spMk id="1035" creationId="{F9EC3F91-A75C-4F74-867E-E4C28C13546B}"/>
          </ac:spMkLst>
        </pc:spChg>
        <pc:spChg chg="add del">
          <ac:chgData name="Eliška Lagová" userId="e1499dd2e872947b" providerId="LiveId" clId="{C6E3348D-05FA-477B-BFC2-F02606E5CB14}" dt="2023-03-31T06:37:57.226" v="1343" actId="26606"/>
          <ac:spMkLst>
            <pc:docMk/>
            <pc:sldMk cId="1183686752" sldId="315"/>
            <ac:spMk id="1037" creationId="{829A1E2C-5AC8-40FC-99E9-832069D39792}"/>
          </ac:spMkLst>
        </pc:spChg>
        <pc:picChg chg="add mod ord">
          <ac:chgData name="Eliška Lagová" userId="e1499dd2e872947b" providerId="LiveId" clId="{C6E3348D-05FA-477B-BFC2-F02606E5CB14}" dt="2023-03-31T06:38:11.803" v="1347" actId="1076"/>
          <ac:picMkLst>
            <pc:docMk/>
            <pc:sldMk cId="1183686752" sldId="315"/>
            <ac:picMk id="1026" creationId="{038650DF-4719-D741-CE66-574FD921D5AC}"/>
          </ac:picMkLst>
        </pc:picChg>
        <pc:picChg chg="add del mod">
          <ac:chgData name="Eliška Lagová" userId="e1499dd2e872947b" providerId="LiveId" clId="{C6E3348D-05FA-477B-BFC2-F02606E5CB14}" dt="2023-03-31T06:39:34.614" v="1359" actId="478"/>
          <ac:picMkLst>
            <pc:docMk/>
            <pc:sldMk cId="1183686752" sldId="315"/>
            <ac:picMk id="1028" creationId="{299CF73A-6E28-CA71-10B5-18F2C25CF28B}"/>
          </ac:picMkLst>
        </pc:picChg>
      </pc:sldChg>
      <pc:sldChg chg="new del">
        <pc:chgData name="Eliška Lagová" userId="e1499dd2e872947b" providerId="LiveId" clId="{C6E3348D-05FA-477B-BFC2-F02606E5CB14}" dt="2023-03-31T05:55:27.205" v="385" actId="47"/>
        <pc:sldMkLst>
          <pc:docMk/>
          <pc:sldMk cId="670533845" sldId="316"/>
        </pc:sldMkLst>
      </pc:sldChg>
      <pc:sldChg chg="modSp new del mod">
        <pc:chgData name="Eliška Lagová" userId="e1499dd2e872947b" providerId="LiveId" clId="{C6E3348D-05FA-477B-BFC2-F02606E5CB14}" dt="2023-03-31T06:41:09.521" v="1365" actId="47"/>
        <pc:sldMkLst>
          <pc:docMk/>
          <pc:sldMk cId="3473183049" sldId="316"/>
        </pc:sldMkLst>
        <pc:spChg chg="mod">
          <ac:chgData name="Eliška Lagová" userId="e1499dd2e872947b" providerId="LiveId" clId="{C6E3348D-05FA-477B-BFC2-F02606E5CB14}" dt="2023-03-31T06:20:17.542" v="918" actId="20577"/>
          <ac:spMkLst>
            <pc:docMk/>
            <pc:sldMk cId="3473183049" sldId="316"/>
            <ac:spMk id="2" creationId="{BF3F85BB-6469-627F-96F3-F336B489B7F1}"/>
          </ac:spMkLst>
        </pc:spChg>
        <pc:spChg chg="mod">
          <ac:chgData name="Eliška Lagová" userId="e1499dd2e872947b" providerId="LiveId" clId="{C6E3348D-05FA-477B-BFC2-F02606E5CB14}" dt="2023-03-31T06:36:40.567" v="1340" actId="20577"/>
          <ac:spMkLst>
            <pc:docMk/>
            <pc:sldMk cId="3473183049" sldId="316"/>
            <ac:spMk id="3" creationId="{971288D0-CADC-02CC-CBC1-B5CE9832940C}"/>
          </ac:spMkLst>
        </pc:spChg>
      </pc:sldChg>
      <pc:sldChg chg="add">
        <pc:chgData name="Eliška Lagová" userId="e1499dd2e872947b" providerId="LiveId" clId="{C6E3348D-05FA-477B-BFC2-F02606E5CB14}" dt="2023-03-31T06:40:50.111" v="1362"/>
        <pc:sldMkLst>
          <pc:docMk/>
          <pc:sldMk cId="476127444" sldId="317"/>
        </pc:sldMkLst>
      </pc:sldChg>
      <pc:sldChg chg="add">
        <pc:chgData name="Eliška Lagová" userId="e1499dd2e872947b" providerId="LiveId" clId="{C6E3348D-05FA-477B-BFC2-F02606E5CB14}" dt="2023-03-31T06:40:58.150" v="1363"/>
        <pc:sldMkLst>
          <pc:docMk/>
          <pc:sldMk cId="2830707672" sldId="318"/>
        </pc:sldMkLst>
      </pc:sldChg>
      <pc:sldChg chg="add">
        <pc:chgData name="Eliška Lagová" userId="e1499dd2e872947b" providerId="LiveId" clId="{C6E3348D-05FA-477B-BFC2-F02606E5CB14}" dt="2023-03-31T06:41:05.498" v="1364"/>
        <pc:sldMkLst>
          <pc:docMk/>
          <pc:sldMk cId="2849449846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1605-A6C2-4ABF-BE25-565010069525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76B63-9EE8-4540-B781-1D84E1D0B9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23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7FFAA-4F34-420C-9A10-4E8816012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F41611-1E41-45E7-BD95-7D315DE72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311C9D-DE16-40B9-8810-5F5045FD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BE3-CD61-47FC-AED3-477EC424C7CD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885CAA-B0E2-4C99-9559-65B370D8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2BC961-D317-457A-8331-6F85B84A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1BB6-4D75-4BA9-B32C-7A97A7EA9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86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2D25F-D3B7-4C33-9A49-FE621B48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D053BA-B9B8-4156-8E7B-27DEE55B0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E491A4-3FA8-4377-A2BB-0E5FD95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BE3-CD61-47FC-AED3-477EC424C7CD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16D46C-69A4-4C27-910D-FA50AB3C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18E9D1-5E59-4C35-A831-BF218E2B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1BB6-4D75-4BA9-B32C-7A97A7EA9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31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17147D-CFE5-4C2E-9015-3961ADF493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6E9995-799E-451D-9330-01C362C3A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5A0C82-9027-4E82-91A0-22448DCC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BE3-CD61-47FC-AED3-477EC424C7CD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6AA46A-1364-46EB-AA88-B25BD7E2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962342-5DE4-49AF-926A-B1A0C1D1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1BB6-4D75-4BA9-B32C-7A97A7EA9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40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BEC9A-1790-4DF1-B4F7-7A4216F4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09A106-D8E8-4811-A9BB-AFFAE1130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3BD217-AD44-476E-A6A1-F0CBD1C8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BE3-CD61-47FC-AED3-477EC424C7CD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D55288-55B1-4E91-9927-DAAA8C08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848675-2356-4EA2-909D-02308E14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1BB6-4D75-4BA9-B32C-7A97A7EA9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04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B98DF-55B5-423B-AAAF-6275AC345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415563-12B2-4655-88DD-E36DEB90B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E6B094-92F0-423D-BAEF-609B32AA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BE3-CD61-47FC-AED3-477EC424C7CD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283805-E88D-4F66-9339-2CBC2FA5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491088-897A-41C5-9AE2-883EBBFC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1BB6-4D75-4BA9-B32C-7A97A7EA9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55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CBDAE-785C-4E3D-9579-A5960906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98917C-D0C2-4C6B-BBAD-863695B18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D19D78-5136-4EE2-9B85-34E502FDA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867283-5C54-4E66-8057-EB6A32B1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BE3-CD61-47FC-AED3-477EC424C7CD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23F3C1-8C7D-49B5-9527-6E181AA1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26455E-4548-444D-9B57-73FDBC09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1BB6-4D75-4BA9-B32C-7A97A7EA9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18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B6D37-7693-4F38-96C9-8DD95771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DC6DDF-0AAB-4696-98D5-31DDA6A94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17E340-3CF3-4394-AC32-F25481DB2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E2E700-55E1-436E-B9DB-349C9662F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300ABD-CA61-439A-BDE0-C6194B197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8B3A644-DEF7-4386-A657-B66AA55DB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BE3-CD61-47FC-AED3-477EC424C7CD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F80446-6C5A-4EC7-B544-4629E9C0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497A8CD-8197-44DE-8476-E20BCBA5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1BB6-4D75-4BA9-B32C-7A97A7EA9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63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6CCB1-3522-47D4-B62D-D959F3F4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F937B6B-E755-4588-9396-CC5A18D2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BE3-CD61-47FC-AED3-477EC424C7CD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4ABB80-74A0-45FA-938C-42C41278A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2CEE54-D2FC-4862-9F9E-FCEA29E0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1BB6-4D75-4BA9-B32C-7A97A7EA9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09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E89B619-AEE5-4B9E-B323-C88C6B8E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BE3-CD61-47FC-AED3-477EC424C7CD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796B0C-ABFE-44A5-A9F3-169F478C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7D0F8C-B557-4DD1-92E6-3BE4E109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1BB6-4D75-4BA9-B32C-7A97A7EA9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59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6227C-7F48-4529-88AE-5F67DD7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B36D9-EDF6-4FD3-91D2-2DDEABDB1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7303F5-75C5-4239-BB44-B8477330F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84468A-A939-4CDC-B379-8BBB285C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BE3-CD61-47FC-AED3-477EC424C7CD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571F4C-42DD-4409-90DA-40348F90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ACF92A-0A69-4DFB-99E1-0A412C73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1BB6-4D75-4BA9-B32C-7A97A7EA9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11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4FCAD-C1BA-46A7-8048-482AE773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4FC569-8E9F-40AF-B0F1-FABDD90BA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51C432-5A4F-473F-9FBD-EBF7C6A04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7785CF-5449-4F24-9BC1-84367238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BE3-CD61-47FC-AED3-477EC424C7CD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4C738C-F4B5-4CC6-A5B6-4C18C6BF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7652F6-E168-41BB-B0D7-7036BE5C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41BB6-4D75-4BA9-B32C-7A97A7EA9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1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4069A01-82AF-445E-A11B-C7F7EE581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204107-79E3-4AFC-9339-E87E9928D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3A9E28-CBC7-4D60-8762-AA5981E94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D9BE3-CD61-47FC-AED3-477EC424C7CD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43F5C4-23AE-42F4-80CF-2CACDCF1B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D67D53-F77D-41AA-8300-F20B9A6A2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41BB6-4D75-4BA9-B32C-7A97A7EA9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05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cbi.nlm.nih.gov/pubmed/2765087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interiér, osoba&#10;&#10;Popis byl vytvořen automaticky">
            <a:extLst>
              <a:ext uri="{FF2B5EF4-FFF2-40B4-BE49-F238E27FC236}">
                <a16:creationId xmlns:a16="http://schemas.microsoft.com/office/drawing/2014/main" id="{3DCFACF8-558D-49F6-8F61-B4CC62769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3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BCA8E8-A4B3-481F-8EE2-F8413EFDF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cs-CZ" sz="6600" dirty="0"/>
              <a:t>Vliv spánku na složení těla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2D1EFB-EC7F-408F-B26C-4D03EA2C5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 fontScale="70000" lnSpcReduction="20000"/>
          </a:bodyPr>
          <a:lstStyle/>
          <a:p>
            <a:pPr algn="l"/>
            <a:r>
              <a:rPr lang="cs-CZ" dirty="0"/>
              <a:t>Mgr. Eliška Lagová</a:t>
            </a:r>
          </a:p>
          <a:p>
            <a:pPr algn="l"/>
            <a:r>
              <a:rPr lang="cs-CZ" dirty="0"/>
              <a:t>Mgr. Zlata </a:t>
            </a:r>
            <a:r>
              <a:rPr lang="cs-CZ"/>
              <a:t>Kapounová Ph.D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98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6518C9-C9A1-4AEE-AA05-45269031B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DC"/>
                </a:solidFill>
              </a:rPr>
              <a:t>Řízení spánku a bdělosti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BBBF31-99E8-4E5F-B88F-2AE0C44E3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599" cy="48793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Cirkadiánní rytmy</a:t>
            </a:r>
          </a:p>
          <a:p>
            <a:pPr lvl="1"/>
            <a:r>
              <a:rPr lang="cs-CZ" sz="2400" b="0" strike="noStrike" spc="-1" dirty="0"/>
              <a:t>Cirkadiánní hodiny = endogenní generátory synchronizované s periodickými změnami prostředí (</a:t>
            </a:r>
            <a:r>
              <a:rPr lang="cs-CZ" sz="2400" b="1" strike="noStrike" spc="-1" dirty="0"/>
              <a:t>centrální</a:t>
            </a:r>
            <a:r>
              <a:rPr lang="cs-CZ" sz="2400" b="0" strike="noStrike" spc="-1" dirty="0"/>
              <a:t> hodiny – SCN, </a:t>
            </a:r>
            <a:r>
              <a:rPr lang="cs-CZ" sz="2400" b="1" strike="noStrike" spc="-1" dirty="0"/>
              <a:t>periferní</a:t>
            </a:r>
            <a:r>
              <a:rPr lang="cs-CZ" sz="2400" b="0" strike="noStrike" spc="-1" dirty="0"/>
              <a:t> hodiny – ve všech ostatních buňkách)</a:t>
            </a:r>
            <a:endParaRPr lang="cs-CZ" dirty="0"/>
          </a:p>
          <a:p>
            <a:pPr lvl="1"/>
            <a:r>
              <a:rPr lang="cs-CZ" dirty="0"/>
              <a:t>Vytvářeny v hypothalamu, délka 23,5-24,5 h, reguluje SCN* (</a:t>
            </a:r>
            <a:r>
              <a:rPr lang="cs-CZ" dirty="0" err="1"/>
              <a:t>melanopsin</a:t>
            </a:r>
            <a:r>
              <a:rPr lang="cs-CZ" dirty="0"/>
              <a:t> gangliových buněk), hodinové geny (rytmická </a:t>
            </a:r>
            <a:r>
              <a:rPr lang="cs-CZ" dirty="0" err="1"/>
              <a:t>exprimace</a:t>
            </a:r>
            <a:r>
              <a:rPr lang="cs-CZ" dirty="0"/>
              <a:t>)</a:t>
            </a:r>
          </a:p>
          <a:p>
            <a:pPr lvl="1"/>
            <a:r>
              <a:rPr lang="cs-CZ" spc="-1" dirty="0"/>
              <a:t>R</a:t>
            </a:r>
            <a:r>
              <a:rPr lang="cs-CZ" sz="2400" b="0" strike="noStrike" spc="-1" dirty="0"/>
              <a:t>eakce na osvit sítnice (den) a sekreci melatoninu (max v noci)</a:t>
            </a:r>
            <a:endParaRPr lang="cs-CZ" dirty="0"/>
          </a:p>
          <a:p>
            <a:pPr lvl="1"/>
            <a:r>
              <a:rPr lang="cs-CZ" dirty="0"/>
              <a:t>Potřeba spánku vzrůstá s dobou bdělosti</a:t>
            </a:r>
          </a:p>
          <a:p>
            <a:endParaRPr lang="cs-CZ" sz="2400" dirty="0"/>
          </a:p>
          <a:p>
            <a:r>
              <a:rPr lang="cs-CZ" sz="2400" dirty="0"/>
              <a:t>Roli hraje adenosin (účinek indukující spánek), proti němu působí kofein</a:t>
            </a:r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r>
              <a:rPr lang="cs-CZ" sz="1400" dirty="0"/>
              <a:t>*</a:t>
            </a:r>
            <a:r>
              <a:rPr lang="cs-CZ" sz="1400" dirty="0" err="1"/>
              <a:t>suprachiasmatická</a:t>
            </a:r>
            <a:r>
              <a:rPr lang="cs-CZ" sz="1400" dirty="0"/>
              <a:t> jádra</a:t>
            </a:r>
          </a:p>
          <a:p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</p:txBody>
      </p:sp>
      <p:pic>
        <p:nvPicPr>
          <p:cNvPr id="5" name="Obrázek 4" descr="Obsah obrázku hrníček, káva, interiér, jídlo&#10;&#10;Popis byl vytvořen automaticky">
            <a:extLst>
              <a:ext uri="{FF2B5EF4-FFF2-40B4-BE49-F238E27FC236}">
                <a16:creationId xmlns:a16="http://schemas.microsoft.com/office/drawing/2014/main" id="{9B3BFB70-D45E-4043-8E58-C2C938526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246"/>
          <a:stretch/>
        </p:blipFill>
        <p:spPr>
          <a:xfrm>
            <a:off x="10644597" y="5800580"/>
            <a:ext cx="1544354" cy="105742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73FFBDB-B63F-4C36-9E50-0AEA0C155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24" y="5770166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9A66C61-4176-47C2-BF18-4EDD1315C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27" y="2836487"/>
            <a:ext cx="6371586" cy="38684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E0B77D7-3E8F-434A-8961-FB7539E09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288D258-548C-4630-85A5-CF40D5A66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46" y="366694"/>
            <a:ext cx="10515600" cy="4351338"/>
          </a:xfrm>
        </p:spPr>
        <p:txBody>
          <a:bodyPr/>
          <a:lstStyle/>
          <a:p>
            <a:pPr marL="286110" indent="-285750" algn="just">
              <a:lnSpc>
                <a:spcPct val="100000"/>
              </a:lnSpc>
              <a:spcBef>
                <a:spcPts val="439"/>
              </a:spcBef>
              <a:buClr>
                <a:schemeClr val="tx1"/>
              </a:buClr>
              <a:buSzPct val="85000"/>
            </a:pPr>
            <a:r>
              <a:rPr lang="cs-CZ" sz="2400" b="0" strike="noStrike" spc="-1" dirty="0"/>
              <a:t>Např. určité metabolické funkce probíhají ve specifickém čase během dne – význam z hlediska efektivity: </a:t>
            </a:r>
          </a:p>
          <a:p>
            <a:pPr marL="560430" lvl="1" indent="-285750" algn="just">
              <a:lnSpc>
                <a:spcPct val="100000"/>
              </a:lnSpc>
              <a:spcBef>
                <a:spcPts val="340"/>
              </a:spcBef>
              <a:buClr>
                <a:schemeClr val="tx1"/>
              </a:buClr>
              <a:buSzPct val="70000"/>
            </a:pPr>
            <a:r>
              <a:rPr lang="cs-CZ" b="0" strike="noStrike" spc="-1" dirty="0"/>
              <a:t>cirkadiánní exprese metabolických genů se optimálně přizpůsobuje a „přepíná“ mezi anabolickými a katabolickými procesy v souladu s periodami přijmu potravy/hladovění, odpočinku/aktivity apod.</a:t>
            </a:r>
          </a:p>
          <a:p>
            <a:pPr marL="560430" lvl="1" indent="-285750" algn="just"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SzPct val="70000"/>
            </a:pPr>
            <a:r>
              <a:rPr lang="cs-CZ" b="0" strike="noStrike" spc="-1" dirty="0"/>
              <a:t>cirkadiánním rytmům podléhá exprese </a:t>
            </a:r>
            <a:r>
              <a:rPr lang="cs-CZ" b="0" strike="noStrike" spc="-1" dirty="0" err="1"/>
              <a:t>adipokinů</a:t>
            </a:r>
            <a:r>
              <a:rPr lang="cs-CZ" b="0" strike="noStrike" spc="-1" dirty="0"/>
              <a:t> (Lep, </a:t>
            </a:r>
            <a:r>
              <a:rPr lang="cs-CZ" b="0" strike="noStrike" spc="-1" dirty="0" err="1"/>
              <a:t>Adipo</a:t>
            </a:r>
            <a:r>
              <a:rPr lang="cs-CZ" b="0" strike="noStrike" spc="-1" dirty="0"/>
              <a:t>) a </a:t>
            </a:r>
            <a:r>
              <a:rPr lang="cs-CZ" b="0" strike="noStrike" spc="-1" dirty="0" err="1"/>
              <a:t>lipogeneze</a:t>
            </a:r>
            <a:r>
              <a:rPr lang="cs-CZ" b="0" strike="noStrike" spc="-1" dirty="0"/>
              <a:t> (syntéza tuků)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58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23093-3C70-458C-BD2E-F5714D1D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Melatonin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71F1FE-9F95-4FAE-9001-1DD8D5C3E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93647"/>
          </a:xfrm>
        </p:spPr>
        <p:txBody>
          <a:bodyPr/>
          <a:lstStyle/>
          <a:p>
            <a:r>
              <a:rPr lang="cs-CZ" sz="2400" dirty="0"/>
              <a:t>Syntéza z tryptofanu, produkce epifýzou</a:t>
            </a:r>
          </a:p>
          <a:p>
            <a:r>
              <a:rPr lang="cs-CZ" sz="2400" dirty="0"/>
              <a:t>Podléhá cirkadiánním rytmům, světlo potlačuje jeho sekreci</a:t>
            </a:r>
          </a:p>
          <a:p>
            <a:r>
              <a:rPr lang="cs-CZ" sz="2400" dirty="0"/>
              <a:t>Zvýšení mezi 21-22h, maximum 3-5h ráno</a:t>
            </a:r>
          </a:p>
          <a:p>
            <a:r>
              <a:rPr lang="cs-CZ" sz="2400" dirty="0"/>
              <a:t>Poločas působení 30-45 minut</a:t>
            </a:r>
          </a:p>
          <a:p>
            <a:r>
              <a:rPr lang="cs-CZ" sz="2400" dirty="0"/>
              <a:t>Nejvyšší sekrece v období puberty</a:t>
            </a:r>
          </a:p>
          <a:p>
            <a:r>
              <a:rPr lang="cs-CZ" sz="2400" dirty="0"/>
              <a:t>Inhibuje světlo a kofein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29AC45-4092-45E9-B6DB-A2FE617B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98" y="3810000"/>
            <a:ext cx="4572000" cy="304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FF84722-AE8A-4EAC-93AC-6A655EB4C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2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&#10;&#10;Popis byl vytvořen automaticky">
            <a:extLst>
              <a:ext uri="{FF2B5EF4-FFF2-40B4-BE49-F238E27FC236}">
                <a16:creationId xmlns:a16="http://schemas.microsoft.com/office/drawing/2014/main" id="{6C6D86C2-4982-4F27-9275-4BA16DF9E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r="36124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4B24CE3-E3D5-491E-820A-A3D525FA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DC"/>
                </a:solidFill>
              </a:rPr>
              <a:t>Termoregulace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403AA-A502-48D0-9BB2-97CDFA09E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5195111" cy="3788830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Během dne vyšší teplota, v noci klesá</a:t>
            </a:r>
          </a:p>
          <a:p>
            <a:r>
              <a:rPr lang="cs-CZ" sz="2400" dirty="0">
                <a:solidFill>
                  <a:srgbClr val="000000"/>
                </a:solidFill>
              </a:rPr>
              <a:t>Teplotní amplituda 0,5-0,75 °C</a:t>
            </a:r>
          </a:p>
          <a:p>
            <a:r>
              <a:rPr lang="cs-CZ" sz="2400" dirty="0">
                <a:solidFill>
                  <a:srgbClr val="000000"/>
                </a:solidFill>
              </a:rPr>
              <a:t>Nejnižší 3.-5. h ranní (nejvyšší hladina melatoninu), nejvyšší 3.-5. h odpoledne 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84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B96BF3-D6FE-4C2C-B0F8-CC6E3606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Změny během spánku</a:t>
            </a:r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D325EAC4-B4C1-4784-963D-AA399EED4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96" y="1366307"/>
            <a:ext cx="7783750" cy="412538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7C4728B-0DA9-4359-81B2-978A1C242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5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D27C0E-F5E7-46C0-8095-A86CBE24F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9091" r="25563"/>
          <a:stretch/>
        </p:blipFill>
        <p:spPr>
          <a:xfrm>
            <a:off x="4068566" y="10"/>
            <a:ext cx="8123434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FECF38-B408-41C7-BCC6-FCBB5F0A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4000" dirty="0">
                <a:solidFill>
                  <a:srgbClr val="0000DC"/>
                </a:solidFill>
              </a:rPr>
              <a:t>Hormony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9743BD-00C8-4979-8D1B-D835C7808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601598" cy="3207258"/>
          </a:xfrm>
        </p:spPr>
        <p:txBody>
          <a:bodyPr anchor="t">
            <a:normAutofit/>
          </a:bodyPr>
          <a:lstStyle/>
          <a:p>
            <a:r>
              <a:rPr lang="cs-CZ" sz="2000" dirty="0"/>
              <a:t>Excitační</a:t>
            </a:r>
          </a:p>
          <a:p>
            <a:pPr lvl="1"/>
            <a:r>
              <a:rPr lang="cs-CZ" sz="2000" b="1" strike="noStrike" spc="-1" dirty="0" err="1"/>
              <a:t>orexin</a:t>
            </a:r>
            <a:r>
              <a:rPr lang="cs-CZ" sz="2000" b="1" strike="noStrike" spc="-1" dirty="0"/>
              <a:t>/</a:t>
            </a:r>
            <a:r>
              <a:rPr lang="cs-CZ" sz="2000" b="1" strike="noStrike" spc="-1" dirty="0" err="1"/>
              <a:t>hypokretin</a:t>
            </a:r>
            <a:r>
              <a:rPr lang="cs-CZ" sz="2000" b="0" strike="noStrike" spc="-1" dirty="0"/>
              <a:t>, katecholaminy (ADR, NOR, DOP), serotonin, histamin, acetylcholin, k. </a:t>
            </a:r>
            <a:r>
              <a:rPr lang="cs-CZ" sz="2000" b="0" strike="noStrike" spc="-1" dirty="0" err="1"/>
              <a:t>glutamová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Inhibiční</a:t>
            </a:r>
          </a:p>
          <a:p>
            <a:pPr lvl="1"/>
            <a:r>
              <a:rPr lang="cs-CZ" sz="2000" b="1" strike="noStrike" spc="-1" dirty="0"/>
              <a:t> adenosin</a:t>
            </a:r>
            <a:r>
              <a:rPr lang="cs-CZ" sz="2000" b="0" strike="noStrike" spc="-1" dirty="0"/>
              <a:t>, GABA, glycin; MCH, TNF-α, IL-1, PGD2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40758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300567-4C40-4DA8-9B0F-D0BB3BE2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Hormony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C3DD2-6B84-4196-9B4A-A9C4A9188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580" y="649480"/>
            <a:ext cx="6547026" cy="6080093"/>
          </a:xfrm>
        </p:spPr>
        <p:txBody>
          <a:bodyPr anchor="ctr">
            <a:normAutofit/>
          </a:bodyPr>
          <a:lstStyle/>
          <a:p>
            <a:r>
              <a:rPr lang="cs-CZ" sz="2400" dirty="0" err="1"/>
              <a:t>Orexiny</a:t>
            </a:r>
            <a:endParaRPr lang="cs-CZ" sz="2400" dirty="0"/>
          </a:p>
          <a:p>
            <a:pPr lvl="1"/>
            <a:r>
              <a:rPr lang="cs-CZ" dirty="0"/>
              <a:t>Inhibují spánek, omezují REM fázi</a:t>
            </a:r>
          </a:p>
          <a:p>
            <a:r>
              <a:rPr lang="cs-CZ" sz="2400" dirty="0"/>
              <a:t>Dopamin</a:t>
            </a:r>
          </a:p>
          <a:p>
            <a:pPr lvl="1"/>
            <a:r>
              <a:rPr lang="cs-CZ" dirty="0"/>
              <a:t>Excitační, zvyšuje bdělost, TK, srdeční f.</a:t>
            </a:r>
          </a:p>
          <a:p>
            <a:r>
              <a:rPr lang="cs-CZ" sz="2400" dirty="0"/>
              <a:t>Serotonin</a:t>
            </a:r>
          </a:p>
          <a:p>
            <a:pPr lvl="1"/>
            <a:r>
              <a:rPr lang="cs-CZ" dirty="0"/>
              <a:t>Větší sekrece během dne, zkracuje spánkové fáze, 15 typů receptorů</a:t>
            </a:r>
          </a:p>
          <a:p>
            <a:r>
              <a:rPr lang="cs-CZ" sz="2400" dirty="0"/>
              <a:t>Glutamát</a:t>
            </a:r>
          </a:p>
          <a:p>
            <a:pPr lvl="1"/>
            <a:r>
              <a:rPr lang="cs-CZ" dirty="0"/>
              <a:t>Hlavní excitační neurotransmiter</a:t>
            </a:r>
          </a:p>
          <a:p>
            <a:r>
              <a:rPr lang="cs-CZ" sz="2400" dirty="0"/>
              <a:t>GABA</a:t>
            </a:r>
          </a:p>
          <a:p>
            <a:pPr lvl="1"/>
            <a:r>
              <a:rPr lang="cs-CZ" dirty="0"/>
              <a:t>Indukce spánku (uvolňuje svaly, sedativní účinky)</a:t>
            </a:r>
          </a:p>
          <a:p>
            <a:r>
              <a:rPr lang="cs-CZ" sz="2400" dirty="0"/>
              <a:t>Glycin</a:t>
            </a:r>
          </a:p>
          <a:p>
            <a:pPr lvl="1"/>
            <a:r>
              <a:rPr lang="cs-CZ" dirty="0"/>
              <a:t>Svalová atonie během REM spánku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9" name="Obrázek 38">
            <a:extLst>
              <a:ext uri="{FF2B5EF4-FFF2-40B4-BE49-F238E27FC236}">
                <a16:creationId xmlns:a16="http://schemas.microsoft.com/office/drawing/2014/main" id="{7446C678-B5B9-4281-9E01-3031D17A3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79" y="5790443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3FB9FB-C041-4C29-A51A-DC6E5B54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Hormony ovlivňované spánkem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AF2EE-2406-492E-87E8-45379C96C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598" y="339047"/>
            <a:ext cx="7643973" cy="6215865"/>
          </a:xfrm>
        </p:spPr>
        <p:txBody>
          <a:bodyPr anchor="ctr">
            <a:normAutofit lnSpcReduction="10000"/>
          </a:bodyPr>
          <a:lstStyle/>
          <a:p>
            <a:r>
              <a:rPr lang="cs-CZ" sz="2400" dirty="0" err="1"/>
              <a:t>Leptin</a:t>
            </a:r>
            <a:endParaRPr lang="cs-CZ" sz="2400" dirty="0"/>
          </a:p>
          <a:p>
            <a:pPr lvl="1"/>
            <a:r>
              <a:rPr lang="cs-CZ" dirty="0"/>
              <a:t>Adipocyty bílé tuk. tkáně, reguluje chuť k jídlu </a:t>
            </a:r>
          </a:p>
          <a:p>
            <a:r>
              <a:rPr lang="cs-CZ" sz="2400" dirty="0" err="1"/>
              <a:t>Ghrelin</a:t>
            </a:r>
            <a:endParaRPr lang="cs-CZ" sz="2400" dirty="0"/>
          </a:p>
          <a:p>
            <a:pPr lvl="1"/>
            <a:r>
              <a:rPr lang="cs-CZ" dirty="0"/>
              <a:t>Stimuluje chuť k jídlu a sekreci růst. hormonu; podporuje bdělost, </a:t>
            </a:r>
            <a:r>
              <a:rPr lang="cs-CZ" dirty="0" err="1"/>
              <a:t>inhubuje</a:t>
            </a:r>
            <a:r>
              <a:rPr lang="cs-CZ" dirty="0"/>
              <a:t> </a:t>
            </a:r>
            <a:r>
              <a:rPr lang="cs-CZ" dirty="0" err="1"/>
              <a:t>nREM</a:t>
            </a:r>
            <a:endParaRPr lang="cs-CZ" dirty="0"/>
          </a:p>
          <a:p>
            <a:r>
              <a:rPr lang="cs-CZ" sz="2400" dirty="0"/>
              <a:t>Kortizol</a:t>
            </a:r>
          </a:p>
          <a:p>
            <a:pPr lvl="1"/>
            <a:r>
              <a:rPr lang="cs-CZ" dirty="0"/>
              <a:t>Stoupá během probuzení, stimuluje lipolýzu</a:t>
            </a:r>
          </a:p>
          <a:p>
            <a:r>
              <a:rPr lang="cs-CZ" sz="2400" dirty="0"/>
              <a:t>Růstový hormon</a:t>
            </a:r>
          </a:p>
          <a:p>
            <a:pPr lvl="1"/>
            <a:r>
              <a:rPr lang="cs-CZ" dirty="0"/>
              <a:t>Nejvyšší sekrece během první třetiny noci, podporuje REM</a:t>
            </a:r>
          </a:p>
          <a:p>
            <a:r>
              <a:rPr lang="cs-CZ" sz="2400" dirty="0"/>
              <a:t>TSH</a:t>
            </a:r>
          </a:p>
          <a:p>
            <a:pPr lvl="1"/>
            <a:r>
              <a:rPr lang="cs-CZ" dirty="0"/>
              <a:t>Nejvyšší sekrece na začátku spánku, denní hladina odpovídá fázi probuzení</a:t>
            </a:r>
          </a:p>
          <a:p>
            <a:r>
              <a:rPr lang="cs-CZ" sz="2400" dirty="0" err="1"/>
              <a:t>Adiponektin</a:t>
            </a:r>
            <a:endParaRPr lang="cs-CZ" sz="2400" dirty="0"/>
          </a:p>
          <a:p>
            <a:pPr lvl="1"/>
            <a:r>
              <a:rPr lang="cs-CZ" dirty="0"/>
              <a:t>Regulace glykémie, oxidace MK, ovlivňován dobou spánku</a:t>
            </a:r>
          </a:p>
          <a:p>
            <a:endParaRPr lang="cs-CZ" sz="2000" dirty="0"/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CC4730AE-C658-4E06-8F33-693B6579E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79" y="5790443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>
            <a:extLst>
              <a:ext uri="{FF2B5EF4-FFF2-40B4-BE49-F238E27FC236}">
                <a16:creationId xmlns:a16="http://schemas.microsoft.com/office/drawing/2014/main" id="{12748779-2AF7-4D25-8C62-AEEC0242FF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4637" y="9201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chemeClr val="tx1">
                  <a:lumMod val="95000"/>
                  <a:lumOff val="5000"/>
                </a:schemeClr>
              </a:buClr>
              <a:buSzPct val="85000"/>
              <a:buFont typeface="Wingdings 2" charset="2"/>
              <a:buChar char=""/>
            </a:pPr>
            <a:r>
              <a:rPr lang="cs-CZ" sz="2000" b="0" strike="noStrike" spc="-1" dirty="0">
                <a:solidFill>
                  <a:srgbClr val="000000"/>
                </a:solidFill>
                <a:latin typeface="Georgia"/>
              </a:rPr>
              <a:t>Pokles: TK, SF, dechová f., tělesná teplota, GIT aktivita; kortizol,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Georgia"/>
              </a:rPr>
              <a:t>adiponektin</a:t>
            </a:r>
            <a:endParaRPr lang="cs-CZ" sz="2000" b="0" strike="noStrike" spc="-1" dirty="0">
              <a:solidFill>
                <a:srgbClr val="000000"/>
              </a:solidFill>
              <a:latin typeface="Georgia"/>
            </a:endParaRPr>
          </a:p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chemeClr val="tx1">
                  <a:lumMod val="95000"/>
                  <a:lumOff val="5000"/>
                </a:schemeClr>
              </a:buClr>
              <a:buSzPct val="85000"/>
              <a:buFont typeface="Wingdings 2" charset="2"/>
              <a:buChar char=""/>
            </a:pPr>
            <a:r>
              <a:rPr lang="cs-CZ" sz="2000" b="0" strike="noStrike" spc="-1" dirty="0">
                <a:solidFill>
                  <a:srgbClr val="000000"/>
                </a:solidFill>
                <a:latin typeface="Georgia"/>
              </a:rPr>
              <a:t>Aktivita: hormonální sekrece GH, PRL, TSH, LEP, GHL, melatonin, imunitní mediátory IL-1, TNF-α, PGD, oxid dusnatý, adenosin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89043CA-CD05-455E-85D4-3652BD8A121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238202" y="2133821"/>
            <a:ext cx="9097600" cy="4351337"/>
          </a:xfrm>
          <a:prstGeom prst="rect">
            <a:avLst/>
          </a:prstGeom>
          <a:ln w="9360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0D99C2B-14EF-4B55-A488-E817988D0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79" y="5790443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30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F6731F-0537-4949-AE72-54316A9B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5315" y="5503922"/>
            <a:ext cx="3846816" cy="1051139"/>
          </a:xfrm>
        </p:spPr>
        <p:txBody>
          <a:bodyPr>
            <a:normAutofit lnSpcReduction="10000"/>
          </a:bodyPr>
          <a:lstStyle/>
          <a:p>
            <a:r>
              <a:rPr lang="cs-CZ" sz="1400" b="0" strike="noStrike" spc="-1" dirty="0">
                <a:solidFill>
                  <a:srgbClr val="000000"/>
                </a:solidFill>
                <a:latin typeface="Georgia"/>
              </a:rPr>
              <a:t>Spiegel K. et al. (2004) 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Georgia"/>
              </a:rPr>
              <a:t>Leptin</a:t>
            </a:r>
            <a:r>
              <a:rPr lang="cs-CZ" sz="1400" b="0" strike="noStrike" spc="-1" dirty="0">
                <a:solidFill>
                  <a:srgbClr val="000000"/>
                </a:solidFill>
                <a:latin typeface="Georgia"/>
              </a:rPr>
              <a:t> 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Georgia"/>
              </a:rPr>
              <a:t>levels</a:t>
            </a:r>
            <a:r>
              <a:rPr lang="cs-CZ" sz="1400" b="0" strike="noStrike" spc="-1" dirty="0">
                <a:solidFill>
                  <a:srgbClr val="000000"/>
                </a:solidFill>
                <a:latin typeface="Georgia"/>
              </a:rPr>
              <a:t> are 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Georgia"/>
              </a:rPr>
              <a:t>dependent</a:t>
            </a:r>
            <a:r>
              <a:rPr lang="cs-CZ" sz="1400" b="0" strike="noStrike" spc="-1" dirty="0">
                <a:solidFill>
                  <a:srgbClr val="000000"/>
                </a:solidFill>
                <a:latin typeface="Georgia"/>
              </a:rPr>
              <a:t> on 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Georgia"/>
              </a:rPr>
              <a:t>sleep</a:t>
            </a:r>
            <a:r>
              <a:rPr lang="cs-CZ" sz="1400" b="0" strike="noStrike" spc="-1" dirty="0">
                <a:solidFill>
                  <a:srgbClr val="000000"/>
                </a:solidFill>
                <a:latin typeface="Georgia"/>
              </a:rPr>
              <a:t> 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Georgia"/>
              </a:rPr>
              <a:t>duration</a:t>
            </a:r>
            <a:r>
              <a:rPr lang="cs-CZ" sz="1400" b="0" strike="noStrike" spc="-1" dirty="0">
                <a:solidFill>
                  <a:srgbClr val="000000"/>
                </a:solidFill>
                <a:latin typeface="Georgia"/>
              </a:rPr>
              <a:t>: 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Georgia"/>
              </a:rPr>
              <a:t>relationships</a:t>
            </a:r>
            <a:r>
              <a:rPr lang="cs-CZ" sz="1400" b="0" strike="noStrike" spc="-1" dirty="0">
                <a:solidFill>
                  <a:srgbClr val="000000"/>
                </a:solidFill>
                <a:latin typeface="Georgia"/>
              </a:rPr>
              <a:t> 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Georgia"/>
              </a:rPr>
              <a:t>with</a:t>
            </a:r>
            <a:r>
              <a:rPr lang="cs-CZ" sz="1400" b="0" strike="noStrike" spc="-1" dirty="0">
                <a:solidFill>
                  <a:srgbClr val="000000"/>
                </a:solidFill>
                <a:latin typeface="Georgia"/>
              </a:rPr>
              <a:t> 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Georgia"/>
              </a:rPr>
              <a:t>sympathovagal</a:t>
            </a:r>
            <a:r>
              <a:rPr lang="cs-CZ" sz="1400" b="0" strike="noStrike" spc="-1" dirty="0">
                <a:solidFill>
                  <a:srgbClr val="000000"/>
                </a:solidFill>
                <a:latin typeface="Georgia"/>
              </a:rPr>
              <a:t> balance, 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Georgia"/>
              </a:rPr>
              <a:t>carbohydrate</a:t>
            </a:r>
            <a:r>
              <a:rPr lang="cs-CZ" sz="1400" b="0" strike="noStrike" spc="-1" dirty="0">
                <a:solidFill>
                  <a:srgbClr val="000000"/>
                </a:solidFill>
                <a:latin typeface="Georgia"/>
              </a:rPr>
              <a:t> 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Georgia"/>
              </a:rPr>
              <a:t>regulation</a:t>
            </a:r>
            <a:r>
              <a:rPr lang="cs-CZ" sz="1400" b="0" strike="noStrike" spc="-1" dirty="0">
                <a:solidFill>
                  <a:srgbClr val="000000"/>
                </a:solidFill>
                <a:latin typeface="Georgia"/>
              </a:rPr>
              <a:t>, 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Georgia"/>
              </a:rPr>
              <a:t>cortisol</a:t>
            </a:r>
            <a:r>
              <a:rPr lang="cs-CZ" sz="1400" b="0" strike="noStrike" spc="-1" dirty="0">
                <a:solidFill>
                  <a:srgbClr val="000000"/>
                </a:solidFill>
                <a:latin typeface="Georgia"/>
              </a:rPr>
              <a:t>, and 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Georgia"/>
              </a:rPr>
              <a:t>thyrotropin</a:t>
            </a:r>
            <a:r>
              <a:rPr lang="cs-CZ" sz="1400" b="0" strike="noStrike" spc="-1" dirty="0">
                <a:solidFill>
                  <a:srgbClr val="000000"/>
                </a:solidFill>
                <a:latin typeface="Georgia"/>
              </a:rPr>
              <a:t>. </a:t>
            </a:r>
            <a:r>
              <a:rPr lang="cs-CZ" sz="1400" b="0" i="1" strike="noStrike" spc="-1" dirty="0">
                <a:solidFill>
                  <a:srgbClr val="000000"/>
                </a:solidFill>
                <a:latin typeface="Georgia"/>
              </a:rPr>
              <a:t>J </a:t>
            </a:r>
            <a:r>
              <a:rPr lang="cs-CZ" sz="1400" b="0" i="1" strike="noStrike" spc="-1" dirty="0" err="1">
                <a:solidFill>
                  <a:srgbClr val="000000"/>
                </a:solidFill>
                <a:latin typeface="Georgia"/>
              </a:rPr>
              <a:t>Clin</a:t>
            </a:r>
            <a:r>
              <a:rPr lang="cs-CZ" sz="1400" b="0" i="1" strike="noStrike" spc="-1" dirty="0">
                <a:solidFill>
                  <a:srgbClr val="000000"/>
                </a:solidFill>
                <a:latin typeface="Georgia"/>
              </a:rPr>
              <a:t> </a:t>
            </a:r>
            <a:r>
              <a:rPr lang="cs-CZ" sz="1400" b="0" i="1" strike="noStrike" spc="-1" dirty="0" err="1">
                <a:solidFill>
                  <a:srgbClr val="000000"/>
                </a:solidFill>
                <a:latin typeface="Georgia"/>
              </a:rPr>
              <a:t>Endocrinol</a:t>
            </a:r>
            <a:r>
              <a:rPr lang="cs-CZ" sz="1400" b="0" i="1" strike="noStrike" spc="-1" dirty="0">
                <a:solidFill>
                  <a:srgbClr val="000000"/>
                </a:solidFill>
                <a:latin typeface="Georgia"/>
              </a:rPr>
              <a:t> </a:t>
            </a:r>
            <a:r>
              <a:rPr lang="cs-CZ" sz="1400" b="0" i="1" strike="noStrike" spc="-1" dirty="0" err="1">
                <a:solidFill>
                  <a:srgbClr val="000000"/>
                </a:solidFill>
                <a:latin typeface="Georgia"/>
              </a:rPr>
              <a:t>Metab</a:t>
            </a:r>
            <a:r>
              <a:rPr lang="cs-CZ" sz="1400" b="0" i="1" strike="noStrike" spc="-1" dirty="0">
                <a:solidFill>
                  <a:srgbClr val="000000"/>
                </a:solidFill>
                <a:latin typeface="Georgia"/>
              </a:rPr>
              <a:t> </a:t>
            </a:r>
            <a:r>
              <a:rPr lang="cs-CZ" sz="1400" b="0" strike="noStrike" spc="-1" dirty="0">
                <a:solidFill>
                  <a:srgbClr val="000000"/>
                </a:solidFill>
                <a:latin typeface="Georgia"/>
              </a:rPr>
              <a:t>89(11):5762.</a:t>
            </a:r>
            <a:endParaRPr lang="cs-CZ" sz="1400" b="0" strike="noStrike" spc="-1" dirty="0">
              <a:latin typeface="Arial"/>
            </a:endParaRPr>
          </a:p>
          <a:p>
            <a:endParaRPr lang="cs-CZ" sz="1400" dirty="0"/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17E8E7-E8DA-487C-98CB-2F03394CE29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15757" y="200197"/>
            <a:ext cx="7397394" cy="6457606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422196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96C8C-A955-4BA0-AAD2-332795D8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ea typeface="DejaVu Sans" pitchFamily="2"/>
                <a:cs typeface="DejaVu Sans" pitchFamily="2"/>
              </a:rPr>
              <a:t>Úvod</a:t>
            </a:r>
            <a:r>
              <a:rPr lang="cs-CZ" dirty="0">
                <a:solidFill>
                  <a:srgbClr val="0000DC"/>
                </a:solidFill>
                <a:latin typeface="Arial" pitchFamily="34"/>
                <a:ea typeface="DejaVu Sans" pitchFamily="2"/>
                <a:cs typeface="DejaVu Sans" pitchFamily="2"/>
              </a:rPr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F7A7B0-259C-40CF-97FB-259F68414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333333"/>
              </a:buClr>
              <a:buSzPct val="45000"/>
              <a:buNone/>
            </a:pPr>
            <a:r>
              <a:rPr lang="cs-CZ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Počet lidí s nadváhou a obezitou celosvětově </a:t>
            </a:r>
            <a:r>
              <a:rPr lang="cs-CZ" b="1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STOUPÁ</a:t>
            </a:r>
          </a:p>
          <a:p>
            <a:pPr marL="0" lvl="0" indent="0">
              <a:buClr>
                <a:srgbClr val="333333"/>
              </a:buClr>
              <a:buSzPct val="45000"/>
              <a:buNone/>
            </a:pPr>
            <a:r>
              <a:rPr lang="cs-CZ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Doba spánku </a:t>
            </a:r>
            <a:r>
              <a:rPr lang="cs-CZ" b="1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KLESÁ</a:t>
            </a:r>
            <a:r>
              <a:rPr lang="cs-CZ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, jeho kvalita je mnohdy </a:t>
            </a:r>
            <a:r>
              <a:rPr lang="cs-CZ" b="1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NARUŠENÁ</a:t>
            </a:r>
          </a:p>
          <a:p>
            <a:pPr lvl="0">
              <a:buClr>
                <a:srgbClr val="333333"/>
              </a:buClr>
              <a:buSzPct val="45000"/>
              <a:buFont typeface="StarSymbol"/>
              <a:buChar char="●"/>
            </a:pPr>
            <a:endParaRPr lang="cs-CZ" dirty="0">
              <a:solidFill>
                <a:srgbClr val="000000"/>
              </a:solidFill>
              <a:ea typeface="DejaVu Sans" pitchFamily="2"/>
              <a:cs typeface="DejaVu Sans" pitchFamily="2"/>
            </a:endParaRPr>
          </a:p>
          <a:p>
            <a:pPr marL="0" lvl="0" indent="0">
              <a:buClr>
                <a:srgbClr val="333333"/>
              </a:buClr>
              <a:buSzPct val="45000"/>
              <a:buNone/>
            </a:pPr>
            <a:r>
              <a:rPr lang="cs-CZ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→ </a:t>
            </a:r>
            <a:r>
              <a:rPr lang="cs-CZ" b="1" dirty="0">
                <a:solidFill>
                  <a:srgbClr val="CE181E"/>
                </a:solidFill>
                <a:ea typeface="DejaVu Sans" pitchFamily="2"/>
                <a:cs typeface="DejaVu Sans" pitchFamily="2"/>
              </a:rPr>
              <a:t>ZPŮSOBUJE</a:t>
            </a:r>
            <a:r>
              <a:rPr lang="cs-CZ" dirty="0">
                <a:solidFill>
                  <a:srgbClr val="CE181E"/>
                </a:solidFill>
                <a:ea typeface="DejaVu Sans" pitchFamily="2"/>
                <a:cs typeface="DejaVu Sans" pitchFamily="2"/>
              </a:rPr>
              <a:t> narušený spánek nebo jeho nedostatek </a:t>
            </a:r>
            <a:r>
              <a:rPr lang="cs-CZ" b="1" dirty="0">
                <a:solidFill>
                  <a:srgbClr val="CE181E"/>
                </a:solidFill>
                <a:ea typeface="DejaVu Sans" pitchFamily="2"/>
                <a:cs typeface="DejaVu Sans" pitchFamily="2"/>
              </a:rPr>
              <a:t>NADVÁHU  a  OBEZITU?</a:t>
            </a:r>
          </a:p>
          <a:p>
            <a:pPr marL="0" lvl="0" indent="0">
              <a:buClr>
                <a:srgbClr val="333333"/>
              </a:buClr>
              <a:buSzPct val="45000"/>
              <a:buNone/>
            </a:pPr>
            <a:r>
              <a:rPr lang="cs-CZ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→ ovlivňuje tedy </a:t>
            </a:r>
            <a:r>
              <a:rPr lang="cs-CZ" b="1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SLOŽENÍ TĚLA?</a:t>
            </a:r>
          </a:p>
          <a:p>
            <a:pPr marL="0" lvl="0" indent="0">
              <a:buClr>
                <a:srgbClr val="333333"/>
              </a:buClr>
              <a:buSzPct val="45000"/>
              <a:buNone/>
            </a:pPr>
            <a:r>
              <a:rPr lang="cs-CZ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→</a:t>
            </a:r>
            <a:r>
              <a:rPr lang="cs-CZ" b="1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 JAK ?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6D8119-04D7-42ED-A300-576AABB216F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328913" y="4277671"/>
            <a:ext cx="4315114" cy="242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1E8895A-452D-47AE-9674-E0CB1E886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3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C37E6A-BD3C-4235-93AE-6C2B4E8F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Důsledky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spánkové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deprivace</a:t>
            </a:r>
            <a:b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(vybrané systémy)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BB2EE633-0719-4444-8170-3B01ECF74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743608"/>
              </p:ext>
            </p:extLst>
          </p:nvPr>
        </p:nvGraphicFramePr>
        <p:xfrm>
          <a:off x="4387065" y="380144"/>
          <a:ext cx="7541230" cy="6478894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170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4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bg1"/>
                          </a:solidFill>
                          <a:latin typeface="Georgia"/>
                        </a:rPr>
                        <a:t>Úroveň systému</a:t>
                      </a:r>
                      <a:endParaRPr lang="cs-CZ" sz="1400" b="0" strike="noStrike" cap="none" spc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247" marR="55247" marT="82062" marB="4103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bg1"/>
                          </a:solidFill>
                          <a:latin typeface="Georgia"/>
                        </a:rPr>
                        <a:t>Popis</a:t>
                      </a:r>
                      <a:endParaRPr lang="cs-CZ" sz="1400" b="0" strike="noStrike" cap="none" spc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247" marR="55247" marT="82062" marB="4103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bg1"/>
                          </a:solidFill>
                          <a:latin typeface="Georgia"/>
                        </a:rPr>
                        <a:t>Projevy</a:t>
                      </a:r>
                      <a:endParaRPr lang="cs-CZ" sz="1400" b="0" strike="noStrike" cap="none" spc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247" marR="55247" marT="82062" marB="4103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25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Metabolický systém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Endokrinní systém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↑ glykemie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↓ hl. leptinu, ↑ hl. ghrelinu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 Pokles glukózové tolerance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 Inzulinová rezistence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Vyšší chuť k jídlu a pocit hladu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2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 dirty="0">
                          <a:solidFill>
                            <a:schemeClr val="tx1"/>
                          </a:solidFill>
                          <a:latin typeface="Georgia"/>
                        </a:rPr>
                        <a:t>↓ hl. </a:t>
                      </a:r>
                      <a:r>
                        <a:rPr lang="cs-CZ" sz="1400" b="0" strike="noStrike" cap="none" spc="0" dirty="0" err="1">
                          <a:solidFill>
                            <a:schemeClr val="tx1"/>
                          </a:solidFill>
                          <a:latin typeface="Georgia"/>
                        </a:rPr>
                        <a:t>adiponektinu</a:t>
                      </a:r>
                      <a:endParaRPr lang="cs-CZ" sz="1400" b="0" strike="noStrike" cap="none" spc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 dirty="0">
                          <a:solidFill>
                            <a:schemeClr val="tx1"/>
                          </a:solidFill>
                          <a:latin typeface="Georgia"/>
                        </a:rPr>
                        <a:t>↓ hl. TSH</a:t>
                      </a:r>
                      <a:endParaRPr lang="cs-CZ" sz="1400" b="0" strike="noStrike" cap="none" spc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 dirty="0">
                          <a:solidFill>
                            <a:schemeClr val="tx1"/>
                          </a:solidFill>
                          <a:latin typeface="Georgia"/>
                        </a:rPr>
                        <a:t>↑ hl. kortizolu</a:t>
                      </a:r>
                      <a:endParaRPr lang="cs-CZ" sz="1400" b="0" strike="noStrike" cap="none" spc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Vyšší energetický příjem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 Snížení metabolické rychlosti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Inzulinová rezistence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Imunitní systém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Desynchronizace imun. funkcí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Narušení imunitní odpovědi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↑ CRP, IL-6, TNFα 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Oslabení buněčné imunity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Oslabení buněčné imunity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Mírný stupeň zánětu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7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Cévní systém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↑ CRP, IL-6, TNFα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↑ TAG, ↓ HDL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Kalcifikace koronárních arterií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Riziko aterosklerózy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Riziko dyslipidemie 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Riziko onemocnění srdce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Riziko kardiovaskulárních příhod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Vegetativní systém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Aktivace sympatiku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↑ sekrece katecholaminů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↑ klidové TF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Vysoký krevní tlak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Psychický stav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 dirty="0">
                          <a:solidFill>
                            <a:schemeClr val="tx1"/>
                          </a:solidFill>
                          <a:latin typeface="Georgia"/>
                        </a:rPr>
                        <a:t>Úzkost, deprese</a:t>
                      </a:r>
                      <a:endParaRPr lang="cs-CZ" sz="1400" b="0" strike="noStrike" cap="none" spc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b="0" strike="noStrike" cap="none" spc="0">
                          <a:solidFill>
                            <a:schemeClr val="tx1"/>
                          </a:solidFill>
                          <a:latin typeface="Georgia"/>
                        </a:rPr>
                        <a:t>Kognitivní funkce</a:t>
                      </a:r>
                      <a:endParaRPr lang="cs-CZ" sz="1400" b="0" strike="noStrike" cap="none" spc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 dirty="0">
                          <a:solidFill>
                            <a:schemeClr val="tx1"/>
                          </a:solidFill>
                          <a:latin typeface="Georgia"/>
                        </a:rPr>
                        <a:t>Poruchy soustředění a paměti</a:t>
                      </a:r>
                      <a:endParaRPr lang="cs-CZ" sz="1400" b="0" strike="noStrike" cap="none" spc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cs-CZ" sz="1400" b="0" strike="noStrike" cap="none" spc="0" dirty="0">
                          <a:solidFill>
                            <a:schemeClr val="tx1"/>
                          </a:solidFill>
                          <a:latin typeface="Georgia"/>
                        </a:rPr>
                        <a:t>Nadměrná denní spavost, nevýkonnost</a:t>
                      </a:r>
                      <a:endParaRPr lang="cs-CZ" sz="1400" b="0" strike="noStrike" cap="none" spc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5247" marR="55247" marT="82062" marB="410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951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6D5CB-0EA5-4FE3-8DAC-B7CA5F0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Spánková fakta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1138AF-80AE-4DB9-83B9-258A2C16E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průběhu života se spánek mění (poměr </a:t>
            </a:r>
            <a:r>
              <a:rPr lang="cs-CZ" dirty="0" err="1"/>
              <a:t>nREM</a:t>
            </a:r>
            <a:r>
              <a:rPr lang="cs-CZ" dirty="0"/>
              <a:t> x REM, potřeba)</a:t>
            </a:r>
          </a:p>
          <a:p>
            <a:r>
              <a:rPr lang="cs-CZ" dirty="0"/>
              <a:t>Muži x ženy</a:t>
            </a:r>
          </a:p>
          <a:p>
            <a:r>
              <a:rPr lang="cs-CZ" dirty="0"/>
              <a:t>Zdraví spánku (</a:t>
            </a:r>
            <a:r>
              <a:rPr lang="cs-CZ" dirty="0" err="1"/>
              <a:t>soubour</a:t>
            </a:r>
            <a:r>
              <a:rPr lang="cs-CZ" dirty="0"/>
              <a:t> faktorů, obtížné jasně definovat zdravý spánek)</a:t>
            </a:r>
          </a:p>
          <a:p>
            <a:r>
              <a:rPr lang="cs-CZ" dirty="0"/>
              <a:t>Socioekonomické faktory (prostředí, bezpečí, zaměstnání, stres)</a:t>
            </a:r>
          </a:p>
          <a:p>
            <a:r>
              <a:rPr lang="cs-CZ" dirty="0"/>
              <a:t>Cvičení (únava)</a:t>
            </a:r>
          </a:p>
          <a:p>
            <a:r>
              <a:rPr lang="cs-CZ" dirty="0"/>
              <a:t>Hygiena (teplota, tma, pohodlí, hluk)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0A4703-2DD3-4BF2-A482-CA6C37D57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38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368777-D4C7-47B1-A9EB-E71A0916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400" dirty="0">
                <a:solidFill>
                  <a:srgbClr val="FFFFFF"/>
                </a:solidFill>
              </a:rPr>
              <a:t>Změny v průběhu života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031B2EA9-C88B-45D3-A411-ADA73EF730E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 t="12063" r="954" b="2997"/>
          <a:stretch/>
        </p:blipFill>
        <p:spPr>
          <a:xfrm>
            <a:off x="631649" y="2426818"/>
            <a:ext cx="4855753" cy="39976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04E6D281-738E-4C3B-A7E1-4DA11CCF9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972998"/>
            <a:ext cx="5455917" cy="290527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1AA340F-7FA2-410D-AF53-9365C1B1E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45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9BF51-FF68-404C-85CB-3CBE241C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Hodnocení spánku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E4A838-EE7A-42C5-B39D-9CD053734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Polysomnografie</a:t>
            </a:r>
            <a:endParaRPr lang="cs-CZ" dirty="0"/>
          </a:p>
          <a:p>
            <a:r>
              <a:rPr lang="cs-CZ" dirty="0" err="1"/>
              <a:t>Aktigrafie</a:t>
            </a:r>
            <a:endParaRPr lang="cs-CZ" dirty="0"/>
          </a:p>
          <a:p>
            <a:r>
              <a:rPr lang="cs-CZ" dirty="0"/>
              <a:t>Spánkový deník </a:t>
            </a:r>
          </a:p>
          <a:p>
            <a:r>
              <a:rPr lang="cs-CZ" dirty="0"/>
              <a:t>Spánkový dotazník (PSQI, SATED)</a:t>
            </a:r>
          </a:p>
          <a:p>
            <a:r>
              <a:rPr lang="cs-CZ" dirty="0" err="1"/>
              <a:t>Epworthská</a:t>
            </a:r>
            <a:r>
              <a:rPr lang="cs-CZ" dirty="0"/>
              <a:t> škála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8D9C53-9340-4F67-85A2-0D19DC828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116C3FF-A60C-40FE-A3AB-BAB753A27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27" y="4498192"/>
            <a:ext cx="4825397" cy="22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66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314699-E4EE-49CD-A720-F0E8DFAC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Možnosti zkreslení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A0966B-7C3D-4BC9-B0CE-CA1A3153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Laboratoř – neznámé prostředí, oddálený nástup spánku, odlišný průběh spánku</a:t>
            </a:r>
          </a:p>
          <a:p>
            <a:r>
              <a:rPr lang="cs-CZ" dirty="0" err="1"/>
              <a:t>Aktigrafie</a:t>
            </a:r>
            <a:r>
              <a:rPr lang="cs-CZ" dirty="0"/>
              <a:t> – zkreslení pohybem x nečinností</a:t>
            </a:r>
          </a:p>
          <a:p>
            <a:r>
              <a:rPr lang="cs-CZ" dirty="0"/>
              <a:t>Spánkový deník – zkreslení subjektem (chyby zapisování)</a:t>
            </a:r>
          </a:p>
          <a:p>
            <a:r>
              <a:rPr lang="cs-CZ" dirty="0"/>
              <a:t>Spánkový dotazník – špatné vyplnění, nepochopení otázek</a:t>
            </a:r>
          </a:p>
          <a:p>
            <a:endParaRPr lang="cs-CZ" dirty="0"/>
          </a:p>
          <a:p>
            <a:pPr algn="l"/>
            <a:r>
              <a:rPr lang="cs-CZ" b="0" i="0" u="none" strike="noStrike" baseline="0" dirty="0">
                <a:latin typeface="LiberationSerif"/>
              </a:rPr>
              <a:t>Vhodnou strategií se jeví kombinace subjektivní a objektivní metody, nejčastěji </a:t>
            </a:r>
            <a:r>
              <a:rPr lang="cs-CZ" b="0" i="0" u="none" strike="noStrike" baseline="0" dirty="0" err="1">
                <a:latin typeface="LiberationSerif"/>
              </a:rPr>
              <a:t>aktigrafie</a:t>
            </a:r>
            <a:r>
              <a:rPr lang="cs-CZ" b="0" i="0" u="none" strike="noStrike" baseline="0" dirty="0">
                <a:latin typeface="LiberationSerif"/>
              </a:rPr>
              <a:t> </a:t>
            </a:r>
            <a:r>
              <a:rPr lang="pl-PL" b="0" i="0" u="none" strike="noStrike" baseline="0" dirty="0">
                <a:latin typeface="LiberationSerif"/>
              </a:rPr>
              <a:t>a spánkového deníku nebo dotazníku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5CA338-1807-49C0-BCAD-DB259D086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24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385DA0-BB64-49D2-A0B2-4C562F4E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Přehled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metod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A5AAF481-A08F-43FC-B16D-A9560E5AC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98" y="76193"/>
            <a:ext cx="7860302" cy="67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59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A5E28-464D-4C51-A4AB-39E0A2C1A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Spánkové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D154B-5F48-4489-AF09-3FE23CBA0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Nekonzistentní (tvar U, slabá souvislost, subjektivní hodnocení)</a:t>
            </a:r>
          </a:p>
          <a:p>
            <a:r>
              <a:rPr lang="cs-CZ" dirty="0"/>
              <a:t>Silnější asociace pozorována u mladší populace (do 40 let)</a:t>
            </a:r>
          </a:p>
          <a:p>
            <a:r>
              <a:rPr lang="cs-CZ" dirty="0"/>
              <a:t>Studie krátkodobé</a:t>
            </a:r>
          </a:p>
          <a:p>
            <a:r>
              <a:rPr lang="cs-CZ" dirty="0"/>
              <a:t>Expozice krátkému spánku, popř. nabývání hmotnosti již před studií</a:t>
            </a:r>
          </a:p>
          <a:p>
            <a:r>
              <a:rPr lang="cs-CZ" dirty="0"/>
              <a:t>Kouření (změny stravovacích návyků)</a:t>
            </a:r>
          </a:p>
          <a:p>
            <a:r>
              <a:rPr lang="cs-CZ" dirty="0"/>
              <a:t>Jiné etnikum, populace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36FF55-8846-432A-A4C1-086E734FC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F2AC1-E859-4099-A3BA-47D1B4C2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Spánkové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E7E56-F048-4557-AAC6-6F4B76143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0" strike="noStrike" spc="-1" dirty="0"/>
              <a:t>Spánek &lt; 6,0 hodin u dospělých i dětí spojen se signifikantně </a:t>
            </a:r>
            <a:r>
              <a:rPr lang="cs-CZ" sz="2800" b="1" strike="noStrike" spc="-1" dirty="0"/>
              <a:t>vyšším rizikem obezity</a:t>
            </a:r>
            <a:r>
              <a:rPr lang="cs-CZ" sz="2800" b="0" strike="noStrike" spc="-1" dirty="0"/>
              <a:t> </a:t>
            </a:r>
            <a:r>
              <a:rPr lang="cs-CZ" sz="1200" b="0" strike="noStrike" spc="-1" dirty="0"/>
              <a:t>(</a:t>
            </a:r>
            <a:r>
              <a:rPr lang="cs-CZ" sz="1200" b="1" strike="noStrike" spc="-1" dirty="0" err="1">
                <a:uFillTx/>
              </a:rPr>
              <a:t>Cappuccio</a:t>
            </a:r>
            <a:r>
              <a:rPr lang="cs-CZ" sz="1200" b="1" strike="noStrike" spc="-1" dirty="0">
                <a:uFillTx/>
              </a:rPr>
              <a:t> FP et al. </a:t>
            </a:r>
            <a:r>
              <a:rPr lang="cs-CZ" sz="1200" b="0" strike="noStrike" spc="-1" dirty="0">
                <a:uFillTx/>
              </a:rPr>
              <a:t>(2008) Meta-</a:t>
            </a:r>
            <a:r>
              <a:rPr lang="cs-CZ" sz="1200" b="0" strike="noStrike" spc="-1" dirty="0" err="1">
                <a:uFillTx/>
              </a:rPr>
              <a:t>analysis</a:t>
            </a:r>
            <a:r>
              <a:rPr lang="cs-CZ" sz="1200" b="0" strike="noStrike" spc="-1" dirty="0">
                <a:uFillTx/>
              </a:rPr>
              <a:t> </a:t>
            </a:r>
            <a:r>
              <a:rPr lang="cs-CZ" sz="1200" b="0" strike="noStrike" spc="-1" dirty="0" err="1">
                <a:uFillTx/>
              </a:rPr>
              <a:t>of</a:t>
            </a:r>
            <a:r>
              <a:rPr lang="cs-CZ" sz="1200" b="0" strike="noStrike" spc="-1" dirty="0">
                <a:uFillTx/>
              </a:rPr>
              <a:t> </a:t>
            </a:r>
            <a:r>
              <a:rPr lang="cs-CZ" sz="1200" b="0" strike="noStrike" spc="-1" dirty="0" err="1">
                <a:uFillTx/>
              </a:rPr>
              <a:t>short</a:t>
            </a:r>
            <a:r>
              <a:rPr lang="cs-CZ" sz="1200" b="0" strike="noStrike" spc="-1" dirty="0">
                <a:uFillTx/>
              </a:rPr>
              <a:t> </a:t>
            </a:r>
            <a:r>
              <a:rPr lang="cs-CZ" sz="1200" b="0" strike="noStrike" spc="-1" dirty="0" err="1">
                <a:uFillTx/>
              </a:rPr>
              <a:t>sleep</a:t>
            </a:r>
            <a:r>
              <a:rPr lang="cs-CZ" sz="1200" b="0" strike="noStrike" spc="-1" dirty="0">
                <a:uFillTx/>
              </a:rPr>
              <a:t> </a:t>
            </a:r>
            <a:r>
              <a:rPr lang="cs-CZ" sz="1200" b="0" strike="noStrike" spc="-1" dirty="0" err="1">
                <a:uFillTx/>
              </a:rPr>
              <a:t>duration</a:t>
            </a:r>
            <a:r>
              <a:rPr lang="cs-CZ" sz="1200" b="0" strike="noStrike" spc="-1" dirty="0">
                <a:uFillTx/>
              </a:rPr>
              <a:t> and obesity in </a:t>
            </a:r>
            <a:r>
              <a:rPr lang="cs-CZ" sz="1200" b="0" strike="noStrike" spc="-1" dirty="0" err="1">
                <a:uFillTx/>
              </a:rPr>
              <a:t>children</a:t>
            </a:r>
            <a:r>
              <a:rPr lang="cs-CZ" sz="1200" b="0" strike="noStrike" spc="-1" dirty="0">
                <a:uFillTx/>
              </a:rPr>
              <a:t> and </a:t>
            </a:r>
            <a:r>
              <a:rPr lang="cs-CZ" sz="1200" b="0" strike="noStrike" spc="-1" dirty="0" err="1">
                <a:uFillTx/>
              </a:rPr>
              <a:t>adults</a:t>
            </a:r>
            <a:r>
              <a:rPr lang="cs-CZ" sz="1200" b="0" strike="noStrike" spc="-1" dirty="0">
                <a:uFillTx/>
              </a:rPr>
              <a:t>. </a:t>
            </a:r>
            <a:r>
              <a:rPr lang="cs-CZ" sz="1200" b="0" i="1" strike="noStrike" spc="-1" dirty="0" err="1">
                <a:uFillTx/>
              </a:rPr>
              <a:t>Sleep</a:t>
            </a:r>
            <a:r>
              <a:rPr lang="cs-CZ" sz="1200" b="0" strike="noStrike" spc="-1" dirty="0">
                <a:uFillTx/>
              </a:rPr>
              <a:t> 31(5):619-26.</a:t>
            </a:r>
            <a:endParaRPr lang="cs-CZ" sz="1200" b="0" strike="noStrike" spc="-1" dirty="0"/>
          </a:p>
          <a:p>
            <a:endParaRPr lang="cs-CZ" sz="2800" b="0" u="sng" strike="noStrike" spc="-1" dirty="0">
              <a:uFillTx/>
            </a:endParaRPr>
          </a:p>
          <a:p>
            <a:r>
              <a:rPr lang="cs-CZ" sz="2800" b="0" strike="noStrike" spc="-1" dirty="0"/>
              <a:t>negativní relace mezi délkou spánku a </a:t>
            </a:r>
            <a:r>
              <a:rPr lang="cs-CZ" sz="2800" b="1" strike="noStrike" spc="-1" dirty="0"/>
              <a:t>obvodem pasu</a:t>
            </a:r>
            <a:r>
              <a:rPr lang="cs-CZ" spc="-1" dirty="0"/>
              <a:t> </a:t>
            </a:r>
            <a:r>
              <a:rPr lang="cs-CZ" sz="1200" spc="-1" dirty="0"/>
              <a:t>(</a:t>
            </a:r>
            <a:r>
              <a:rPr lang="cs-CZ" sz="1200" b="1" strike="noStrike" spc="-1" dirty="0" err="1">
                <a:uFillTx/>
              </a:rPr>
              <a:t>Sperry</a:t>
            </a:r>
            <a:r>
              <a:rPr lang="cs-CZ" sz="1200" b="1" strike="noStrike" spc="-1" dirty="0">
                <a:uFillTx/>
              </a:rPr>
              <a:t> SD et al. </a:t>
            </a:r>
            <a:r>
              <a:rPr lang="cs-CZ" sz="1200" b="0" strike="noStrike" spc="-1" dirty="0">
                <a:uFillTx/>
              </a:rPr>
              <a:t>(2015) </a:t>
            </a:r>
            <a:r>
              <a:rPr lang="cs-CZ" sz="1200" b="0" strike="noStrike" spc="-1" dirty="0" err="1">
                <a:uFillTx/>
              </a:rPr>
              <a:t>Sleep</a:t>
            </a:r>
            <a:r>
              <a:rPr lang="cs-CZ" sz="1200" b="0" strike="noStrike" spc="-1" dirty="0">
                <a:uFillTx/>
              </a:rPr>
              <a:t> </a:t>
            </a:r>
            <a:r>
              <a:rPr lang="cs-CZ" sz="1200" b="0" strike="noStrike" spc="-1" dirty="0" err="1">
                <a:uFillTx/>
              </a:rPr>
              <a:t>Duration</a:t>
            </a:r>
            <a:r>
              <a:rPr lang="cs-CZ" sz="1200" b="0" strike="noStrike" spc="-1" dirty="0">
                <a:uFillTx/>
              </a:rPr>
              <a:t> and </a:t>
            </a:r>
            <a:r>
              <a:rPr lang="cs-CZ" sz="1200" b="0" strike="noStrike" spc="-1" dirty="0" err="1">
                <a:uFillTx/>
              </a:rPr>
              <a:t>Waist</a:t>
            </a:r>
            <a:r>
              <a:rPr lang="cs-CZ" sz="1200" b="0" strike="noStrike" spc="-1" dirty="0">
                <a:uFillTx/>
              </a:rPr>
              <a:t> </a:t>
            </a:r>
            <a:r>
              <a:rPr lang="cs-CZ" sz="1200" b="0" strike="noStrike" spc="-1" dirty="0" err="1">
                <a:uFillTx/>
              </a:rPr>
              <a:t>Circumference</a:t>
            </a:r>
            <a:r>
              <a:rPr lang="cs-CZ" sz="1200" b="0" strike="noStrike" spc="-1" dirty="0">
                <a:uFillTx/>
              </a:rPr>
              <a:t> in </a:t>
            </a:r>
            <a:r>
              <a:rPr lang="cs-CZ" sz="1200" b="0" strike="noStrike" spc="-1" dirty="0" err="1">
                <a:uFillTx/>
              </a:rPr>
              <a:t>Adults</a:t>
            </a:r>
            <a:r>
              <a:rPr lang="cs-CZ" sz="1200" b="0" strike="noStrike" spc="-1" dirty="0">
                <a:uFillTx/>
              </a:rPr>
              <a:t>: A Meta-</a:t>
            </a:r>
            <a:r>
              <a:rPr lang="cs-CZ" sz="1200" b="0" strike="noStrike" spc="-1" dirty="0" err="1">
                <a:uFillTx/>
              </a:rPr>
              <a:t>Analysis</a:t>
            </a:r>
            <a:r>
              <a:rPr lang="cs-CZ" sz="1200" b="0" i="1" strike="noStrike" spc="-1" dirty="0">
                <a:uFillTx/>
              </a:rPr>
              <a:t>. </a:t>
            </a:r>
            <a:r>
              <a:rPr lang="cs-CZ" sz="1200" b="0" i="1" strike="noStrike" spc="-1" dirty="0" err="1">
                <a:uFillTx/>
              </a:rPr>
              <a:t>Sleep</a:t>
            </a:r>
            <a:r>
              <a:rPr lang="cs-CZ" sz="1200" b="0" i="1" strike="noStrike" spc="-1" dirty="0">
                <a:uFillTx/>
              </a:rPr>
              <a:t> </a:t>
            </a:r>
            <a:r>
              <a:rPr lang="cs-CZ" sz="1200" b="0" strike="noStrike" spc="-1" dirty="0">
                <a:uFillTx/>
              </a:rPr>
              <a:t>38(8):1269 -76.</a:t>
            </a:r>
            <a:endParaRPr lang="cs-CZ" sz="1200" b="0" strike="noStrike" spc="-1" dirty="0"/>
          </a:p>
          <a:p>
            <a:endParaRPr lang="cs-CZ" sz="2800" b="0" strike="noStrike" spc="-1" dirty="0"/>
          </a:p>
          <a:p>
            <a:r>
              <a:rPr lang="cs-CZ" sz="2800" b="0" strike="noStrike" spc="-1" dirty="0"/>
              <a:t>Prokázána longitudinální asociace mezi krátkým spánkem a </a:t>
            </a:r>
            <a:r>
              <a:rPr lang="cs-CZ" sz="2800" b="1" strike="noStrike" spc="-1" dirty="0"/>
              <a:t>budoucí obezitou u dospělých </a:t>
            </a:r>
            <a:r>
              <a:rPr lang="cs-CZ" sz="1200" b="1" strike="noStrike" spc="-1" dirty="0" err="1">
                <a:uFillTx/>
              </a:rPr>
              <a:t>Wu</a:t>
            </a:r>
            <a:r>
              <a:rPr lang="cs-CZ" sz="1200" b="1" strike="noStrike" spc="-1" dirty="0">
                <a:uFillTx/>
              </a:rPr>
              <a:t> Y, </a:t>
            </a:r>
            <a:r>
              <a:rPr lang="cs-CZ" sz="1200" b="1" strike="noStrike" spc="-1" dirty="0" err="1">
                <a:uFillTx/>
              </a:rPr>
              <a:t>Zhai</a:t>
            </a:r>
            <a:r>
              <a:rPr lang="cs-CZ" sz="1200" b="1" strike="noStrike" spc="-1" dirty="0">
                <a:uFillTx/>
              </a:rPr>
              <a:t> L, </a:t>
            </a:r>
            <a:r>
              <a:rPr lang="cs-CZ" sz="1200" b="1" strike="noStrike" spc="-1" dirty="0" err="1">
                <a:uFillTx/>
              </a:rPr>
              <a:t>Zhang</a:t>
            </a:r>
            <a:r>
              <a:rPr lang="cs-CZ" sz="1200" b="1" strike="noStrike" spc="-1" dirty="0">
                <a:uFillTx/>
              </a:rPr>
              <a:t> D </a:t>
            </a:r>
            <a:r>
              <a:rPr lang="cs-CZ" sz="1200" b="0" strike="noStrike" spc="-1" dirty="0">
                <a:uFillTx/>
              </a:rPr>
              <a:t>(2014)</a:t>
            </a:r>
            <a:r>
              <a:rPr lang="cs-CZ" sz="1200" b="1" strike="noStrike" spc="-1" dirty="0">
                <a:uFillTx/>
              </a:rPr>
              <a:t> </a:t>
            </a:r>
            <a:r>
              <a:rPr lang="cs-CZ" sz="1200" b="0" strike="noStrike" spc="-1" dirty="0" err="1">
                <a:uFillTx/>
              </a:rPr>
              <a:t>Sleep</a:t>
            </a:r>
            <a:r>
              <a:rPr lang="cs-CZ" sz="1200" b="0" strike="noStrike" spc="-1" dirty="0">
                <a:uFillTx/>
              </a:rPr>
              <a:t> </a:t>
            </a:r>
            <a:r>
              <a:rPr lang="cs-CZ" sz="1200" b="0" strike="noStrike" spc="-1" dirty="0" err="1">
                <a:uFillTx/>
              </a:rPr>
              <a:t>duration</a:t>
            </a:r>
            <a:r>
              <a:rPr lang="cs-CZ" sz="1200" b="0" strike="noStrike" spc="-1" dirty="0">
                <a:uFillTx/>
              </a:rPr>
              <a:t> and obesity </a:t>
            </a:r>
            <a:r>
              <a:rPr lang="cs-CZ" sz="1200" b="0" strike="noStrike" spc="-1" dirty="0" err="1">
                <a:uFillTx/>
              </a:rPr>
              <a:t>among</a:t>
            </a:r>
            <a:r>
              <a:rPr lang="cs-CZ" sz="1200" b="0" strike="noStrike" spc="-1" dirty="0">
                <a:uFillTx/>
              </a:rPr>
              <a:t> </a:t>
            </a:r>
            <a:r>
              <a:rPr lang="cs-CZ" sz="1200" b="0" strike="noStrike" spc="-1" dirty="0" err="1">
                <a:uFillTx/>
              </a:rPr>
              <a:t>adults</a:t>
            </a:r>
            <a:r>
              <a:rPr lang="cs-CZ" sz="1200" b="0" strike="noStrike" spc="-1" dirty="0">
                <a:uFillTx/>
              </a:rPr>
              <a:t>: a meta-</a:t>
            </a:r>
            <a:r>
              <a:rPr lang="cs-CZ" sz="1200" b="0" strike="noStrike" spc="-1" dirty="0" err="1">
                <a:uFillTx/>
              </a:rPr>
              <a:t>analysis</a:t>
            </a:r>
            <a:r>
              <a:rPr lang="cs-CZ" sz="1200" b="0" strike="noStrike" spc="-1" dirty="0">
                <a:uFillTx/>
              </a:rPr>
              <a:t> </a:t>
            </a:r>
            <a:r>
              <a:rPr lang="cs-CZ" sz="1200" b="0" strike="noStrike" spc="-1" dirty="0" err="1">
                <a:uFillTx/>
              </a:rPr>
              <a:t>of</a:t>
            </a:r>
            <a:r>
              <a:rPr lang="cs-CZ" sz="1200" b="0" strike="noStrike" spc="-1" dirty="0">
                <a:uFillTx/>
              </a:rPr>
              <a:t> </a:t>
            </a:r>
            <a:r>
              <a:rPr lang="cs-CZ" sz="1200" b="0" strike="noStrike" spc="-1" dirty="0" err="1">
                <a:uFillTx/>
              </a:rPr>
              <a:t>prospective</a:t>
            </a:r>
            <a:r>
              <a:rPr lang="cs-CZ" sz="1200" b="0" strike="noStrike" spc="-1" dirty="0">
                <a:uFillTx/>
              </a:rPr>
              <a:t> </a:t>
            </a:r>
            <a:r>
              <a:rPr lang="cs-CZ" sz="1200" b="0" strike="noStrike" spc="-1" dirty="0" err="1">
                <a:uFillTx/>
              </a:rPr>
              <a:t>studies</a:t>
            </a:r>
            <a:r>
              <a:rPr lang="cs-CZ" sz="1200" b="0" strike="noStrike" spc="-1" dirty="0">
                <a:uFillTx/>
              </a:rPr>
              <a:t>. </a:t>
            </a:r>
            <a:r>
              <a:rPr lang="cs-CZ" sz="1200" b="0" i="1" strike="noStrike" spc="-1" dirty="0" err="1">
                <a:uFillTx/>
              </a:rPr>
              <a:t>Sleep</a:t>
            </a:r>
            <a:r>
              <a:rPr lang="cs-CZ" sz="1200" b="0" i="1" strike="noStrike" spc="-1" dirty="0">
                <a:uFillTx/>
              </a:rPr>
              <a:t> Med </a:t>
            </a:r>
            <a:r>
              <a:rPr lang="cs-CZ" sz="1200" b="0" strike="noStrike" spc="-1" dirty="0">
                <a:uFillTx/>
              </a:rPr>
              <a:t>15(12):1456-62.</a:t>
            </a:r>
            <a:endParaRPr lang="cs-CZ" sz="1200" b="0" strike="noStrike" spc="-1" dirty="0"/>
          </a:p>
          <a:p>
            <a:endParaRPr lang="cs-CZ" sz="2800" b="0" strike="noStrike" spc="-1" dirty="0">
              <a:solidFill>
                <a:srgbClr val="000000"/>
              </a:solidFill>
              <a:latin typeface="Georgia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7FAF64-9491-42CE-BC97-5F9F01B9D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66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1BB2B-1DC9-4F1E-8540-84062DA4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Spánkové studie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B14B5C8-8819-4823-B7A6-6343B0E1D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55568F-96EC-473F-A91D-B4D13660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9535" cy="4575175"/>
          </a:xfrm>
        </p:spPr>
        <p:txBody>
          <a:bodyPr>
            <a:normAutofit/>
          </a:bodyPr>
          <a:lstStyle/>
          <a:p>
            <a:r>
              <a:rPr lang="cs-CZ" sz="2400" dirty="0"/>
              <a:t>Na dvojčatech (</a:t>
            </a:r>
            <a:r>
              <a:rPr lang="cs-CZ" sz="2400" b="0" strike="noStrike" spc="-1" dirty="0">
                <a:solidFill>
                  <a:srgbClr val="000000"/>
                </a:solidFill>
              </a:rPr>
              <a:t>nízký stupeň dědičnosti délky spánku (31 %) – tzn. převládá primárně determinace environmentálními faktory  a vysoký stupeň dědičnosti BMI (76 %))</a:t>
            </a:r>
          </a:p>
          <a:p>
            <a:pPr marL="560430" lvl="1" indent="-28575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70000"/>
            </a:pPr>
            <a:r>
              <a:rPr lang="cs-CZ" sz="1600" b="0" strike="noStrike" spc="-1" dirty="0">
                <a:solidFill>
                  <a:srgbClr val="000000"/>
                </a:solidFill>
              </a:rPr>
              <a:t>spánek &lt; 7 hodin/noc spojen s vyšším BMI při pečlivé kontrole genetických faktorů a společně sdíleného prostředí a to i při kontrole socio-demografických a zdravotních faktorů</a:t>
            </a:r>
          </a:p>
          <a:p>
            <a:pPr marL="560430" lvl="1" indent="-28575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70000"/>
            </a:pPr>
            <a:r>
              <a:rPr lang="cs-CZ" sz="1600" b="0" strike="noStrike" spc="-1" dirty="0">
                <a:solidFill>
                  <a:srgbClr val="000000"/>
                </a:solidFill>
              </a:rPr>
              <a:t>Výsledky podporují hypotézu o signifikantním vlivu spánku na tělesnou hmotnost s tím, že </a:t>
            </a:r>
            <a:r>
              <a:rPr lang="cs-CZ" sz="1600" b="1" strike="noStrike" spc="-1" dirty="0">
                <a:solidFill>
                  <a:srgbClr val="000000"/>
                </a:solidFill>
              </a:rPr>
              <a:t>na spánek je možné nahlížet jako na nezávislý a životním stylem ovlivnitelný rizikový faktor obezity</a:t>
            </a:r>
          </a:p>
          <a:p>
            <a:pPr marL="274680" lvl="1" indent="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70000"/>
              <a:buNone/>
            </a:pPr>
            <a:r>
              <a:rPr lang="cs-CZ" sz="1600" b="1" strike="noStrike" spc="-1" dirty="0">
                <a:solidFill>
                  <a:srgbClr val="000000"/>
                </a:solidFill>
                <a:uFillTx/>
              </a:rPr>
              <a:t>Watson N.F. et al. 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A </a:t>
            </a:r>
            <a:r>
              <a:rPr lang="cs-CZ" sz="1600" b="0" strike="noStrike" spc="-1" dirty="0" err="1">
                <a:solidFill>
                  <a:srgbClr val="000000"/>
                </a:solidFill>
                <a:uFillTx/>
              </a:rPr>
              <a:t>twin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 study </a:t>
            </a:r>
            <a:r>
              <a:rPr lang="cs-CZ" sz="1600" b="0" strike="noStrike" spc="-1" dirty="0" err="1">
                <a:solidFill>
                  <a:srgbClr val="000000"/>
                </a:solidFill>
                <a:uFillTx/>
              </a:rPr>
              <a:t>of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 </a:t>
            </a:r>
            <a:r>
              <a:rPr lang="cs-CZ" sz="1600" b="0" strike="noStrike" spc="-1" dirty="0" err="1">
                <a:solidFill>
                  <a:srgbClr val="000000"/>
                </a:solidFill>
                <a:uFillTx/>
              </a:rPr>
              <a:t>sleep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 </a:t>
            </a:r>
            <a:r>
              <a:rPr lang="cs-CZ" sz="1600" b="0" strike="noStrike" spc="-1" dirty="0" err="1">
                <a:solidFill>
                  <a:srgbClr val="000000"/>
                </a:solidFill>
                <a:uFillTx/>
              </a:rPr>
              <a:t>duration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 and body </a:t>
            </a:r>
            <a:r>
              <a:rPr lang="cs-CZ" sz="1600" b="0" strike="noStrike" spc="-1" dirty="0" err="1">
                <a:solidFill>
                  <a:srgbClr val="000000"/>
                </a:solidFill>
                <a:uFillTx/>
              </a:rPr>
              <a:t>mass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 index. </a:t>
            </a:r>
            <a:r>
              <a:rPr lang="cs-CZ" sz="1600" b="0" strike="noStrike" spc="-1" dirty="0" err="1">
                <a:solidFill>
                  <a:srgbClr val="000000"/>
                </a:solidFill>
                <a:uFillTx/>
              </a:rPr>
              <a:t>Journal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 </a:t>
            </a:r>
            <a:r>
              <a:rPr lang="cs-CZ" sz="1600" b="0" strike="noStrike" spc="-1" dirty="0" err="1">
                <a:solidFill>
                  <a:srgbClr val="000000"/>
                </a:solidFill>
                <a:uFillTx/>
              </a:rPr>
              <a:t>of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 </a:t>
            </a:r>
            <a:r>
              <a:rPr lang="cs-CZ" sz="1600" b="0" strike="noStrike" spc="-1" dirty="0" err="1">
                <a:solidFill>
                  <a:srgbClr val="000000"/>
                </a:solidFill>
                <a:uFillTx/>
              </a:rPr>
              <a:t>Clinical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 </a:t>
            </a:r>
            <a:r>
              <a:rPr lang="cs-CZ" sz="1600" b="0" strike="noStrike" spc="-1" dirty="0" err="1">
                <a:solidFill>
                  <a:srgbClr val="000000"/>
                </a:solidFill>
                <a:uFillTx/>
              </a:rPr>
              <a:t>Sleep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 </a:t>
            </a:r>
            <a:r>
              <a:rPr lang="cs-CZ" sz="1600" b="0" strike="noStrike" spc="-1" dirty="0" err="1">
                <a:solidFill>
                  <a:srgbClr val="000000"/>
                </a:solidFill>
                <a:uFillTx/>
              </a:rPr>
              <a:t>Medicine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. 2010;15(67):11 - 7.</a:t>
            </a:r>
          </a:p>
          <a:p>
            <a:pPr marL="274680" lvl="1" indent="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70000"/>
              <a:buNone/>
            </a:pPr>
            <a:endParaRPr lang="cs-CZ" sz="1600" b="0" strike="noStrike" spc="-1" dirty="0">
              <a:solidFill>
                <a:srgbClr val="000000"/>
              </a:solidFill>
            </a:endParaRPr>
          </a:p>
          <a:p>
            <a:pPr marL="103230" indent="-28575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70000"/>
            </a:pPr>
            <a:r>
              <a:rPr lang="cs-CZ" sz="1600" b="0" strike="noStrike" spc="-1" dirty="0">
                <a:solidFill>
                  <a:srgbClr val="000000"/>
                </a:solidFill>
              </a:rPr>
              <a:t>významná závislost mezi krátkým spánkem (1. kvartil délky spánku specifické k věku) a vyššími naměřenými ukazateli adipozity u žen, nikoli u mužů</a:t>
            </a:r>
          </a:p>
          <a:p>
            <a:pPr marL="103230" indent="-28575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70000"/>
            </a:pPr>
            <a:r>
              <a:rPr lang="cs-CZ" sz="1600" spc="-1" dirty="0">
                <a:solidFill>
                  <a:srgbClr val="000000"/>
                </a:solidFill>
              </a:rPr>
              <a:t>p</a:t>
            </a:r>
            <a:r>
              <a:rPr lang="cs-CZ" sz="1600" b="0" strike="noStrike" spc="-1" dirty="0">
                <a:solidFill>
                  <a:srgbClr val="000000"/>
                </a:solidFill>
              </a:rPr>
              <a:t>o zúžení souboru </a:t>
            </a:r>
            <a:r>
              <a:rPr lang="cs-CZ" sz="1600" spc="-1" dirty="0">
                <a:solidFill>
                  <a:srgbClr val="000000"/>
                </a:solidFill>
              </a:rPr>
              <a:t>žen nadále </a:t>
            </a:r>
            <a:r>
              <a:rPr lang="cs-CZ" sz="1600" b="0" strike="noStrike" spc="-1" dirty="0">
                <a:solidFill>
                  <a:srgbClr val="000000"/>
                </a:solidFill>
              </a:rPr>
              <a:t>podporuje </a:t>
            </a:r>
            <a:r>
              <a:rPr lang="cs-CZ" sz="1600" b="1" strike="noStrike" spc="-1" dirty="0">
                <a:solidFill>
                  <a:srgbClr val="000000"/>
                </a:solidFill>
              </a:rPr>
              <a:t>přímý vliv krátkého spánku na zvýšení tukové tkáně v těle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70000"/>
              <a:buNone/>
            </a:pPr>
            <a:r>
              <a:rPr lang="cs-CZ" sz="1600" b="1" strike="noStrike" spc="-1" dirty="0" err="1">
                <a:solidFill>
                  <a:srgbClr val="000000"/>
                </a:solidFill>
                <a:uFillTx/>
              </a:rPr>
              <a:t>Liu</a:t>
            </a:r>
            <a:r>
              <a:rPr lang="cs-CZ" sz="1600" b="1" strike="noStrike" spc="-1" dirty="0">
                <a:solidFill>
                  <a:srgbClr val="000000"/>
                </a:solidFill>
                <a:uFillTx/>
              </a:rPr>
              <a:t> R. et al. 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A </a:t>
            </a:r>
            <a:r>
              <a:rPr lang="cs-CZ" sz="1600" b="0" strike="noStrike" spc="-1" dirty="0" err="1">
                <a:solidFill>
                  <a:srgbClr val="000000"/>
                </a:solidFill>
                <a:uFillTx/>
              </a:rPr>
              <a:t>population-based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 </a:t>
            </a:r>
            <a:r>
              <a:rPr lang="cs-CZ" sz="1600" b="0" strike="noStrike" spc="-1" dirty="0" err="1">
                <a:solidFill>
                  <a:srgbClr val="000000"/>
                </a:solidFill>
                <a:uFillTx/>
              </a:rPr>
              <a:t>twin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 study on </a:t>
            </a:r>
            <a:r>
              <a:rPr lang="cs-CZ" sz="1600" b="0" strike="noStrike" spc="-1" dirty="0" err="1">
                <a:solidFill>
                  <a:srgbClr val="000000"/>
                </a:solidFill>
                <a:uFillTx/>
              </a:rPr>
              <a:t>sleep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 </a:t>
            </a:r>
            <a:r>
              <a:rPr lang="cs-CZ" sz="1600" b="0" strike="noStrike" spc="-1" dirty="0" err="1">
                <a:solidFill>
                  <a:srgbClr val="000000"/>
                </a:solidFill>
                <a:uFillTx/>
              </a:rPr>
              <a:t>duration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 and body </a:t>
            </a:r>
            <a:r>
              <a:rPr lang="cs-CZ" sz="1600" b="0" strike="noStrike" spc="-1" dirty="0" err="1">
                <a:solidFill>
                  <a:srgbClr val="000000"/>
                </a:solidFill>
                <a:uFillTx/>
              </a:rPr>
              <a:t>composition</a:t>
            </a:r>
            <a:r>
              <a:rPr lang="cs-CZ" sz="1600" b="0" strike="noStrike" spc="-1" dirty="0">
                <a:solidFill>
                  <a:srgbClr val="000000"/>
                </a:solidFill>
                <a:uFillTx/>
              </a:rPr>
              <a:t>. Obesity. 2012;20(1):192 - 9. 1224 dvojčat z USA</a:t>
            </a:r>
            <a:endParaRPr lang="cs-CZ" sz="1600" b="0" strike="noStrike" spc="-1" dirty="0">
              <a:solidFill>
                <a:srgbClr val="000000"/>
              </a:solidFill>
            </a:endParaRPr>
          </a:p>
          <a:p>
            <a:pPr marL="103230" indent="-28575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70000"/>
            </a:pPr>
            <a:endParaRPr lang="cs-CZ" sz="1600" b="0" strike="noStrike" spc="-1" dirty="0">
              <a:solidFill>
                <a:srgbClr val="000000"/>
              </a:solidFill>
            </a:endParaRPr>
          </a:p>
          <a:p>
            <a:endParaRPr lang="cs-CZ" sz="2800" b="0" strike="noStrike" spc="-1" dirty="0">
              <a:solidFill>
                <a:srgbClr val="000000"/>
              </a:solidFill>
            </a:endParaRPr>
          </a:p>
          <a:p>
            <a:endParaRPr lang="cs-CZ" sz="2800" b="0" strike="noStrike" spc="-1" dirty="0">
              <a:solidFill>
                <a:srgbClr val="000000"/>
              </a:solidFill>
              <a:latin typeface="Georgi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3810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CEA48E8-A437-4982-9E4D-2302D360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Z. Kapounová  (2013)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8653D18-81B8-4ED6-BE0C-97AB3B553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40" y="-5763"/>
            <a:ext cx="9027560" cy="6846623"/>
          </a:xfrm>
          <a:prstGeom prst="rect">
            <a:avLst/>
          </a:prstGeom>
        </p:spPr>
      </p:pic>
      <p:sp>
        <p:nvSpPr>
          <p:cNvPr id="15" name="Nadpis 14">
            <a:extLst>
              <a:ext uri="{FF2B5EF4-FFF2-40B4-BE49-F238E27FC236}">
                <a16:creationId xmlns:a16="http://schemas.microsoft.com/office/drawing/2014/main" id="{1241E382-E719-401C-9524-D65827A0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35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E4568-812E-4027-848E-AA3B7892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/>
              <a:t>Spánek</a:t>
            </a:r>
            <a:endParaRPr lang="en-US" sz="6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AB37E4-6A47-40BB-A40D-375069AE6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96" y="5859140"/>
            <a:ext cx="10906008" cy="4972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Populární</a:t>
            </a:r>
            <a:r>
              <a:rPr lang="en-US" sz="2400" dirty="0"/>
              <a:t> </a:t>
            </a:r>
            <a:r>
              <a:rPr lang="en-US" sz="2400" dirty="0" err="1"/>
              <a:t>téma</a:t>
            </a:r>
            <a:endParaRPr lang="en-US" sz="2400" dirty="0"/>
          </a:p>
        </p:txBody>
      </p:sp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EF19F6C8-E170-4C8A-B572-97069BE24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4" y="811657"/>
            <a:ext cx="2812061" cy="3439831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1BD5939-61CF-4461-9FAA-38ADFCA9E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88" y="804433"/>
            <a:ext cx="2281280" cy="344344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B104099-B1F2-4534-9EB6-055E1835B35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267237" y="811658"/>
            <a:ext cx="5440132" cy="344344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39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636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98918-7FD7-4016-985E-0DB85E0C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Spánkové studie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E63DC5-8A36-4853-B372-AEEBD317D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3960">
              <a:lnSpc>
                <a:spcPct val="100000"/>
              </a:lnSpc>
              <a:spcBef>
                <a:spcPts val="479"/>
              </a:spcBef>
            </a:pPr>
            <a:r>
              <a:rPr lang="cs-CZ" dirty="0"/>
              <a:t>U dětí silný vztah (</a:t>
            </a:r>
            <a:r>
              <a:rPr lang="cs-CZ" spc="-1" dirty="0">
                <a:solidFill>
                  <a:srgbClr val="000000"/>
                </a:solidFill>
              </a:rPr>
              <a:t>t</a:t>
            </a:r>
            <a:r>
              <a:rPr lang="cs-CZ" sz="2800" b="0" strike="noStrike" spc="-1" dirty="0">
                <a:solidFill>
                  <a:srgbClr val="000000"/>
                </a:solidFill>
              </a:rPr>
              <a:t>ypická kombinace nedostatku spánku + nízká FA + nadužívání moderních médií + nevhodná strava a návyky)</a:t>
            </a:r>
          </a:p>
          <a:p>
            <a:pPr marL="274320" indent="-273960">
              <a:lnSpc>
                <a:spcPct val="100000"/>
              </a:lnSpc>
              <a:spcBef>
                <a:spcPts val="479"/>
              </a:spcBef>
            </a:pPr>
            <a:endParaRPr lang="cs-CZ" sz="2800" b="0" strike="noStrike" spc="-1" dirty="0">
              <a:solidFill>
                <a:srgbClr val="000000"/>
              </a:solidFill>
            </a:endParaRPr>
          </a:p>
          <a:p>
            <a:pPr marL="789030" lvl="1" indent="-514350"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SzPct val="70000"/>
            </a:pPr>
            <a:r>
              <a:rPr lang="cs-CZ" sz="2000" b="0" strike="noStrike" spc="-1" dirty="0">
                <a:solidFill>
                  <a:srgbClr val="000000"/>
                </a:solidFill>
              </a:rPr>
              <a:t>Chlapci s </a:t>
            </a:r>
            <a:r>
              <a:rPr lang="cs-CZ" sz="2000" b="0" strike="noStrike" spc="-1" dirty="0" err="1">
                <a:solidFill>
                  <a:srgbClr val="000000"/>
                </a:solidFill>
              </a:rPr>
              <a:t>nadv</a:t>
            </a:r>
            <a:r>
              <a:rPr lang="cs-CZ" sz="2000" b="0" strike="noStrike" spc="-1" dirty="0">
                <a:solidFill>
                  <a:srgbClr val="000000"/>
                </a:solidFill>
              </a:rPr>
              <a:t>.+</a:t>
            </a:r>
            <a:r>
              <a:rPr lang="cs-CZ" sz="2000" b="0" strike="noStrike" spc="-1" dirty="0" err="1">
                <a:solidFill>
                  <a:srgbClr val="000000"/>
                </a:solidFill>
              </a:rPr>
              <a:t>obez</a:t>
            </a:r>
            <a:r>
              <a:rPr lang="cs-CZ" sz="2000" b="0" strike="noStrike" spc="-1" dirty="0">
                <a:solidFill>
                  <a:srgbClr val="000000"/>
                </a:solidFill>
              </a:rPr>
              <a:t>. statisticky významně méně spánku </a:t>
            </a:r>
          </a:p>
          <a:p>
            <a:pPr marL="789030" lvl="1" indent="-514350"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SzPct val="70000"/>
            </a:pPr>
            <a:r>
              <a:rPr lang="cs-CZ" sz="2000" b="0" strike="noStrike" spc="-1" dirty="0">
                <a:solidFill>
                  <a:srgbClr val="000000"/>
                </a:solidFill>
              </a:rPr>
              <a:t>Dívky s </a:t>
            </a:r>
            <a:r>
              <a:rPr lang="cs-CZ" sz="2000" b="0" strike="noStrike" spc="-1" dirty="0" err="1">
                <a:solidFill>
                  <a:srgbClr val="000000"/>
                </a:solidFill>
              </a:rPr>
              <a:t>nadv</a:t>
            </a:r>
            <a:r>
              <a:rPr lang="cs-CZ" sz="2000" b="0" strike="noStrike" spc="-1" dirty="0">
                <a:solidFill>
                  <a:srgbClr val="000000"/>
                </a:solidFill>
              </a:rPr>
              <a:t>.+</a:t>
            </a:r>
            <a:r>
              <a:rPr lang="cs-CZ" sz="2000" b="0" strike="noStrike" spc="-1" dirty="0" err="1">
                <a:solidFill>
                  <a:srgbClr val="000000"/>
                </a:solidFill>
              </a:rPr>
              <a:t>obez</a:t>
            </a:r>
            <a:r>
              <a:rPr lang="cs-CZ" sz="2000" b="0" strike="noStrike" spc="-1" dirty="0">
                <a:solidFill>
                  <a:srgbClr val="000000"/>
                </a:solidFill>
              </a:rPr>
              <a:t>. statisticky významně více času u TV</a:t>
            </a:r>
          </a:p>
          <a:p>
            <a:pPr marL="274680" lvl="1" indent="0">
              <a:lnSpc>
                <a:spcPct val="100000"/>
              </a:lnSpc>
              <a:spcBef>
                <a:spcPts val="360"/>
              </a:spcBef>
              <a:buClr>
                <a:srgbClr val="CCB400"/>
              </a:buClr>
              <a:buSzPct val="70000"/>
              <a:buNone/>
            </a:pPr>
            <a:r>
              <a:rPr lang="cs-CZ" sz="1200" b="1" strike="noStrike" spc="-1" dirty="0" err="1">
                <a:solidFill>
                  <a:srgbClr val="000000"/>
                </a:solidFill>
                <a:uFillTx/>
              </a:rPr>
              <a:t>Hirošová</a:t>
            </a:r>
            <a:r>
              <a:rPr lang="cs-CZ" sz="1200" b="1" strike="noStrike" spc="-1" dirty="0">
                <a:solidFill>
                  <a:srgbClr val="000000"/>
                </a:solidFill>
                <a:uFillTx/>
              </a:rPr>
              <a:t> K et al. </a:t>
            </a:r>
            <a:r>
              <a:rPr lang="cs-CZ" sz="1200" b="0" strike="noStrike" spc="-1" dirty="0">
                <a:solidFill>
                  <a:srgbClr val="000000"/>
                </a:solidFill>
                <a:uFillTx/>
              </a:rPr>
              <a:t>(2016) </a:t>
            </a:r>
            <a:r>
              <a:rPr lang="cs-CZ" sz="1200" b="0" strike="noStrike" spc="-1" dirty="0" err="1">
                <a:solidFill>
                  <a:srgbClr val="000000"/>
                </a:solidFill>
                <a:uFillTx/>
              </a:rPr>
              <a:t>Prevalencia</a:t>
            </a:r>
            <a:r>
              <a:rPr lang="cs-CZ" sz="1200" b="0" strike="noStrike" spc="-1" dirty="0">
                <a:solidFill>
                  <a:srgbClr val="000000"/>
                </a:solidFill>
                <a:uFillTx/>
              </a:rPr>
              <a:t> nadváhy a obezity u </a:t>
            </a:r>
            <a:r>
              <a:rPr lang="cs-CZ" sz="1200" b="0" strike="noStrike" spc="-1" dirty="0" err="1">
                <a:solidFill>
                  <a:srgbClr val="000000"/>
                </a:solidFill>
                <a:uFillTx/>
              </a:rPr>
              <a:t>adolescentov</a:t>
            </a:r>
            <a:r>
              <a:rPr lang="cs-CZ" sz="1200" b="0" strike="noStrike" spc="-1" dirty="0">
                <a:solidFill>
                  <a:srgbClr val="000000"/>
                </a:solidFill>
                <a:uFillTx/>
              </a:rPr>
              <a:t> a jej </a:t>
            </a:r>
            <a:r>
              <a:rPr lang="cs-CZ" sz="1200" b="0" strike="noStrike" spc="-1" dirty="0" err="1">
                <a:solidFill>
                  <a:srgbClr val="000000"/>
                </a:solidFill>
                <a:uFillTx/>
              </a:rPr>
              <a:t>asociácia</a:t>
            </a:r>
            <a:r>
              <a:rPr lang="cs-CZ" sz="1200" b="0" strike="noStrike" spc="-1" dirty="0">
                <a:solidFill>
                  <a:srgbClr val="000000"/>
                </a:solidFill>
                <a:uFillTx/>
              </a:rPr>
              <a:t> s </a:t>
            </a:r>
            <a:r>
              <a:rPr lang="cs-CZ" sz="1200" b="0" strike="noStrike" spc="-1" dirty="0" err="1">
                <a:solidFill>
                  <a:srgbClr val="000000"/>
                </a:solidFill>
                <a:uFillTx/>
              </a:rPr>
              <a:t>kardiometabolickými</a:t>
            </a:r>
            <a:r>
              <a:rPr lang="cs-CZ" sz="1200" b="0" strike="noStrike" spc="-1" dirty="0">
                <a:solidFill>
                  <a:srgbClr val="000000"/>
                </a:solidFill>
                <a:uFillTx/>
              </a:rPr>
              <a:t> rizikovými </a:t>
            </a:r>
            <a:r>
              <a:rPr lang="cs-CZ" sz="1200" b="0" strike="noStrike" spc="-1" dirty="0" err="1">
                <a:solidFill>
                  <a:srgbClr val="000000"/>
                </a:solidFill>
                <a:uFillTx/>
              </a:rPr>
              <a:t>faktormi</a:t>
            </a:r>
            <a:r>
              <a:rPr lang="cs-CZ" sz="1200" b="0" strike="noStrike" spc="-1" dirty="0">
                <a:solidFill>
                  <a:srgbClr val="000000"/>
                </a:solidFill>
                <a:uFillTx/>
              </a:rPr>
              <a:t> a životným </a:t>
            </a:r>
            <a:r>
              <a:rPr lang="cs-CZ" sz="1200" b="0" strike="noStrike" spc="-1" dirty="0" err="1">
                <a:solidFill>
                  <a:srgbClr val="000000"/>
                </a:solidFill>
                <a:uFillTx/>
              </a:rPr>
              <a:t>štýlom</a:t>
            </a:r>
            <a:r>
              <a:rPr lang="cs-CZ" sz="1200" b="0" strike="noStrike" spc="-1" dirty="0">
                <a:solidFill>
                  <a:srgbClr val="000000"/>
                </a:solidFill>
                <a:uFillTx/>
              </a:rPr>
              <a:t>. </a:t>
            </a:r>
            <a:r>
              <a:rPr lang="cs-CZ" sz="1200" b="0" i="1" strike="noStrike" spc="-1" dirty="0">
                <a:solidFill>
                  <a:srgbClr val="000000"/>
                </a:solidFill>
                <a:uFillTx/>
              </a:rPr>
              <a:t>Hygiena</a:t>
            </a:r>
            <a:r>
              <a:rPr lang="cs-CZ" sz="1200" b="0" strike="noStrike" spc="-1" dirty="0">
                <a:solidFill>
                  <a:srgbClr val="000000"/>
                </a:solidFill>
                <a:uFillTx/>
              </a:rPr>
              <a:t> 61 (3):100-107. </a:t>
            </a:r>
            <a:endParaRPr lang="cs-CZ" sz="1200" b="0" strike="noStrike" spc="-1" dirty="0">
              <a:solidFill>
                <a:srgbClr val="000000"/>
              </a:solidFill>
            </a:endParaRPr>
          </a:p>
          <a:p>
            <a:pPr marL="274680" indent="-457200"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SzPct val="70000"/>
            </a:pPr>
            <a:r>
              <a:rPr lang="cs-CZ" sz="2400" b="0" strike="noStrike" spc="-1" dirty="0">
                <a:solidFill>
                  <a:srgbClr val="000000"/>
                </a:solidFill>
              </a:rPr>
              <a:t>U dětí neplatí U křivka, tzn. </a:t>
            </a:r>
            <a:r>
              <a:rPr lang="cs-CZ" sz="2400" b="1" strike="noStrike" spc="-1" dirty="0">
                <a:solidFill>
                  <a:srgbClr val="000000"/>
                </a:solidFill>
              </a:rPr>
              <a:t>delší</a:t>
            </a:r>
            <a:r>
              <a:rPr lang="cs-CZ" sz="2400" b="0" strike="noStrike" spc="-1" dirty="0">
                <a:solidFill>
                  <a:srgbClr val="000000"/>
                </a:solidFill>
              </a:rPr>
              <a:t> spánek hraje </a:t>
            </a:r>
            <a:r>
              <a:rPr lang="cs-CZ" sz="2400" b="1" strike="noStrike" spc="-1" dirty="0">
                <a:solidFill>
                  <a:srgbClr val="000000"/>
                </a:solidFill>
              </a:rPr>
              <a:t>pozitivní</a:t>
            </a:r>
            <a:r>
              <a:rPr lang="cs-CZ" sz="2400" b="0" strike="noStrike" spc="-1" dirty="0">
                <a:solidFill>
                  <a:srgbClr val="000000"/>
                </a:solidFill>
              </a:rPr>
              <a:t> roli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176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B6817C-8728-4D1C-B466-9870F3A0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DC"/>
                </a:solidFill>
              </a:rPr>
              <a:t>Obezita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4EA76-155D-4A22-ACFD-4107262A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819453" cy="4163337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Zmnožení </a:t>
            </a:r>
            <a:r>
              <a:rPr lang="cs-CZ" sz="2400" b="1" dirty="0"/>
              <a:t>tukové</a:t>
            </a:r>
            <a:r>
              <a:rPr lang="cs-CZ" sz="2400" dirty="0"/>
              <a:t> tkáně, často na podkladě </a:t>
            </a:r>
            <a:r>
              <a:rPr lang="cs-CZ" sz="2400" b="1" dirty="0"/>
              <a:t>pozitivní</a:t>
            </a:r>
            <a:r>
              <a:rPr lang="cs-CZ" sz="2400" dirty="0"/>
              <a:t> energetické bilance</a:t>
            </a:r>
          </a:p>
          <a:p>
            <a:r>
              <a:rPr lang="cs-CZ" sz="2400" dirty="0"/>
              <a:t>Dnes spíše </a:t>
            </a:r>
            <a:r>
              <a:rPr lang="cs-CZ" sz="2400" b="1" dirty="0"/>
              <a:t>nižší</a:t>
            </a:r>
            <a:r>
              <a:rPr lang="cs-CZ" sz="2400" dirty="0"/>
              <a:t> socioekonomické vrstvy</a:t>
            </a:r>
          </a:p>
          <a:p>
            <a:r>
              <a:rPr lang="cs-CZ" sz="2400" dirty="0"/>
              <a:t>Silně </a:t>
            </a:r>
            <a:r>
              <a:rPr lang="cs-CZ" sz="2400" b="1" dirty="0" err="1"/>
              <a:t>obezitogenní</a:t>
            </a:r>
            <a:r>
              <a:rPr lang="cs-CZ" sz="2400" dirty="0"/>
              <a:t> prostředí</a:t>
            </a:r>
          </a:p>
          <a:p>
            <a:r>
              <a:rPr lang="cs-CZ" sz="2400" b="0" i="0" u="none" strike="noStrike" baseline="0" dirty="0">
                <a:latin typeface="LiberationSerif"/>
              </a:rPr>
              <a:t>Podle Evropského výběrového šetření z r. 2014 mělo v České republice 56 % lidi nadváhu nebo obezitu, obézních bylo 17 %, přičemž převažovali muži </a:t>
            </a:r>
            <a:r>
              <a:rPr lang="en-US" sz="2400" b="0" i="0" u="none" strike="noStrike" baseline="0" dirty="0">
                <a:latin typeface="LiberationSerif"/>
              </a:rPr>
              <a:t>a </a:t>
            </a:r>
            <a:r>
              <a:rPr lang="en-US" sz="2400" b="0" i="0" u="none" strike="noStrike" baseline="0" dirty="0" err="1">
                <a:latin typeface="LiberationSerif"/>
              </a:rPr>
              <a:t>vyšš</a:t>
            </a:r>
            <a:r>
              <a:rPr lang="cs-CZ" sz="2400" b="0" i="0" u="none" strike="noStrike" baseline="0" dirty="0">
                <a:latin typeface="LiberationSerif"/>
              </a:rPr>
              <a:t>í</a:t>
            </a:r>
            <a:r>
              <a:rPr lang="en-US" sz="2400" b="0" i="0" u="none" strike="noStrike" baseline="0" dirty="0">
                <a:latin typeface="LiberationSerif"/>
              </a:rPr>
              <a:t> </a:t>
            </a:r>
            <a:r>
              <a:rPr lang="en-US" sz="2400" b="0" i="0" u="none" strike="noStrike" baseline="0" dirty="0" err="1">
                <a:latin typeface="LiberationSerif"/>
              </a:rPr>
              <a:t>věk</a:t>
            </a:r>
            <a:r>
              <a:rPr lang="en-US" sz="2400" b="0" i="0" u="none" strike="noStrike" baseline="0" dirty="0">
                <a:latin typeface="LiberationSerif"/>
              </a:rPr>
              <a:t> </a:t>
            </a:r>
            <a:r>
              <a:rPr lang="en-US" sz="2400" b="0" i="0" u="none" strike="noStrike" baseline="0" dirty="0" err="1">
                <a:latin typeface="LiberationSerif"/>
              </a:rPr>
              <a:t>nad</a:t>
            </a:r>
            <a:r>
              <a:rPr lang="en-US" sz="2400" b="0" i="0" u="none" strike="noStrike" baseline="0" dirty="0">
                <a:latin typeface="LiberationSerif"/>
              </a:rPr>
              <a:t> 45 let</a:t>
            </a:r>
            <a:endParaRPr lang="cs-CZ" sz="2400" dirty="0">
              <a:latin typeface="LiberationSerif"/>
            </a:endParaRPr>
          </a:p>
          <a:p>
            <a:r>
              <a:rPr lang="cs-CZ" sz="2400" b="0" i="0" u="none" strike="noStrike" baseline="0" dirty="0">
                <a:latin typeface="LiberationSerif"/>
              </a:rPr>
              <a:t>Rodina, marketing, stravovací návyky, pohyb</a:t>
            </a:r>
          </a:p>
          <a:p>
            <a:r>
              <a:rPr lang="cs-CZ" sz="2400" b="0" i="0" u="none" strike="noStrike" baseline="0" dirty="0">
                <a:latin typeface="LiberationSerif"/>
              </a:rPr>
              <a:t>Obezita z dětství přetrvává do dospělosti</a:t>
            </a:r>
          </a:p>
          <a:p>
            <a:endParaRPr lang="cs-CZ" sz="2000" b="0" i="0" u="none" strike="noStrike" baseline="0" dirty="0">
              <a:latin typeface="LiberationSerif"/>
            </a:endParaRPr>
          </a:p>
          <a:p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FCDC09-1F68-4080-BBF3-A1F786185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5" b="-2"/>
          <a:stretch/>
        </p:blipFill>
        <p:spPr>
          <a:xfrm>
            <a:off x="6657654" y="1332587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89AFF8D-C4C8-4075-9DC2-70134FE8A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04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6DD15-392F-4C4B-A168-79145E6C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Zdravotní dopady obezity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759809-DD69-4317-901E-904AAB31F7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KVO</a:t>
            </a:r>
          </a:p>
          <a:p>
            <a:pPr lvl="1"/>
            <a:r>
              <a:rPr lang="cs-CZ" sz="2000" dirty="0"/>
              <a:t>Chronický zánětlivý stav (+ 10 kg -&gt; riziko vyšší o 60 %), hypertenze</a:t>
            </a:r>
          </a:p>
          <a:p>
            <a:r>
              <a:rPr lang="cs-CZ" sz="2000" dirty="0"/>
              <a:t>Diabetes </a:t>
            </a:r>
            <a:r>
              <a:rPr lang="cs-CZ" sz="2000" dirty="0" err="1"/>
              <a:t>mellitus</a:t>
            </a:r>
            <a:endParaRPr lang="cs-CZ" sz="2000" dirty="0"/>
          </a:p>
          <a:p>
            <a:pPr lvl="1"/>
            <a:r>
              <a:rPr lang="cs-CZ" sz="2000" dirty="0"/>
              <a:t>Viscerální tuk, ektopický tuk, IR</a:t>
            </a:r>
          </a:p>
          <a:p>
            <a:r>
              <a:rPr lang="cs-CZ" sz="2000" dirty="0"/>
              <a:t>Onkologické riziko</a:t>
            </a:r>
          </a:p>
          <a:p>
            <a:pPr lvl="1"/>
            <a:r>
              <a:rPr lang="cs-CZ" sz="2000" dirty="0"/>
              <a:t>Tlusté střevo a konečník, prs, děloha, ledviny, jícen, pankreas</a:t>
            </a:r>
          </a:p>
          <a:p>
            <a:r>
              <a:rPr lang="cs-CZ" sz="2000" dirty="0"/>
              <a:t>Pohybový aparát</a:t>
            </a:r>
          </a:p>
          <a:p>
            <a:pPr lvl="1"/>
            <a:r>
              <a:rPr lang="cs-CZ" sz="2000" dirty="0"/>
              <a:t>Osteoporóza, namáhání kloubů dolních končetin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DC705B-FE7B-4226-9194-8BE03087A3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000" dirty="0"/>
              <a:t>Reprodukce</a:t>
            </a:r>
          </a:p>
          <a:p>
            <a:pPr lvl="1"/>
            <a:r>
              <a:rPr lang="cs-CZ" sz="2000" dirty="0"/>
              <a:t>Erektilní dysfunkce, PCOS, preeklampsie a GDM</a:t>
            </a:r>
          </a:p>
          <a:p>
            <a:r>
              <a:rPr lang="cs-CZ" sz="2000" dirty="0"/>
              <a:t>GIT</a:t>
            </a:r>
          </a:p>
          <a:p>
            <a:pPr lvl="1"/>
            <a:r>
              <a:rPr lang="cs-CZ" sz="2000" dirty="0"/>
              <a:t>Hiátová hernie, reflux, </a:t>
            </a:r>
            <a:r>
              <a:rPr lang="cs-CZ" sz="2000" dirty="0" err="1"/>
              <a:t>Baretův</a:t>
            </a:r>
            <a:r>
              <a:rPr lang="cs-CZ" sz="2000" dirty="0"/>
              <a:t> jícen, žluč. kameny, NAFLD</a:t>
            </a:r>
          </a:p>
          <a:p>
            <a:r>
              <a:rPr lang="cs-CZ" sz="2000" dirty="0"/>
              <a:t>Dýchací soustava</a:t>
            </a:r>
          </a:p>
          <a:p>
            <a:pPr lvl="1"/>
            <a:r>
              <a:rPr lang="cs-CZ" sz="2000" dirty="0"/>
              <a:t>Námahová dušnost, spánková apnoe, astma</a:t>
            </a:r>
          </a:p>
          <a:p>
            <a:r>
              <a:rPr lang="cs-CZ" sz="2000" dirty="0"/>
              <a:t>Nervová soustava</a:t>
            </a:r>
          </a:p>
          <a:p>
            <a:pPr lvl="1"/>
            <a:r>
              <a:rPr lang="cs-CZ" sz="2000" dirty="0"/>
              <a:t>Idiopatická intrakraniální hypertenze, depresivní stavy aj.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368A7C-F888-410A-8EA7-80125E14C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75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1B563-D7B2-45D5-AB4F-DC704C5E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Spánek a obezita: mechanizmus účinku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CFB6F8-5DDC-488C-BE3C-207A855C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Spánek a E přívod</a:t>
            </a:r>
          </a:p>
          <a:p>
            <a:r>
              <a:rPr lang="cs-CZ" dirty="0"/>
              <a:t>Spánek a E výdej</a:t>
            </a:r>
          </a:p>
          <a:p>
            <a:r>
              <a:rPr lang="cs-CZ" dirty="0"/>
              <a:t>Spánková deprivace jako forma stresu</a:t>
            </a:r>
          </a:p>
          <a:p>
            <a:r>
              <a:rPr lang="cs-CZ" dirty="0"/>
              <a:t>Desynchronizace cirkadiánních rytmů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87557E-1E46-4C21-A49D-E234A6EEA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9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4EA286-80A9-4437-BC65-49BC65CB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52906"/>
            <a:ext cx="5165936" cy="1674904"/>
          </a:xfrm>
        </p:spPr>
        <p:txBody>
          <a:bodyPr anchor="ctr">
            <a:normAutofit/>
          </a:bodyPr>
          <a:lstStyle/>
          <a:p>
            <a:r>
              <a:rPr lang="cs-CZ" sz="4000" dirty="0"/>
              <a:t>Spánek a E přívod</a:t>
            </a:r>
            <a:br>
              <a:rPr lang="cs-CZ" sz="4000" dirty="0"/>
            </a:br>
            <a:endParaRPr lang="cs-CZ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64A0F-C7E8-4D98-B53D-2A4672FEB195}"/>
              </a:ext>
            </a:extLst>
          </p:cNvPr>
          <p:cNvPicPr>
            <a:picLocks/>
          </p:cNvPicPr>
          <p:nvPr/>
        </p:nvPicPr>
        <p:blipFill>
          <a:blip r:embed="rId2"/>
          <a:stretch/>
        </p:blipFill>
        <p:spPr>
          <a:xfrm>
            <a:off x="835166" y="2830089"/>
            <a:ext cx="10515569" cy="3049514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8E6E977-64E9-41F0-A42D-F43AA7838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5" y="153536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0D716A4-4C4C-4895-8450-F2070B057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4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8D66D-60BE-4A6B-A564-970378D0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Vztah spánku a obezity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708D2D-A7EF-4B6C-84F4-011D186F0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Příliš krátký spánek (pod 6h, 33 % populace), příliš dlouhý (nad 9h, 18 % populace)</a:t>
            </a:r>
          </a:p>
          <a:p>
            <a:r>
              <a:rPr lang="cs-CZ" dirty="0"/>
              <a:t>Náročné prokázání souvislosti, směr asociace?, zkreslení atd….</a:t>
            </a:r>
          </a:p>
          <a:p>
            <a:r>
              <a:rPr lang="cs-CZ" dirty="0"/>
              <a:t>Krátcí spáči (&lt; 5 h) o 23 % vyšší riziko nadváhy a o 59 % vyšší riziko obezity oproti 7-8h spánku</a:t>
            </a:r>
          </a:p>
          <a:p>
            <a:r>
              <a:rPr lang="cs-CZ" dirty="0"/>
              <a:t>Studie se víceméně shodují, buď krátcí spáči mají vyšší BMI nebo často nejdelší spánek pozorují u BMI pod 25</a:t>
            </a:r>
          </a:p>
          <a:p>
            <a:r>
              <a:rPr lang="cs-CZ" dirty="0"/>
              <a:t>Střední doba spánku je přibližně 7-8 h</a:t>
            </a:r>
          </a:p>
          <a:p>
            <a:r>
              <a:rPr lang="cs-CZ" dirty="0"/>
              <a:t>U křivka (škodí krátký i dlouhý spánek) – obezita, DM2</a:t>
            </a:r>
          </a:p>
          <a:p>
            <a:r>
              <a:rPr lang="cs-CZ" dirty="0"/>
              <a:t>J křivka - </a:t>
            </a:r>
            <a:r>
              <a:rPr lang="cs-CZ" dirty="0" err="1"/>
              <a:t>MetS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4CBCA86-9121-41DA-99A0-60AA59D1D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33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2CEC1-F24A-4D8F-AB22-12E8EC8C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Vztah spánku a obezity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DAF372-6B32-412C-A425-E6E5A04EB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Načasování (</a:t>
            </a:r>
            <a:r>
              <a:rPr lang="cs-CZ" b="1" dirty="0"/>
              <a:t>desynchronizace</a:t>
            </a:r>
            <a:r>
              <a:rPr lang="cs-CZ" dirty="0"/>
              <a:t> rytmů)</a:t>
            </a:r>
          </a:p>
          <a:p>
            <a:r>
              <a:rPr lang="cs-CZ" dirty="0"/>
              <a:t>Muži (obezita) x ženy (nadváha, obezita)</a:t>
            </a:r>
          </a:p>
          <a:p>
            <a:r>
              <a:rPr lang="cs-CZ" dirty="0"/>
              <a:t>VLIV NA </a:t>
            </a:r>
            <a:r>
              <a:rPr lang="cs-CZ" b="1" dirty="0"/>
              <a:t>VÝBĚR</a:t>
            </a:r>
            <a:r>
              <a:rPr lang="cs-CZ" dirty="0"/>
              <a:t> JÍDLA</a:t>
            </a:r>
          </a:p>
          <a:p>
            <a:pPr lvl="1"/>
            <a:r>
              <a:rPr lang="cs-CZ" dirty="0"/>
              <a:t>Krátký spánek -&gt; nižší </a:t>
            </a:r>
            <a:r>
              <a:rPr lang="cs-CZ" dirty="0" err="1"/>
              <a:t>leptin</a:t>
            </a:r>
            <a:r>
              <a:rPr lang="cs-CZ" dirty="0"/>
              <a:t>, vyšší </a:t>
            </a:r>
            <a:r>
              <a:rPr lang="cs-CZ" dirty="0" err="1"/>
              <a:t>ghrelin</a:t>
            </a:r>
            <a:r>
              <a:rPr lang="cs-CZ" dirty="0"/>
              <a:t> (viz graf)</a:t>
            </a:r>
          </a:p>
          <a:p>
            <a:pPr lvl="1"/>
            <a:r>
              <a:rPr lang="cs-CZ" dirty="0"/>
              <a:t>Snížení </a:t>
            </a:r>
            <a:r>
              <a:rPr lang="cs-CZ" dirty="0" err="1"/>
              <a:t>anorexigenních</a:t>
            </a:r>
            <a:r>
              <a:rPr lang="cs-CZ" dirty="0"/>
              <a:t> hormonů peptidu YY, GLP-1</a:t>
            </a:r>
          </a:p>
          <a:p>
            <a:pPr lvl="1"/>
            <a:r>
              <a:rPr lang="cs-CZ" dirty="0"/>
              <a:t>-&gt; větší pocit hladu, </a:t>
            </a:r>
            <a:r>
              <a:rPr lang="cs-CZ" b="1" dirty="0"/>
              <a:t>zvýšení příjmu E</a:t>
            </a:r>
            <a:r>
              <a:rPr lang="cs-CZ" dirty="0"/>
              <a:t>, větší porce</a:t>
            </a:r>
          </a:p>
          <a:p>
            <a:pPr lvl="1"/>
            <a:r>
              <a:rPr lang="cs-CZ" dirty="0"/>
              <a:t>Spánková fragmentace -&gt; nižší pocit sytosti</a:t>
            </a:r>
          </a:p>
          <a:p>
            <a:pPr lvl="1"/>
            <a:r>
              <a:rPr lang="cs-CZ" dirty="0" err="1"/>
              <a:t>Zhu</a:t>
            </a:r>
            <a:r>
              <a:rPr lang="cs-CZ" dirty="0"/>
              <a:t> a kol. vyšší konzumace svačin (+ 250-500 kcal kcal)</a:t>
            </a:r>
          </a:p>
          <a:p>
            <a:pPr lvl="1"/>
            <a:r>
              <a:rPr lang="cs-CZ" dirty="0"/>
              <a:t>Patel a kol. vyšší konzumace potravin s vyšším obsahem T,S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2030C9-1044-49D1-ABC0-A4C043753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99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52974-3AD1-478A-8A66-82038CA6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Vztah spánku a obezity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012B1A-9B35-46C4-91AD-140F5A8CE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Cros</a:t>
            </a:r>
            <a:r>
              <a:rPr lang="cs-CZ" dirty="0"/>
              <a:t> a kol. pozorovali u spánkové deprivace s konzumací E bohatších potravin zvýšení jaterních lipidů a snížení inzulinové citlivosti…</a:t>
            </a:r>
          </a:p>
          <a:p>
            <a:endParaRPr lang="cs-CZ" dirty="0"/>
          </a:p>
          <a:p>
            <a:r>
              <a:rPr lang="cs-CZ" dirty="0"/>
              <a:t>VLIV NA </a:t>
            </a:r>
            <a:r>
              <a:rPr lang="cs-CZ" b="1" dirty="0"/>
              <a:t>POHYBOVOU</a:t>
            </a:r>
            <a:r>
              <a:rPr lang="cs-CZ" dirty="0"/>
              <a:t> AKTIVITU (více x MÉNĚ pohybu)</a:t>
            </a:r>
          </a:p>
          <a:p>
            <a:pPr lvl="1"/>
            <a:r>
              <a:rPr lang="cs-CZ" sz="2400" b="0" strike="noStrike" spc="-1" dirty="0">
                <a:solidFill>
                  <a:srgbClr val="000000"/>
                </a:solidFill>
              </a:rPr>
              <a:t>Po spánkové restrikci - 24h zvýšení CEV cca o 5% &lt;-&gt;vyšší E nároky při prodloužené bdělosti</a:t>
            </a:r>
          </a:p>
          <a:p>
            <a:pPr lvl="1"/>
            <a:r>
              <a:rPr lang="cs-CZ" spc="-1" dirty="0">
                <a:solidFill>
                  <a:srgbClr val="000000"/>
                </a:solidFill>
              </a:rPr>
              <a:t>Menší snaha sportovat, nižší FA</a:t>
            </a:r>
          </a:p>
          <a:p>
            <a:pPr lvl="1"/>
            <a:r>
              <a:rPr lang="cs-CZ" dirty="0"/>
              <a:t>Delší den (více pohybu x větší prostor pro konzumaci potravin např. večer)</a:t>
            </a:r>
          </a:p>
          <a:p>
            <a:pPr lvl="2"/>
            <a:r>
              <a:rPr lang="cs-CZ" sz="2000" b="0" strike="noStrike" spc="-1" dirty="0">
                <a:solidFill>
                  <a:srgbClr val="000000"/>
                </a:solidFill>
              </a:rPr>
              <a:t>Epidemiologické studie - z dlouhodobého pohledu přispívá zkrácený spánek především k nadměrnému E přívodu nikoliv k vyššímu E výdeji, jak se hypoteticky očekávalo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6771D7-1B31-4A1E-BD14-F69D21BAE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8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C02A4-8C40-4273-9C13-0355774D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25819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DC"/>
                </a:solidFill>
              </a:rPr>
              <a:t>Spánková deprivace je forma </a:t>
            </a:r>
            <a:r>
              <a:rPr lang="cs-CZ" b="1" dirty="0">
                <a:solidFill>
                  <a:srgbClr val="0000DC"/>
                </a:solidFill>
              </a:rPr>
              <a:t>stresu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3252A9-DD7C-4557-A0B4-95C8B7152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6110" indent="-285750"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</a:pPr>
            <a:r>
              <a:rPr lang="cs-CZ" sz="1800" b="0" strike="noStrike" spc="-1" dirty="0">
                <a:latin typeface="Georgia"/>
              </a:rPr>
              <a:t>SD nebo přerušovaný spánek vede     </a:t>
            </a:r>
          </a:p>
          <a:p>
            <a:pPr marL="286110" indent="-285750"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SzPct val="85000"/>
            </a:pPr>
            <a:r>
              <a:rPr lang="cs-CZ" sz="1800" b="1" strike="noStrike" spc="-1" dirty="0">
                <a:latin typeface="Georgia"/>
              </a:rPr>
              <a:t>k aktivaci SNS (synaptický NS)</a:t>
            </a:r>
            <a:endParaRPr lang="cs-CZ" sz="1800" b="0" strike="noStrike" spc="-1" dirty="0">
              <a:latin typeface="Georgia"/>
            </a:endParaRPr>
          </a:p>
          <a:p>
            <a:pPr marL="560430" lvl="1" indent="-285750">
              <a:lnSpc>
                <a:spcPct val="100000"/>
              </a:lnSpc>
              <a:spcBef>
                <a:spcPts val="320"/>
              </a:spcBef>
              <a:buClr>
                <a:schemeClr val="tx1"/>
              </a:buClr>
              <a:buSzPct val="70000"/>
            </a:pPr>
            <a:r>
              <a:rPr lang="cs-CZ" sz="1600" b="0" strike="noStrike" spc="-1" dirty="0">
                <a:latin typeface="Georgia"/>
              </a:rPr>
              <a:t>zvýšená sekrece katecholaminů &gt; inhibice </a:t>
            </a:r>
            <a:r>
              <a:rPr lang="cs-CZ" sz="1600" b="0" strike="noStrike" spc="-1" dirty="0" err="1">
                <a:latin typeface="Georgia"/>
              </a:rPr>
              <a:t>leptinu</a:t>
            </a:r>
            <a:r>
              <a:rPr lang="cs-CZ" sz="1600" b="0" strike="noStrike" spc="-1" dirty="0">
                <a:latin typeface="Georgia"/>
              </a:rPr>
              <a:t>, vyšší TF a TK </a:t>
            </a:r>
          </a:p>
          <a:p>
            <a:pPr marL="286110" indent="-285750"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SzPct val="85000"/>
            </a:pPr>
            <a:r>
              <a:rPr lang="cs-CZ" sz="1800" b="1" strike="noStrike" spc="-1" dirty="0">
                <a:latin typeface="Georgia"/>
              </a:rPr>
              <a:t>k aktivaci HHA (</a:t>
            </a:r>
            <a:r>
              <a:rPr lang="cs-CZ" sz="1800" b="1" strike="noStrike" spc="-1" dirty="0" err="1">
                <a:latin typeface="Georgia"/>
              </a:rPr>
              <a:t>hypothalamo-hypofyzární-adrenokortikální</a:t>
            </a:r>
            <a:r>
              <a:rPr lang="cs-CZ" sz="1800" b="1" strike="noStrike" spc="-1" dirty="0">
                <a:latin typeface="Georgia"/>
              </a:rPr>
              <a:t> osa)</a:t>
            </a:r>
            <a:endParaRPr lang="cs-CZ" sz="1800" b="0" strike="noStrike" spc="-1" dirty="0">
              <a:latin typeface="Georgia"/>
            </a:endParaRPr>
          </a:p>
          <a:p>
            <a:pPr marL="560430" lvl="1" indent="-285750">
              <a:lnSpc>
                <a:spcPct val="100000"/>
              </a:lnSpc>
              <a:spcBef>
                <a:spcPts val="320"/>
              </a:spcBef>
              <a:buClr>
                <a:schemeClr val="tx1"/>
              </a:buClr>
              <a:buSzPct val="70000"/>
            </a:pPr>
            <a:r>
              <a:rPr lang="cs-CZ" sz="1600" b="0" strike="noStrike" spc="-1" dirty="0">
                <a:latin typeface="Georgia"/>
              </a:rPr>
              <a:t>zvýšená produkce kortizolu &gt; stimulace NPY, inhibice </a:t>
            </a:r>
            <a:r>
              <a:rPr lang="cs-CZ" sz="1600" b="0" strike="noStrike" spc="-1" dirty="0" err="1">
                <a:latin typeface="Georgia"/>
              </a:rPr>
              <a:t>leptinu</a:t>
            </a:r>
            <a:r>
              <a:rPr lang="cs-CZ" sz="1600" b="0" strike="noStrike" spc="-1" dirty="0">
                <a:latin typeface="Georgia"/>
              </a:rPr>
              <a:t>?, riziko HT, DM, MS, osteoporózy, imunosuprese, deprese, narušený spánek</a:t>
            </a:r>
          </a:p>
          <a:p>
            <a:pPr marL="343260" indent="-342900">
              <a:lnSpc>
                <a:spcPct val="100000"/>
              </a:lnSpc>
              <a:spcBef>
                <a:spcPts val="380"/>
              </a:spcBef>
              <a:buClr>
                <a:schemeClr val="tx1"/>
              </a:buClr>
              <a:buSzPct val="85000"/>
            </a:pPr>
            <a:r>
              <a:rPr lang="cs-CZ" sz="1900" b="0" strike="noStrike" spc="-1" dirty="0">
                <a:latin typeface="Georgia"/>
              </a:rPr>
              <a:t>Dopad na autonomní a </a:t>
            </a:r>
            <a:r>
              <a:rPr lang="cs-CZ" sz="1900" b="0" strike="noStrike" spc="-1" dirty="0" err="1">
                <a:latin typeface="Georgia"/>
              </a:rPr>
              <a:t>neuroendo-krinní</a:t>
            </a:r>
            <a:r>
              <a:rPr lang="cs-CZ" sz="1900" b="0" strike="noStrike" spc="-1" dirty="0">
                <a:latin typeface="Georgia"/>
              </a:rPr>
              <a:t> systém bude tím větší, čím aktivnější musí být v bdělém stavu spánkem deprivovaná osoba</a:t>
            </a:r>
          </a:p>
          <a:p>
            <a:pPr>
              <a:lnSpc>
                <a:spcPct val="100000"/>
              </a:lnSpc>
              <a:spcBef>
                <a:spcPts val="380"/>
              </a:spcBef>
              <a:buClr>
                <a:schemeClr val="tx1"/>
              </a:buClr>
            </a:pPr>
            <a:endParaRPr lang="cs-CZ" sz="1900" b="0" strike="noStrike" spc="-1" dirty="0">
              <a:latin typeface="Georgia"/>
            </a:endParaRPr>
          </a:p>
          <a:p>
            <a:pPr marL="343260" indent="-342900">
              <a:lnSpc>
                <a:spcPct val="100000"/>
              </a:lnSpc>
              <a:spcBef>
                <a:spcPts val="380"/>
              </a:spcBef>
              <a:buClr>
                <a:schemeClr val="tx1"/>
              </a:buClr>
              <a:buSzPct val="85000"/>
            </a:pPr>
            <a:r>
              <a:rPr lang="cs-CZ" sz="1900" b="0" strike="noStrike" spc="-1" dirty="0">
                <a:latin typeface="Georgia"/>
              </a:rPr>
              <a:t>Vzájemné ovlivňování … stres -&gt; bdělost -&gt; ↓spánku</a:t>
            </a:r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11" name="Šipka: zahnutá nahoru 10">
            <a:extLst>
              <a:ext uri="{FF2B5EF4-FFF2-40B4-BE49-F238E27FC236}">
                <a16:creationId xmlns:a16="http://schemas.microsoft.com/office/drawing/2014/main" id="{C4F5F571-8B55-4DDA-BD69-F05B6074F50D}"/>
              </a:ext>
            </a:extLst>
          </p:cNvPr>
          <p:cNvSpPr/>
          <p:nvPr/>
        </p:nvSpPr>
        <p:spPr>
          <a:xfrm rot="10800000" flipV="1">
            <a:off x="4171305" y="4911048"/>
            <a:ext cx="2198668" cy="297953"/>
          </a:xfrm>
          <a:prstGeom prst="curvedUpArrow">
            <a:avLst>
              <a:gd name="adj1" fmla="val 14300"/>
              <a:gd name="adj2" fmla="val 56574"/>
              <a:gd name="adj3" fmla="val 358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Šipka: zahnutá nahoru 11">
            <a:extLst>
              <a:ext uri="{FF2B5EF4-FFF2-40B4-BE49-F238E27FC236}">
                <a16:creationId xmlns:a16="http://schemas.microsoft.com/office/drawing/2014/main" id="{8AD397A4-2111-4C2B-862C-A2102BC961E4}"/>
              </a:ext>
            </a:extLst>
          </p:cNvPr>
          <p:cNvSpPr/>
          <p:nvPr/>
        </p:nvSpPr>
        <p:spPr>
          <a:xfrm rot="10800000" flipH="1">
            <a:off x="4171307" y="4362967"/>
            <a:ext cx="2198666" cy="297952"/>
          </a:xfrm>
          <a:prstGeom prst="curvedUpArrow">
            <a:avLst>
              <a:gd name="adj1" fmla="val 14300"/>
              <a:gd name="adj2" fmla="val 56574"/>
              <a:gd name="adj3" fmla="val 358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114BFB9-7309-4B5F-A88A-CB5D9404C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74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F9B5DE-530F-4CD7-8548-3EFB81E8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Cirkadiánní rytmy, </a:t>
            </a:r>
            <a:r>
              <a:rPr lang="cs-CZ" dirty="0" err="1">
                <a:solidFill>
                  <a:srgbClr val="0000DC"/>
                </a:solidFill>
              </a:rPr>
              <a:t>chronotyp</a:t>
            </a:r>
            <a:r>
              <a:rPr lang="cs-CZ" dirty="0">
                <a:solidFill>
                  <a:srgbClr val="0000DC"/>
                </a:solidFill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18400F-175D-426E-B56B-FC31998FC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3260" indent="-342900" algn="just">
              <a:lnSpc>
                <a:spcPct val="100000"/>
              </a:lnSpc>
              <a:spcBef>
                <a:spcPts val="479"/>
              </a:spcBef>
              <a:buClr>
                <a:schemeClr val="tx1"/>
              </a:buClr>
              <a:buSzPct val="85000"/>
            </a:pPr>
            <a:r>
              <a:rPr lang="cs-CZ" sz="2000" b="0" strike="noStrike" spc="-1" dirty="0"/>
              <a:t>Vliv </a:t>
            </a:r>
            <a:r>
              <a:rPr lang="cs-CZ" sz="2000" b="0" strike="noStrike" spc="-1" dirty="0" err="1"/>
              <a:t>chronotypu</a:t>
            </a:r>
            <a:r>
              <a:rPr lang="cs-CZ" sz="2000" b="0" strike="noStrike" spc="-1" dirty="0"/>
              <a:t> na příjem stravy a tělesnou hmotnost</a:t>
            </a:r>
          </a:p>
          <a:p>
            <a:pPr marL="617580" lvl="1" indent="-342900" algn="just">
              <a:lnSpc>
                <a:spcPct val="100000"/>
              </a:lnSpc>
              <a:spcBef>
                <a:spcPts val="320"/>
              </a:spcBef>
              <a:buClr>
                <a:schemeClr val="tx1"/>
              </a:buClr>
              <a:buSzPct val="70000"/>
            </a:pPr>
            <a:r>
              <a:rPr lang="cs-CZ" sz="2000" b="0" strike="noStrike" spc="-1" dirty="0"/>
              <a:t>Ranní ptáčata vs noční sovy  (Horne-</a:t>
            </a:r>
            <a:r>
              <a:rPr lang="cs-CZ" sz="2000" b="0" strike="noStrike" spc="-1" dirty="0" err="1"/>
              <a:t>Östbergův</a:t>
            </a:r>
            <a:r>
              <a:rPr lang="cs-CZ" sz="2000" b="0" strike="noStrike" spc="-1" dirty="0"/>
              <a:t> test)</a:t>
            </a:r>
          </a:p>
          <a:p>
            <a:pPr marL="617580" lvl="1" indent="-342900" algn="just">
              <a:lnSpc>
                <a:spcPct val="100000"/>
              </a:lnSpc>
              <a:spcBef>
                <a:spcPts val="320"/>
              </a:spcBef>
              <a:buClr>
                <a:schemeClr val="tx1"/>
              </a:buClr>
              <a:buSzPct val="70000"/>
            </a:pPr>
            <a:r>
              <a:rPr lang="cs-CZ" sz="2000" b="0" strike="noStrike" spc="-1" dirty="0"/>
              <a:t>Noční </a:t>
            </a:r>
            <a:r>
              <a:rPr lang="cs-CZ" sz="2000" b="0" strike="noStrike" spc="-1" dirty="0" err="1"/>
              <a:t>chronotypy</a:t>
            </a:r>
            <a:r>
              <a:rPr lang="cs-CZ" sz="2000" b="0" strike="noStrike" spc="-1" dirty="0"/>
              <a:t> vykazují horší stravovací návyky a vyšší E příjem ve 2. p. dne</a:t>
            </a:r>
          </a:p>
          <a:p>
            <a:pPr marL="617580" lvl="1" indent="-342900" algn="just">
              <a:lnSpc>
                <a:spcPct val="100000"/>
              </a:lnSpc>
              <a:spcBef>
                <a:spcPts val="320"/>
              </a:spcBef>
              <a:buClr>
                <a:schemeClr val="tx1"/>
              </a:buClr>
              <a:buSzPct val="70000"/>
            </a:pPr>
            <a:r>
              <a:rPr lang="cs-CZ" sz="2000" b="0" strike="noStrike" spc="-1" dirty="0"/>
              <a:t>Noční </a:t>
            </a:r>
            <a:r>
              <a:rPr lang="cs-CZ" sz="2000" b="0" strike="noStrike" spc="-1" dirty="0" err="1"/>
              <a:t>chronotypy</a:t>
            </a:r>
            <a:r>
              <a:rPr lang="cs-CZ" sz="2000" b="0" strike="noStrike" spc="-1" dirty="0"/>
              <a:t> – poruchy metabolické kontroly – </a:t>
            </a:r>
            <a:r>
              <a:rPr lang="cs-CZ" sz="2000" b="0" strike="noStrike" spc="-1" dirty="0" err="1"/>
              <a:t>glc</a:t>
            </a:r>
            <a:r>
              <a:rPr lang="cs-CZ" sz="2000" b="0" strike="noStrike" spc="-1" dirty="0"/>
              <a:t>, TAG, HDL</a:t>
            </a:r>
          </a:p>
          <a:p>
            <a:pPr marL="617580" lvl="1" indent="-342900" algn="just">
              <a:lnSpc>
                <a:spcPct val="100000"/>
              </a:lnSpc>
              <a:spcBef>
                <a:spcPts val="320"/>
              </a:spcBef>
              <a:buClr>
                <a:schemeClr val="tx1"/>
              </a:buClr>
              <a:buSzPct val="70000"/>
            </a:pPr>
            <a:r>
              <a:rPr lang="cs-CZ" sz="2000" b="0" strike="noStrike" spc="-1" dirty="0"/>
              <a:t>Noční </a:t>
            </a:r>
            <a:r>
              <a:rPr lang="cs-CZ" sz="2000" b="0" strike="noStrike" spc="-1" dirty="0" err="1"/>
              <a:t>chrnonotypy</a:t>
            </a:r>
            <a:r>
              <a:rPr lang="cs-CZ" sz="2000" b="0" strike="noStrike" spc="-1" dirty="0"/>
              <a:t> – nižší příjem ovoce, vyšší příjem masa, alkoholu a slazených nápojů</a:t>
            </a:r>
          </a:p>
          <a:p>
            <a:pPr marL="360" indent="0">
              <a:lnSpc>
                <a:spcPct val="100000"/>
              </a:lnSpc>
              <a:spcBef>
                <a:spcPts val="281"/>
              </a:spcBef>
              <a:buClr>
                <a:schemeClr val="tx1"/>
              </a:buClr>
              <a:buSzPct val="85000"/>
              <a:buNone/>
            </a:pPr>
            <a:r>
              <a:rPr lang="cs-CZ" sz="1050" b="0" u="sng" strike="noStrike" spc="-1" dirty="0">
                <a:solidFill>
                  <a:srgbClr val="0563C1"/>
                </a:solidFill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 J </a:t>
            </a:r>
            <a:r>
              <a:rPr lang="cs-CZ" sz="1050" b="0" u="sng" strike="noStrike" spc="-1" dirty="0" err="1">
                <a:solidFill>
                  <a:srgbClr val="0563C1"/>
                </a:solidFill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</a:t>
            </a:r>
            <a:r>
              <a:rPr lang="cs-CZ" sz="1050" b="0" u="sng" strike="noStrike" spc="-1" dirty="0">
                <a:solidFill>
                  <a:srgbClr val="0563C1"/>
                </a:solidFill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050" b="0" u="sng" strike="noStrike" spc="-1" dirty="0" err="1">
                <a:solidFill>
                  <a:srgbClr val="0563C1"/>
                </a:solidFill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</a:t>
            </a:r>
            <a:r>
              <a:rPr lang="cs-CZ" sz="1050" b="0" u="sng" strike="noStrike" spc="-1" dirty="0"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cs-CZ" sz="1050" b="0" strike="noStrike" spc="-1" dirty="0"/>
              <a:t> 2017 Jun;71(6):736-742. </a:t>
            </a:r>
            <a:r>
              <a:rPr lang="cs-CZ" sz="1050" b="0" strike="noStrike" spc="-1" dirty="0" err="1"/>
              <a:t>doi</a:t>
            </a:r>
            <a:r>
              <a:rPr lang="cs-CZ" sz="1050" b="0" strike="noStrike" spc="-1" dirty="0"/>
              <a:t>: 10.1038/ejcn.2016.182. </a:t>
            </a:r>
            <a:r>
              <a:rPr lang="cs-CZ" sz="1050" b="0" strike="noStrike" spc="-1" dirty="0" err="1"/>
              <a:t>Epub</a:t>
            </a:r>
            <a:r>
              <a:rPr lang="cs-CZ" sz="1050" b="0" strike="noStrike" spc="-1" dirty="0"/>
              <a:t> 2016 </a:t>
            </a:r>
            <a:r>
              <a:rPr lang="cs-CZ" sz="1050" b="0" strike="noStrike" spc="-1" dirty="0" err="1"/>
              <a:t>Sep</a:t>
            </a:r>
            <a:r>
              <a:rPr lang="cs-CZ" sz="1050" b="0" strike="noStrike" spc="-1" dirty="0"/>
              <a:t> 21. </a:t>
            </a:r>
            <a:r>
              <a:rPr lang="cs-CZ" sz="1050" b="1" strike="noStrike" spc="-1" dirty="0" err="1"/>
              <a:t>The</a:t>
            </a:r>
            <a:r>
              <a:rPr lang="cs-CZ" sz="1050" b="1" strike="noStrike" spc="-1" dirty="0"/>
              <a:t> </a:t>
            </a:r>
            <a:r>
              <a:rPr lang="cs-CZ" sz="1050" b="1" strike="noStrike" spc="-1" dirty="0" err="1"/>
              <a:t>association</a:t>
            </a:r>
            <a:r>
              <a:rPr lang="cs-CZ" sz="1050" b="1" strike="noStrike" spc="-1" dirty="0"/>
              <a:t> </a:t>
            </a:r>
            <a:r>
              <a:rPr lang="cs-CZ" sz="1050" b="1" strike="noStrike" spc="-1" dirty="0" err="1"/>
              <a:t>among</a:t>
            </a:r>
            <a:r>
              <a:rPr lang="cs-CZ" sz="1050" b="1" strike="noStrike" spc="-1" dirty="0"/>
              <a:t> </a:t>
            </a:r>
            <a:r>
              <a:rPr lang="cs-CZ" sz="1050" b="1" strike="noStrike" spc="-1" dirty="0" err="1"/>
              <a:t>chronotype</a:t>
            </a:r>
            <a:r>
              <a:rPr lang="cs-CZ" sz="1050" b="1" strike="noStrike" spc="-1" dirty="0"/>
              <a:t>, </a:t>
            </a:r>
            <a:r>
              <a:rPr lang="cs-CZ" sz="1050" b="1" strike="noStrike" spc="-1" dirty="0" err="1"/>
              <a:t>timing</a:t>
            </a:r>
            <a:r>
              <a:rPr lang="cs-CZ" sz="1050" b="1" strike="noStrike" spc="-1" dirty="0"/>
              <a:t> </a:t>
            </a:r>
            <a:r>
              <a:rPr lang="cs-CZ" sz="1050" b="1" strike="noStrike" spc="-1" dirty="0" err="1"/>
              <a:t>of</a:t>
            </a:r>
            <a:r>
              <a:rPr lang="cs-CZ" sz="1050" b="1" strike="noStrike" spc="-1" dirty="0"/>
              <a:t> food </a:t>
            </a:r>
            <a:r>
              <a:rPr lang="cs-CZ" sz="1050" b="1" strike="noStrike" spc="-1" dirty="0" err="1"/>
              <a:t>intake</a:t>
            </a:r>
            <a:r>
              <a:rPr lang="cs-CZ" sz="1050" b="1" strike="noStrike" spc="-1" dirty="0"/>
              <a:t> and food </a:t>
            </a:r>
            <a:r>
              <a:rPr lang="cs-CZ" sz="1050" b="1" strike="noStrike" spc="-1" dirty="0" err="1"/>
              <a:t>preferences</a:t>
            </a:r>
            <a:r>
              <a:rPr lang="cs-CZ" sz="1050" b="1" strike="noStrike" spc="-1" dirty="0"/>
              <a:t> </a:t>
            </a:r>
            <a:r>
              <a:rPr lang="cs-CZ" sz="1050" b="1" strike="noStrike" spc="-1" dirty="0" err="1"/>
              <a:t>depends</a:t>
            </a:r>
            <a:r>
              <a:rPr lang="cs-CZ" sz="1050" b="1" strike="noStrike" spc="-1" dirty="0"/>
              <a:t> on body </a:t>
            </a:r>
            <a:r>
              <a:rPr lang="cs-CZ" sz="1050" b="1" strike="noStrike" spc="-1" dirty="0" err="1"/>
              <a:t>mass</a:t>
            </a:r>
            <a:r>
              <a:rPr lang="cs-CZ" sz="1050" b="1" strike="noStrike" spc="-1" dirty="0"/>
              <a:t> status.</a:t>
            </a:r>
            <a:endParaRPr lang="cs-CZ" sz="1050" b="0" strike="noStrike" spc="-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A6C87C-F029-4808-A903-D605C020B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6828A5-DD3F-44F4-811C-8EA1B094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00DC"/>
                </a:solidFill>
                <a:ea typeface="DejaVu Sans" pitchFamily="2"/>
                <a:cs typeface="DejaVu Sans" pitchFamily="2"/>
              </a:rPr>
              <a:t>Proč?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A0553-C89F-4585-AB03-A7C4E35E3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4627"/>
          </a:xfrm>
        </p:spPr>
        <p:txBody>
          <a:bodyPr>
            <a:normAutofit fontScale="92500"/>
          </a:bodyPr>
          <a:lstStyle/>
          <a:p>
            <a:pPr algn="l"/>
            <a:r>
              <a:rPr lang="cs-CZ" sz="2600" b="0" i="0" u="none" strike="noStrike" baseline="0" dirty="0">
                <a:latin typeface="LiberationSerif"/>
              </a:rPr>
              <a:t>Spánek je univerzální </a:t>
            </a:r>
            <a:r>
              <a:rPr lang="cs-CZ" sz="2600" b="1" i="0" u="none" strike="noStrike" baseline="0" dirty="0">
                <a:latin typeface="LiberationSerif"/>
              </a:rPr>
              <a:t>potřebou</a:t>
            </a:r>
            <a:r>
              <a:rPr lang="cs-CZ" sz="2600" b="0" i="0" u="none" strike="noStrike" baseline="0" dirty="0">
                <a:latin typeface="LiberationSerif"/>
              </a:rPr>
              <a:t> všech vyšších forem života včetně člověka a zahrnuje asi třetinu života. </a:t>
            </a:r>
          </a:p>
          <a:p>
            <a:r>
              <a:rPr lang="cs-CZ" sz="2600" b="0" i="0" u="none" strike="noStrike" baseline="0" dirty="0">
                <a:latin typeface="LiberationSerif"/>
              </a:rPr>
              <a:t>Hraje „</a:t>
            </a:r>
            <a:r>
              <a:rPr lang="cs-CZ" sz="2600" dirty="0">
                <a:latin typeface="LiberationSerif"/>
              </a:rPr>
              <a:t>ú</a:t>
            </a:r>
            <a:r>
              <a:rPr lang="cs-CZ" sz="2600" b="0" i="0" u="none" strike="noStrike" baseline="0" dirty="0">
                <a:latin typeface="LiberationSerif"/>
              </a:rPr>
              <a:t>klidovou“ roli, kdy se odstraňují toxiny nahromaděné během </a:t>
            </a:r>
            <a:r>
              <a:rPr lang="cs-CZ" sz="2600" dirty="0">
                <a:latin typeface="LiberationSerif"/>
              </a:rPr>
              <a:t>bdění. </a:t>
            </a:r>
          </a:p>
          <a:p>
            <a:r>
              <a:rPr lang="cs-CZ" sz="2600" dirty="0">
                <a:latin typeface="LiberationSerif"/>
              </a:rPr>
              <a:t>Je to aktivní, okamžitě reverzibilní děj. Většina částí mozku je při něm aktivní. </a:t>
            </a:r>
          </a:p>
          <a:p>
            <a:pPr>
              <a:buClr>
                <a:schemeClr val="tx1"/>
              </a:buClr>
            </a:pPr>
            <a:r>
              <a:rPr lang="cs-CZ" sz="2600" b="0" strike="noStrike" spc="-1" dirty="0"/>
              <a:t>Význam pro zachování normálních funkcí </a:t>
            </a:r>
          </a:p>
          <a:p>
            <a:pPr marL="731880" lvl="1" indent="-457200">
              <a:lnSpc>
                <a:spcPct val="100000"/>
              </a:lnSpc>
              <a:spcBef>
                <a:spcPts val="439"/>
              </a:spcBef>
              <a:buClr>
                <a:schemeClr val="tx1"/>
              </a:buClr>
              <a:buSzPct val="70000"/>
            </a:pPr>
            <a:r>
              <a:rPr lang="cs-CZ" sz="2600" b="1" strike="noStrike" spc="-1" dirty="0"/>
              <a:t>Útlum</a:t>
            </a:r>
            <a:r>
              <a:rPr lang="cs-CZ" sz="2600" b="0" strike="noStrike" spc="-1" dirty="0"/>
              <a:t> některých činností vs. </a:t>
            </a:r>
            <a:r>
              <a:rPr lang="cs-CZ" sz="2600" b="1" strike="noStrike" spc="-1" dirty="0"/>
              <a:t>aktivní</a:t>
            </a:r>
            <a:r>
              <a:rPr lang="cs-CZ" sz="2600" b="0" strike="noStrike" spc="-1" dirty="0"/>
              <a:t> děj (noční sekrece hormonů; konzervace energie; eliminace produktů ze svalů, metabolizmu a reparace buněk; posílení imunitních dějů, doplnění zásob vyčerpaných během dne aj.)</a:t>
            </a:r>
          </a:p>
          <a:p>
            <a:pPr marL="731880" lvl="1" indent="-457200">
              <a:lnSpc>
                <a:spcPct val="100000"/>
              </a:lnSpc>
              <a:spcBef>
                <a:spcPts val="439"/>
              </a:spcBef>
              <a:buClr>
                <a:schemeClr val="tx1"/>
              </a:buClr>
              <a:buSzPct val="70000"/>
            </a:pPr>
            <a:r>
              <a:rPr lang="cs-CZ" sz="2600" b="0" strike="noStrike" spc="-1" dirty="0"/>
              <a:t>Příprava na </a:t>
            </a:r>
            <a:r>
              <a:rPr lang="cs-CZ" sz="2600" b="1" strike="noStrike" spc="-1" dirty="0"/>
              <a:t>kvalitní</a:t>
            </a:r>
            <a:r>
              <a:rPr lang="cs-CZ" sz="2600" b="0" strike="noStrike" spc="-1" dirty="0"/>
              <a:t> bdělost</a:t>
            </a:r>
          </a:p>
          <a:p>
            <a:pPr marL="457560" indent="-457200">
              <a:lnSpc>
                <a:spcPct val="100000"/>
              </a:lnSpc>
              <a:spcBef>
                <a:spcPts val="541"/>
              </a:spcBef>
              <a:buClr>
                <a:schemeClr val="tx1"/>
              </a:buClr>
              <a:buSzPct val="85000"/>
            </a:pPr>
            <a:r>
              <a:rPr lang="cs-CZ" sz="2600" b="0" strike="noStrike" spc="-1" dirty="0"/>
              <a:t>Význam pro celkové </a:t>
            </a:r>
            <a:r>
              <a:rPr lang="cs-CZ" sz="2600" b="1" strike="noStrike" spc="-1" dirty="0"/>
              <a:t>tělesné</a:t>
            </a:r>
            <a:r>
              <a:rPr lang="cs-CZ" sz="2600" b="0" strike="noStrike" spc="-1" dirty="0"/>
              <a:t> a </a:t>
            </a:r>
            <a:r>
              <a:rPr lang="cs-CZ" sz="2600" b="1" strike="noStrike" spc="-1" dirty="0"/>
              <a:t>duševní</a:t>
            </a:r>
            <a:r>
              <a:rPr lang="cs-CZ" sz="2600" b="0" strike="noStrike" spc="-1" dirty="0"/>
              <a:t> zdraví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D2D086-47F1-4416-90BF-66271F54D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6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E6DF1-89EA-4EAC-B63D-A5B17530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00DC"/>
                </a:solidFill>
              </a:rPr>
              <a:t>Shrnutí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62F0AE-5863-44F8-9E5C-B14A74398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0" strike="noStrike" spc="-1">
                <a:solidFill>
                  <a:srgbClr val="000000"/>
                </a:solidFill>
              </a:rPr>
              <a:t>Nedostatek spánku narušuje neuroendokrinní regulaci příjmu potravy prostřednictvím změny sekreční aktivity klíčových hormonů regulujících příjem potravy – </a:t>
            </a:r>
            <a:r>
              <a:rPr lang="cs-CZ" sz="2400" b="1" strike="noStrike" spc="-1">
                <a:solidFill>
                  <a:srgbClr val="000000"/>
                </a:solidFill>
              </a:rPr>
              <a:t>leptinu a ghrelinu, </a:t>
            </a:r>
            <a:r>
              <a:rPr lang="cs-CZ" sz="2400" b="0" strike="noStrike" spc="-1">
                <a:solidFill>
                  <a:srgbClr val="000000"/>
                </a:solidFill>
              </a:rPr>
              <a:t>způsobující </a:t>
            </a:r>
            <a:r>
              <a:rPr lang="cs-CZ" sz="2400" b="1" strike="noStrike" spc="-1">
                <a:solidFill>
                  <a:srgbClr val="000000"/>
                </a:solidFill>
              </a:rPr>
              <a:t>větší a častější </a:t>
            </a:r>
            <a:r>
              <a:rPr lang="cs-CZ" sz="2400" b="0" strike="noStrike" spc="-1">
                <a:solidFill>
                  <a:srgbClr val="000000"/>
                </a:solidFill>
              </a:rPr>
              <a:t>pocit hladu, </a:t>
            </a:r>
            <a:r>
              <a:rPr lang="cs-CZ" sz="2400" b="1" strike="noStrike" spc="-1">
                <a:solidFill>
                  <a:srgbClr val="000000"/>
                </a:solidFill>
              </a:rPr>
              <a:t>vyšší</a:t>
            </a:r>
            <a:r>
              <a:rPr lang="cs-CZ" sz="2400" b="0" strike="noStrike" spc="-1">
                <a:solidFill>
                  <a:srgbClr val="000000"/>
                </a:solidFill>
              </a:rPr>
              <a:t> energetický přívod, </a:t>
            </a:r>
            <a:r>
              <a:rPr lang="cs-CZ" sz="2400" b="1" strike="noStrike" spc="-1">
                <a:solidFill>
                  <a:srgbClr val="000000"/>
                </a:solidFill>
              </a:rPr>
              <a:t>nevhodné</a:t>
            </a:r>
            <a:r>
              <a:rPr lang="cs-CZ" sz="2400" b="0" strike="noStrike" spc="-1">
                <a:solidFill>
                  <a:srgbClr val="000000"/>
                </a:solidFill>
              </a:rPr>
              <a:t> stravovací návyky, což vede ke </a:t>
            </a:r>
            <a:r>
              <a:rPr lang="cs-CZ" sz="2400" b="1" strike="noStrike" spc="-1">
                <a:solidFill>
                  <a:srgbClr val="000000"/>
                </a:solidFill>
              </a:rPr>
              <a:t>vzestupu</a:t>
            </a:r>
            <a:r>
              <a:rPr lang="cs-CZ" sz="2400" b="0" strike="noStrike" spc="-1">
                <a:solidFill>
                  <a:srgbClr val="000000"/>
                </a:solidFill>
              </a:rPr>
              <a:t> tělesné hmotnosti.</a:t>
            </a:r>
          </a:p>
          <a:p>
            <a:r>
              <a:rPr lang="cs-CZ" sz="2400" b="0" strike="noStrike" spc="-1">
                <a:solidFill>
                  <a:srgbClr val="000000"/>
                </a:solidFill>
              </a:rPr>
              <a:t>Den po spánkové deprivaci je navozen stav podobný </a:t>
            </a:r>
            <a:r>
              <a:rPr lang="cs-CZ" sz="2400" b="1" strike="noStrike" spc="-1">
                <a:solidFill>
                  <a:srgbClr val="000000"/>
                </a:solidFill>
              </a:rPr>
              <a:t>stresové</a:t>
            </a:r>
            <a:r>
              <a:rPr lang="cs-CZ" sz="2400" b="0" strike="noStrike" spc="-1">
                <a:solidFill>
                  <a:srgbClr val="000000"/>
                </a:solidFill>
              </a:rPr>
              <a:t> reakci, kdy dochází k aktivaci sympatického nervového systému a hypothalo-hypofyzární-adrenokortikální osy. Výsledkem je </a:t>
            </a:r>
            <a:r>
              <a:rPr lang="cs-CZ" sz="2400" strike="noStrike" spc="-1">
                <a:solidFill>
                  <a:srgbClr val="000000"/>
                </a:solidFill>
              </a:rPr>
              <a:t>zvýšený</a:t>
            </a:r>
            <a:r>
              <a:rPr lang="cs-CZ" sz="2400" b="0" strike="noStrike" spc="-1">
                <a:solidFill>
                  <a:srgbClr val="000000"/>
                </a:solidFill>
              </a:rPr>
              <a:t> krevní </a:t>
            </a:r>
            <a:r>
              <a:rPr lang="cs-CZ" sz="2400" b="1" strike="noStrike" spc="-1">
                <a:solidFill>
                  <a:srgbClr val="000000"/>
                </a:solidFill>
              </a:rPr>
              <a:t>tlak</a:t>
            </a:r>
            <a:r>
              <a:rPr lang="cs-CZ" sz="2400" b="0" strike="noStrike" spc="-1">
                <a:solidFill>
                  <a:srgbClr val="000000"/>
                </a:solidFill>
              </a:rPr>
              <a:t> a zvýšená sekrece </a:t>
            </a:r>
            <a:r>
              <a:rPr lang="cs-CZ" sz="2400" b="1" strike="noStrike" spc="-1">
                <a:solidFill>
                  <a:srgbClr val="000000"/>
                </a:solidFill>
              </a:rPr>
              <a:t>kortizolu</a:t>
            </a:r>
            <a:r>
              <a:rPr lang="cs-CZ" sz="2400" b="0" strike="noStrike" spc="-1">
                <a:solidFill>
                  <a:srgbClr val="000000"/>
                </a:solidFill>
              </a:rPr>
              <a:t>, který z dlouhodobého hlediska přispívá k inzulinové </a:t>
            </a:r>
            <a:r>
              <a:rPr lang="cs-CZ" sz="2400" b="1" strike="noStrike" spc="-1">
                <a:solidFill>
                  <a:srgbClr val="000000"/>
                </a:solidFill>
              </a:rPr>
              <a:t>rezistenci</a:t>
            </a:r>
            <a:r>
              <a:rPr lang="cs-CZ" sz="2400" b="0" strike="noStrike" spc="-1">
                <a:solidFill>
                  <a:srgbClr val="000000"/>
                </a:solidFill>
              </a:rPr>
              <a:t>, tvorbě </a:t>
            </a:r>
            <a:r>
              <a:rPr lang="cs-CZ" sz="2400" b="1" strike="noStrike" spc="-1">
                <a:solidFill>
                  <a:srgbClr val="000000"/>
                </a:solidFill>
              </a:rPr>
              <a:t>tuku</a:t>
            </a:r>
            <a:r>
              <a:rPr lang="cs-CZ" sz="2400" b="0" strike="noStrike" spc="-1">
                <a:solidFill>
                  <a:srgbClr val="000000"/>
                </a:solidFill>
              </a:rPr>
              <a:t> a k inhibici </a:t>
            </a:r>
            <a:r>
              <a:rPr lang="cs-CZ" sz="2400" b="1" strike="noStrike" spc="-1">
                <a:solidFill>
                  <a:srgbClr val="000000"/>
                </a:solidFill>
              </a:rPr>
              <a:t>leptinu</a:t>
            </a:r>
            <a:r>
              <a:rPr lang="cs-CZ" sz="2400" b="0" strike="noStrike" spc="-1">
                <a:solidFill>
                  <a:srgbClr val="000000"/>
                </a:solidFill>
              </a:rPr>
              <a:t>.</a:t>
            </a:r>
          </a:p>
          <a:p>
            <a:endParaRPr lang="cs-CZ" sz="2800" b="0" strike="noStrike" spc="-1">
              <a:solidFill>
                <a:srgbClr val="000000"/>
              </a:solidFill>
            </a:endParaRPr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E21B1C3-4D02-4567-8067-265A6029D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04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A4851-1AE1-45CE-92A1-B55B81DD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Shrnutí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ACB431-3CB6-4713-93D9-68AD18302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0" strike="noStrike" spc="-1" dirty="0">
                <a:solidFill>
                  <a:srgbClr val="000000"/>
                </a:solidFill>
              </a:rPr>
              <a:t>Narušení exprese hodinových genů vlivem desynchronizace cirkadiánních rytmů může vyústit v </a:t>
            </a:r>
            <a:r>
              <a:rPr lang="cs-CZ" sz="2400" b="1" strike="noStrike" spc="-1" dirty="0">
                <a:solidFill>
                  <a:srgbClr val="000000"/>
                </a:solidFill>
              </a:rPr>
              <a:t>poruchy regulace energetické rovnováhy </a:t>
            </a:r>
            <a:r>
              <a:rPr lang="cs-CZ" sz="2400" b="0" strike="noStrike" spc="-1" dirty="0">
                <a:solidFill>
                  <a:srgbClr val="000000"/>
                </a:solidFill>
              </a:rPr>
              <a:t>(poruchy metabolizmu glukózy, cholesterolu, </a:t>
            </a:r>
            <a:r>
              <a:rPr lang="cs-CZ" sz="2400" b="0" strike="noStrike" spc="-1" dirty="0" err="1">
                <a:solidFill>
                  <a:srgbClr val="000000"/>
                </a:solidFill>
              </a:rPr>
              <a:t>lipogeneze</a:t>
            </a:r>
            <a:r>
              <a:rPr lang="cs-CZ" sz="2400" b="0" strike="noStrike" spc="-1" dirty="0">
                <a:solidFill>
                  <a:srgbClr val="000000"/>
                </a:solidFill>
              </a:rPr>
              <a:t>, </a:t>
            </a:r>
            <a:r>
              <a:rPr lang="cs-CZ" sz="2400" b="0" strike="noStrike" spc="-1" dirty="0" err="1">
                <a:solidFill>
                  <a:srgbClr val="000000"/>
                </a:solidFill>
              </a:rPr>
              <a:t>adipogenze</a:t>
            </a:r>
            <a:r>
              <a:rPr lang="cs-CZ" sz="2400" b="0" strike="noStrike" spc="-1" dirty="0">
                <a:solidFill>
                  <a:srgbClr val="000000"/>
                </a:solidFill>
              </a:rPr>
              <a:t>, sekrece </a:t>
            </a:r>
            <a:r>
              <a:rPr lang="cs-CZ" sz="2400" b="0" strike="noStrike" spc="-1" dirty="0" err="1">
                <a:solidFill>
                  <a:srgbClr val="000000"/>
                </a:solidFill>
              </a:rPr>
              <a:t>leptinu</a:t>
            </a:r>
            <a:r>
              <a:rPr lang="cs-CZ" sz="2400" b="0" strike="noStrike" spc="-1" dirty="0">
                <a:solidFill>
                  <a:srgbClr val="000000"/>
                </a:solidFill>
              </a:rPr>
              <a:t>, signalizace pocitu hladu/sytosti) a dalším patologickým jevům.</a:t>
            </a:r>
          </a:p>
          <a:p>
            <a:pPr marL="274320" indent="-273960">
              <a:lnSpc>
                <a:spcPct val="100000"/>
              </a:lnSpc>
              <a:spcBef>
                <a:spcPts val="499"/>
              </a:spcBef>
            </a:pPr>
            <a:r>
              <a:rPr lang="cs-CZ" sz="2400" b="0" strike="noStrike" spc="-1" dirty="0">
                <a:solidFill>
                  <a:srgbClr val="000000"/>
                </a:solidFill>
              </a:rPr>
              <a:t>Zvýšený pocit únavy po nedostatečném spánku </a:t>
            </a:r>
            <a:r>
              <a:rPr lang="cs-CZ" sz="2400" b="1" strike="noStrike" spc="-1" dirty="0">
                <a:solidFill>
                  <a:srgbClr val="000000"/>
                </a:solidFill>
              </a:rPr>
              <a:t>snižuje denní fyzickou aktivitu</a:t>
            </a:r>
            <a:r>
              <a:rPr lang="cs-CZ" sz="2400" b="0" strike="noStrike" spc="-1" dirty="0">
                <a:solidFill>
                  <a:srgbClr val="000000"/>
                </a:solidFill>
              </a:rPr>
              <a:t> a přispívá ke konzumaci </a:t>
            </a:r>
            <a:r>
              <a:rPr lang="cs-CZ" sz="2400" b="1" strike="noStrike" spc="-1" dirty="0">
                <a:solidFill>
                  <a:srgbClr val="000000"/>
                </a:solidFill>
              </a:rPr>
              <a:t>energeticky denzitních </a:t>
            </a:r>
            <a:r>
              <a:rPr lang="cs-CZ" sz="2400" b="0" strike="noStrike" spc="-1" dirty="0">
                <a:solidFill>
                  <a:srgbClr val="000000"/>
                </a:solidFill>
              </a:rPr>
              <a:t>potravin.</a:t>
            </a:r>
          </a:p>
          <a:p>
            <a:pPr marL="274320" indent="-273960">
              <a:lnSpc>
                <a:spcPct val="100000"/>
              </a:lnSpc>
              <a:spcBef>
                <a:spcPts val="499"/>
              </a:spcBef>
            </a:pPr>
            <a:r>
              <a:rPr lang="cs-CZ" sz="2400" b="0" strike="noStrike" spc="-1" dirty="0">
                <a:solidFill>
                  <a:srgbClr val="000000"/>
                </a:solidFill>
              </a:rPr>
              <a:t>Chronická expozice krátkému spánku z dlouhodobého hlediska přispívá k </a:t>
            </a:r>
            <a:r>
              <a:rPr lang="cs-CZ" sz="2400" b="1" strike="noStrike" spc="-1" dirty="0">
                <a:solidFill>
                  <a:srgbClr val="000000"/>
                </a:solidFill>
              </a:rPr>
              <a:t>nadměrnému energetickému přívodu </a:t>
            </a:r>
            <a:r>
              <a:rPr lang="cs-CZ" sz="2400" b="0" strike="noStrike" spc="-1" dirty="0">
                <a:solidFill>
                  <a:srgbClr val="000000"/>
                </a:solidFill>
              </a:rPr>
              <a:t>spíše než ke zvýšenému energetickému výdeji.</a:t>
            </a:r>
          </a:p>
          <a:p>
            <a:endParaRPr lang="cs-CZ" sz="2800" b="0" strike="noStrike" spc="-1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5CB938-9E37-441F-B133-11C3618F9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9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8473BC-6E2D-416A-83AD-08521F98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2024009"/>
            <a:ext cx="3110152" cy="219867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1800" b="0" strike="noStrike" spc="-1" dirty="0" err="1">
                <a:solidFill>
                  <a:schemeClr val="bg1"/>
                </a:solidFill>
                <a:latin typeface="Georgia"/>
              </a:rPr>
              <a:t>Knutson</a:t>
            </a:r>
            <a:r>
              <a:rPr lang="cs-CZ" sz="1800" b="0" strike="noStrike" spc="-1" dirty="0">
                <a:solidFill>
                  <a:schemeClr val="bg1"/>
                </a:solidFill>
                <a:latin typeface="Georgia"/>
              </a:rPr>
              <a:t> KL. </a:t>
            </a:r>
            <a:br>
              <a:rPr lang="cs-CZ" sz="1800" b="0" strike="noStrike" spc="-1" dirty="0">
                <a:solidFill>
                  <a:schemeClr val="bg1"/>
                </a:solidFill>
                <a:latin typeface="Georgia"/>
              </a:rPr>
            </a:br>
            <a:br>
              <a:rPr lang="cs-CZ" sz="1800" b="0" strike="noStrike" spc="-1" dirty="0">
                <a:solidFill>
                  <a:schemeClr val="bg1"/>
                </a:solidFill>
                <a:latin typeface="Georgia"/>
              </a:rPr>
            </a:br>
            <a:r>
              <a:rPr lang="cs-CZ" sz="1800" b="0" strike="noStrike" spc="-1" dirty="0" err="1">
                <a:solidFill>
                  <a:schemeClr val="bg1"/>
                </a:solidFill>
                <a:latin typeface="Georgia"/>
              </a:rPr>
              <a:t>Does</a:t>
            </a:r>
            <a:r>
              <a:rPr lang="cs-CZ" sz="1800" b="0" strike="noStrike" spc="-1" dirty="0">
                <a:solidFill>
                  <a:schemeClr val="bg1"/>
                </a:solidFill>
                <a:latin typeface="Georgia"/>
              </a:rPr>
              <a:t> </a:t>
            </a:r>
            <a:r>
              <a:rPr lang="cs-CZ" sz="1800" b="0" strike="noStrike" spc="-1" dirty="0" err="1">
                <a:solidFill>
                  <a:schemeClr val="bg1"/>
                </a:solidFill>
                <a:latin typeface="Georgia"/>
              </a:rPr>
              <a:t>inadequate</a:t>
            </a:r>
            <a:r>
              <a:rPr lang="cs-CZ" sz="1800" b="0" strike="noStrike" spc="-1" dirty="0">
                <a:solidFill>
                  <a:schemeClr val="bg1"/>
                </a:solidFill>
                <a:latin typeface="Georgia"/>
              </a:rPr>
              <a:t> </a:t>
            </a:r>
            <a:r>
              <a:rPr lang="cs-CZ" sz="1800" b="0" strike="noStrike" spc="-1" dirty="0" err="1">
                <a:solidFill>
                  <a:schemeClr val="bg1"/>
                </a:solidFill>
                <a:latin typeface="Georgia"/>
              </a:rPr>
              <a:t>sleep</a:t>
            </a:r>
            <a:r>
              <a:rPr lang="cs-CZ" sz="1800" b="0" strike="noStrike" spc="-1" dirty="0">
                <a:solidFill>
                  <a:schemeClr val="bg1"/>
                </a:solidFill>
                <a:latin typeface="Georgia"/>
              </a:rPr>
              <a:t> play a role in vulnerability to obesity? </a:t>
            </a:r>
            <a:br>
              <a:rPr lang="cs-CZ" sz="1800" b="0" strike="noStrike" spc="-1" dirty="0">
                <a:solidFill>
                  <a:schemeClr val="bg1"/>
                </a:solidFill>
                <a:latin typeface="Georgia"/>
              </a:rPr>
            </a:br>
            <a:br>
              <a:rPr lang="cs-CZ" sz="1800" b="0" strike="noStrike" spc="-1" dirty="0">
                <a:solidFill>
                  <a:schemeClr val="bg1"/>
                </a:solidFill>
                <a:latin typeface="Georgia"/>
              </a:rPr>
            </a:br>
            <a:r>
              <a:rPr lang="cs-CZ" sz="1800" b="0" strike="noStrike" spc="-1" dirty="0" err="1">
                <a:solidFill>
                  <a:schemeClr val="bg1"/>
                </a:solidFill>
                <a:latin typeface="Georgia"/>
              </a:rPr>
              <a:t>American</a:t>
            </a:r>
            <a:r>
              <a:rPr lang="cs-CZ" sz="1800" b="0" strike="noStrike" spc="-1" dirty="0">
                <a:solidFill>
                  <a:schemeClr val="bg1"/>
                </a:solidFill>
                <a:latin typeface="Georgia"/>
              </a:rPr>
              <a:t> </a:t>
            </a:r>
            <a:r>
              <a:rPr lang="cs-CZ" sz="1800" b="0" strike="noStrike" spc="-1" dirty="0" err="1">
                <a:solidFill>
                  <a:schemeClr val="bg1"/>
                </a:solidFill>
                <a:latin typeface="Georgia"/>
              </a:rPr>
              <a:t>Journal</a:t>
            </a:r>
            <a:r>
              <a:rPr lang="cs-CZ" sz="1800" b="0" strike="noStrike" spc="-1" dirty="0">
                <a:solidFill>
                  <a:schemeClr val="bg1"/>
                </a:solidFill>
                <a:latin typeface="Georgia"/>
              </a:rPr>
              <a:t> </a:t>
            </a:r>
            <a:r>
              <a:rPr lang="cs-CZ" sz="1800" b="0" strike="noStrike" spc="-1" dirty="0" err="1">
                <a:solidFill>
                  <a:schemeClr val="bg1"/>
                </a:solidFill>
                <a:latin typeface="Georgia"/>
              </a:rPr>
              <a:t>of</a:t>
            </a:r>
            <a:r>
              <a:rPr lang="cs-CZ" sz="1800" b="0" strike="noStrike" spc="-1" dirty="0">
                <a:solidFill>
                  <a:schemeClr val="bg1"/>
                </a:solidFill>
                <a:latin typeface="Georgia"/>
              </a:rPr>
              <a:t> </a:t>
            </a:r>
            <a:r>
              <a:rPr lang="cs-CZ" sz="1800" b="0" strike="noStrike" spc="-1" dirty="0" err="1">
                <a:solidFill>
                  <a:schemeClr val="bg1"/>
                </a:solidFill>
                <a:latin typeface="Georgia"/>
              </a:rPr>
              <a:t>Human</a:t>
            </a:r>
            <a:r>
              <a:rPr lang="cs-CZ" sz="1800" b="0" strike="noStrike" spc="-1" dirty="0">
                <a:solidFill>
                  <a:schemeClr val="bg1"/>
                </a:solidFill>
                <a:latin typeface="Georgia"/>
              </a:rPr>
              <a:t> Biology. 2012;24(3):361 - 71</a:t>
            </a:r>
            <a:endParaRPr lang="en-US" sz="1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D37753C0-421E-4E6B-8EF6-777D9CA8D2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 l="2725" t="2831" r="3785"/>
          <a:stretch/>
        </p:blipFill>
        <p:spPr>
          <a:xfrm>
            <a:off x="4216525" y="431514"/>
            <a:ext cx="7835061" cy="60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84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A31DD-4C51-31BC-C9C9-FEEB0FDA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Modré světlo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C4D04E-7597-8839-1C4F-1EE64D1CF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Krátkovlnné 430-500 </a:t>
            </a:r>
            <a:r>
              <a:rPr lang="cs-CZ" dirty="0" err="1"/>
              <a:t>nm</a:t>
            </a:r>
            <a:r>
              <a:rPr lang="cs-CZ" dirty="0"/>
              <a:t> (potenciálně </a:t>
            </a:r>
            <a:r>
              <a:rPr lang="cs-CZ" dirty="0" err="1"/>
              <a:t>fototoxická</a:t>
            </a:r>
            <a:r>
              <a:rPr lang="cs-CZ" dirty="0"/>
              <a:t> vln. délka pro sítnici)</a:t>
            </a:r>
          </a:p>
          <a:p>
            <a:r>
              <a:rPr lang="cs-CZ" dirty="0"/>
              <a:t>Fotoreceptory sítnice (gangliové buňky sítnice s obsahem pigmentu </a:t>
            </a:r>
            <a:r>
              <a:rPr lang="cs-CZ" dirty="0" err="1"/>
              <a:t>melanopsinu</a:t>
            </a:r>
            <a:r>
              <a:rPr lang="cs-CZ" dirty="0"/>
              <a:t>) mají absorpční vrchol v modré části spektra při přibližně 480 </a:t>
            </a:r>
            <a:r>
              <a:rPr lang="cs-CZ" dirty="0" err="1"/>
              <a:t>nm</a:t>
            </a:r>
            <a:endParaRPr lang="cs-CZ" dirty="0"/>
          </a:p>
          <a:p>
            <a:r>
              <a:rPr lang="cs-CZ" dirty="0"/>
              <a:t>Žlutý filtr blokuje snižuje absorpci modrého světla (&lt;550 </a:t>
            </a:r>
            <a:r>
              <a:rPr lang="cs-CZ" dirty="0" err="1"/>
              <a:t>nm</a:t>
            </a:r>
            <a:r>
              <a:rPr lang="cs-CZ" dirty="0"/>
              <a:t>)</a:t>
            </a:r>
          </a:p>
          <a:p>
            <a:r>
              <a:rPr lang="cs-CZ" dirty="0"/>
              <a:t>Bez významného rozdílu v únavě očí, bez rozdílu v subjektivním hodnocením dotazníkem, bez vlivu na zdraví Makuly</a:t>
            </a:r>
          </a:p>
          <a:p>
            <a:r>
              <a:rPr lang="cs-CZ" dirty="0"/>
              <a:t>Pozitivní vliv na kvalitu spánku (3 hod před spaním 2 týdny) – čočky s vysokou schopností blokace modrého světla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 descr="BrainMarket brýle blokující 100% modrého světla, Stark - černé -  BrainMarket.cz">
            <a:extLst>
              <a:ext uri="{FF2B5EF4-FFF2-40B4-BE49-F238E27FC236}">
                <a16:creationId xmlns:a16="http://schemas.microsoft.com/office/drawing/2014/main" id="{BA94D38F-8285-71AC-3B84-913FA9005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34603" r="9048" b="33334"/>
          <a:stretch/>
        </p:blipFill>
        <p:spPr bwMode="auto">
          <a:xfrm>
            <a:off x="7752871" y="391091"/>
            <a:ext cx="4167667" cy="12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27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1CE4F-9848-CACB-0725-75AFF359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BE38EC-CDEF-6C02-99EF-DEB64E036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LED displej (emise 460-490 </a:t>
            </a:r>
            <a:r>
              <a:rPr lang="cs-CZ" dirty="0" err="1"/>
              <a:t>nm</a:t>
            </a:r>
            <a:r>
              <a:rPr lang="cs-CZ" dirty="0"/>
              <a:t>) – displeje nedosahují limity, vyšší jsou i emise ze slunečního záření -&gt; další studie</a:t>
            </a:r>
          </a:p>
          <a:p>
            <a:r>
              <a:rPr lang="cs-CZ" dirty="0"/>
              <a:t>Nesourodé studie, jednotná a kvalitní hodnotící kritéria</a:t>
            </a:r>
          </a:p>
          <a:p>
            <a:endParaRPr lang="cs-CZ" dirty="0"/>
          </a:p>
        </p:txBody>
      </p:sp>
      <p:pic>
        <p:nvPicPr>
          <p:cNvPr id="1026" name="Picture 2" descr="Digital Addiction – LICCV">
            <a:extLst>
              <a:ext uri="{FF2B5EF4-FFF2-40B4-BE49-F238E27FC236}">
                <a16:creationId xmlns:a16="http://schemas.microsoft.com/office/drawing/2014/main" id="{038650DF-4719-D741-CE66-574FD921D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3" y="3839262"/>
            <a:ext cx="5312909" cy="265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707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F85BB-6469-627F-96F3-F336B489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závislost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1288D0-CADC-02CC-CBC1-B5CE9832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identifikována jako funkčně ekvivalentní všem závislostem, charakterizovaná  nutkavým, navyklým a nekontrolovaným používáním digitálních zařízení a nadměrně opakovaným zapojením se do určitého online chování. </a:t>
            </a:r>
          </a:p>
          <a:p>
            <a:r>
              <a:rPr lang="cs-CZ" dirty="0"/>
              <a:t>Jakmile se touha být online stane neovladatelnou, je vždy doprovázena těžkou ztrátou spánku, emocionální tísní, depresí a dysfunkcí paměti. Dále poruchy příjmu potravy, omezení společenského života (rodina, přátelé). V extrému až sebevražda. </a:t>
            </a:r>
          </a:p>
          <a:p>
            <a:r>
              <a:rPr lang="cs-CZ" dirty="0"/>
              <a:t>Dochází ke změně dopaminové a serotoninové synaptické plasticity, nezbytné pro kontrolu impulzů a paměti.</a:t>
            </a:r>
          </a:p>
          <a:p>
            <a:r>
              <a:rPr lang="cs-CZ" dirty="0"/>
              <a:t>Neurochemické procesy „obvodu odměny“ podobně jako alkohol, nikotin nebo kokain.</a:t>
            </a:r>
          </a:p>
          <a:p>
            <a:r>
              <a:rPr lang="cs-CZ" dirty="0"/>
              <a:t>Dysfunkce </a:t>
            </a:r>
            <a:r>
              <a:rPr lang="cs-CZ" dirty="0" err="1"/>
              <a:t>mtb</a:t>
            </a:r>
            <a:r>
              <a:rPr lang="cs-CZ" dirty="0"/>
              <a:t> melatoninu a vit. 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449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AB644-2013-47AA-AB4B-1A784604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DC"/>
                </a:solidFill>
              </a:rPr>
              <a:t>Výsledky DP 2019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0F10C6F3-EA6D-4E14-82E8-85722E327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474171" cy="4184272"/>
          </a:xfrm>
        </p:spPr>
        <p:txBody>
          <a:bodyPr anchor="ctr">
            <a:normAutofit/>
          </a:bodyPr>
          <a:lstStyle/>
          <a:p>
            <a:r>
              <a:rPr lang="cs-CZ" sz="2400" dirty="0"/>
              <a:t>Vliv spánku na složení těla</a:t>
            </a:r>
          </a:p>
          <a:p>
            <a:r>
              <a:rPr lang="cs-CZ" sz="2400" dirty="0"/>
              <a:t>Vyhodnocení BIA, antropometrických dat a spánkových informací (PSQI)</a:t>
            </a:r>
          </a:p>
          <a:p>
            <a:r>
              <a:rPr lang="cs-CZ" sz="2400" dirty="0"/>
              <a:t>Východiska práce:</a:t>
            </a:r>
          </a:p>
          <a:p>
            <a:pPr lvl="1"/>
            <a:r>
              <a:rPr lang="cs-CZ" sz="2000" dirty="0"/>
              <a:t>Doba spánku se zkracuje</a:t>
            </a:r>
          </a:p>
          <a:p>
            <a:pPr lvl="1"/>
            <a:r>
              <a:rPr lang="cs-CZ" sz="2000" dirty="0"/>
              <a:t>Kratší spánek -&gt; vyšší riziko nadváhy a obezity</a:t>
            </a:r>
          </a:p>
          <a:p>
            <a:pPr lvl="1"/>
            <a:r>
              <a:rPr lang="cs-CZ" sz="2000" dirty="0"/>
              <a:t>Kvalita i kvantita spánku ovlivňuje příjem a výběr stravy</a:t>
            </a:r>
            <a:endParaRPr lang="cs-CZ" sz="2400" dirty="0"/>
          </a:p>
          <a:p>
            <a:endParaRPr lang="cs-CZ" sz="2400" dirty="0"/>
          </a:p>
          <a:p>
            <a:pPr lvl="1"/>
            <a:endParaRPr lang="cs-CZ" sz="2000" dirty="0"/>
          </a:p>
          <a:p>
            <a:endParaRPr lang="en-US" sz="24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0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B85A93B-C3C3-407D-8D73-46DBB2A4B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3" b="-3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923095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39B2C-7897-41DC-99FB-F80C077A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DC"/>
                </a:solidFill>
              </a:rPr>
              <a:t>Výsledky DP 2019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B6D64-CB13-4468-8A06-E0C0A1E7E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22" y="1953127"/>
            <a:ext cx="7185638" cy="4173998"/>
          </a:xfrm>
        </p:spPr>
        <p:txBody>
          <a:bodyPr anchor="ctr">
            <a:normAutofit/>
          </a:bodyPr>
          <a:lstStyle/>
          <a:p>
            <a:r>
              <a:rPr lang="cs-CZ" sz="2400" dirty="0"/>
              <a:t>Délka spánku – BMI, % tuku, OP, WHR, FFM, VFA</a:t>
            </a:r>
          </a:p>
          <a:p>
            <a:r>
              <a:rPr lang="cs-CZ" sz="2400" dirty="0"/>
              <a:t>Doba ulehnutí – OP, BMI, VFA</a:t>
            </a:r>
          </a:p>
          <a:p>
            <a:endParaRPr lang="cs-CZ" sz="2400" dirty="0"/>
          </a:p>
          <a:p>
            <a:r>
              <a:rPr lang="cs-CZ" sz="2400" dirty="0"/>
              <a:t>BIA, 24h </a:t>
            </a:r>
            <a:r>
              <a:rPr lang="cs-CZ" sz="2400" dirty="0" err="1"/>
              <a:t>recall</a:t>
            </a:r>
            <a:r>
              <a:rPr lang="cs-CZ" sz="2400" dirty="0"/>
              <a:t>, dotazník emailem (+ zpětně 1 upomínka)</a:t>
            </a:r>
          </a:p>
          <a:p>
            <a:r>
              <a:rPr lang="cs-CZ" sz="2400" dirty="0"/>
              <a:t>451/389 osob (61 % ženy, 39 % muži)</a:t>
            </a:r>
          </a:p>
          <a:p>
            <a:r>
              <a:rPr lang="cs-CZ" sz="2400" dirty="0" err="1"/>
              <a:t>Statistica</a:t>
            </a:r>
            <a:endParaRPr lang="cs-CZ" sz="2400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0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009726AC-BD2E-4812-AAB9-5E8E76A96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3" b="-3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42632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E54F2-46DD-48C9-BFB6-FF0571FE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DC"/>
                </a:solidFill>
              </a:rPr>
              <a:t>Charakteristika souboru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0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50AE25B9-0C5E-455C-8B42-5EBFA27C5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3" b="-3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Zástupný obsah 5">
            <a:extLst>
              <a:ext uri="{FF2B5EF4-FFF2-40B4-BE49-F238E27FC236}">
                <a16:creationId xmlns:a16="http://schemas.microsoft.com/office/drawing/2014/main" id="{4741B70A-51CB-4D56-8D59-54B551563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5" y="1869938"/>
            <a:ext cx="5831088" cy="38485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9553731-95C1-46E8-AEB5-0CE122D41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32" y="1953127"/>
            <a:ext cx="5740655" cy="374577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74970FC-0963-43E2-8768-C87BF622730B}"/>
              </a:ext>
            </a:extLst>
          </p:cNvPr>
          <p:cNvSpPr txBox="1"/>
          <p:nvPr/>
        </p:nvSpPr>
        <p:spPr>
          <a:xfrm>
            <a:off x="353875" y="6047619"/>
            <a:ext cx="7387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333333"/>
              </a:buClr>
              <a:buSzPct val="45000"/>
            </a:pPr>
            <a:r>
              <a:rPr lang="cs-CZ" sz="2000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Nadváha nebo obezita </a:t>
            </a:r>
            <a:r>
              <a:rPr lang="cs-CZ" sz="2000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- </a:t>
            </a:r>
            <a:r>
              <a:rPr lang="cs-CZ" sz="2000" b="1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17 %</a:t>
            </a:r>
            <a:r>
              <a:rPr lang="cs-CZ" sz="2000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 žen, </a:t>
            </a:r>
            <a:r>
              <a:rPr lang="cs-CZ" sz="2000" b="1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30 % </a:t>
            </a:r>
            <a:r>
              <a:rPr lang="cs-CZ" sz="2000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mužů</a:t>
            </a:r>
          </a:p>
        </p:txBody>
      </p:sp>
    </p:spTree>
    <p:extLst>
      <p:ext uri="{BB962C8B-B14F-4D97-AF65-F5344CB8AC3E}">
        <p14:creationId xmlns:p14="http://schemas.microsoft.com/office/powerpoint/2010/main" val="14578557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BA7BF-11BE-4DDB-B667-87AE21FC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DC"/>
                </a:solidFill>
              </a:rPr>
              <a:t>Charakteristika souboru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1ED2FBE-92D9-401A-BB80-A43BD2A37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3" y="2045014"/>
            <a:ext cx="5814235" cy="379408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0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A74F7D45-C65D-4FC5-B692-C224E20DF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3" b="-3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F63BCC7-E5F4-48E2-82F3-7128B9509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47" y="2045013"/>
            <a:ext cx="5912154" cy="3867349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AF0067F-6A4B-48F0-948F-C7E22BC36B13}"/>
              </a:ext>
            </a:extLst>
          </p:cNvPr>
          <p:cNvSpPr txBox="1"/>
          <p:nvPr/>
        </p:nvSpPr>
        <p:spPr>
          <a:xfrm>
            <a:off x="165443" y="6027703"/>
            <a:ext cx="7663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333333"/>
              </a:buClr>
              <a:buSzPct val="45000"/>
            </a:pPr>
            <a:r>
              <a:rPr lang="cs-CZ" sz="2000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Délka spánku </a:t>
            </a:r>
            <a:r>
              <a:rPr lang="cs-CZ" sz="2000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	4–10 hod. ženy, </a:t>
            </a:r>
            <a:r>
              <a:rPr lang="cs-CZ" sz="2000" b="1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48 %</a:t>
            </a:r>
            <a:r>
              <a:rPr lang="cs-CZ" sz="2000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 7–8 hod. </a:t>
            </a:r>
          </a:p>
          <a:p>
            <a:pPr lvl="0">
              <a:buClr>
                <a:srgbClr val="333333"/>
              </a:buClr>
              <a:buSzPct val="45000"/>
            </a:pPr>
            <a:r>
              <a:rPr lang="cs-CZ" sz="2000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		5–9 hod. muži, </a:t>
            </a:r>
            <a:r>
              <a:rPr lang="cs-CZ" sz="2000" b="1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54 %</a:t>
            </a:r>
            <a:r>
              <a:rPr lang="cs-CZ" sz="2000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 7–8 hod.</a:t>
            </a:r>
          </a:p>
        </p:txBody>
      </p:sp>
    </p:spTree>
    <p:extLst>
      <p:ext uri="{BB962C8B-B14F-4D97-AF65-F5344CB8AC3E}">
        <p14:creationId xmlns:p14="http://schemas.microsoft.com/office/powerpoint/2010/main" val="123265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740D0-6163-4639-90E3-86E457F6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Obezita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DF046D-F6EF-4809-BBB3-191AE251D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r. 1980 se prevalence obezity zdvojnásobila</a:t>
            </a:r>
          </a:p>
          <a:p>
            <a:r>
              <a:rPr lang="cs-CZ" dirty="0"/>
              <a:t>Roste </a:t>
            </a:r>
            <a:r>
              <a:rPr lang="cs-CZ" b="1" dirty="0"/>
              <a:t>závažnost</a:t>
            </a:r>
            <a:r>
              <a:rPr lang="cs-CZ" dirty="0"/>
              <a:t> obezity</a:t>
            </a:r>
          </a:p>
          <a:p>
            <a:r>
              <a:rPr lang="cs-CZ" dirty="0"/>
              <a:t>DM, KVO, onkologická onemocnění, reprodukční funkce, onemocnění pohybového aparátu, depresivní stavy</a:t>
            </a:r>
          </a:p>
          <a:p>
            <a:r>
              <a:rPr lang="cs-CZ" dirty="0"/>
              <a:t>Stravovací návyky, FA, genetická predispozice</a:t>
            </a:r>
          </a:p>
          <a:p>
            <a:pPr lvl="1"/>
            <a:r>
              <a:rPr lang="cs-CZ" dirty="0"/>
              <a:t>Výchova, (cílená) reklama, hřiště (město), socioekonomické faktory, </a:t>
            </a:r>
            <a:r>
              <a:rPr lang="cs-CZ" dirty="0">
                <a:solidFill>
                  <a:srgbClr val="FF0000"/>
                </a:solidFill>
              </a:rPr>
              <a:t>spánek</a:t>
            </a:r>
            <a:r>
              <a:rPr lang="cs-CZ" dirty="0"/>
              <a:t> aj…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59AA7D-2CAA-4DA0-985F-4B614DC68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37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79EFA-2BDC-483A-9E99-5F7BF7FF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DC"/>
                </a:solidFill>
              </a:rPr>
              <a:t>Charakteristika souboru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FDB75B5-59FB-43F2-93BC-2D09F938B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0" y="1825065"/>
            <a:ext cx="5908710" cy="3816891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0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306A8B6F-F91D-4687-98FD-B9F2661D21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3" b="-3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EADB429-8FB7-4862-9684-AC9CB085E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6193"/>
            <a:ext cx="5908710" cy="393463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0071276-09C2-4EBD-9F61-FF49BE82F721}"/>
              </a:ext>
            </a:extLst>
          </p:cNvPr>
          <p:cNvSpPr txBox="1"/>
          <p:nvPr/>
        </p:nvSpPr>
        <p:spPr>
          <a:xfrm>
            <a:off x="187290" y="5757297"/>
            <a:ext cx="11319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333333"/>
              </a:buClr>
              <a:buSzPct val="45000"/>
            </a:pPr>
            <a:r>
              <a:rPr lang="cs-CZ" sz="2000" b="1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Doba ulehnutí - </a:t>
            </a:r>
            <a:r>
              <a:rPr lang="cs-CZ" sz="2000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 21–3 hod. ženy, </a:t>
            </a:r>
            <a:r>
              <a:rPr lang="cs-CZ" sz="2000" b="1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63 %</a:t>
            </a:r>
            <a:r>
              <a:rPr lang="cs-CZ" sz="2000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 po půlnoci; </a:t>
            </a:r>
          </a:p>
          <a:p>
            <a:pPr lvl="0">
              <a:buClr>
                <a:srgbClr val="333333"/>
              </a:buClr>
              <a:buSzPct val="45000"/>
            </a:pPr>
            <a:r>
              <a:rPr lang="cs-CZ" sz="2000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		21:30–2 hod. muži, </a:t>
            </a:r>
            <a:r>
              <a:rPr lang="cs-CZ" sz="2000" b="1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76 %</a:t>
            </a:r>
            <a:r>
              <a:rPr lang="cs-CZ" sz="2000" dirty="0">
                <a:solidFill>
                  <a:srgbClr val="000000"/>
                </a:solidFill>
                <a:latin typeface="Noto Sans Bold" pitchFamily="34"/>
                <a:ea typeface="DejaVu Sans" pitchFamily="2"/>
                <a:cs typeface="DejaVu Sans" pitchFamily="2"/>
              </a:rPr>
              <a:t> po půlnoc</a:t>
            </a:r>
          </a:p>
        </p:txBody>
      </p:sp>
    </p:spTree>
    <p:extLst>
      <p:ext uri="{BB962C8B-B14F-4D97-AF65-F5344CB8AC3E}">
        <p14:creationId xmlns:p14="http://schemas.microsoft.com/office/powerpoint/2010/main" val="1987257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474FAF7-7A02-4A56-BBB8-DEC86CE81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97" y="51950"/>
            <a:ext cx="7390303" cy="680605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0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5AAC8999-95F4-40F7-972A-7526A94D9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3" b="-3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F616165-C2DB-408A-A473-1626FB30B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94" y="5229546"/>
            <a:ext cx="1653675" cy="157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248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9D473-6EA1-40DB-9120-8053A723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DC"/>
                </a:solidFill>
              </a:rPr>
              <a:t>Závěry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FF26C2-A13C-43B7-AA88-9022F03AD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633591"/>
            <a:ext cx="7666702" cy="486995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Spánek je rizikový faktor přispívající ke vzniku nadváhy a obezity</a:t>
            </a:r>
          </a:p>
          <a:p>
            <a:r>
              <a:rPr lang="cs-CZ" sz="2400" dirty="0"/>
              <a:t>Délka i kvalita spánku ovlivňují metabolické a behaviorální mechanismy</a:t>
            </a:r>
          </a:p>
          <a:p>
            <a:r>
              <a:rPr lang="cs-CZ" sz="2400" dirty="0"/>
              <a:t>Fragmentace spánku rovněž působí negativně</a:t>
            </a:r>
          </a:p>
          <a:p>
            <a:r>
              <a:rPr lang="cs-CZ" sz="2400" dirty="0"/>
              <a:t>Asociace slábne s věkem (na rostoucím BMI se podílí silněji další faktory)</a:t>
            </a:r>
          </a:p>
          <a:p>
            <a:r>
              <a:rPr lang="cs-CZ" sz="2400" dirty="0"/>
              <a:t>Výsledky studií jsou nesourodé (metodika, populace atd…)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90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63F90867-1B40-4BB1-88E3-9BE5D5599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3" b="-3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294527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598891-C0EB-4F50-B8CC-FA6111F2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DC"/>
                </a:solidFill>
              </a:rPr>
              <a:t>Zdravý životní styl vs. …?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B52B88-F84A-4920-B75A-7B856136B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r>
              <a:rPr lang="cs-CZ" sz="2000"/>
              <a:t>Strava</a:t>
            </a:r>
          </a:p>
          <a:p>
            <a:r>
              <a:rPr lang="cs-CZ" sz="2000"/>
              <a:t>Spánek</a:t>
            </a:r>
          </a:p>
          <a:p>
            <a:r>
              <a:rPr lang="cs-CZ" sz="2000"/>
              <a:t>Pohyb</a:t>
            </a:r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E1CBC6A-D20D-48E8-815C-673CE2EC2C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r="3507" b="2"/>
          <a:stretch/>
        </p:blipFill>
        <p:spPr>
          <a:xfrm>
            <a:off x="2148647" y="1607040"/>
            <a:ext cx="3029528" cy="3264496"/>
          </a:xfrm>
          <a:prstGeom prst="rect">
            <a:avLst/>
          </a:prstGeom>
          <a:effectLst/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BA2AB8A-E6F2-4D86-A4BE-185C9061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75512BF-959B-42B7-902C-62E47C81ACB5}"/>
              </a:ext>
            </a:extLst>
          </p:cNvPr>
          <p:cNvSpPr txBox="1"/>
          <p:nvPr/>
        </p:nvSpPr>
        <p:spPr>
          <a:xfrm>
            <a:off x="5586094" y="2398030"/>
            <a:ext cx="2807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Směnný provoz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Stres a pracovní zátěž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Umělé osvětlení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24/7 non stop</a:t>
            </a:r>
          </a:p>
          <a:p>
            <a:endParaRPr lang="cs-CZ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C6543A4-2EC8-4BF1-803B-3BFE5E9BC4B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81293" y="1607040"/>
            <a:ext cx="2736720" cy="1821960"/>
          </a:xfrm>
          <a:prstGeom prst="rect">
            <a:avLst/>
          </a:prstGeom>
          <a:ln>
            <a:noFill/>
          </a:ln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DA4B5AF6-D76F-4956-8745-7B28D8054286}"/>
              </a:ext>
            </a:extLst>
          </p:cNvPr>
          <p:cNvPicPr/>
          <p:nvPr/>
        </p:nvPicPr>
        <p:blipFill>
          <a:blip r:embed="rId5"/>
          <a:srcRect l="17764" r="16850"/>
          <a:stretch/>
        </p:blipFill>
        <p:spPr>
          <a:xfrm>
            <a:off x="8683489" y="3638265"/>
            <a:ext cx="2734523" cy="20092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8712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00BDD3-B796-4068-A03E-99B5B2A4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Spánková hygiena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29FE79EB-C0AE-420A-8487-3019247BC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41" y="202927"/>
            <a:ext cx="6894479" cy="6485918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0B05DF3-FC2A-4298-9864-65C7FA0D4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486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4" descr="Obsah obrázku kočka, interiér, ležící, postel&#10;&#10;Popis byl vytvořen automaticky">
            <a:extLst>
              <a:ext uri="{FF2B5EF4-FFF2-40B4-BE49-F238E27FC236}">
                <a16:creationId xmlns:a16="http://schemas.microsoft.com/office/drawing/2014/main" id="{8C59E9B0-2A6E-444F-8382-741502CE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9" r="-2" b="33969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CB54D20-DA50-49B4-82DF-195C9D09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467EAA-C1B6-4BEE-B64E-5A7B7CAE4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992241" cy="378883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000000"/>
                </a:solidFill>
              </a:rPr>
              <a:t>Spánek není ztráta času! </a:t>
            </a:r>
          </a:p>
        </p:txBody>
      </p:sp>
    </p:spTree>
    <p:extLst>
      <p:ext uri="{BB962C8B-B14F-4D97-AF65-F5344CB8AC3E}">
        <p14:creationId xmlns:p14="http://schemas.microsoft.com/office/powerpoint/2010/main" val="98194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8E4EC-77AB-44D3-9221-77E6D010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Co ovlivňuje spánek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89A38D-0E61-4455-AE92-FAFF1CEEB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40775" cy="4441611"/>
          </a:xfrm>
        </p:spPr>
        <p:txBody>
          <a:bodyPr>
            <a:normAutofit/>
          </a:bodyPr>
          <a:lstStyle/>
          <a:p>
            <a:r>
              <a:rPr lang="cs-CZ" sz="2400" dirty="0"/>
              <a:t>Stres</a:t>
            </a:r>
          </a:p>
          <a:p>
            <a:r>
              <a:rPr lang="cs-CZ" sz="2400" dirty="0"/>
              <a:t>Tělesná hmotnost</a:t>
            </a:r>
          </a:p>
          <a:p>
            <a:r>
              <a:rPr lang="cs-CZ" sz="2400" dirty="0"/>
              <a:t>Spánková hygiena (prostředí a návyky)</a:t>
            </a:r>
          </a:p>
          <a:p>
            <a:endParaRPr lang="cs-CZ" sz="2400" dirty="0"/>
          </a:p>
          <a:p>
            <a:r>
              <a:rPr lang="cs-CZ" sz="2400" dirty="0"/>
              <a:t>Zdravý spánek</a:t>
            </a:r>
          </a:p>
          <a:p>
            <a:pPr lvl="1"/>
            <a:r>
              <a:rPr lang="cs-CZ" dirty="0"/>
              <a:t>Složité definovat, řada faktorů</a:t>
            </a:r>
          </a:p>
          <a:p>
            <a:pPr lvl="1"/>
            <a:r>
              <a:rPr lang="cs-CZ" b="1" strike="noStrike" spc="-1" dirty="0"/>
              <a:t>Délka, kvalita, čas, pravidelnost</a:t>
            </a:r>
            <a:endParaRPr lang="cs-CZ" b="1" dirty="0"/>
          </a:p>
          <a:p>
            <a:pPr lvl="1"/>
            <a:r>
              <a:rPr lang="cs-CZ" dirty="0"/>
              <a:t>Často zkoumán v souvislosti s dalšími faktory</a:t>
            </a:r>
          </a:p>
          <a:p>
            <a:pPr lvl="1"/>
            <a:endParaRPr lang="cs-CZ" sz="2700" b="0" strike="noStrike" spc="-1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35A398-2E0C-4668-A9AC-2833C5E9D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9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48FCF-F6EC-462C-833B-1A37A185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6091"/>
            <a:ext cx="10515600" cy="806129"/>
          </a:xfrm>
        </p:spPr>
        <p:txBody>
          <a:bodyPr>
            <a:normAutofit fontScale="90000"/>
          </a:bodyPr>
          <a:lstStyle/>
          <a:p>
            <a:r>
              <a:rPr lang="cs-CZ" sz="4900" dirty="0">
                <a:solidFill>
                  <a:srgbClr val="0000DC"/>
                </a:solidFill>
              </a:rPr>
              <a:t>Spánková deprivace</a:t>
            </a:r>
            <a:br>
              <a:rPr lang="cs-CZ" dirty="0">
                <a:solidFill>
                  <a:srgbClr val="0000DC"/>
                </a:solidFill>
              </a:rPr>
            </a:b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749782-FE36-468D-A179-4AE2C6758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strike="noStrike" spc="-1" dirty="0">
                <a:solidFill>
                  <a:srgbClr val="000000"/>
                </a:solidFill>
              </a:rPr>
              <a:t>Zdravotní rizika spojená se spánkem &lt; 6 hodin (chronická spánková deprivace):</a:t>
            </a:r>
          </a:p>
          <a:p>
            <a:pPr marL="635400" indent="-457200">
              <a:lnSpc>
                <a:spcPct val="110000"/>
              </a:lnSpc>
              <a:spcBef>
                <a:spcPts val="561"/>
              </a:spcBef>
              <a:buClr>
                <a:schemeClr val="tx1"/>
              </a:buClr>
              <a:buSzPct val="85000"/>
            </a:pPr>
            <a:r>
              <a:rPr lang="cs-CZ" sz="2800" strike="noStrike" spc="-1" dirty="0">
                <a:solidFill>
                  <a:srgbClr val="000000"/>
                </a:solidFill>
              </a:rPr>
              <a:t>Obezita</a:t>
            </a:r>
          </a:p>
          <a:p>
            <a:pPr marL="635400" indent="-457200">
              <a:lnSpc>
                <a:spcPct val="110000"/>
              </a:lnSpc>
              <a:spcBef>
                <a:spcPts val="561"/>
              </a:spcBef>
              <a:buClr>
                <a:schemeClr val="tx1"/>
              </a:buClr>
              <a:buSzPct val="85000"/>
            </a:pPr>
            <a:r>
              <a:rPr lang="cs-CZ" sz="2800" strike="noStrike" spc="-1" dirty="0">
                <a:solidFill>
                  <a:srgbClr val="000000"/>
                </a:solidFill>
              </a:rPr>
              <a:t>Diabetes </a:t>
            </a:r>
            <a:r>
              <a:rPr lang="cs-CZ" sz="2800" strike="noStrike" spc="-1" dirty="0" err="1">
                <a:solidFill>
                  <a:srgbClr val="000000"/>
                </a:solidFill>
              </a:rPr>
              <a:t>mellitus</a:t>
            </a:r>
            <a:endParaRPr lang="cs-CZ" sz="2800" strike="noStrike" spc="-1" dirty="0">
              <a:solidFill>
                <a:srgbClr val="000000"/>
              </a:solidFill>
            </a:endParaRPr>
          </a:p>
          <a:p>
            <a:pPr marL="635400" indent="-457200">
              <a:lnSpc>
                <a:spcPct val="110000"/>
              </a:lnSpc>
              <a:spcBef>
                <a:spcPts val="561"/>
              </a:spcBef>
              <a:buClr>
                <a:schemeClr val="tx1"/>
              </a:buClr>
              <a:buSzPct val="85000"/>
            </a:pPr>
            <a:r>
              <a:rPr lang="cs-CZ" sz="2800" strike="noStrike" spc="-1" dirty="0">
                <a:solidFill>
                  <a:srgbClr val="000000"/>
                </a:solidFill>
              </a:rPr>
              <a:t>Hypertenze</a:t>
            </a:r>
          </a:p>
          <a:p>
            <a:pPr marL="635400" indent="-457200">
              <a:lnSpc>
                <a:spcPct val="110000"/>
              </a:lnSpc>
              <a:spcBef>
                <a:spcPts val="561"/>
              </a:spcBef>
              <a:buClr>
                <a:schemeClr val="tx1"/>
              </a:buClr>
              <a:buSzPct val="85000"/>
            </a:pPr>
            <a:r>
              <a:rPr lang="cs-CZ" sz="2800" strike="noStrike" spc="-1" dirty="0">
                <a:solidFill>
                  <a:srgbClr val="000000"/>
                </a:solidFill>
              </a:rPr>
              <a:t>Metabolický syndrom</a:t>
            </a:r>
          </a:p>
          <a:p>
            <a:pPr marL="635400" indent="-457200">
              <a:lnSpc>
                <a:spcPct val="110000"/>
              </a:lnSpc>
              <a:spcBef>
                <a:spcPts val="561"/>
              </a:spcBef>
              <a:buClr>
                <a:schemeClr val="tx1"/>
              </a:buClr>
              <a:buSzPct val="85000"/>
            </a:pPr>
            <a:r>
              <a:rPr lang="cs-CZ" sz="2800" strike="noStrike" spc="-1" dirty="0">
                <a:solidFill>
                  <a:srgbClr val="000000"/>
                </a:solidFill>
              </a:rPr>
              <a:t>Kardiovaskulární onemocnění</a:t>
            </a:r>
          </a:p>
          <a:p>
            <a:pPr marL="635400" indent="-457200">
              <a:lnSpc>
                <a:spcPct val="110000"/>
              </a:lnSpc>
              <a:spcBef>
                <a:spcPts val="561"/>
              </a:spcBef>
              <a:buClr>
                <a:schemeClr val="tx1"/>
              </a:buClr>
              <a:buSzPct val="85000"/>
            </a:pPr>
            <a:r>
              <a:rPr lang="cs-CZ" sz="2800" strike="noStrike" spc="-1" dirty="0">
                <a:solidFill>
                  <a:srgbClr val="000000"/>
                </a:solidFill>
              </a:rPr>
              <a:t>OSA</a:t>
            </a:r>
          </a:p>
          <a:p>
            <a:pPr marL="635400" indent="-457200">
              <a:lnSpc>
                <a:spcPct val="110000"/>
              </a:lnSpc>
              <a:spcBef>
                <a:spcPts val="561"/>
              </a:spcBef>
              <a:buClr>
                <a:schemeClr val="tx1"/>
              </a:buClr>
              <a:buSzPct val="85000"/>
            </a:pPr>
            <a:r>
              <a:rPr lang="cs-CZ" sz="2800" strike="noStrike" spc="-1" dirty="0">
                <a:solidFill>
                  <a:srgbClr val="000000"/>
                </a:solidFill>
              </a:rPr>
              <a:t>Úzkost, deprese</a:t>
            </a:r>
          </a:p>
          <a:p>
            <a:pPr marL="635400" indent="-457200">
              <a:lnSpc>
                <a:spcPct val="110000"/>
              </a:lnSpc>
              <a:spcBef>
                <a:spcPts val="561"/>
              </a:spcBef>
              <a:buClr>
                <a:schemeClr val="tx1"/>
              </a:buClr>
              <a:buSzPct val="85000"/>
            </a:pPr>
            <a:r>
              <a:rPr lang="cs-CZ" sz="2800" strike="noStrike" spc="-1" dirty="0">
                <a:solidFill>
                  <a:srgbClr val="000000"/>
                </a:solidFill>
              </a:rPr>
              <a:t>↑Mortalita </a:t>
            </a:r>
          </a:p>
          <a:p>
            <a:endParaRPr lang="cs-CZ" sz="2800" b="0" strike="noStrike" spc="-1" dirty="0">
              <a:solidFill>
                <a:srgbClr val="000000"/>
              </a:solidFill>
              <a:latin typeface="Georgia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4AEF58-1D62-4EE6-84F8-82F66452E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5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64F8B-BAE8-43E8-AD8D-9AB29E78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Architektura spánku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2CBF64-036F-46B9-BCFB-F280CA32A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nREM</a:t>
            </a:r>
            <a:r>
              <a:rPr lang="cs-CZ" dirty="0"/>
              <a:t> (SWS - pomalý spánek, 4 </a:t>
            </a:r>
            <a:r>
              <a:rPr lang="cs-CZ" dirty="0" err="1"/>
              <a:t>podfáze</a:t>
            </a:r>
            <a:r>
              <a:rPr lang="cs-CZ" dirty="0"/>
              <a:t> I-IV) a REM (rychlé pohyby očí)</a:t>
            </a:r>
          </a:p>
          <a:p>
            <a:r>
              <a:rPr lang="cs-CZ" dirty="0"/>
              <a:t>90 min. cykly 4-6x noc</a:t>
            </a:r>
          </a:p>
          <a:p>
            <a:r>
              <a:rPr lang="cs-CZ" dirty="0"/>
              <a:t>Elektroencefalograf (EEG)</a:t>
            </a:r>
          </a:p>
          <a:p>
            <a:pPr marL="457200" lvl="1" indent="0">
              <a:buNone/>
            </a:pPr>
            <a:r>
              <a:rPr lang="cs-CZ" dirty="0"/>
              <a:t> -&gt; </a:t>
            </a:r>
            <a:r>
              <a:rPr lang="cs-CZ" dirty="0" err="1"/>
              <a:t>hypnogram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DB527E-BDD8-4EE3-BF0C-5A6CBD9DC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24" y="3085787"/>
            <a:ext cx="5273039" cy="351535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C89066A-974F-4CF5-A63C-275C2D247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5DA1E8-3E55-4CC6-9114-82BF67104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41" y="4413427"/>
            <a:ext cx="3690820" cy="18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9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7F60F-F491-47AC-9F0E-63ED0ADD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00DC"/>
                </a:solidFill>
              </a:rPr>
              <a:t>Řízení spánku a bdělosti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6D6E75-C2A4-42A5-B0AE-E8EECECF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343260" indent="-342900">
              <a:lnSpc>
                <a:spcPct val="100000"/>
              </a:lnSpc>
              <a:spcBef>
                <a:spcPts val="541"/>
              </a:spcBef>
              <a:buClr>
                <a:schemeClr val="tx1"/>
              </a:buClr>
              <a:buSzPct val="85000"/>
            </a:pPr>
            <a:r>
              <a:rPr lang="cs-CZ" sz="2600" b="0" strike="noStrike" spc="-1" dirty="0"/>
              <a:t>Řízení:</a:t>
            </a:r>
          </a:p>
          <a:p>
            <a:pPr marL="800460" lvl="1" indent="-342900">
              <a:lnSpc>
                <a:spcPct val="100000"/>
              </a:lnSpc>
              <a:spcBef>
                <a:spcPts val="541"/>
              </a:spcBef>
              <a:buClr>
                <a:schemeClr val="tx1"/>
              </a:buClr>
              <a:buSzPct val="85000"/>
            </a:pPr>
            <a:r>
              <a:rPr lang="cs-CZ" sz="2600" b="0" strike="noStrike" spc="-1" dirty="0"/>
              <a:t>spánku – </a:t>
            </a:r>
            <a:r>
              <a:rPr lang="cs-CZ" sz="2600" b="0" strike="noStrike" spc="-1" dirty="0">
                <a:solidFill>
                  <a:srgbClr val="000000"/>
                </a:solidFill>
              </a:rPr>
              <a:t>hypothalamus, </a:t>
            </a:r>
            <a:r>
              <a:rPr lang="cs-CZ" sz="2600" b="0" strike="noStrike" spc="-1">
                <a:solidFill>
                  <a:srgbClr val="000000"/>
                </a:solidFill>
              </a:rPr>
              <a:t>horní část </a:t>
            </a:r>
            <a:r>
              <a:rPr lang="cs-CZ" sz="2600" b="0" strike="noStrike" spc="-1" dirty="0">
                <a:solidFill>
                  <a:srgbClr val="000000"/>
                </a:solidFill>
              </a:rPr>
              <a:t>mozkového kmene</a:t>
            </a:r>
            <a:endParaRPr lang="cs-CZ" sz="2600" b="0" strike="noStrike" spc="-1" dirty="0"/>
          </a:p>
          <a:p>
            <a:pPr marL="800460" lvl="1" indent="-342900">
              <a:lnSpc>
                <a:spcPct val="100000"/>
              </a:lnSpc>
              <a:spcBef>
                <a:spcPts val="541"/>
              </a:spcBef>
              <a:buClr>
                <a:schemeClr val="tx1"/>
              </a:buClr>
              <a:buSzPct val="85000"/>
            </a:pPr>
            <a:r>
              <a:rPr lang="cs-CZ" sz="2600" b="0" strike="noStrike" spc="-1" dirty="0"/>
              <a:t>bdění –mozková kůra (kortex)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ARAS (ascendentní retikulární aktivační systém)</a:t>
            </a:r>
          </a:p>
          <a:p>
            <a:pPr lvl="1"/>
            <a:r>
              <a:rPr lang="cs-CZ" dirty="0"/>
              <a:t>Excitace změnou el. aktivity -&gt; podpora bdělosti</a:t>
            </a:r>
          </a:p>
          <a:p>
            <a:pPr lvl="1"/>
            <a:r>
              <a:rPr lang="cs-CZ" dirty="0"/>
              <a:t>Inhibicí je umožněn spánek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VLPO (</a:t>
            </a:r>
            <a:r>
              <a:rPr lang="cs-CZ" dirty="0" err="1"/>
              <a:t>ventrolaterální</a:t>
            </a:r>
            <a:r>
              <a:rPr lang="cs-CZ" dirty="0"/>
              <a:t> </a:t>
            </a:r>
            <a:r>
              <a:rPr lang="cs-CZ" dirty="0" err="1"/>
              <a:t>preoptcké</a:t>
            </a:r>
            <a:r>
              <a:rPr lang="cs-CZ" dirty="0"/>
              <a:t> jádro)</a:t>
            </a:r>
          </a:p>
          <a:p>
            <a:pPr lvl="1"/>
            <a:r>
              <a:rPr lang="cs-CZ" dirty="0"/>
              <a:t>Modulace vzrušení pomocí GABA -&gt; inhibice probuzení</a:t>
            </a:r>
          </a:p>
          <a:p>
            <a:pPr lvl="1"/>
            <a:r>
              <a:rPr lang="cs-CZ" dirty="0"/>
              <a:t>Aktivita se zvyšuje se spánkovou deprivací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456600-A3D0-4D69-A716-CA28432A8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27" y="5647531"/>
            <a:ext cx="1547973" cy="10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06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5207</TotalTime>
  <Words>2878</Words>
  <Application>Microsoft Office PowerPoint</Application>
  <PresentationFormat>Širokoúhlá obrazovka</PresentationFormat>
  <Paragraphs>359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5" baseType="lpstr">
      <vt:lpstr>Arial</vt:lpstr>
      <vt:lpstr>Calibri</vt:lpstr>
      <vt:lpstr>Calibri Light</vt:lpstr>
      <vt:lpstr>Georgia</vt:lpstr>
      <vt:lpstr>LiberationSerif</vt:lpstr>
      <vt:lpstr>Noto Sans Bold</vt:lpstr>
      <vt:lpstr>StarSymbol</vt:lpstr>
      <vt:lpstr>Wingdings</vt:lpstr>
      <vt:lpstr>Wingdings 2</vt:lpstr>
      <vt:lpstr>Motiv Office</vt:lpstr>
      <vt:lpstr>Vliv spánku na složení těla</vt:lpstr>
      <vt:lpstr>Úvod </vt:lpstr>
      <vt:lpstr>Spánek</vt:lpstr>
      <vt:lpstr>Proč? </vt:lpstr>
      <vt:lpstr>Obezita</vt:lpstr>
      <vt:lpstr>Co ovlivňuje spánek</vt:lpstr>
      <vt:lpstr>Spánková deprivace </vt:lpstr>
      <vt:lpstr>Architektura spánku</vt:lpstr>
      <vt:lpstr>Řízení spánku a bdělosti</vt:lpstr>
      <vt:lpstr>Řízení spánku a bdělosti</vt:lpstr>
      <vt:lpstr>Prezentace aplikace PowerPoint</vt:lpstr>
      <vt:lpstr>Melatonin</vt:lpstr>
      <vt:lpstr>Termoregulace</vt:lpstr>
      <vt:lpstr>Změny během spánku</vt:lpstr>
      <vt:lpstr>Hormony</vt:lpstr>
      <vt:lpstr>Hormony</vt:lpstr>
      <vt:lpstr>Hormony ovlivňované spánkem</vt:lpstr>
      <vt:lpstr>Prezentace aplikace PowerPoint</vt:lpstr>
      <vt:lpstr>Prezentace aplikace PowerPoint</vt:lpstr>
      <vt:lpstr>Důsledky spánkové deprivace (vybrané systémy)</vt:lpstr>
      <vt:lpstr>Spánková fakta</vt:lpstr>
      <vt:lpstr>Změny v průběhu života</vt:lpstr>
      <vt:lpstr>Hodnocení spánku</vt:lpstr>
      <vt:lpstr>Možnosti zkreslení</vt:lpstr>
      <vt:lpstr>Přehled metod</vt:lpstr>
      <vt:lpstr>Spánkové studie</vt:lpstr>
      <vt:lpstr>Spánkové studie</vt:lpstr>
      <vt:lpstr>Spánkové studie</vt:lpstr>
      <vt:lpstr>Prezentace aplikace PowerPoint</vt:lpstr>
      <vt:lpstr>Spánkové studie</vt:lpstr>
      <vt:lpstr>Obezita</vt:lpstr>
      <vt:lpstr>Zdravotní dopady obezity</vt:lpstr>
      <vt:lpstr>Spánek a obezita: mechanizmus účinku</vt:lpstr>
      <vt:lpstr>Spánek a E přívod </vt:lpstr>
      <vt:lpstr>Vztah spánku a obezity</vt:lpstr>
      <vt:lpstr>Vztah spánku a obezity</vt:lpstr>
      <vt:lpstr>Vztah spánku a obezity</vt:lpstr>
      <vt:lpstr>Spánková deprivace je forma stresu </vt:lpstr>
      <vt:lpstr>Cirkadiánní rytmy, chronotyp?</vt:lpstr>
      <vt:lpstr>Shrnutí</vt:lpstr>
      <vt:lpstr>Shrnutí</vt:lpstr>
      <vt:lpstr>Knutson KL.   Does inadequate sleep play a role in vulnerability to obesity?   American Journal of Human Biology. 2012;24(3):361 - 71</vt:lpstr>
      <vt:lpstr>Modré světlo</vt:lpstr>
      <vt:lpstr>Prezentace aplikace PowerPoint</vt:lpstr>
      <vt:lpstr>Digitální závislost</vt:lpstr>
      <vt:lpstr>Výsledky DP 2019</vt:lpstr>
      <vt:lpstr>Výsledky DP 2019</vt:lpstr>
      <vt:lpstr>Charakteristika souboru</vt:lpstr>
      <vt:lpstr>Charakteristika souboru</vt:lpstr>
      <vt:lpstr>Charakteristika souboru</vt:lpstr>
      <vt:lpstr>Prezentace aplikace PowerPoint</vt:lpstr>
      <vt:lpstr>Závěry</vt:lpstr>
      <vt:lpstr>Zdravý životní styl vs. …?</vt:lpstr>
      <vt:lpstr>Spánková hygiena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Vliv spánku na složení těla</dc:title>
  <dc:creator>Eliška Lagová</dc:creator>
  <cp:lastModifiedBy>Eliška Lagová</cp:lastModifiedBy>
  <cp:revision>97</cp:revision>
  <dcterms:created xsi:type="dcterms:W3CDTF">2021-04-05T14:12:34Z</dcterms:created>
  <dcterms:modified xsi:type="dcterms:W3CDTF">2023-03-31T06:44:51Z</dcterms:modified>
</cp:coreProperties>
</file>