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10" r:id="rId3"/>
    <p:sldId id="393" r:id="rId4"/>
    <p:sldId id="392" r:id="rId5"/>
    <p:sldId id="28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ADCFC-B308-BCCB-C00A-8BF95AC7E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680C16-5235-F6CF-302E-3BEB070AE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C2B1C6-F94F-DA2D-C342-CA6DA298A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B9026B-842E-C0B4-6ACE-7A29A212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A30350-A2AF-7EAD-3DA9-C004E61CA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24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45A4D-0654-02A4-1A1E-3F89AA268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00AC3C-61EB-3033-D67D-000385647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A8E230-B33B-F793-1BF1-89D33C658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0F6DBF-C96A-A21A-E517-6D931B87A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1CD6CF-9AD2-4249-A47B-C7214035F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96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668A4D-CCC0-2E3D-B96B-62C980276E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C41226B-0E2B-FEBD-82B0-340DD69C6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91AE3-B9D4-D316-147E-14F8EED7B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6C1F56-7AFB-889B-E866-E118B3F9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E431B1-4331-1B98-A7F6-7FFD91129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94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ABB89-53F5-7596-3AE2-550A1F765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B0609-9822-A587-42E2-D87A78EE4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344C61-5780-CA8E-E414-962959EB0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FACE0C-20E2-B883-FF2D-46B35E0B1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76F10B-85FD-D9EE-4345-31E964DDB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18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BC8EF-337C-D803-8135-6FB6F8A7F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3F0FA8-222B-DA92-6F92-C75892C7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1AC3B2-308A-473D-593F-E759E6049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432CD0-D5F3-77DA-66BE-9CD21076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4E5793-4BBC-2F40-510C-D61BD67EB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94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78D549-4234-BE94-0C6F-B3A8B665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9266BD-79FD-628F-5205-42FA1FF76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BE766A-1C21-8777-0B90-985E57261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96E4C7-C15D-BDD9-0A8F-BAF4892DC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320302-A29B-1B56-5703-C91BED12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5F43B1-4807-A020-7CC2-C52280E90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44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C0891-C549-430C-6A50-D8784F8B2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326251-B669-242D-DFF6-020A00D6E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C30E0E-5DCF-7279-ADFA-D96F8606E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54123C-29D7-B160-A715-9720DECEF9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569EE4F-4B3B-8C66-2EB0-49DAD9CEB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2BD562C-6AFE-0E32-DB47-9DD7472B9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5A38D0-7BAC-19AD-278E-874BE3B88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A472363-DF4B-3A65-1392-22BF95E10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15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E5E4B-DA92-D3EF-BBE3-A9A01605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83EE87-D363-275C-6829-EF4BC85D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4719A1-02A9-7898-E5E6-F009103DE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918B3E-8802-DA92-D50D-B6B74E6D6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033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B6E450-9CC7-0942-596D-1666F26CE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B663D40-186D-B227-0692-4EABA840C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1FAAF8-EE57-92F2-0107-B5EA02B80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3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E6349-863E-2974-4325-F9B38CC7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353165-C6DB-4A05-7214-B3B2B482B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49FEA7-36AF-A32A-678D-9AADC5DF9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471835-D4D3-DEE1-54FC-52B633215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92A486-A69A-168E-D84C-D48B8730D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72D1C9-F0F3-513F-60D5-818DD6E4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23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CFB30-F8F4-54F0-BD58-4CC12B0D9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70A6163-FD60-D7C3-6101-ABF9FE7F8E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BDEBF7-AECA-D3DE-B0F5-93E6C1DBA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744695-0019-94BD-23EF-2C14D949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F838B0-5395-50B9-83D0-8BF352B1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35ED42-124C-331D-0C91-59AAC5B8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6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169664C-5781-2911-BD63-CD3D71912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88F494-9568-1B6F-9F42-022CE619F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C22704-EDD3-AA8C-7EC5-11DFF6252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B276F-D86A-4D97-9E6B-BFEC2763544E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D433F3-5230-281C-8815-5ABCFFBC6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332AF9-9C19-DDD3-CC7E-89CB349FA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A4FA5-7F90-4CCF-8BE6-8B4F4F0815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20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is.muni.cz/auth/predmet/med/jaro2023/MPMV08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42C07-025E-9AD0-DEBA-CC9D15153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5532" y="640080"/>
            <a:ext cx="4196932" cy="3566160"/>
          </a:xfrm>
        </p:spPr>
        <p:txBody>
          <a:bodyPr anchor="b">
            <a:normAutofit/>
          </a:bodyPr>
          <a:lstStyle/>
          <a:p>
            <a:pPr algn="l">
              <a:spcAft>
                <a:spcPts val="800"/>
              </a:spcAft>
            </a:pPr>
            <a:br>
              <a:rPr lang="cs-CZ" sz="5400" u="none" strike="noStrike"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</a:br>
            <a:r>
              <a:rPr lang="cs-CZ" sz="5400" u="sng"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MPMV081</a:t>
            </a:r>
            <a:br>
              <a:rPr lang="cs-CZ" sz="5400">
                <a:effectLst/>
                <a:latin typeface="Calibri" panose="020F0502020204030204" pitchFamily="34" charset="0"/>
                <a:ea typeface="Droid Sans Fallback"/>
              </a:rPr>
            </a:br>
            <a:r>
              <a:rPr lang="cs-CZ" sz="5400">
                <a:effectLst/>
                <a:latin typeface="Calibri" panose="020F0502020204030204" pitchFamily="34" charset="0"/>
                <a:ea typeface="Droid Sans Fallback"/>
              </a:rPr>
              <a:t> </a:t>
            </a:r>
            <a:br>
              <a:rPr lang="cs-CZ" sz="5400">
                <a:effectLst/>
                <a:latin typeface="Calibri" panose="020F0502020204030204" pitchFamily="34" charset="0"/>
                <a:ea typeface="Droid Sans Fallback"/>
              </a:rPr>
            </a:br>
            <a:r>
              <a:rPr lang="cs-CZ" sz="5400"/>
              <a:t>TMV LF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FBFEE2-0002-964A-5A3B-565089D72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83831" y="4636008"/>
            <a:ext cx="4198634" cy="1572768"/>
          </a:xfrm>
        </p:spPr>
        <p:txBody>
          <a:bodyPr>
            <a:normAutofit/>
          </a:bodyPr>
          <a:lstStyle/>
          <a:p>
            <a:pPr algn="l"/>
            <a:r>
              <a:rPr lang="cs-CZ"/>
              <a:t>Hana Horká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EBFB3F0-045D-B47C-A680-7FC7AD7130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384" b="2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7463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D1009-B2EF-F37B-36DC-E0D314183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cs-CZ" sz="3200" b="1" dirty="0"/>
              <a:t>Ukončení předmětu: zkouška</a:t>
            </a:r>
            <a:br>
              <a:rPr lang="cs-CZ" sz="3200" b="1" dirty="0"/>
            </a:br>
            <a:r>
              <a:rPr lang="cs-CZ" sz="3200" b="1" dirty="0"/>
              <a:t>Požadavky: aktivní účast (80 %) ve výuce</a:t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2696D-69F8-FCFB-3E01-2291B6971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cs-CZ" sz="2400" b="1" dirty="0"/>
              <a:t>Zadání úkolu pro skupinky (2-3 studující)</a:t>
            </a:r>
            <a:endParaRPr lang="cs-CZ" altLang="cs-CZ" sz="2400" dirty="0"/>
          </a:p>
          <a:p>
            <a:pPr marL="533400" indent="-533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dirty="0"/>
              <a:t>Zpracovat </a:t>
            </a:r>
            <a:r>
              <a:rPr lang="cs-CZ" altLang="cs-CZ" sz="2400" b="1" dirty="0"/>
              <a:t>jednu kazuistiku </a:t>
            </a:r>
            <a:r>
              <a:rPr lang="cs-CZ" altLang="cs-CZ" sz="2400" dirty="0"/>
              <a:t>(konkrétní výchovnou situaci z výuky/výchovné zřetele učiva, z běžné praxe, médií…) v rozsahu 2-3 </a:t>
            </a:r>
            <a:r>
              <a:rPr lang="cs-CZ" altLang="cs-CZ" sz="2400" b="1" dirty="0"/>
              <a:t>strany či posteru: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altLang="cs-CZ" sz="2400" dirty="0"/>
              <a:t>       a) popsat situaci a analyzovat příčiny/okolnosti ovlivňující  situaci/případ/chování žáka a učitel</a:t>
            </a:r>
          </a:p>
          <a:p>
            <a:pPr marL="457200" lvl="1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altLang="cs-CZ" dirty="0"/>
              <a:t>b) navrhnout postup/y řešení s oporou  alespoň o dva odborné zdroje</a:t>
            </a:r>
          </a:p>
          <a:p>
            <a:pPr marL="457200" lvl="1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altLang="cs-CZ" dirty="0"/>
              <a:t>c)  zdůvodnit rozhodnutí a návrhy řešení.</a:t>
            </a:r>
          </a:p>
          <a:p>
            <a:pPr marL="457200" lvl="1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altLang="cs-CZ" dirty="0"/>
              <a:t>Odevzdání úkolu: </a:t>
            </a:r>
            <a:r>
              <a:rPr lang="cs-CZ" b="1" dirty="0">
                <a:effectLst/>
                <a:ea typeface="Calibri" panose="020F0502020204030204" pitchFamily="34" charset="0"/>
              </a:rPr>
              <a:t>do 29. 3. 2023 do odevzdávárny.</a:t>
            </a:r>
            <a:endParaRPr lang="cs-CZ" dirty="0"/>
          </a:p>
          <a:p>
            <a:pPr marL="457200" lvl="1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dirty="0"/>
              <a:t>Prezentace/poster ve skupině 2-3 studujících ve výuce.</a:t>
            </a:r>
            <a:br>
              <a:rPr lang="cs-CZ" b="1" dirty="0"/>
            </a:br>
            <a:endParaRPr lang="cs-CZ" altLang="cs-CZ" dirty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2108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br>
              <a:rPr lang="cs-CZ" sz="2800"/>
            </a:br>
            <a:r>
              <a:rPr lang="cs-CZ" sz="2800" b="1"/>
              <a:t>Cíl předmětu:</a:t>
            </a:r>
            <a:br>
              <a:rPr lang="cs-CZ" sz="2800" b="1"/>
            </a:br>
            <a:r>
              <a:rPr lang="cs-CZ" sz="2800"/>
              <a:t>osvojení si výchovných kompetencí pro práci ve školním i mimoškolním prostředí. zkušenost s metodami rozvoje osobnosti (oblast volní, mravní, estetická, sociální apod.).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cs-CZ" sz="2000" b="1"/>
              <a:t>Výstupy:</a:t>
            </a:r>
            <a:endParaRPr lang="cs-CZ" sz="2000"/>
          </a:p>
          <a:p>
            <a:r>
              <a:rPr lang="cs-CZ" sz="2000"/>
              <a:t>Na konkrétních příkladech popsat praktické oblasti výchovy a provázat je s vybranými a vhodnými teoriemi s praktickými příklady. </a:t>
            </a:r>
            <a:endParaRPr lang="cs-CZ" sz="2000" b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60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000" b="1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interpretovat získané vědomosti </a:t>
            </a:r>
            <a:endParaRPr lang="cs-CZ" sz="200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60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aplikovat získané vědomosti a dovednosti v praxi </a:t>
            </a:r>
          </a:p>
          <a:p>
            <a:pPr marL="2160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00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interpretovat aktuální problémy pedagogiky </a:t>
            </a:r>
          </a:p>
          <a:p>
            <a:pPr marL="2160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000"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0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promyšleně zaujímat stanoviska ke studované problematice </a:t>
            </a:r>
          </a:p>
          <a:p>
            <a:pPr marL="216000">
              <a:buFont typeface="Arial" panose="020B0604020202020204" pitchFamily="34" charset="0"/>
              <a:buChar char="•"/>
            </a:pPr>
            <a:r>
              <a:rPr lang="cs-CZ" sz="2000">
                <a:ea typeface="Calibri" panose="020F0502020204030204" pitchFamily="34" charset="0"/>
              </a:rPr>
              <a:t>    </a:t>
            </a:r>
            <a:r>
              <a:rPr lang="cs-CZ" sz="2000">
                <a:effectLst/>
                <a:ea typeface="Calibri" panose="020F0502020204030204" pitchFamily="34" charset="0"/>
              </a:rPr>
              <a:t>racionálně využívat získané poznatky pro svůj vlastní rozvoj</a:t>
            </a:r>
            <a:r>
              <a:rPr lang="cs-CZ" sz="200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779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1974" y="516836"/>
            <a:ext cx="3015239" cy="1268284"/>
          </a:xfrm>
        </p:spPr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rgbClr val="FFFFFF"/>
                </a:solidFill>
              </a:rPr>
              <a:t>Sylabus</a:t>
            </a:r>
            <a:br>
              <a:rPr lang="cs-CZ" sz="3600" b="1" dirty="0">
                <a:solidFill>
                  <a:srgbClr val="FFFFFF"/>
                </a:solidFill>
              </a:rPr>
            </a:br>
            <a:br>
              <a:rPr lang="cs-CZ" sz="3600" b="1" dirty="0">
                <a:solidFill>
                  <a:srgbClr val="FFFFFF"/>
                </a:solidFill>
              </a:rPr>
            </a:b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9098" y="986040"/>
            <a:ext cx="3084844" cy="5363960"/>
          </a:xfrm>
        </p:spPr>
        <p:txBody>
          <a:bodyPr>
            <a:noAutofit/>
          </a:bodyPr>
          <a:lstStyle/>
          <a:p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 Témata:</a:t>
            </a:r>
          </a:p>
          <a:p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215CDE6-752E-45D9-AD93-96278E2BC2D9}"/>
              </a:ext>
            </a:extLst>
          </p:cNvPr>
          <p:cNvGraphicFramePr>
            <a:graphicFrameLocks noGrp="1"/>
          </p:cNvGraphicFramePr>
          <p:nvPr/>
        </p:nvGraphicFramePr>
        <p:xfrm>
          <a:off x="4511040" y="1087120"/>
          <a:ext cx="6593840" cy="52628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6593840">
                  <a:extLst>
                    <a:ext uri="{9D8B030D-6E8A-4147-A177-3AD203B41FA5}">
                      <a16:colId xmlns:a16="http://schemas.microsoft.com/office/drawing/2014/main" val="1424365657"/>
                    </a:ext>
                  </a:extLst>
                </a:gridCol>
              </a:tblGrid>
              <a:tr h="526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Výchova: vymezení a pojetí výchovy, výchova v práci učitele, výchova v kurikulu.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 Teorie a metodika výchovy ve vztahu k průřezovým tématům.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Výchovné působení třídního učitele.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Rodina, škola a komunita. Prezentace úkolu.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Alternativní výchovné metody v práci pedagoga.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6. Kázeň ve školní třídy, vymezení kázně, proaktivní a reaktivní řízení třídy, pravidla třídy a práce s nimi, příklady nekázně a nespolupráce (rezistence  žáků a způsoby jejich řešení. Vztah rodiny a školy.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 Agresivita a šikana ve školní třídě, kyberšikana. Vymezení šikany, fáze šikany, řešení šikany z pozice učitele a ve spolupráci s poradenskými pracovišti (školní poradenské pracoviště, PPP, SVP).</a:t>
                      </a:r>
                    </a:p>
                  </a:txBody>
                  <a:tcPr marL="42861" marR="42861" marT="42861" marB="42861"/>
                </a:tc>
                <a:extLst>
                  <a:ext uri="{0D108BD9-81ED-4DB2-BD59-A6C34878D82A}">
                    <a16:rowId xmlns:a16="http://schemas.microsoft.com/office/drawing/2014/main" val="3345073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394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br>
              <a:rPr lang="cs-CZ" sz="4200"/>
            </a:br>
            <a:r>
              <a:rPr lang="cs-CZ" sz="4200" b="1"/>
              <a:t>Povinná literatura </a:t>
            </a:r>
            <a:endParaRPr lang="cs-CZ" sz="4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Autofit/>
          </a:bodyPr>
          <a:lstStyle/>
          <a:p>
            <a:pPr marL="342900" lvl="0" indent="-342900"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2600" dirty="0">
                <a:effectLst/>
                <a:ea typeface="Times New Roman" panose="02020603050405020304" pitchFamily="18" charset="0"/>
              </a:rPr>
              <a:t>Teorie a metodika výchovy - výukový text, dostupný: https://is.muni.cz/auth/do/rect/el/estud/pedf/2022jaro/tmv/web/index.html</a:t>
            </a:r>
            <a:endParaRPr lang="cs-CZ" sz="2600" dirty="0">
              <a:effectLst/>
              <a:ea typeface="Droid Sans Fallback"/>
            </a:endParaRPr>
          </a:p>
          <a:p>
            <a:pPr marL="0" lvl="0" indent="0"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cs-CZ" sz="2600" dirty="0">
                <a:effectLst/>
                <a:ea typeface="Times New Roman" panose="02020603050405020304" pitchFamily="18" charset="0"/>
              </a:rPr>
              <a:t>STŘELEC, S. (2002). </a:t>
            </a:r>
            <a:r>
              <a:rPr lang="cs-CZ" sz="2600" i="1" dirty="0">
                <a:effectLst/>
                <a:ea typeface="Times New Roman" panose="02020603050405020304" pitchFamily="18" charset="0"/>
              </a:rPr>
              <a:t>Studie z teorie a metodiky výchovy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. Brno: MSD, s.r.o., </a:t>
            </a:r>
            <a:endParaRPr lang="cs-CZ" sz="2600" u="sng" dirty="0">
              <a:ea typeface="Droid Sans Fallback"/>
            </a:endParaRPr>
          </a:p>
          <a:p>
            <a:pPr marL="0" indent="0">
              <a:spcAft>
                <a:spcPts val="480"/>
              </a:spcAft>
              <a:buNone/>
            </a:pPr>
            <a:r>
              <a:rPr lang="cs-CZ" sz="2600" dirty="0">
                <a:effectLst/>
                <a:ea typeface="Times New Roman" panose="02020603050405020304" pitchFamily="18" charset="0"/>
              </a:rPr>
              <a:t>Přednášky mají rozsáhlou e-learningovou podporu prostřednictvím distančního kurzu, který je dostupný:</a:t>
            </a:r>
          </a:p>
          <a:p>
            <a:pPr marL="0" indent="0">
              <a:spcAft>
                <a:spcPts val="480"/>
              </a:spcAft>
              <a:buNone/>
            </a:pPr>
            <a:r>
              <a:rPr lang="cs-CZ" sz="2600" dirty="0">
                <a:effectLst/>
                <a:ea typeface="Times New Roman" panose="02020603050405020304" pitchFamily="18" charset="0"/>
              </a:rPr>
              <a:t>https://is.muni.cz/auth/do/rect/el/estud/pedf/2022jaro/tmv/web/index.html </a:t>
            </a:r>
          </a:p>
          <a:p>
            <a:pPr marL="0" lvl="0" indent="0"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cs-CZ" sz="2600" dirty="0">
              <a:effectLst/>
              <a:ea typeface="Droid Sans Fallback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183495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460</Words>
  <Application>Microsoft Office PowerPoint</Application>
  <PresentationFormat>Širokoúhlá obrazovka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Motiv Office</vt:lpstr>
      <vt:lpstr> MPMV081   TMV LF 2023</vt:lpstr>
      <vt:lpstr>Ukončení předmětu: zkouška Požadavky: aktivní účast (80 %) ve výuce </vt:lpstr>
      <vt:lpstr> Cíl předmětu: osvojení si výchovných kompetencí pro práci ve školním i mimoškolním prostředí. zkušenost s metodami rozvoje osobnosti (oblast volní, mravní, estetická, sociální apod.). </vt:lpstr>
      <vt:lpstr>Sylabus  </vt:lpstr>
      <vt:lpstr> Povinná literatura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MPMV081   TMV LF 2023</dc:title>
  <dc:creator>Hana Horká</dc:creator>
  <cp:lastModifiedBy>Hana Horká</cp:lastModifiedBy>
  <cp:revision>1</cp:revision>
  <dcterms:created xsi:type="dcterms:W3CDTF">2023-02-15T20:57:38Z</dcterms:created>
  <dcterms:modified xsi:type="dcterms:W3CDTF">2023-02-15T21:01:00Z</dcterms:modified>
</cp:coreProperties>
</file>