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768" autoAdjust="0"/>
  </p:normalViewPr>
  <p:slideViewPr>
    <p:cSldViewPr snapToGrid="0">
      <p:cViewPr varScale="1">
        <p:scale>
          <a:sx n="90" d="100"/>
          <a:sy n="90" d="100"/>
        </p:scale>
        <p:origin x="492" y="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xmlns="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xmlns="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xmlns="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xmlns="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xmlns="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xmlns="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xmlns="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xmlns="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xmlns="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xmlns="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xmlns="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xmlns="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xmlns="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xmlns="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xmlns="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TĚLESNÁ TEPLOTA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xmlns="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Tělesná teplota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j</a:t>
            </a:r>
            <a:r>
              <a:rPr lang="cs-CZ" dirty="0" smtClean="0"/>
              <a:t>e výsledkem rovnováhy mezi tvorbou tepla (svalová činnost, metabolismus) a ztrátami (výdej do okolí, pocení)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c</a:t>
            </a:r>
            <a:r>
              <a:rPr lang="cs-CZ" dirty="0" smtClean="0"/>
              <a:t>entrum v hypotalamu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TT rozlišujeme vnitřní/vnější</a:t>
            </a:r>
            <a:endParaRPr lang="cs-CZ" dirty="0"/>
          </a:p>
        </p:txBody>
      </p:sp>
      <p:pic>
        <p:nvPicPr>
          <p:cNvPr id="10242" name="Picture 2" descr="C:\Users\User\Desktop\about_health_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864" y="3762001"/>
            <a:ext cx="3024336" cy="2092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31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TT – ovlivňující faktory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9750" indent="-468313">
              <a:buFont typeface="Wingdings" panose="05000000000000000000" pitchFamily="2" charset="2"/>
              <a:buChar char="Ø"/>
            </a:pPr>
            <a:r>
              <a:rPr lang="cs-CZ" dirty="0"/>
              <a:t>Fyziologicko-biologické (věk, pohlaví, </a:t>
            </a:r>
            <a:r>
              <a:rPr lang="cs-CZ" dirty="0" err="1"/>
              <a:t>fyz</a:t>
            </a:r>
            <a:r>
              <a:rPr lang="cs-CZ" dirty="0"/>
              <a:t>. aktivita, </a:t>
            </a:r>
            <a:r>
              <a:rPr lang="cs-CZ" dirty="0" smtClean="0"/>
              <a:t>hormonální aktivita, onemocnění</a:t>
            </a:r>
            <a:r>
              <a:rPr lang="cs-CZ" dirty="0"/>
              <a:t>, </a:t>
            </a:r>
            <a:r>
              <a:rPr lang="cs-CZ" dirty="0" smtClean="0"/>
              <a:t>obstipace, </a:t>
            </a:r>
            <a:r>
              <a:rPr lang="cs-CZ" dirty="0"/>
              <a:t>krvácení, stres)</a:t>
            </a:r>
          </a:p>
          <a:p>
            <a:pPr marL="539750" indent="-468313">
              <a:buFont typeface="Wingdings" panose="05000000000000000000" pitchFamily="2" charset="2"/>
              <a:buChar char="Ø"/>
            </a:pPr>
            <a:endParaRPr lang="cs-CZ" dirty="0"/>
          </a:p>
          <a:p>
            <a:pPr marL="539750" indent="-468313">
              <a:buFont typeface="Wingdings" panose="05000000000000000000" pitchFamily="2" charset="2"/>
              <a:buChar char="Ø"/>
            </a:pPr>
            <a:r>
              <a:rPr lang="cs-CZ" dirty="0"/>
              <a:t>Sociálně kulturní (ekonomická situace, chování typické pro etnika -  vliv na stresovou reakci, úzkost a strach)</a:t>
            </a:r>
          </a:p>
          <a:p>
            <a:pPr marL="539750" indent="-468313">
              <a:buFont typeface="Wingdings" panose="05000000000000000000" pitchFamily="2" charset="2"/>
              <a:buChar char="Ø"/>
            </a:pPr>
            <a:endParaRPr lang="cs-CZ" dirty="0"/>
          </a:p>
          <a:p>
            <a:pPr marL="539750" indent="-468313">
              <a:buFont typeface="Wingdings" panose="05000000000000000000" pitchFamily="2" charset="2"/>
              <a:buChar char="Ø"/>
            </a:pPr>
            <a:r>
              <a:rPr lang="cs-CZ" dirty="0"/>
              <a:t>Psychicko-duchovní </a:t>
            </a:r>
            <a:r>
              <a:rPr lang="cs-CZ" dirty="0" smtClean="0"/>
              <a:t>(holotropní dýchání, relaxace)</a:t>
            </a:r>
            <a:endParaRPr lang="cs-CZ" dirty="0"/>
          </a:p>
          <a:p>
            <a:pPr marL="539750" indent="-468313">
              <a:buFont typeface="Wingdings" panose="05000000000000000000" pitchFamily="2" charset="2"/>
              <a:buChar char="Ø"/>
            </a:pPr>
            <a:endParaRPr lang="cs-CZ" dirty="0"/>
          </a:p>
          <a:p>
            <a:pPr marL="539750" indent="-468313">
              <a:buFont typeface="Wingdings" panose="05000000000000000000" pitchFamily="2" charset="2"/>
              <a:buChar char="Ø"/>
            </a:pPr>
            <a:r>
              <a:rPr lang="cs-CZ" dirty="0"/>
              <a:t>Faktory životního prostředí (geografické umístění, klima, počasí)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621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HIBERNACE</a:t>
            </a:r>
          </a:p>
          <a:p>
            <a:r>
              <a:rPr lang="cs-CZ" dirty="0" smtClean="0"/>
              <a:t>HYPOTERMIE</a:t>
            </a:r>
          </a:p>
          <a:p>
            <a:r>
              <a:rPr lang="cs-CZ" dirty="0" smtClean="0"/>
              <a:t>NORMOTERMIE</a:t>
            </a:r>
          </a:p>
          <a:p>
            <a:r>
              <a:rPr lang="cs-CZ" dirty="0" smtClean="0"/>
              <a:t>SUBFEBRIS</a:t>
            </a:r>
          </a:p>
          <a:p>
            <a:r>
              <a:rPr lang="cs-CZ" dirty="0" smtClean="0"/>
              <a:t>FEBRIS</a:t>
            </a:r>
          </a:p>
          <a:p>
            <a:r>
              <a:rPr lang="cs-CZ" dirty="0" smtClean="0"/>
              <a:t>HYPERPYREXIE</a:t>
            </a:r>
          </a:p>
          <a:p>
            <a:r>
              <a:rPr lang="cs-CZ" dirty="0" smtClean="0"/>
              <a:t>TŘESAVKA</a:t>
            </a:r>
          </a:p>
          <a:p>
            <a:r>
              <a:rPr lang="cs-CZ" dirty="0" smtClean="0"/>
              <a:t>ZIMNICE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6201" y="5579893"/>
            <a:ext cx="9400330" cy="52322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cs-CZ" sz="2800" dirty="0" smtClean="0">
                <a:latin typeface="+mn-lt"/>
              </a:rPr>
              <a:t>Definuj pojmy a stanov fyziologické / patologické rozmezí</a:t>
            </a:r>
          </a:p>
        </p:txBody>
      </p:sp>
    </p:spTree>
    <p:extLst>
      <p:ext uri="{BB962C8B-B14F-4D97-AF65-F5344CB8AC3E}">
        <p14:creationId xmlns:p14="http://schemas.microsoft.com/office/powerpoint/2010/main" val="3589885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Teplotní křivky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F. </a:t>
            </a:r>
            <a:r>
              <a:rPr lang="cs-CZ" dirty="0"/>
              <a:t>c</a:t>
            </a:r>
            <a:r>
              <a:rPr lang="cs-CZ" dirty="0" smtClean="0"/>
              <a:t>ontinua</a:t>
            </a:r>
            <a:endParaRPr lang="cs-CZ" dirty="0" smtClean="0"/>
          </a:p>
          <a:p>
            <a:r>
              <a:rPr lang="cs-CZ" dirty="0" smtClean="0"/>
              <a:t>F. </a:t>
            </a:r>
            <a:r>
              <a:rPr lang="cs-CZ" dirty="0" err="1" smtClean="0"/>
              <a:t>remittens</a:t>
            </a:r>
            <a:endParaRPr lang="cs-CZ" dirty="0" smtClean="0"/>
          </a:p>
          <a:p>
            <a:r>
              <a:rPr lang="cs-CZ" dirty="0" smtClean="0"/>
              <a:t>F. </a:t>
            </a:r>
            <a:r>
              <a:rPr lang="cs-CZ" dirty="0" err="1" smtClean="0"/>
              <a:t>intermittens</a:t>
            </a:r>
            <a:endParaRPr lang="cs-CZ" dirty="0" smtClean="0"/>
          </a:p>
          <a:p>
            <a:r>
              <a:rPr lang="cs-CZ" dirty="0" smtClean="0"/>
              <a:t>F. </a:t>
            </a:r>
            <a:r>
              <a:rPr lang="cs-CZ" dirty="0" err="1" smtClean="0"/>
              <a:t>reccurens</a:t>
            </a:r>
            <a:endParaRPr lang="cs-CZ" dirty="0" smtClean="0"/>
          </a:p>
          <a:p>
            <a:r>
              <a:rPr lang="cs-CZ" dirty="0" smtClean="0"/>
              <a:t>F. </a:t>
            </a:r>
            <a:r>
              <a:rPr lang="cs-CZ" dirty="0" err="1" smtClean="0"/>
              <a:t>undulans</a:t>
            </a:r>
            <a:endParaRPr lang="cs-CZ" dirty="0" smtClean="0"/>
          </a:p>
          <a:p>
            <a:r>
              <a:rPr lang="cs-CZ" dirty="0" smtClean="0"/>
              <a:t>F. efeméra</a:t>
            </a:r>
          </a:p>
          <a:p>
            <a:r>
              <a:rPr lang="cs-CZ" dirty="0" smtClean="0"/>
              <a:t>F. </a:t>
            </a:r>
            <a:r>
              <a:rPr lang="cs-CZ" dirty="0" err="1" smtClean="0"/>
              <a:t>hectica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610312" y="3049344"/>
            <a:ext cx="2364750" cy="52322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cs-CZ" sz="2800" dirty="0" smtClean="0">
                <a:latin typeface="+mn-lt"/>
              </a:rPr>
              <a:t>Definuj pojmy</a:t>
            </a:r>
          </a:p>
        </p:txBody>
      </p:sp>
    </p:spTree>
    <p:extLst>
      <p:ext uri="{BB962C8B-B14F-4D97-AF65-F5344CB8AC3E}">
        <p14:creationId xmlns:p14="http://schemas.microsoft.com/office/powerpoint/2010/main" val="2919170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Teploměry a měření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29"/>
          </p:nvPr>
        </p:nvSpPr>
        <p:spPr>
          <a:xfrm>
            <a:off x="719999" y="1701505"/>
            <a:ext cx="11152211" cy="413999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r</a:t>
            </a:r>
            <a:r>
              <a:rPr lang="cs-CZ" dirty="0" smtClean="0"/>
              <a:t>tuťový (rtuť musí být sklepaná pod 35 °)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</a:t>
            </a:r>
            <a:r>
              <a:rPr lang="cs-CZ" dirty="0" smtClean="0"/>
              <a:t>igitální (zvuková signalizace ukončení měření)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t</a:t>
            </a:r>
            <a:r>
              <a:rPr lang="cs-CZ" dirty="0" smtClean="0"/>
              <a:t>eplotní čidla (kontinuální měření, hodnota na obrazovce monitoru)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14" y="4142419"/>
            <a:ext cx="8486775" cy="2581275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1993692" y="3305671"/>
            <a:ext cx="6166945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cs-CZ" sz="2800" dirty="0" smtClean="0">
                <a:latin typeface="+mn-lt"/>
              </a:rPr>
              <a:t>Specifika měření TT dle místa měření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799226" y="4631961"/>
            <a:ext cx="3074881" cy="40011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l"/>
            <a:r>
              <a:rPr lang="cs-CZ" sz="2000" dirty="0" smtClean="0">
                <a:latin typeface="+mn-lt"/>
              </a:rPr>
              <a:t>Jaká možnost </a:t>
            </a:r>
            <a:r>
              <a:rPr lang="cs-CZ" sz="2000" dirty="0">
                <a:latin typeface="+mn-lt"/>
              </a:rPr>
              <a:t>z</a:t>
            </a:r>
            <a:r>
              <a:rPr lang="cs-CZ" sz="2000" dirty="0" smtClean="0">
                <a:latin typeface="+mn-lt"/>
              </a:rPr>
              <a:t>de chybí?</a:t>
            </a:r>
          </a:p>
        </p:txBody>
      </p:sp>
    </p:spTree>
    <p:extLst>
      <p:ext uri="{BB962C8B-B14F-4D97-AF65-F5344CB8AC3E}">
        <p14:creationId xmlns:p14="http://schemas.microsoft.com/office/powerpoint/2010/main" val="409371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 měření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29"/>
          </p:nvPr>
        </p:nvSpPr>
        <p:spPr>
          <a:xfrm>
            <a:off x="344774" y="1701505"/>
            <a:ext cx="5595224" cy="4139998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1800" b="1" dirty="0"/>
              <a:t>axilární </a:t>
            </a:r>
            <a:r>
              <a:rPr lang="cs-CZ" sz="1800" dirty="0"/>
              <a:t>- v podpažní jamce, běžně používaná metoda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doba měření cca 10 min.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teploměr digitální a rtuťový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1800" b="1" dirty="0"/>
              <a:t>rektální</a:t>
            </a:r>
            <a:r>
              <a:rPr lang="cs-CZ" sz="1800" dirty="0"/>
              <a:t> – v konečníku, používá se u malých dětí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rektální teploměry, </a:t>
            </a:r>
            <a:r>
              <a:rPr lang="cs-CZ" sz="1800" dirty="0" err="1"/>
              <a:t>rychloběžky</a:t>
            </a:r>
            <a:r>
              <a:rPr lang="cs-CZ" sz="18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konec teploměru potřený vazelínou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zavedení do konečníku cca 2 – 4 cm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doba měření 2 – 5 min.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TT je vyšší o 0,5 °C, nutno odečíst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1800" b="1" dirty="0"/>
              <a:t>orální </a:t>
            </a:r>
            <a:r>
              <a:rPr lang="cs-CZ" sz="1800" dirty="0"/>
              <a:t>– v ústech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digitální teploměry, lékařské teploměry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nejíst, nepít nic horkého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umístit do koutku úst pod jazyk, nekousat!!!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doba měření 3 – 4 min.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cs-CZ" sz="1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1800" b="1" dirty="0"/>
              <a:t>ucho, čelo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1800" dirty="0"/>
              <a:t>rychlost měření vteřiny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1800" dirty="0"/>
              <a:t>výměnné kryty </a:t>
            </a:r>
          </a:p>
          <a:p>
            <a:pPr indent="0">
              <a:buNone/>
            </a:pPr>
            <a:r>
              <a:rPr lang="cs-CZ" sz="36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42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POMOC PŘI </a:t>
            </a:r>
            <a:r>
              <a:rPr lang="cs-CZ" dirty="0" smtClean="0">
                <a:sym typeface="Symbol" panose="05050102010706020507" pitchFamily="18" charset="2"/>
              </a:rPr>
              <a:t>TT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761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343400" y="404813"/>
            <a:ext cx="6096000" cy="1295400"/>
          </a:xfrm>
        </p:spPr>
        <p:txBody>
          <a:bodyPr/>
          <a:lstStyle/>
          <a:p>
            <a:r>
              <a:rPr lang="sk-SK" altLang="cs-CZ"/>
              <a:t>FEBRILNÍ KŘEČE</a:t>
            </a:r>
            <a:r>
              <a:rPr lang="en-US" altLang="cs-CZ"/>
              <a:t/>
            </a:r>
            <a:br>
              <a:rPr lang="en-US" altLang="cs-CZ"/>
            </a:br>
            <a:endParaRPr lang="en-US" altLang="cs-CZ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182" y="1052513"/>
            <a:ext cx="11419368" cy="5113337"/>
          </a:xfrm>
        </p:spPr>
        <p:txBody>
          <a:bodyPr/>
          <a:lstStyle/>
          <a:p>
            <a:r>
              <a:rPr lang="sk-SK" altLang="cs-CZ" sz="2400" dirty="0"/>
              <a:t>dramatická </a:t>
            </a:r>
            <a:r>
              <a:rPr lang="sk-SK" altLang="cs-CZ" sz="2400" dirty="0" err="1"/>
              <a:t>událost</a:t>
            </a:r>
            <a:endParaRPr lang="sk-SK" altLang="cs-CZ" sz="2400" dirty="0"/>
          </a:p>
          <a:p>
            <a:r>
              <a:rPr lang="sk-SK" altLang="cs-CZ" sz="2400" dirty="0"/>
              <a:t>u </a:t>
            </a:r>
            <a:r>
              <a:rPr lang="sk-SK" altLang="cs-CZ" sz="2400" dirty="0" err="1"/>
              <a:t>dětí</a:t>
            </a:r>
            <a:r>
              <a:rPr lang="sk-SK" altLang="cs-CZ" sz="2400" dirty="0"/>
              <a:t> do 6 let</a:t>
            </a:r>
          </a:p>
          <a:p>
            <a:r>
              <a:rPr lang="sk-SK" altLang="cs-CZ" sz="2400" dirty="0" err="1"/>
              <a:t>při</a:t>
            </a:r>
            <a:r>
              <a:rPr lang="sk-SK" altLang="cs-CZ" sz="2400" dirty="0"/>
              <a:t> TT nad 38</a:t>
            </a:r>
            <a:r>
              <a:rPr lang="en-US" altLang="cs-CZ" sz="2400" dirty="0">
                <a:cs typeface="Arial" panose="020B0604020202020204" pitchFamily="34" charset="0"/>
              </a:rPr>
              <a:t>°</a:t>
            </a:r>
            <a:r>
              <a:rPr lang="sk-SK" altLang="cs-CZ" sz="2400" dirty="0">
                <a:cs typeface="Arial" panose="020B0604020202020204" pitchFamily="34" charset="0"/>
              </a:rPr>
              <a:t>C</a:t>
            </a:r>
          </a:p>
          <a:p>
            <a:r>
              <a:rPr lang="sk-SK" altLang="cs-CZ" sz="2400" dirty="0" err="1">
                <a:cs typeface="Arial" panose="020B0604020202020204" pitchFamily="34" charset="0"/>
              </a:rPr>
              <a:t>dítě</a:t>
            </a:r>
            <a:r>
              <a:rPr lang="sk-SK" altLang="cs-CZ" sz="2400" dirty="0">
                <a:cs typeface="Arial" panose="020B0604020202020204" pitchFamily="34" charset="0"/>
              </a:rPr>
              <a:t> upadá do </a:t>
            </a:r>
            <a:r>
              <a:rPr lang="sk-SK" altLang="cs-CZ" sz="2400" dirty="0" err="1">
                <a:cs typeface="Arial" panose="020B0604020202020204" pitchFamily="34" charset="0"/>
              </a:rPr>
              <a:t>bezvědomí</a:t>
            </a:r>
            <a:endParaRPr lang="sk-SK" altLang="cs-CZ" sz="2400" dirty="0">
              <a:cs typeface="Arial" panose="020B0604020202020204" pitchFamily="34" charset="0"/>
            </a:endParaRPr>
          </a:p>
          <a:p>
            <a:r>
              <a:rPr lang="sk-SK" altLang="cs-CZ" sz="2400" dirty="0">
                <a:cs typeface="Arial" panose="020B0604020202020204" pitchFamily="34" charset="0"/>
              </a:rPr>
              <a:t>záchvat </a:t>
            </a:r>
            <a:r>
              <a:rPr lang="sk-SK" altLang="cs-CZ" sz="2400" dirty="0" err="1">
                <a:cs typeface="Arial" panose="020B0604020202020204" pitchFamily="34" charset="0"/>
              </a:rPr>
              <a:t>křečí</a:t>
            </a:r>
            <a:r>
              <a:rPr lang="sk-SK" altLang="cs-CZ" sz="2400" dirty="0">
                <a:cs typeface="Arial" panose="020B0604020202020204" pitchFamily="34" charset="0"/>
              </a:rPr>
              <a:t> m</a:t>
            </a:r>
            <a:r>
              <a:rPr lang="en-US" altLang="cs-CZ" sz="2400" dirty="0">
                <a:cs typeface="Arial" panose="020B0604020202020204" pitchFamily="34" charset="0"/>
              </a:rPr>
              <a:t>ů</a:t>
            </a:r>
            <a:r>
              <a:rPr lang="sk-SK" altLang="cs-CZ" sz="2400" dirty="0">
                <a:cs typeface="Arial" panose="020B0604020202020204" pitchFamily="34" charset="0"/>
              </a:rPr>
              <a:t>že </a:t>
            </a:r>
            <a:r>
              <a:rPr lang="sk-SK" altLang="cs-CZ" sz="2400" dirty="0" err="1">
                <a:cs typeface="Arial" panose="020B0604020202020204" pitchFamily="34" charset="0"/>
              </a:rPr>
              <a:t>trvat</a:t>
            </a:r>
            <a:r>
              <a:rPr lang="sk-SK" altLang="cs-CZ" sz="2400" dirty="0">
                <a:cs typeface="Arial" panose="020B0604020202020204" pitchFamily="34" charset="0"/>
              </a:rPr>
              <a:t> </a:t>
            </a:r>
            <a:r>
              <a:rPr lang="sk-SK" altLang="cs-CZ" sz="2400" dirty="0" err="1">
                <a:cs typeface="Arial" panose="020B0604020202020204" pitchFamily="34" charset="0"/>
              </a:rPr>
              <a:t>několik</a:t>
            </a:r>
            <a:r>
              <a:rPr lang="sk-SK" altLang="cs-CZ" sz="2400" dirty="0">
                <a:cs typeface="Arial" panose="020B0604020202020204" pitchFamily="34" charset="0"/>
              </a:rPr>
              <a:t> </a:t>
            </a:r>
            <a:r>
              <a:rPr lang="sk-SK" altLang="cs-CZ" sz="2400" dirty="0" err="1">
                <a:cs typeface="Arial" panose="020B0604020202020204" pitchFamily="34" charset="0"/>
              </a:rPr>
              <a:t>desítek</a:t>
            </a:r>
            <a:r>
              <a:rPr lang="sk-SK" altLang="cs-CZ" sz="2400" dirty="0">
                <a:cs typeface="Arial" panose="020B0604020202020204" pitchFamily="34" charset="0"/>
              </a:rPr>
              <a:t> </a:t>
            </a:r>
            <a:r>
              <a:rPr lang="sk-SK" altLang="cs-CZ" sz="2400" dirty="0" err="1">
                <a:cs typeface="Arial" panose="020B0604020202020204" pitchFamily="34" charset="0"/>
              </a:rPr>
              <a:t>vteřin</a:t>
            </a:r>
            <a:r>
              <a:rPr lang="sk-SK" altLang="cs-CZ" sz="2400" dirty="0">
                <a:cs typeface="Arial" panose="020B0604020202020204" pitchFamily="34" charset="0"/>
              </a:rPr>
              <a:t> až 5 min.</a:t>
            </a:r>
          </a:p>
          <a:p>
            <a:r>
              <a:rPr lang="sk-SK" altLang="cs-CZ" sz="2400" b="1" u="sng" dirty="0">
                <a:cs typeface="Arial" panose="020B0604020202020204" pitchFamily="34" charset="0"/>
              </a:rPr>
              <a:t>PP:</a:t>
            </a:r>
            <a:r>
              <a:rPr lang="sk-SK" altLang="cs-CZ" sz="2400" dirty="0">
                <a:cs typeface="Arial" panose="020B0604020202020204" pitchFamily="34" charset="0"/>
              </a:rPr>
              <a:t> rozbalení </a:t>
            </a:r>
            <a:r>
              <a:rPr lang="sk-SK" altLang="cs-CZ" sz="2400" dirty="0" err="1">
                <a:cs typeface="Arial" panose="020B0604020202020204" pitchFamily="34" charset="0"/>
              </a:rPr>
              <a:t>dítěte</a:t>
            </a:r>
            <a:r>
              <a:rPr lang="sk-SK" altLang="cs-CZ" sz="2400" dirty="0">
                <a:cs typeface="Arial" panose="020B0604020202020204" pitchFamily="34" charset="0"/>
              </a:rPr>
              <a:t>, </a:t>
            </a:r>
            <a:r>
              <a:rPr lang="sk-SK" altLang="cs-CZ" sz="2400" dirty="0" err="1">
                <a:cs typeface="Arial" panose="020B0604020202020204" pitchFamily="34" charset="0"/>
              </a:rPr>
              <a:t>ochlazení</a:t>
            </a:r>
            <a:r>
              <a:rPr lang="sk-SK" altLang="cs-CZ" sz="2400" dirty="0">
                <a:cs typeface="Arial" panose="020B0604020202020204" pitchFamily="34" charset="0"/>
              </a:rPr>
              <a:t>,  </a:t>
            </a:r>
            <a:r>
              <a:rPr lang="sk-SK" altLang="cs-CZ" sz="2400" dirty="0" err="1">
                <a:cs typeface="Arial" panose="020B0604020202020204" pitchFamily="34" charset="0"/>
              </a:rPr>
              <a:t>antipyretika</a:t>
            </a:r>
            <a:r>
              <a:rPr lang="sk-SK" altLang="cs-CZ" sz="2400" dirty="0">
                <a:cs typeface="Arial" panose="020B0604020202020204" pitchFamily="34" charset="0"/>
              </a:rPr>
              <a:t> –  </a:t>
            </a:r>
          </a:p>
          <a:p>
            <a:pPr>
              <a:buFont typeface="Wingdings" panose="05000000000000000000" pitchFamily="2" charset="2"/>
              <a:buNone/>
            </a:pPr>
            <a:r>
              <a:rPr lang="sk-SK" altLang="cs-CZ" sz="1800" dirty="0">
                <a:cs typeface="Arial" panose="020B0604020202020204" pitchFamily="34" charset="0"/>
              </a:rPr>
              <a:t>               (</a:t>
            </a:r>
            <a:r>
              <a:rPr lang="sk-SK" altLang="cs-CZ" sz="1800" dirty="0" err="1">
                <a:cs typeface="Arial" panose="020B0604020202020204" pitchFamily="34" charset="0"/>
              </a:rPr>
              <a:t>Paralen</a:t>
            </a:r>
            <a:r>
              <a:rPr lang="sk-SK" altLang="cs-CZ" sz="1800" dirty="0">
                <a:cs typeface="Arial" panose="020B0604020202020204" pitchFamily="34" charset="0"/>
              </a:rPr>
              <a:t> </a:t>
            </a:r>
            <a:r>
              <a:rPr lang="sk-SK" altLang="cs-CZ" sz="1800" dirty="0" err="1">
                <a:cs typeface="Arial" panose="020B0604020202020204" pitchFamily="34" charset="0"/>
              </a:rPr>
              <a:t>supp</a:t>
            </a:r>
            <a:r>
              <a:rPr lang="sk-SK" altLang="cs-CZ" sz="1800" dirty="0">
                <a:cs typeface="Arial" panose="020B0604020202020204" pitchFamily="34" charset="0"/>
              </a:rPr>
              <a:t>.,</a:t>
            </a:r>
            <a:r>
              <a:rPr lang="sk-SK" altLang="cs-CZ" sz="1800" dirty="0" err="1">
                <a:cs typeface="Arial" panose="020B0604020202020204" pitchFamily="34" charset="0"/>
              </a:rPr>
              <a:t>Brufen</a:t>
            </a:r>
            <a:r>
              <a:rPr lang="sk-SK" altLang="cs-CZ" sz="1800" dirty="0">
                <a:cs typeface="Arial" panose="020B060402020202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sk-SK" altLang="cs-CZ" sz="1800" dirty="0">
                <a:cs typeface="Arial" panose="020B0604020202020204" pitchFamily="34" charset="0"/>
              </a:rPr>
              <a:t>                </a:t>
            </a:r>
            <a:r>
              <a:rPr lang="sk-SK" altLang="cs-CZ" sz="2400" dirty="0">
                <a:cs typeface="Arial" panose="020B0604020202020204" pitchFamily="34" charset="0"/>
              </a:rPr>
              <a:t>ZZS – pediatrické odd.</a:t>
            </a:r>
          </a:p>
          <a:p>
            <a:pPr>
              <a:buFont typeface="Wingdings" panose="05000000000000000000" pitchFamily="2" charset="2"/>
              <a:buNone/>
            </a:pPr>
            <a:r>
              <a:rPr lang="sk-SK" altLang="cs-CZ" sz="2400" dirty="0">
                <a:cs typeface="Arial" panose="020B0604020202020204" pitchFamily="34" charset="0"/>
              </a:rPr>
              <a:t>Mnohé </a:t>
            </a:r>
            <a:r>
              <a:rPr lang="sk-SK" altLang="cs-CZ" sz="2400" dirty="0" err="1">
                <a:cs typeface="Arial" panose="020B0604020202020204" pitchFamily="34" charset="0"/>
              </a:rPr>
              <a:t>křeče</a:t>
            </a:r>
            <a:r>
              <a:rPr lang="sk-SK" altLang="cs-CZ" sz="2400" dirty="0">
                <a:cs typeface="Arial" panose="020B0604020202020204" pitchFamily="34" charset="0"/>
              </a:rPr>
              <a:t> </a:t>
            </a:r>
            <a:r>
              <a:rPr lang="sk-SK" altLang="cs-CZ" sz="2400" dirty="0" err="1">
                <a:cs typeface="Arial" panose="020B0604020202020204" pitchFamily="34" charset="0"/>
              </a:rPr>
              <a:t>při</a:t>
            </a:r>
            <a:r>
              <a:rPr lang="sk-SK" altLang="cs-CZ" sz="2400" dirty="0">
                <a:cs typeface="Arial" panose="020B0604020202020204" pitchFamily="34" charset="0"/>
              </a:rPr>
              <a:t> ↑ TT </a:t>
            </a:r>
            <a:r>
              <a:rPr lang="sk-SK" altLang="cs-CZ" sz="2400" dirty="0" err="1">
                <a:cs typeface="Arial" panose="020B0604020202020204" pitchFamily="34" charset="0"/>
              </a:rPr>
              <a:t>mylně</a:t>
            </a:r>
            <a:r>
              <a:rPr lang="sk-SK" altLang="cs-CZ" sz="2400" dirty="0">
                <a:cs typeface="Arial" panose="020B0604020202020204" pitchFamily="34" charset="0"/>
              </a:rPr>
              <a:t> </a:t>
            </a:r>
            <a:r>
              <a:rPr lang="sk-SK" altLang="cs-CZ" sz="2400" dirty="0" err="1">
                <a:cs typeface="Arial" panose="020B0604020202020204" pitchFamily="34" charset="0"/>
              </a:rPr>
              <a:t>zaměněny</a:t>
            </a:r>
            <a:r>
              <a:rPr lang="sk-SK" altLang="cs-CZ" sz="2400" dirty="0">
                <a:cs typeface="Arial" panose="020B0604020202020204" pitchFamily="34" charset="0"/>
              </a:rPr>
              <a:t> za </a:t>
            </a:r>
            <a:r>
              <a:rPr lang="sk-SK" altLang="cs-CZ" sz="2400" dirty="0" err="1">
                <a:cs typeface="Arial" panose="020B0604020202020204" pitchFamily="34" charset="0"/>
              </a:rPr>
              <a:t>febrilní</a:t>
            </a:r>
            <a:r>
              <a:rPr lang="sk-SK" altLang="cs-CZ" sz="2400" dirty="0"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sk-SK" altLang="cs-CZ" sz="2400" dirty="0">
                <a:cs typeface="Arial" panose="020B0604020202020204" pitchFamily="34" charset="0"/>
              </a:rPr>
              <a:t>– </a:t>
            </a:r>
            <a:r>
              <a:rPr lang="sk-SK" altLang="cs-CZ" sz="2400" dirty="0" err="1">
                <a:cs typeface="Arial" panose="020B0604020202020204" pitchFamily="34" charset="0"/>
              </a:rPr>
              <a:t>nejúčinnější</a:t>
            </a:r>
            <a:r>
              <a:rPr lang="sk-SK" altLang="cs-CZ" sz="2400" dirty="0">
                <a:cs typeface="Arial" panose="020B0604020202020204" pitchFamily="34" charset="0"/>
              </a:rPr>
              <a:t> </a:t>
            </a:r>
            <a:r>
              <a:rPr lang="sk-SK" altLang="cs-CZ" sz="2400" dirty="0" err="1">
                <a:cs typeface="Arial" panose="020B0604020202020204" pitchFamily="34" charset="0"/>
              </a:rPr>
              <a:t>prevence</a:t>
            </a:r>
            <a:r>
              <a:rPr lang="sk-SK" altLang="cs-CZ" sz="2400" dirty="0">
                <a:cs typeface="Arial" panose="020B0604020202020204" pitchFamily="34" charset="0"/>
              </a:rPr>
              <a:t> – zábaly, včasná </a:t>
            </a:r>
            <a:r>
              <a:rPr lang="sk-SK" altLang="cs-CZ" sz="2400" dirty="0" err="1">
                <a:cs typeface="Arial" panose="020B0604020202020204" pitchFamily="34" charset="0"/>
              </a:rPr>
              <a:t>péče</a:t>
            </a:r>
            <a:r>
              <a:rPr lang="sk-SK" altLang="cs-CZ" sz="2400" dirty="0">
                <a:cs typeface="Arial" panose="020B0604020202020204" pitchFamily="34" charset="0"/>
              </a:rPr>
              <a:t> </a:t>
            </a:r>
            <a:r>
              <a:rPr lang="sk-SK" altLang="cs-CZ" sz="2400" dirty="0" smtClean="0">
                <a:cs typeface="Arial" panose="020B0604020202020204" pitchFamily="34" charset="0"/>
              </a:rPr>
              <a:t>o </a:t>
            </a:r>
            <a:r>
              <a:rPr lang="sk-SK" altLang="cs-CZ" sz="2400" dirty="0" err="1">
                <a:cs typeface="Arial" panose="020B0604020202020204" pitchFamily="34" charset="0"/>
              </a:rPr>
              <a:t>dítě</a:t>
            </a:r>
            <a:r>
              <a:rPr lang="sk-SK" altLang="cs-CZ" sz="2400" dirty="0">
                <a:cs typeface="Arial" panose="020B0604020202020204" pitchFamily="34" charset="0"/>
              </a:rPr>
              <a:t>  s </a:t>
            </a:r>
            <a:r>
              <a:rPr lang="sk-SK" altLang="cs-CZ" sz="2400" dirty="0" err="1">
                <a:cs typeface="Arial" panose="020B0604020202020204" pitchFamily="34" charset="0"/>
              </a:rPr>
              <a:t>horečkou</a:t>
            </a:r>
            <a:endParaRPr lang="sk-SK" altLang="cs-CZ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08781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cz-v11.potx" id="{AF0F71E7-5DF4-4053-86E5-72B8973D7F64}" vid="{53024889-B6B7-4D78-8AB9-6C3BF509AD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00D7629D37D3C42AF337528911061BF" ma:contentTypeVersion="3" ma:contentTypeDescription="Vytvoří nový dokument" ma:contentTypeScope="" ma:versionID="62728006bc8ec2d7ef10c3888271bbb1">
  <xsd:schema xmlns:xsd="http://www.w3.org/2001/XMLSchema" xmlns:xs="http://www.w3.org/2001/XMLSchema" xmlns:p="http://schemas.microsoft.com/office/2006/metadata/properties" xmlns:ns2="e4ea8d12-502f-4645-9423-945f43bfa7ef" targetNamespace="http://schemas.microsoft.com/office/2006/metadata/properties" ma:root="true" ma:fieldsID="cf2595057c401429e3336d55833cea46" ns2:_="">
    <xsd:import namespace="e4ea8d12-502f-4645-9423-945f43bfa7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ea8d12-502f-4645-9423-945f43bfa7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D49DB5-7C73-426A-AA29-59438D25DD8D}"/>
</file>

<file path=customXml/itemProps2.xml><?xml version="1.0" encoding="utf-8"?>
<ds:datastoreItem xmlns:ds="http://schemas.openxmlformats.org/officeDocument/2006/customXml" ds:itemID="{26B014C8-5097-4569-8E75-7219093D5270}"/>
</file>

<file path=customXml/itemProps3.xml><?xml version="1.0" encoding="utf-8"?>
<ds:datastoreItem xmlns:ds="http://schemas.openxmlformats.org/officeDocument/2006/customXml" ds:itemID="{8EC2ED6E-D29B-49C1-B5A4-565C46B7D667}"/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muni-med-prezentace-16-9-cz-v11</Template>
  <TotalTime>211</TotalTime>
  <Words>376</Words>
  <Application>Microsoft Office PowerPoint</Application>
  <PresentationFormat>Širokoúhlá obrazovka</PresentationFormat>
  <Paragraphs>80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Symbol</vt:lpstr>
      <vt:lpstr>Tahoma</vt:lpstr>
      <vt:lpstr>Times New Roman</vt:lpstr>
      <vt:lpstr>Wingdings</vt:lpstr>
      <vt:lpstr>Prezentace_MU_CZ</vt:lpstr>
      <vt:lpstr>TĚLESNÁ TEPLOTA</vt:lpstr>
      <vt:lpstr>Tělesná teplota </vt:lpstr>
      <vt:lpstr>TT – ovlivňující faktory</vt:lpstr>
      <vt:lpstr>Základní pojmy</vt:lpstr>
      <vt:lpstr>Teplotní křivky</vt:lpstr>
      <vt:lpstr>Teploměry a měření </vt:lpstr>
      <vt:lpstr>Metody  měření </vt:lpstr>
      <vt:lpstr>PRVNÍ POMOC PŘI TT</vt:lpstr>
      <vt:lpstr>FEBRILNÍ KŘEČE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TĚLESNÁ TEPLOTA</dc:title>
  <dc:creator>Dana Dolanová</dc:creator>
  <cp:lastModifiedBy>Dana Dolanová</cp:lastModifiedBy>
  <cp:revision>4</cp:revision>
  <cp:lastPrinted>1601-01-01T00:00:00Z</cp:lastPrinted>
  <dcterms:created xsi:type="dcterms:W3CDTF">2021-03-08T12:38:12Z</dcterms:created>
  <dcterms:modified xsi:type="dcterms:W3CDTF">2021-03-09T13:05:40Z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0x010100800D7629D37D3C42AF337528911061BF</vt:lpwstr>
  </property>
</Properties>
</file>