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8"/>
  </p:notesMasterIdLst>
  <p:sldIdLst>
    <p:sldId id="256" r:id="rId2"/>
    <p:sldId id="364" r:id="rId3"/>
    <p:sldId id="351" r:id="rId4"/>
    <p:sldId id="358" r:id="rId5"/>
    <p:sldId id="295" r:id="rId6"/>
    <p:sldId id="349" r:id="rId7"/>
    <p:sldId id="346" r:id="rId8"/>
    <p:sldId id="362" r:id="rId9"/>
    <p:sldId id="265" r:id="rId10"/>
    <p:sldId id="298" r:id="rId11"/>
    <p:sldId id="355" r:id="rId12"/>
    <p:sldId id="365" r:id="rId13"/>
    <p:sldId id="296" r:id="rId14"/>
    <p:sldId id="356" r:id="rId15"/>
    <p:sldId id="297" r:id="rId16"/>
    <p:sldId id="352" r:id="rId17"/>
    <p:sldId id="299" r:id="rId18"/>
    <p:sldId id="294" r:id="rId19"/>
    <p:sldId id="353" r:id="rId20"/>
    <p:sldId id="282" r:id="rId21"/>
    <p:sldId id="357" r:id="rId22"/>
    <p:sldId id="363" r:id="rId23"/>
    <p:sldId id="30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1" r:id="rId34"/>
    <p:sldId id="302" r:id="rId35"/>
    <p:sldId id="303" r:id="rId36"/>
    <p:sldId id="304" r:id="rId37"/>
    <p:sldId id="305" r:id="rId38"/>
    <p:sldId id="306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109" d="100"/>
          <a:sy n="109" d="100"/>
        </p:scale>
        <p:origin x="127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7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683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muni.cz/skolnipsycholog/article/view/14436" TargetMode="External"/><Relationship Id="rId3" Type="http://schemas.openxmlformats.org/officeDocument/2006/relationships/hyperlink" Target="https://is.muni.cz/auth/osoba/22918#publikace" TargetMode="External"/><Relationship Id="rId7" Type="http://schemas.openxmlformats.org/officeDocument/2006/relationships/hyperlink" Target="https://karolinum.cz/casopis/orbis-scholae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phil.muni.cz/studia-paedagogica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skolnipsychologie.cz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psychologie.ped.muni.cz/" TargetMode="External"/><Relationship Id="rId9" Type="http://schemas.openxmlformats.org/officeDocument/2006/relationships/hyperlink" Target="https://testforum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sci.com/learning-theories-in-educatio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ng-theories.com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://www.nad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inum.cz/casopis/orbis-scholae" TargetMode="External"/><Relationship Id="rId11" Type="http://schemas.openxmlformats.org/officeDocument/2006/relationships/hyperlink" Target="http://www.rvp.cz/" TargetMode="External"/><Relationship Id="rId5" Type="http://schemas.openxmlformats.org/officeDocument/2006/relationships/hyperlink" Target="https://www.phil.muni.cz/journals/studia-paedagogica" TargetMode="External"/><Relationship Id="rId10" Type="http://schemas.openxmlformats.org/officeDocument/2006/relationships/hyperlink" Target="https://ezdroje.muni.cz/" TargetMode="External"/><Relationship Id="rId4" Type="http://schemas.openxmlformats.org/officeDocument/2006/relationships/hyperlink" Target="https://pages.pedf.cuni.cz/pedagogika/?lang=cs" TargetMode="External"/><Relationship Id="rId9" Type="http://schemas.openxmlformats.org/officeDocument/2006/relationships/hyperlink" Target="http://pdfweb.truni.sk/jop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/>
              <a:t>pedagogickÁ</a:t>
            </a:r>
            <a:r>
              <a:rPr lang="cs-CZ" sz="4400" dirty="0"/>
              <a:t> 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Úvodní setkání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pPr lvl="1"/>
            <a:r>
              <a:rPr lang="cs-CZ" dirty="0"/>
              <a:t>Diverzita vzdělávacích cest, formální a informální učení</a:t>
            </a:r>
          </a:p>
          <a:p>
            <a:r>
              <a:rPr lang="cs-CZ" dirty="0"/>
              <a:t>Nástup technologií</a:t>
            </a:r>
          </a:p>
          <a:p>
            <a:pPr lvl="1"/>
            <a:r>
              <a:rPr lang="cs-CZ" dirty="0"/>
              <a:t>Od náhrady tradičních médií a technologie přes </a:t>
            </a:r>
            <a:r>
              <a:rPr lang="cs-CZ" dirty="0" err="1"/>
              <a:t>embeded</a:t>
            </a:r>
            <a:r>
              <a:rPr lang="cs-CZ" dirty="0"/>
              <a:t> </a:t>
            </a:r>
            <a:r>
              <a:rPr lang="cs-CZ" dirty="0" err="1"/>
              <a:t>learnig</a:t>
            </a:r>
            <a:r>
              <a:rPr lang="cs-CZ" dirty="0"/>
              <a:t>, </a:t>
            </a:r>
            <a:r>
              <a:rPr lang="cs-CZ" dirty="0" err="1"/>
              <a:t>mlearning</a:t>
            </a:r>
            <a:r>
              <a:rPr lang="cs-CZ" dirty="0"/>
              <a:t> až po online </a:t>
            </a:r>
            <a:r>
              <a:rPr lang="cs-CZ" dirty="0" err="1"/>
              <a:t>vzdělávální</a:t>
            </a:r>
            <a:endParaRPr lang="cs-CZ" dirty="0"/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pPr lvl="1"/>
            <a:r>
              <a:rPr lang="cs-CZ" dirty="0"/>
              <a:t>Otázka motivace, emocí v kontextu vzdělávání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</a:t>
            </a:r>
            <a:r>
              <a:rPr lang="cs-CZ" dirty="0" err="1"/>
              <a:t>benchmarking</a:t>
            </a:r>
            <a:r>
              <a:rPr lang="cs-CZ" dirty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0"/>
            <a:ext cx="60198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E3479E2-EDED-EC3E-7D3F-EBDC5C9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0"/>
            <a:ext cx="78073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4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pPr lvl="1"/>
            <a:r>
              <a:rPr lang="cs-CZ" dirty="0"/>
              <a:t>Novela zákona o pedagogických pracovnících</a:t>
            </a:r>
          </a:p>
          <a:p>
            <a:pPr lvl="1"/>
            <a:r>
              <a:rPr lang="cs-CZ" dirty="0"/>
              <a:t>Novela „inkluzivní“ vyhlášky</a:t>
            </a:r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máte učitelský vzor?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://www.youtube.com/watch?v=4p5286T_kn0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 a školky?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2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Hm.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(y) pro různé skupiny (a osobní zkušenost s nimi)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 a mediálních postav) </a:t>
            </a:r>
            <a:r>
              <a:rPr lang="mr-IN" dirty="0"/>
              <a:t>–</a:t>
            </a:r>
            <a:r>
              <a:rPr lang="cs-CZ" dirty="0"/>
              <a:t> která témata a kteří kolegové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média</a:t>
            </a:r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2108200"/>
            <a:ext cx="812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01" y="585489"/>
            <a:ext cx="9073197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76" algn="l"/>
                <a:tab pos="1436539" algn="l"/>
                <a:tab pos="2155602" algn="l"/>
                <a:tab pos="2874665" algn="l"/>
                <a:tab pos="3593727" algn="l"/>
                <a:tab pos="4312791" algn="l"/>
                <a:tab pos="5031853" algn="l"/>
                <a:tab pos="5750916" algn="l"/>
                <a:tab pos="6469980" algn="l"/>
                <a:tab pos="7189043" algn="l"/>
                <a:tab pos="7908105" algn="l"/>
                <a:tab pos="8627169" algn="l"/>
                <a:tab pos="9346231" algn="l"/>
                <a:tab pos="10065294" algn="l"/>
                <a:tab pos="10784356" algn="l"/>
              </a:tabLst>
            </a:pPr>
            <a:r>
              <a:rPr lang="en-GB" dirty="0" err="1"/>
              <a:t>Kontakt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5816" y="1763926"/>
            <a:ext cx="8111906" cy="51692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en-GB" sz="2000" b="1" dirty="0"/>
              <a:t>Mgr. </a:t>
            </a:r>
            <a:r>
              <a:rPr lang="cs-CZ" sz="2000" b="1" dirty="0" err="1"/>
              <a:t>et</a:t>
            </a:r>
            <a:r>
              <a:rPr lang="cs-CZ" sz="2000" b="1" dirty="0"/>
              <a:t> Mgr. </a:t>
            </a:r>
            <a:r>
              <a:rPr lang="en-GB" sz="2000" b="1" dirty="0"/>
              <a:t>Jan Mareš</a:t>
            </a:r>
            <a:r>
              <a:rPr lang="cs-CZ" sz="2000" b="1" dirty="0"/>
              <a:t>, Ph.D.</a:t>
            </a:r>
          </a:p>
          <a:p>
            <a:pPr lvl="1" eaLnBrk="1" hangingPunct="1">
              <a:lnSpc>
                <a:spcPct val="93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cs-CZ" sz="2000" dirty="0"/>
              <a:t>Publikace </a:t>
            </a:r>
            <a:r>
              <a:rPr lang="cs-CZ" sz="2000" dirty="0">
                <a:hlinkClick r:id="rId3"/>
              </a:rPr>
              <a:t>https://is.muni.cz/auth/osoba/22918#publikace</a:t>
            </a:r>
            <a:endParaRPr lang="cs-CZ" sz="2000" dirty="0"/>
          </a:p>
          <a:p>
            <a:pPr lvl="2" eaLnBrk="1" hangingPunct="1">
              <a:lnSpc>
                <a:spcPct val="93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cs-CZ" sz="1800" dirty="0"/>
              <a:t>Absolvent ÚPV </a:t>
            </a:r>
            <a:r>
              <a:rPr lang="cs-CZ" sz="1800" dirty="0">
                <a:sym typeface="Wingdings" panose="05000000000000000000" pitchFamily="2" charset="2"/>
              </a:rPr>
              <a:t>FF MU, </a:t>
            </a:r>
            <a:r>
              <a:rPr lang="cs-CZ" sz="1800" dirty="0" err="1">
                <a:sym typeface="Wingdings" panose="05000000000000000000" pitchFamily="2" charset="2"/>
              </a:rPr>
              <a:t>PsÚ</a:t>
            </a:r>
            <a:r>
              <a:rPr lang="cs-CZ" sz="1800" dirty="0">
                <a:sym typeface="Wingdings" panose="05000000000000000000" pitchFamily="2" charset="2"/>
              </a:rPr>
              <a:t> FF MU, </a:t>
            </a:r>
            <a:r>
              <a:rPr lang="cs-CZ" sz="1800" dirty="0" err="1">
                <a:sym typeface="Wingdings" panose="05000000000000000000" pitchFamily="2" charset="2"/>
              </a:rPr>
              <a:t>KPsy</a:t>
            </a:r>
            <a:r>
              <a:rPr lang="cs-CZ" sz="1800" dirty="0">
                <a:sym typeface="Wingdings" panose="05000000000000000000" pitchFamily="2" charset="2"/>
              </a:rPr>
              <a:t> FSS MU</a:t>
            </a:r>
          </a:p>
          <a:p>
            <a:pPr lvl="2" eaLnBrk="1" hangingPunct="1">
              <a:lnSpc>
                <a:spcPct val="93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cs-CZ" sz="1800" dirty="0">
                <a:sym typeface="Wingdings" panose="05000000000000000000" pitchFamily="2" charset="2"/>
              </a:rPr>
              <a:t>Vedoucí </a:t>
            </a:r>
            <a:r>
              <a:rPr lang="cs-CZ" sz="1800" dirty="0" err="1">
                <a:sym typeface="Wingdings" panose="05000000000000000000" pitchFamily="2" charset="2"/>
                <a:hlinkClick r:id="rId4"/>
              </a:rPr>
              <a:t>KPsy</a:t>
            </a:r>
            <a:r>
              <a:rPr lang="cs-CZ" sz="1800" dirty="0">
                <a:sym typeface="Wingdings" panose="05000000000000000000" pitchFamily="2" charset="2"/>
                <a:hlinkClick r:id="rId4"/>
              </a:rPr>
              <a:t> </a:t>
            </a:r>
            <a:r>
              <a:rPr lang="cs-CZ" sz="1800" dirty="0" err="1">
                <a:sym typeface="Wingdings" panose="05000000000000000000" pitchFamily="2" charset="2"/>
                <a:hlinkClick r:id="rId4"/>
              </a:rPr>
              <a:t>PdF</a:t>
            </a:r>
            <a:r>
              <a:rPr lang="cs-CZ" sz="1800" dirty="0">
                <a:sym typeface="Wingdings" panose="05000000000000000000" pitchFamily="2" charset="2"/>
                <a:hlinkClick r:id="rId4"/>
              </a:rPr>
              <a:t> MU</a:t>
            </a:r>
            <a:endParaRPr lang="cs-CZ" sz="1800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3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cs-CZ" sz="1800" dirty="0">
                <a:sym typeface="Wingdings" panose="05000000000000000000" pitchFamily="2" charset="2"/>
              </a:rPr>
              <a:t>Předseda </a:t>
            </a:r>
            <a:r>
              <a:rPr lang="cs-CZ" sz="1800" dirty="0">
                <a:sym typeface="Wingdings" panose="05000000000000000000" pitchFamily="2" charset="2"/>
                <a:hlinkClick r:id="rId5"/>
              </a:rPr>
              <a:t>AŠP ČR</a:t>
            </a:r>
            <a:endParaRPr lang="cs-CZ" sz="1800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3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cs-CZ" sz="1800" dirty="0">
                <a:sym typeface="Wingdings" panose="05000000000000000000" pitchFamily="2" charset="2"/>
              </a:rPr>
              <a:t>Člen redakční rady </a:t>
            </a:r>
            <a:r>
              <a:rPr lang="cs-CZ" sz="1800" dirty="0">
                <a:sym typeface="Wingdings" panose="05000000000000000000" pitchFamily="2" charset="2"/>
                <a:hlinkClick r:id="rId6"/>
              </a:rPr>
              <a:t>Studia </a:t>
            </a:r>
            <a:r>
              <a:rPr lang="cs-CZ" sz="1800" dirty="0" err="1">
                <a:sym typeface="Wingdings" panose="05000000000000000000" pitchFamily="2" charset="2"/>
                <a:hlinkClick r:id="rId6"/>
              </a:rPr>
              <a:t>Paedagogica</a:t>
            </a:r>
            <a:r>
              <a:rPr lang="cs-CZ" sz="1800" dirty="0">
                <a:sym typeface="Wingdings" panose="05000000000000000000" pitchFamily="2" charset="2"/>
              </a:rPr>
              <a:t>, </a:t>
            </a:r>
            <a:r>
              <a:rPr lang="cs-CZ" sz="1800" dirty="0">
                <a:sym typeface="Wingdings" panose="05000000000000000000" pitchFamily="2" charset="2"/>
                <a:hlinkClick r:id="rId7"/>
              </a:rPr>
              <a:t>Orbis </a:t>
            </a:r>
            <a:r>
              <a:rPr lang="cs-CZ" sz="1800" dirty="0" err="1">
                <a:sym typeface="Wingdings" panose="05000000000000000000" pitchFamily="2" charset="2"/>
                <a:hlinkClick r:id="rId7"/>
              </a:rPr>
              <a:t>Scholae</a:t>
            </a:r>
            <a:r>
              <a:rPr lang="cs-CZ" sz="1800" dirty="0">
                <a:sym typeface="Wingdings" panose="05000000000000000000" pitchFamily="2" charset="2"/>
              </a:rPr>
              <a:t>, </a:t>
            </a:r>
            <a:r>
              <a:rPr lang="cs-CZ" sz="1800" dirty="0">
                <a:sym typeface="Wingdings" panose="05000000000000000000" pitchFamily="2" charset="2"/>
                <a:hlinkClick r:id="rId8"/>
              </a:rPr>
              <a:t>Školský </a:t>
            </a:r>
            <a:r>
              <a:rPr lang="cs-CZ" sz="1800" dirty="0" err="1">
                <a:sym typeface="Wingdings" panose="05000000000000000000" pitchFamily="2" charset="2"/>
                <a:hlinkClick r:id="rId8"/>
              </a:rPr>
              <a:t>psychológ</a:t>
            </a:r>
            <a:r>
              <a:rPr lang="cs-CZ" sz="1800" dirty="0">
                <a:sym typeface="Wingdings" panose="05000000000000000000" pitchFamily="2" charset="2"/>
                <a:hlinkClick r:id="rId8"/>
              </a:rPr>
              <a:t> / Školní psycholog</a:t>
            </a:r>
            <a:r>
              <a:rPr lang="cs-CZ" sz="1800" dirty="0">
                <a:sym typeface="Wingdings" panose="05000000000000000000" pitchFamily="2" charset="2"/>
              </a:rPr>
              <a:t>, </a:t>
            </a:r>
            <a:r>
              <a:rPr lang="cs-CZ" sz="1800" dirty="0" err="1">
                <a:sym typeface="Wingdings" panose="05000000000000000000" pitchFamily="2" charset="2"/>
                <a:hlinkClick r:id="rId9"/>
              </a:rPr>
              <a:t>Testfórum</a:t>
            </a:r>
            <a:endParaRPr lang="en-GB" sz="1800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000" dirty="0"/>
              <a:t>Kontakt: </a:t>
            </a:r>
            <a:r>
              <a:rPr lang="en-GB" sz="2000" dirty="0"/>
              <a:t>mares@</a:t>
            </a:r>
            <a:r>
              <a:rPr lang="cs-CZ" sz="2000" dirty="0" err="1"/>
              <a:t>ped</a:t>
            </a:r>
            <a:r>
              <a:rPr lang="en-GB" sz="2000" dirty="0"/>
              <a:t>.muni.cz </a:t>
            </a:r>
            <a:endParaRPr lang="cs-CZ" sz="2000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800" dirty="0">
                <a:solidFill>
                  <a:srgbClr val="FF0000"/>
                </a:solidFill>
              </a:rPr>
              <a:t>Prosím uvádět v předmětu mailu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800" dirty="0"/>
              <a:t>diskusní fórum předmětu</a:t>
            </a:r>
            <a:endParaRPr lang="en-GB" sz="1800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konzultační</a:t>
            </a:r>
            <a:r>
              <a:rPr lang="en-GB" sz="1800" dirty="0"/>
              <a:t> </a:t>
            </a:r>
            <a:r>
              <a:rPr lang="en-GB" sz="1800" dirty="0" err="1"/>
              <a:t>hodiny</a:t>
            </a:r>
            <a:r>
              <a:rPr lang="en-GB" sz="1800" dirty="0"/>
              <a:t>: </a:t>
            </a:r>
            <a:r>
              <a:rPr lang="cs-CZ" sz="1800" dirty="0"/>
              <a:t>úterý 9:00-10:00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jindy</a:t>
            </a:r>
            <a:r>
              <a:rPr lang="en-GB" sz="1800" dirty="0"/>
              <a:t> </a:t>
            </a:r>
            <a:r>
              <a:rPr lang="cs-CZ" sz="1800" dirty="0"/>
              <a:t>jen </a:t>
            </a:r>
            <a:r>
              <a:rPr lang="en-GB" sz="1800" dirty="0"/>
              <a:t>po </a:t>
            </a:r>
            <a:r>
              <a:rPr lang="en-GB" sz="1800" dirty="0" err="1"/>
              <a:t>předchozí</a:t>
            </a:r>
            <a:r>
              <a:rPr lang="en-GB" sz="1800" dirty="0"/>
              <a:t> </a:t>
            </a:r>
            <a:r>
              <a:rPr lang="en-GB" sz="1800" dirty="0" err="1"/>
              <a:t>domluvě</a:t>
            </a:r>
            <a:endParaRPr lang="cs-CZ" sz="1800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/>
              <a:t>(</a:t>
            </a:r>
            <a:r>
              <a:rPr lang="en-GB" sz="1800" dirty="0" err="1"/>
              <a:t>Katedra</a:t>
            </a:r>
            <a:r>
              <a:rPr lang="en-GB" sz="1800" dirty="0"/>
              <a:t> </a:t>
            </a:r>
            <a:r>
              <a:rPr lang="en-GB" sz="1800" dirty="0" err="1"/>
              <a:t>psychologie</a:t>
            </a:r>
            <a:r>
              <a:rPr lang="en-GB" sz="1800" dirty="0"/>
              <a:t>, </a:t>
            </a:r>
            <a:r>
              <a:rPr lang="cs-CZ" sz="1800" dirty="0"/>
              <a:t>Poříčí 31</a:t>
            </a:r>
            <a:r>
              <a:rPr lang="en-GB" sz="1800" dirty="0"/>
              <a:t>, Brno)</a:t>
            </a:r>
            <a:endParaRPr lang="cs-CZ" sz="1800" dirty="0"/>
          </a:p>
          <a:p>
            <a:pPr lvl="1" eaLnBrk="1" hangingPunct="1"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endParaRPr lang="en-GB" sz="2000" dirty="0"/>
          </a:p>
          <a:p>
            <a:pPr marL="403183" lvl="1" indent="0" eaLnBrk="1" hangingPunct="1">
              <a:buNone/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</a:pPr>
            <a:r>
              <a:rPr lang="en-GB" sz="2000" dirty="0"/>
              <a:t>…a </a:t>
            </a:r>
            <a:r>
              <a:rPr lang="en-GB" sz="2000" dirty="0" err="1"/>
              <a:t>hrdý</a:t>
            </a:r>
            <a:r>
              <a:rPr lang="en-GB" sz="2000" dirty="0"/>
              <a:t> </a:t>
            </a:r>
            <a:r>
              <a:rPr lang="en-GB" sz="2000" dirty="0" err="1"/>
              <a:t>rodič</a:t>
            </a:r>
            <a:r>
              <a:rPr lang="en-GB" sz="2000" dirty="0"/>
              <a:t> </a:t>
            </a:r>
            <a:r>
              <a:rPr lang="en-GB" sz="2000" dirty="0" err="1"/>
              <a:t>tří</a:t>
            </a:r>
            <a:r>
              <a:rPr lang="en-GB" sz="2000" dirty="0"/>
              <a:t> </a:t>
            </a:r>
            <a:r>
              <a:rPr lang="en-GB" sz="2000" dirty="0" err="1"/>
              <a:t>dětí</a:t>
            </a:r>
            <a:r>
              <a:rPr lang="en-GB" sz="2000" dirty="0"/>
              <a:t> </a:t>
            </a:r>
            <a:r>
              <a:rPr lang="en-GB" sz="2000" dirty="0">
                <a:sym typeface="Wingdings" pitchFamily="2" charset="2"/>
              </a:rPr>
              <a:t>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721" y="827918"/>
            <a:ext cx="1337152" cy="18720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027" y="2890340"/>
            <a:ext cx="1340446" cy="19052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3511" y="4931945"/>
            <a:ext cx="1333961" cy="19189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Z počátku šlo o ulici s jednosměrným provozem – podněty mířily od psychologie k pedagogice. </a:t>
            </a:r>
            <a:r>
              <a:rPr lang="cs-CZ" sz="2200" b="1" dirty="0"/>
              <a:t>Psychologie</a:t>
            </a:r>
            <a:r>
              <a:rPr lang="cs-CZ" sz="2200" dirty="0"/>
              <a:t> se snažila formulovat </a:t>
            </a:r>
            <a:r>
              <a:rPr lang="cs-CZ" sz="2200" b="1" dirty="0"/>
              <a:t>nové teorie učení a vyučování</a:t>
            </a:r>
            <a:r>
              <a:rPr lang="cs-CZ" sz="2200" dirty="0"/>
              <a:t>, zatímco </a:t>
            </a:r>
            <a:r>
              <a:rPr lang="cs-CZ" sz="2200" b="1" dirty="0"/>
              <a:t>pedagogika</a:t>
            </a:r>
            <a:r>
              <a:rPr lang="cs-CZ" sz="2200" dirty="0"/>
              <a:t> se je </a:t>
            </a:r>
            <a:r>
              <a:rPr lang="cs-CZ" sz="2200" b="1" dirty="0"/>
              <a:t>snažila aplikovat</a:t>
            </a:r>
            <a:r>
              <a:rPr lang="cs-CZ" sz="2200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poslední době byl naštěstí nastolen „obousměrný provoz“ mezi psychologií a pedagogikou</a:t>
            </a:r>
          </a:p>
        </p:txBody>
      </p:sp>
    </p:spTree>
    <p:extLst>
      <p:ext uri="{BB962C8B-B14F-4D97-AF65-F5344CB8AC3E}">
        <p14:creationId xmlns:p14="http://schemas.microsoft.com/office/powerpoint/2010/main" val="226660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změnila škola v uplynulých letech?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/>
              <a:t>Podívejte se, zapněte si titulky a odpovězte si na následující otázky:</a:t>
            </a:r>
          </a:p>
          <a:p>
            <a:pPr lvl="1"/>
            <a:r>
              <a:rPr lang="cs-CZ" dirty="0"/>
              <a:t>Která část videa Vám přišla nejvíc zajímavá? (a v čem)</a:t>
            </a:r>
          </a:p>
          <a:p>
            <a:pPr lvl="1"/>
            <a:r>
              <a:rPr lang="cs-CZ" dirty="0"/>
              <a:t>Jakou metaforu používá K. Robinson pro tradiční školství?</a:t>
            </a:r>
          </a:p>
          <a:p>
            <a:pPr lvl="1"/>
            <a:r>
              <a:rPr lang="cs-CZ" dirty="0"/>
              <a:t>Jaké výzvy vidí pro školu v současnosti?</a:t>
            </a:r>
          </a:p>
          <a:p>
            <a:pPr lvl="1"/>
            <a:r>
              <a:rPr lang="cs-CZ" dirty="0"/>
              <a:t>Která část USA by měla být podle statistik spotřeby tlumících preparátů „zcela šílená“?</a:t>
            </a:r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/>
              <a:t>leží na </a:t>
            </a:r>
            <a:r>
              <a:rPr lang="cs-CZ" sz="2200" b="1" dirty="0"/>
              <a:t>průniku řady věd</a:t>
            </a:r>
            <a:r>
              <a:rPr lang="cs-CZ" sz="2200" dirty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Z psychologie</a:t>
            </a:r>
            <a:r>
              <a:rPr lang="cs-CZ" sz="2000" dirty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Z pedagogiky</a:t>
            </a:r>
            <a:r>
              <a:rPr lang="cs-CZ" sz="2000" dirty="0"/>
              <a:t> ji ovlivňují didaktika (o společných a rozdílných oblastech viz </a:t>
            </a:r>
            <a:r>
              <a:rPr lang="cs-CZ" sz="2000" dirty="0" err="1"/>
              <a:t>Kansanen</a:t>
            </a:r>
            <a:r>
              <a:rPr lang="cs-CZ" sz="2000" dirty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dirty="0"/>
              <a:t>Situování</a:t>
            </a:r>
            <a:r>
              <a:rPr lang="cs-CZ" sz="2200" dirty="0"/>
              <a:t> pedagogické psychologie </a:t>
            </a:r>
            <a:r>
              <a:rPr lang="cs-CZ" sz="2200" b="1" dirty="0"/>
              <a:t>v rámci humanitních věd je ovlivněno historickou tradicí</a:t>
            </a:r>
            <a:r>
              <a:rPr lang="cs-CZ" sz="2200" dirty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ve většině evropských států, v USA, Kanadě, Austrálii je řazena mezi </a:t>
            </a:r>
            <a:r>
              <a:rPr lang="cs-CZ" sz="2000" b="1" dirty="0"/>
              <a:t>psychologické vědy</a:t>
            </a:r>
            <a:r>
              <a:rPr lang="cs-CZ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Německu a ve skandinávských zemích bývala počítána mezi </a:t>
            </a:r>
            <a:r>
              <a:rPr lang="cs-CZ" sz="2000" b="1" dirty="0"/>
              <a:t>vědy pedagogické</a:t>
            </a:r>
            <a:r>
              <a:rPr lang="cs-CZ" sz="2000" dirty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600" dirty="0"/>
              <a:t>V současnosti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sciences</a:t>
            </a:r>
            <a:endParaRPr lang="cs-CZ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/>
              <a:t>Americká tradice:</a:t>
            </a:r>
            <a:r>
              <a:rPr lang="cs-CZ" sz="220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/>
              <a:t>Neakcentuje aplikační charakter</a:t>
            </a:r>
            <a:r>
              <a:rPr lang="cs-CZ" sz="200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/>
              <a:t>Pedagogická psychologie jako obor vědecké přípravy a jako </a:t>
            </a:r>
            <a:r>
              <a:rPr lang="cs-CZ" sz="3300" b="1"/>
              <a:t>odborná psychologická specializace</a:t>
            </a:r>
            <a:r>
              <a:rPr lang="cs-CZ" sz="3300"/>
              <a:t>.</a:t>
            </a:r>
            <a:r>
              <a:rPr lang="cs-CZ" sz="45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 oborů doktorského studia </a:t>
            </a:r>
            <a:r>
              <a:rPr lang="cs-CZ" sz="170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ze čtyř profesních oborů</a:t>
            </a:r>
            <a:r>
              <a:rPr lang="cs-CZ" sz="1700"/>
              <a:t>, v nichž se absolvent může po promoci specializovat, </a:t>
            </a:r>
            <a:r>
              <a:rPr lang="cs-CZ" sz="1700" b="1"/>
              <a:t>je</a:t>
            </a:r>
            <a:r>
              <a:rPr lang="cs-CZ" sz="1700"/>
              <a:t> také </a:t>
            </a:r>
            <a:r>
              <a:rPr lang="cs-CZ" sz="1700" b="1"/>
              <a:t>pedagogická a školní psychologie</a:t>
            </a:r>
            <a:r>
              <a:rPr lang="cs-CZ" sz="1700"/>
              <a:t>, tedy oblast edukace – </a:t>
            </a:r>
            <a:r>
              <a:rPr lang="cs-CZ" sz="1700" i="1"/>
              <a:t>education</a:t>
            </a:r>
            <a:r>
              <a:rPr lang="cs-CZ" sz="1700"/>
              <a:t> (EuroPsy, 2005).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od r. 1960 do současnosti.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předmět je zakončen písemnou zkouškou (test); do celkového hodnocení vstupují body za průběžnou přípravu a práci v seminářích. </a:t>
            </a:r>
          </a:p>
          <a:p>
            <a:r>
              <a:rPr lang="cs-CZ" dirty="0"/>
              <a:t>Bodovány jsou tyto činnosti studenta: </a:t>
            </a:r>
          </a:p>
          <a:p>
            <a:pPr lvl="1"/>
            <a:r>
              <a:rPr lang="cs-CZ" dirty="0"/>
              <a:t>dle zadání vyučujícího, studuje povinnou a doporučenou literaturu, aktivně se zapojuje do výuky a to vše je vidět na: </a:t>
            </a:r>
          </a:p>
          <a:p>
            <a:pPr lvl="1"/>
            <a:r>
              <a:rPr lang="cs-CZ" dirty="0"/>
              <a:t>příprava anotace a prezentace posteru v semináři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Americký psycholog </a:t>
            </a:r>
            <a:r>
              <a:rPr lang="cs-CZ" sz="1800" b="1"/>
              <a:t>W. James</a:t>
            </a:r>
            <a:r>
              <a:rPr lang="cs-CZ" sz="180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Francouzský lékař a psycholog </a:t>
            </a:r>
            <a:r>
              <a:rPr lang="cs-CZ" sz="1800" b="1"/>
              <a:t>A. Binet </a:t>
            </a:r>
            <a:r>
              <a:rPr lang="cs-CZ" sz="180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Přínos ped. psy. pro další obory </a:t>
            </a:r>
            <a:br>
              <a:rPr lang="cs-CZ" sz="4500"/>
            </a:br>
            <a:r>
              <a:rPr lang="cs-CZ" sz="450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Instrukce k posteru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Téma dle vlastního výběru v rámci okruhů vymezených sylabem (může být teoretické, výzkumné, kazuistické) </a:t>
            </a:r>
          </a:p>
          <a:p>
            <a:r>
              <a:rPr lang="cs-CZ" dirty="0"/>
              <a:t>Téma zajímavé pro autora, dostatečně úzce vymezeno (věk žáků, typ školy atp.), důraz na subjektivní praktickou využitelnost (např. návaznost na projekt DP, praxi atp.)</a:t>
            </a:r>
          </a:p>
          <a:p>
            <a:r>
              <a:rPr lang="cs-CZ" dirty="0"/>
              <a:t>Publikem není vyučující ale spolužáci (diskuse o tématech možná v předcházejících seminářích i v online diskusním fóru) </a:t>
            </a:r>
          </a:p>
          <a:p>
            <a:endParaRPr lang="cs-CZ" dirty="0"/>
          </a:p>
          <a:p>
            <a:r>
              <a:rPr lang="cs-CZ" dirty="0"/>
              <a:t>Formální požadavky na postery</a:t>
            </a:r>
          </a:p>
          <a:p>
            <a:pPr marL="654050" lvl="2" indent="0">
              <a:buNone/>
            </a:pPr>
            <a:r>
              <a:rPr lang="cs-CZ" dirty="0"/>
              <a:t>1. krok - anotace max. 250 slov, dva základní prameny (do  30.3.), vložit do </a:t>
            </a:r>
            <a:r>
              <a:rPr lang="cs-CZ" dirty="0" err="1"/>
              <a:t>odevzdávárny</a:t>
            </a:r>
            <a:r>
              <a:rPr lang="cs-CZ" dirty="0"/>
              <a:t> v </a:t>
            </a:r>
            <a:r>
              <a:rPr lang="cs-CZ" dirty="0" err="1"/>
              <a:t>ISu</a:t>
            </a:r>
            <a:endParaRPr lang="cs-CZ" dirty="0"/>
          </a:p>
          <a:p>
            <a:pPr marL="654050" lvl="2" indent="0">
              <a:buNone/>
            </a:pPr>
            <a:r>
              <a:rPr lang="cs-CZ" i="1" dirty="0"/>
              <a:t>- Pro vzor možno využít anotace z pedagogických časopisů</a:t>
            </a:r>
          </a:p>
          <a:p>
            <a:pPr marL="654050" lvl="2" indent="0">
              <a:buNone/>
            </a:pPr>
            <a:r>
              <a:rPr lang="cs-CZ" dirty="0"/>
              <a:t>2. příprava a prezentace posteru (poslední seminář)</a:t>
            </a:r>
          </a:p>
          <a:p>
            <a:pPr marL="654050" lvl="2" indent="0">
              <a:buNone/>
            </a:pPr>
            <a:r>
              <a:rPr lang="cs-CZ" dirty="0"/>
              <a:t>Formát A1, název, autor, prameny (možno handout)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rozdělení do dvou skupin – prezentující a publikum + hodnocení (kritéria užitečnost informací a způsob prezentace)</a:t>
            </a:r>
          </a:p>
        </p:txBody>
      </p:sp>
    </p:spTree>
    <p:extLst>
      <p:ext uri="{BB962C8B-B14F-4D97-AF65-F5344CB8AC3E}">
        <p14:creationId xmlns:p14="http://schemas.microsoft.com/office/powerpoint/2010/main" val="764294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/>
              <a:t>Zpočátku</a:t>
            </a:r>
            <a:r>
              <a:rPr lang="en-GB" altLang="cs-CZ" dirty="0"/>
              <a:t> </a:t>
            </a:r>
            <a:r>
              <a:rPr lang="en-GB" altLang="cs-CZ" dirty="0" err="1"/>
              <a:t>více</a:t>
            </a:r>
            <a:r>
              <a:rPr lang="en-GB" altLang="cs-CZ" dirty="0"/>
              <a:t> </a:t>
            </a:r>
            <a:r>
              <a:rPr lang="en-GB" altLang="cs-CZ" dirty="0" err="1"/>
              <a:t>zaměřena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vmímání</a:t>
            </a:r>
            <a:endParaRPr lang="en-GB" altLang="cs-CZ" dirty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dirty="0"/>
              <a:t>(</a:t>
            </a:r>
            <a:r>
              <a:rPr lang="cs-CZ" altLang="cs-CZ" i="1" dirty="0"/>
              <a:t>„C</a:t>
            </a:r>
            <a:r>
              <a:rPr lang="en-GB" altLang="cs-CZ" i="1" dirty="0" err="1"/>
              <a:t>elek</a:t>
            </a:r>
            <a:r>
              <a:rPr lang="en-GB" altLang="cs-CZ" i="1" dirty="0"/>
              <a:t> je </a:t>
            </a:r>
            <a:r>
              <a:rPr lang="en-GB" altLang="cs-CZ" i="1" dirty="0" err="1"/>
              <a:t>víc</a:t>
            </a:r>
            <a:r>
              <a:rPr lang="en-GB" altLang="cs-CZ" i="1" dirty="0"/>
              <a:t>, </a:t>
            </a:r>
            <a:r>
              <a:rPr lang="en-GB" altLang="cs-CZ" i="1" dirty="0" err="1"/>
              <a:t>než</a:t>
            </a:r>
            <a:r>
              <a:rPr lang="en-GB" altLang="cs-CZ" i="1" dirty="0"/>
              <a:t> </a:t>
            </a:r>
            <a:r>
              <a:rPr lang="en-GB" altLang="cs-CZ" i="1" dirty="0" err="1"/>
              <a:t>souhrn</a:t>
            </a:r>
            <a:r>
              <a:rPr lang="en-GB" altLang="cs-CZ" i="1" dirty="0"/>
              <a:t> </a:t>
            </a:r>
            <a:r>
              <a:rPr lang="en-GB" altLang="cs-CZ" i="1" dirty="0" err="1"/>
              <a:t>částí</a:t>
            </a:r>
            <a:r>
              <a:rPr lang="cs-CZ" altLang="cs-CZ" i="1" dirty="0"/>
              <a:t>...“ ;)</a:t>
            </a:r>
            <a:endParaRPr lang="en-GB" altLang="cs-CZ" i="1" dirty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dirty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dirty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/>
              <a:t>W. </a:t>
            </a:r>
            <a:r>
              <a:rPr lang="en-GB" altLang="cs-CZ" dirty="0" err="1"/>
              <a:t>Köhler</a:t>
            </a:r>
            <a:endParaRPr lang="en-GB" altLang="cs-CZ" dirty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/>
              <a:t>Pokus</a:t>
            </a:r>
            <a:r>
              <a:rPr lang="en-GB" altLang="cs-CZ" dirty="0"/>
              <a:t> se </a:t>
            </a:r>
            <a:r>
              <a:rPr lang="en-GB" altLang="cs-CZ" dirty="0" err="1"/>
              <a:t>šimpanzem</a:t>
            </a:r>
            <a:r>
              <a:rPr lang="en-GB" altLang="cs-CZ" dirty="0"/>
              <a:t> a </a:t>
            </a:r>
            <a:r>
              <a:rPr lang="en-GB" altLang="cs-CZ" dirty="0" err="1"/>
              <a:t>banánem</a:t>
            </a:r>
            <a:endParaRPr lang="en-GB" altLang="cs-CZ" dirty="0"/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/>
              <a:t>podstatou</a:t>
            </a:r>
            <a:r>
              <a:rPr lang="en-GB" altLang="cs-CZ" dirty="0"/>
              <a:t> „</a:t>
            </a:r>
            <a:r>
              <a:rPr lang="en-GB" altLang="cs-CZ" dirty="0" err="1"/>
              <a:t>vhled</a:t>
            </a:r>
            <a:r>
              <a:rPr lang="en-GB" altLang="cs-CZ" dirty="0"/>
              <a:t>“ do </a:t>
            </a:r>
            <a:r>
              <a:rPr lang="en-GB" altLang="cs-CZ" dirty="0" err="1"/>
              <a:t>situace</a:t>
            </a:r>
            <a:r>
              <a:rPr lang="en-GB" altLang="cs-CZ" dirty="0"/>
              <a:t>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/>
              <a:t>(„aha moment“</a:t>
            </a:r>
            <a:r>
              <a:rPr lang="cs-CZ" altLang="cs-CZ" dirty="0"/>
              <a:t> v procesu učení</a:t>
            </a:r>
            <a:r>
              <a:rPr lang="en-GB" altLang="cs-CZ" dirty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/>
              <a:t>nová</a:t>
            </a:r>
            <a:r>
              <a:rPr lang="en-GB" altLang="cs-CZ" dirty="0"/>
              <a:t> </a:t>
            </a:r>
            <a:r>
              <a:rPr lang="en-GB" altLang="cs-CZ" dirty="0" err="1"/>
              <a:t>etapa</a:t>
            </a:r>
            <a:r>
              <a:rPr lang="en-GB" altLang="cs-CZ" dirty="0"/>
              <a:t> </a:t>
            </a:r>
            <a:r>
              <a:rPr lang="en-GB" altLang="cs-CZ" dirty="0" err="1"/>
              <a:t>ve</a:t>
            </a:r>
            <a:r>
              <a:rPr lang="en-GB" altLang="cs-CZ" dirty="0"/>
              <a:t> </a:t>
            </a:r>
            <a:r>
              <a:rPr lang="en-GB" altLang="cs-CZ" dirty="0" err="1"/>
              <a:t>výzkumu</a:t>
            </a:r>
            <a:r>
              <a:rPr lang="en-GB" altLang="cs-CZ" dirty="0"/>
              <a:t> </a:t>
            </a:r>
            <a:r>
              <a:rPr lang="en-GB" altLang="cs-CZ" dirty="0" err="1"/>
              <a:t>učení</a:t>
            </a:r>
            <a:r>
              <a:rPr lang="en-GB" altLang="cs-CZ" dirty="0"/>
              <a:t>, </a:t>
            </a:r>
            <a:r>
              <a:rPr lang="en-GB" altLang="cs-CZ" dirty="0" err="1"/>
              <a:t>myšlení</a:t>
            </a:r>
            <a:r>
              <a:rPr lang="en-GB" altLang="cs-CZ" dirty="0"/>
              <a:t> a </a:t>
            </a:r>
            <a:r>
              <a:rPr lang="en-GB" altLang="cs-CZ" dirty="0" err="1"/>
              <a:t>řešení</a:t>
            </a:r>
            <a:r>
              <a:rPr lang="en-GB" altLang="cs-CZ" dirty="0"/>
              <a:t> </a:t>
            </a:r>
            <a:r>
              <a:rPr lang="en-GB" altLang="cs-CZ" dirty="0" err="1"/>
              <a:t>problémů</a:t>
            </a:r>
            <a:r>
              <a:rPr lang="cs-CZ" altLang="cs-CZ" dirty="0"/>
              <a:t> (mj. sociální učení – Bandura - </a:t>
            </a:r>
            <a:r>
              <a:rPr lang="en-GB" altLang="cs-CZ" sz="1323" dirty="0">
                <a:hlinkClick r:id="rId3"/>
              </a:rPr>
              <a:t>http://www.healthyinfluence.com/Primer/modeling.htm</a:t>
            </a:r>
            <a:r>
              <a:rPr lang="cs-CZ" altLang="cs-CZ" dirty="0"/>
              <a:t>)</a:t>
            </a:r>
            <a:endParaRPr lang="en-GB" altLang="cs-CZ" dirty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dirty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6" y="412350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263" y="3059757"/>
            <a:ext cx="3076015" cy="1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/>
              <a:t>Současné trendy</a:t>
            </a:r>
            <a:endParaRPr lang="en-GB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Přehled současných teorií učení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Mnoho různých pojetí</a:t>
            </a:r>
          </a:p>
          <a:p>
            <a:pPr lvl="1"/>
            <a:r>
              <a:rPr lang="cs-CZ" dirty="0">
                <a:hlinkClick r:id="rId3"/>
              </a:rPr>
              <a:t>https://teacherofsci.com/learning-theories-in-education/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https://www.learning-theories.com/</a:t>
            </a:r>
            <a:endParaRPr lang="cs-CZ" dirty="0"/>
          </a:p>
          <a:p>
            <a:pPr lvl="1"/>
            <a:r>
              <a:rPr lang="cs-CZ" dirty="0"/>
              <a:t>(…)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Biologicky připravené učení </a:t>
            </a:r>
            <a:r>
              <a:rPr lang="en-GB" altLang="cs-CZ" i="1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Vynořující se poznání (v návaznosti na soc. </a:t>
            </a:r>
            <a:r>
              <a:rPr lang="cs-CZ" altLang="cs-CZ" i="1"/>
              <a:t>s</a:t>
            </a:r>
            <a:r>
              <a:rPr lang="en-GB" altLang="cs-CZ" i="1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Učení jako dolaďování připravených struktur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/>
              <a:t>Vývojové aspekty učení</a:t>
            </a:r>
            <a:endParaRPr lang="en-GB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Vzdělávání se má soustředit spíše na rozvíjení </a:t>
            </a:r>
            <a:r>
              <a:rPr lang="en-GB" altLang="cs-CZ" b="1"/>
              <a:t>obecných schémat</a:t>
            </a:r>
            <a:r>
              <a:rPr lang="en-GB" altLang="cs-CZ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Vzdělávání dětí se má soustředit spíše </a:t>
            </a:r>
            <a:r>
              <a:rPr lang="en-GB" altLang="cs-CZ" b="1"/>
              <a:t>na procesy</a:t>
            </a:r>
            <a:r>
              <a:rPr lang="en-GB" altLang="cs-CZ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Vyučovací metody musí </a:t>
            </a:r>
            <a:r>
              <a:rPr lang="en-GB" altLang="cs-CZ" b="1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Kurikulum by mělo </a:t>
            </a:r>
            <a:r>
              <a:rPr lang="en-GB" altLang="cs-CZ" b="1"/>
              <a:t>respektovat</a:t>
            </a:r>
            <a:r>
              <a:rPr lang="en-GB" altLang="cs-CZ"/>
              <a:t> kognitivní </a:t>
            </a:r>
            <a:r>
              <a:rPr lang="en-GB" altLang="cs-CZ" b="1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Dětské interpretace světa</a:t>
            </a:r>
            <a:br>
              <a:rPr lang="cs-CZ" altLang="cs-CZ"/>
            </a:br>
            <a:r>
              <a:rPr lang="cs-CZ" altLang="cs-CZ" sz="2756"/>
              <a:t>- řada označení:</a:t>
            </a:r>
            <a:endParaRPr lang="en-GB" alt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Kognitivní složka</a:t>
            </a:r>
            <a:r>
              <a:rPr lang="cs-CZ" altLang="cs-CZ"/>
              <a:t> 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(např. </a:t>
            </a:r>
            <a:r>
              <a:rPr lang="cs-CZ" altLang="cs-CZ" i="1"/>
              <a:t>P. </a:t>
            </a:r>
            <a:r>
              <a:rPr lang="en-GB" altLang="cs-CZ" i="1"/>
              <a:t>Gavora, 1992)</a:t>
            </a:r>
            <a:endParaRPr lang="cs-CZ" altLang="cs-CZ" i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(...)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obecně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(„K čemu je to blbý učení?“)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určité skupině předmětů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(„Nerad cokoli počítám!“)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určitém předmětu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(„Matematika mi nejde.“)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konkrétním tématu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(„K čemu mi jsou rovnice o dvou neznámých?“)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žákovo pojetí pojmu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(„Rovnice je když...“)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</a:t>
            </a:r>
            <a:br>
              <a:rPr lang="en-GB" altLang="cs-CZ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/>
              <a:t>učení, které není prostým memorováním a rozšiřováním sumy poznatků</a:t>
            </a:r>
            <a:endParaRPr lang="cs-CZ" altLang="cs-CZ" b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Valstní t</a:t>
            </a:r>
            <a:r>
              <a:rPr lang="en-GB" altLang="cs-CZ"/>
              <a:t>ermín připisován D.P.Ausubelovi </a:t>
            </a:r>
            <a:endParaRPr lang="cs-CZ" altLang="cs-CZ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Vzniká v reakci na </a:t>
            </a:r>
            <a:r>
              <a:rPr lang="en-GB" altLang="cs-CZ"/>
              <a:t>Thorndika </a:t>
            </a:r>
            <a:r>
              <a:rPr lang="cs-CZ" altLang="cs-CZ"/>
              <a:t>a jeho </a:t>
            </a:r>
            <a:r>
              <a:rPr lang="en-GB" altLang="cs-CZ"/>
              <a:t>mechanistick</a:t>
            </a:r>
            <a:r>
              <a:rPr lang="cs-CZ" altLang="cs-CZ"/>
              <a:t>ý</a:t>
            </a:r>
            <a:r>
              <a:rPr lang="en-GB" altLang="cs-CZ"/>
              <a:t> přístup</a:t>
            </a:r>
            <a:r>
              <a:rPr lang="cs-CZ" altLang="cs-CZ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Významným</a:t>
            </a:r>
            <a:r>
              <a:rPr lang="en-GB" altLang="cs-CZ"/>
              <a:t> zdrojem gestalt</a:t>
            </a:r>
            <a:r>
              <a:rPr lang="cs-CZ" altLang="cs-CZ"/>
              <a:t>-psychologie </a:t>
            </a:r>
            <a:r>
              <a:rPr lang="cs-CZ" altLang="cs-CZ" i="1"/>
              <a:t>(viz předchozí přednáška)</a:t>
            </a:r>
            <a:endParaRPr lang="en-GB" altLang="cs-CZ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Aktivita</a:t>
            </a:r>
            <a:r>
              <a:rPr lang="cs-CZ" altLang="cs-CZ"/>
              <a:t> v procesu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Konstruování</a:t>
            </a:r>
            <a:r>
              <a:rPr lang="cs-CZ" altLang="cs-CZ"/>
              <a:t> poznatků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Kumulace</a:t>
            </a:r>
            <a:r>
              <a:rPr lang="cs-CZ" altLang="cs-CZ"/>
              <a:t> poznatků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Autoregulace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Zacílenost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Situovanost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Individální specifičnost</a:t>
            </a:r>
            <a:r>
              <a:rPr lang="cs-CZ" altLang="cs-CZ"/>
              <a:t>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- </a:t>
            </a:r>
            <a:r>
              <a:rPr lang="cs-CZ" altLang="cs-CZ"/>
              <a:t>procesy</a:t>
            </a:r>
            <a:endParaRPr lang="en-GB" alt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Hodnocení </a:t>
            </a:r>
            <a:r>
              <a:rPr lang="en-GB" altLang="cs-CZ" i="1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Doporučená</a:t>
            </a:r>
            <a:r>
              <a:rPr lang="en-GB" sz="1800" dirty="0"/>
              <a:t> </a:t>
            </a:r>
            <a:r>
              <a:rPr lang="en-GB" sz="1800" dirty="0" err="1"/>
              <a:t>literatura</a:t>
            </a:r>
            <a:r>
              <a:rPr lang="cs-CZ" sz="1800" dirty="0"/>
              <a:t> (vč. přednášek a odkazů v </a:t>
            </a:r>
            <a:r>
              <a:rPr lang="cs-CZ" sz="1800" dirty="0" err="1"/>
              <a:t>ISu</a:t>
            </a:r>
            <a:r>
              <a:rPr lang="cs-CZ" sz="1800" dirty="0"/>
              <a:t>)</a:t>
            </a:r>
            <a:endParaRPr lang="en-GB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Odborná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r>
              <a:rPr lang="cs-CZ" sz="1800" dirty="0"/>
              <a:t> (obvyklá s důrazem na)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3"/>
              </a:rPr>
              <a:t>http://www.</a:t>
            </a:r>
            <a:r>
              <a:rPr lang="cs-CZ" sz="1600" dirty="0" err="1">
                <a:hlinkClick r:id="rId3"/>
              </a:rPr>
              <a:t>ped.muni.cz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wlib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neweb</a:t>
            </a:r>
            <a:r>
              <a:rPr lang="cs-CZ" sz="1600" dirty="0">
                <a:hlinkClick r:id="rId3"/>
              </a:rPr>
              <a:t>/index.</a:t>
            </a:r>
            <a:r>
              <a:rPr lang="cs-CZ" sz="1600" dirty="0" err="1">
                <a:hlinkClick r:id="rId3"/>
              </a:rPr>
              <a:t>php</a:t>
            </a:r>
            <a:r>
              <a:rPr lang="cs-CZ" sz="1600" dirty="0">
                <a:hlinkClick r:id="rId3"/>
              </a:rPr>
              <a:t>?sekce=3</a:t>
            </a:r>
            <a:r>
              <a:rPr lang="cs-CZ" sz="1600" dirty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>
                <a:hlinkClick r:id="rId4"/>
              </a:rPr>
              <a:t>Pedagogika</a:t>
            </a:r>
            <a:r>
              <a:rPr lang="cs-CZ" sz="1600" dirty="0"/>
              <a:t>, </a:t>
            </a:r>
            <a:r>
              <a:rPr lang="cs-CZ" sz="1600" dirty="0">
                <a:hlinkClick r:id="rId5"/>
              </a:rPr>
              <a:t>Studia </a:t>
            </a:r>
            <a:r>
              <a:rPr lang="cs-CZ" sz="1600" dirty="0" err="1">
                <a:hlinkClick r:id="rId5"/>
              </a:rPr>
              <a:t>Paedagogica</a:t>
            </a:r>
            <a:r>
              <a:rPr lang="cs-CZ" sz="1600" dirty="0"/>
              <a:t>, </a:t>
            </a:r>
            <a:r>
              <a:rPr lang="cs-CZ" sz="1600" dirty="0">
                <a:hlinkClick r:id="rId6"/>
              </a:rPr>
              <a:t>Orbis </a:t>
            </a:r>
            <a:r>
              <a:rPr lang="cs-CZ" sz="1600" dirty="0" err="1">
                <a:hlinkClick r:id="rId6"/>
              </a:rPr>
              <a:t>Scholae</a:t>
            </a:r>
            <a:r>
              <a:rPr lang="cs-CZ" sz="1600" dirty="0"/>
              <a:t>, </a:t>
            </a:r>
            <a:r>
              <a:rPr lang="cs-CZ" sz="1600" dirty="0">
                <a:hlinkClick r:id="rId7"/>
              </a:rPr>
              <a:t>Pedagogická orientace</a:t>
            </a:r>
            <a:r>
              <a:rPr lang="cs-CZ" sz="1600" dirty="0"/>
              <a:t>, </a:t>
            </a:r>
            <a:r>
              <a:rPr lang="cs-CZ" sz="1600" dirty="0">
                <a:hlinkClick r:id="rId8"/>
              </a:rPr>
              <a:t>Komenský</a:t>
            </a:r>
            <a:r>
              <a:rPr lang="cs-CZ" sz="1600" dirty="0"/>
              <a:t>, </a:t>
            </a:r>
            <a:r>
              <a:rPr lang="en-US" sz="1600" dirty="0" err="1">
                <a:hlinkClick r:id="rId9"/>
              </a:rPr>
              <a:t>Pedagogický</a:t>
            </a:r>
            <a:r>
              <a:rPr lang="en-US" sz="1600" dirty="0">
                <a:hlinkClick r:id="rId9"/>
              </a:rPr>
              <a:t> </a:t>
            </a:r>
            <a:r>
              <a:rPr lang="en-US" sz="1600" dirty="0" err="1">
                <a:hlinkClick r:id="rId9"/>
              </a:rPr>
              <a:t>časopis</a:t>
            </a:r>
            <a:r>
              <a:rPr lang="en-US" sz="1600" dirty="0">
                <a:hlinkClick r:id="rId9"/>
              </a:rPr>
              <a:t> / Journal of Pedagogy</a:t>
            </a:r>
            <a:r>
              <a:rPr lang="cs-CZ" sz="1600" dirty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Psychológia</a:t>
            </a:r>
            <a:r>
              <a:rPr lang="en-GB" sz="1600" dirty="0"/>
              <a:t> a </a:t>
            </a:r>
            <a:r>
              <a:rPr lang="en-GB" sz="1600" dirty="0" err="1"/>
              <a:t>pato</a:t>
            </a:r>
            <a:r>
              <a:rPr lang="en-GB" sz="1600" dirty="0"/>
              <a:t> </a:t>
            </a:r>
            <a:r>
              <a:rPr lang="en-GB" sz="1600" dirty="0" err="1"/>
              <a:t>psychológia</a:t>
            </a:r>
            <a:r>
              <a:rPr lang="en-GB" sz="1600" dirty="0"/>
              <a:t> </a:t>
            </a:r>
            <a:r>
              <a:rPr lang="en-GB" sz="1600" dirty="0" err="1"/>
              <a:t>dieťaťa</a:t>
            </a:r>
            <a:r>
              <a:rPr lang="cs-CZ" sz="1600"/>
              <a:t>…</a:t>
            </a:r>
            <a:endParaRPr lang="cs-CZ" sz="16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Populární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Moderní</a:t>
            </a:r>
            <a:r>
              <a:rPr lang="en-GB" sz="1600" dirty="0"/>
              <a:t> </a:t>
            </a:r>
            <a:r>
              <a:rPr lang="en-GB" sz="1600" dirty="0" err="1"/>
              <a:t>vyučování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Učitelské</a:t>
            </a:r>
            <a:r>
              <a:rPr lang="en-GB" sz="1600" dirty="0"/>
              <a:t> </a:t>
            </a:r>
            <a:r>
              <a:rPr lang="en-GB" sz="1600" dirty="0" err="1"/>
              <a:t>noviny</a:t>
            </a:r>
            <a:r>
              <a:rPr lang="en-GB" sz="1600" dirty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Internetové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Online knihovny (viz web knihovny) - </a:t>
            </a:r>
            <a:r>
              <a:rPr lang="cs-CZ" sz="1600" dirty="0">
                <a:hlinkClick r:id="rId10"/>
              </a:rPr>
              <a:t>https://ezdroje.muni.cz/</a:t>
            </a:r>
            <a:r>
              <a:rPr lang="cs-CZ" sz="1600" dirty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Stránky</a:t>
            </a:r>
            <a:r>
              <a:rPr lang="en-GB" sz="1600" dirty="0"/>
              <a:t>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cs-CZ" sz="1600" dirty="0">
                <a:hlinkClick r:id="rId11"/>
              </a:rPr>
              <a:t>www.rvp.cz</a:t>
            </a:r>
            <a:r>
              <a:rPr lang="cs-CZ" sz="1600" dirty="0"/>
              <a:t> 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Databáze</a:t>
            </a:r>
            <a:r>
              <a:rPr lang="en-GB" sz="1600" dirty="0"/>
              <a:t> (ERIC, JSTOR</a:t>
            </a:r>
            <a:r>
              <a:rPr lang="cs-CZ" sz="1600" dirty="0"/>
              <a:t>…</a:t>
            </a:r>
            <a:r>
              <a:rPr lang="en-GB" sz="1600" dirty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Svépomocné</a:t>
            </a:r>
            <a:r>
              <a:rPr lang="en-GB" sz="1600" dirty="0"/>
              <a:t> </a:t>
            </a:r>
            <a:r>
              <a:rPr lang="en-GB" sz="1600" dirty="0" err="1"/>
              <a:t>skupiny</a:t>
            </a:r>
            <a:r>
              <a:rPr lang="cs-CZ" sz="1600" dirty="0"/>
              <a:t> </a:t>
            </a:r>
            <a:r>
              <a:rPr lang="cs-CZ" sz="1600" dirty="0">
                <a:hlinkClick r:id="rId12"/>
              </a:rPr>
              <a:t>www.nadani.cz</a:t>
            </a:r>
            <a:r>
              <a:rPr lang="cs-CZ" sz="1600" dirty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084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/>
              <a:t>v rámci výkladu i literatury se střídají perspektivy </a:t>
            </a:r>
          </a:p>
          <a:p>
            <a:pPr lvl="1" eaLnBrk="1" hangingPunct="1"/>
            <a:r>
              <a:rPr lang="cs-CZ" b="1"/>
              <a:t>jedinec</a:t>
            </a:r>
            <a:r>
              <a:rPr lang="cs-CZ"/>
              <a:t> (žák, učitel, rodič - zejména s důrazem na učení, výchovu a vývoj)</a:t>
            </a:r>
          </a:p>
          <a:p>
            <a:pPr lvl="1" eaLnBrk="1" hangingPunct="1"/>
            <a:r>
              <a:rPr lang="cs-CZ" b="1"/>
              <a:t>sociální skupiny</a:t>
            </a:r>
            <a:r>
              <a:rPr lang="cs-CZ"/>
              <a:t>, jejich dynamika a vliv (rodina, školní třída, škola)</a:t>
            </a:r>
          </a:p>
          <a:p>
            <a:pPr lvl="1" eaLnBrk="1" hangingPunct="1"/>
            <a:r>
              <a:rPr lang="cs-CZ" b="1"/>
              <a:t>teorie, metody</a:t>
            </a:r>
            <a:r>
              <a:rPr lang="cs-CZ"/>
              <a:t> ev. intervence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753</TotalTime>
  <Words>4946</Words>
  <Application>Microsoft Office PowerPoint</Application>
  <PresentationFormat>Vlastní</PresentationFormat>
  <Paragraphs>505</Paragraphs>
  <Slides>76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3" baseType="lpstr">
      <vt:lpstr>Arial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 k zakončení kurzu</vt:lpstr>
      <vt:lpstr>Instrukce k posteru </vt:lpstr>
      <vt:lpstr>Literatura</vt:lpstr>
      <vt:lpstr>Doplňující literatura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Prezentace aplikace PowerPoint</vt:lpstr>
      <vt:lpstr>Učitelská profese</vt:lpstr>
      <vt:lpstr>Jaký máte učitelský vzor?</vt:lpstr>
      <vt:lpstr>Učitelská profese 2</vt:lpstr>
      <vt:lpstr>Prezentace aplikace PowerPoint</vt:lpstr>
      <vt:lpstr>Hm.</vt:lpstr>
      <vt:lpstr>Pozor na různé významy pojmu!</vt:lpstr>
      <vt:lpstr>Škola a média</vt:lpstr>
      <vt:lpstr>Pedagogická psychologie</vt:lpstr>
      <vt:lpstr>Změny v přístupech ke školnímu učení (dle Mayer, 1992)</vt:lpstr>
      <vt:lpstr>Změny v oboru v minulém století</vt:lpstr>
      <vt:lpstr>Jak se změnila škola v uplynulých letech?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75</cp:revision>
  <dcterms:modified xsi:type="dcterms:W3CDTF">2023-02-15T08:57:12Z</dcterms:modified>
</cp:coreProperties>
</file>