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9" r:id="rId1"/>
  </p:sldMasterIdLst>
  <p:notesMasterIdLst>
    <p:notesMasterId r:id="rId17"/>
  </p:notesMasterIdLst>
  <p:sldIdLst>
    <p:sldId id="262" r:id="rId2"/>
    <p:sldId id="263" r:id="rId3"/>
    <p:sldId id="276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4" r:id="rId14"/>
    <p:sldId id="273" r:id="rId15"/>
    <p:sldId id="275" r:id="rId16"/>
  </p:sldIdLst>
  <p:sldSz cx="10080625" cy="7559675"/>
  <p:notesSz cx="7099300" cy="10234613"/>
  <p:defaultTextStyle>
    <a:defPPr>
      <a:defRPr lang="en-GB"/>
    </a:defPPr>
    <a:lvl1pPr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28625" indent="-214313"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644525" indent="-214313"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860425" indent="-212725"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076325" indent="-214313"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57">
          <p15:clr>
            <a:srgbClr val="A4A3A4"/>
          </p15:clr>
        </p15:guide>
        <p15:guide id="2" pos="20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72" y="96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7"/>
        <p:guide pos="20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253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982663"/>
            <a:ext cx="4722812" cy="354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098550" y="4868863"/>
            <a:ext cx="4906963" cy="3927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64920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9322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094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6575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4839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2395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293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3415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3521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5841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4094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4272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3016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25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394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52C362-80E0-4A15-8E8C-FB64669520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6211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70143-6083-4254-A0C7-EB7EE0EFFF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735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07CAD97D-BA2D-43BE-9B2D-9281190870E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0381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5D8C4-31E9-467E-A278-6329E1D4D2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067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48D06F47-6779-454C-BB50-522C49D339D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425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43976A-8EBE-4DD2-BDD4-8BB44EDE4B5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49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3902D-FBCB-4792-926D-B8952588B60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36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05D76-5295-4E4E-9445-D76CF1012D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397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437838-8782-4A1A-8DA1-6FC8501000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263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3E8E2-DFD4-433E-975C-2F28821FB7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781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D7532B21-33F6-45DF-AD00-087D10E76F9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104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  <a:endParaRPr lang="en-US" altLang="cs-CZ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defTabSz="449216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defTabSz="449216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1F5E1D2F-47D5-4027-BD09-2A69D5E0545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6" r:id="rId2"/>
    <p:sldLayoutId id="2147483811" r:id="rId3"/>
    <p:sldLayoutId id="2147483812" r:id="rId4"/>
    <p:sldLayoutId id="2147483813" r:id="rId5"/>
    <p:sldLayoutId id="2147483807" r:id="rId6"/>
    <p:sldLayoutId id="2147483814" r:id="rId7"/>
    <p:sldLayoutId id="2147483808" r:id="rId8"/>
    <p:sldLayoutId id="2147483815" r:id="rId9"/>
    <p:sldLayoutId id="2147483809" r:id="rId10"/>
    <p:sldLayoutId id="21474838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ages.pedf.cuni.cz/pedagogika/?attachment_id=1853&amp;edmc=1853" TargetMode="External"/><Relationship Id="rId2" Type="http://schemas.openxmlformats.org/officeDocument/2006/relationships/hyperlink" Target="https://is.muni.cz/auth/osoba/6087?lang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mps.ecn.cz/pd/2004/texty/pdf/gillernova.pdf" TargetMode="External"/><Relationship Id="rId4" Type="http://schemas.openxmlformats.org/officeDocument/2006/relationships/hyperlink" Target="http://pdfknihy.maxzone.eu/books/capek_karel/devatero_pohadek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HbAtezVJ7N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11438" y="4866876"/>
            <a:ext cx="7215187" cy="1507336"/>
          </a:xfrm>
        </p:spPr>
        <p:txBody>
          <a:bodyPr lIns="0" tIns="0" rIns="0" bIns="0" anchor="ctr">
            <a:spAutoFit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5188" algn="l"/>
                <a:tab pos="5790600" algn="l"/>
                <a:tab pos="6514424" algn="l"/>
                <a:tab pos="7236662" algn="l"/>
                <a:tab pos="7960488" algn="l"/>
              </a:tabLst>
              <a:defRPr/>
            </a:pPr>
            <a:r>
              <a:rPr lang="cs-CZ" dirty="0"/>
              <a:t>Pedagogická Psychologie</a:t>
            </a:r>
            <a:endParaRPr lang="en-GB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54313" y="6780213"/>
            <a:ext cx="7056437" cy="446087"/>
          </a:xfrm>
          <a:noFill/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/>
              <a:t>Výchova, výchovný styl</a:t>
            </a:r>
            <a:endParaRPr lang="en-GB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ChangeArrowheads="1"/>
          </p:cNvSpPr>
          <p:nvPr/>
        </p:nvSpPr>
        <p:spPr bwMode="auto">
          <a:xfrm>
            <a:off x="1655763" y="3708400"/>
            <a:ext cx="7056437" cy="36004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Model dvou dimenzí (Eysenck)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19250"/>
            <a:ext cx="8770937" cy="1933575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en-GB" sz="2200" u="sng" dirty="0" err="1"/>
              <a:t>Dimenze</a:t>
            </a:r>
            <a:r>
              <a:rPr lang="en-GB" sz="2200" u="sng" dirty="0"/>
              <a:t> </a:t>
            </a:r>
            <a:r>
              <a:rPr lang="en-GB" sz="2200" u="sng" dirty="0" err="1"/>
              <a:t>emočního</a:t>
            </a:r>
            <a:r>
              <a:rPr lang="en-GB" sz="2200" u="sng" dirty="0"/>
              <a:t> </a:t>
            </a:r>
            <a:r>
              <a:rPr lang="en-GB" sz="2200" u="sng" dirty="0" err="1"/>
              <a:t>vztahu</a:t>
            </a:r>
            <a:r>
              <a:rPr lang="en-GB" sz="2200" u="sng" dirty="0"/>
              <a:t> k </a:t>
            </a:r>
            <a:r>
              <a:rPr lang="en-GB" sz="2200" u="sng" dirty="0" err="1"/>
              <a:t>dítěti</a:t>
            </a:r>
            <a:r>
              <a:rPr lang="en-GB" sz="2200" dirty="0"/>
              <a:t> </a:t>
            </a:r>
            <a:endParaRPr lang="cs-CZ" sz="2200" dirty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en-GB" sz="2000" dirty="0"/>
              <a:t>(</a:t>
            </a:r>
            <a:r>
              <a:rPr lang="en-GB" sz="2000" dirty="0" err="1"/>
              <a:t>láska</a:t>
            </a:r>
            <a:r>
              <a:rPr lang="en-GB" sz="2000" dirty="0"/>
              <a:t>, </a:t>
            </a:r>
            <a:r>
              <a:rPr lang="en-GB" sz="2000" b="1" dirty="0" err="1"/>
              <a:t>kladný</a:t>
            </a:r>
            <a:r>
              <a:rPr lang="en-GB" sz="2000" dirty="0"/>
              <a:t> </a:t>
            </a:r>
            <a:r>
              <a:rPr lang="en-GB" sz="2000" dirty="0" err="1"/>
              <a:t>postoj</a:t>
            </a:r>
            <a:r>
              <a:rPr lang="en-GB" sz="2000" dirty="0"/>
              <a:t> – </a:t>
            </a:r>
            <a:r>
              <a:rPr lang="en-GB" sz="2000" dirty="0" err="1"/>
              <a:t>nepřátelství</a:t>
            </a:r>
            <a:r>
              <a:rPr lang="en-GB" sz="2000" dirty="0"/>
              <a:t>, </a:t>
            </a:r>
            <a:r>
              <a:rPr lang="en-GB" sz="2000" b="1" dirty="0" err="1"/>
              <a:t>záporný</a:t>
            </a:r>
            <a:r>
              <a:rPr lang="en-GB" sz="2000" dirty="0"/>
              <a:t>, </a:t>
            </a:r>
            <a:r>
              <a:rPr lang="en-GB" sz="2000" dirty="0" err="1"/>
              <a:t>chladný</a:t>
            </a:r>
            <a:r>
              <a:rPr lang="en-GB" sz="2000" dirty="0"/>
              <a:t>, </a:t>
            </a:r>
            <a:r>
              <a:rPr lang="en-GB" sz="2000" dirty="0" err="1"/>
              <a:t>zavrhující</a:t>
            </a:r>
            <a:r>
              <a:rPr lang="en-GB" sz="2000" dirty="0"/>
              <a:t>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en-GB" sz="2200" u="sng" dirty="0" err="1"/>
              <a:t>Dimenze</a:t>
            </a:r>
            <a:r>
              <a:rPr lang="en-GB" sz="2200" u="sng" dirty="0"/>
              <a:t> </a:t>
            </a:r>
            <a:r>
              <a:rPr lang="en-GB" sz="2200" u="sng" dirty="0" err="1"/>
              <a:t>řízení</a:t>
            </a:r>
            <a:r>
              <a:rPr lang="en-GB" sz="2200" dirty="0"/>
              <a:t> </a:t>
            </a:r>
            <a:endParaRPr lang="cs-CZ" sz="2200" dirty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en-GB" sz="2000" dirty="0"/>
              <a:t>(</a:t>
            </a:r>
            <a:r>
              <a:rPr lang="en-GB" sz="2000" dirty="0" err="1"/>
              <a:t>autonomie</a:t>
            </a:r>
            <a:r>
              <a:rPr lang="en-GB" sz="2000" dirty="0"/>
              <a:t>, </a:t>
            </a:r>
            <a:r>
              <a:rPr lang="en-GB" sz="2000" dirty="0" err="1"/>
              <a:t>minimální</a:t>
            </a:r>
            <a:r>
              <a:rPr lang="en-GB" sz="2000" dirty="0"/>
              <a:t> </a:t>
            </a:r>
            <a:r>
              <a:rPr lang="en-GB" sz="2000" dirty="0" err="1"/>
              <a:t>řízení</a:t>
            </a:r>
            <a:r>
              <a:rPr lang="en-GB" sz="2000" dirty="0"/>
              <a:t> – </a:t>
            </a:r>
            <a:r>
              <a:rPr lang="en-GB" sz="2000" dirty="0" err="1"/>
              <a:t>přísná</a:t>
            </a:r>
            <a:r>
              <a:rPr lang="en-GB" sz="2000" dirty="0"/>
              <a:t> </a:t>
            </a:r>
            <a:r>
              <a:rPr lang="en-GB" sz="2000" dirty="0" err="1"/>
              <a:t>kontrola</a:t>
            </a:r>
            <a:r>
              <a:rPr lang="en-GB" sz="2000" dirty="0"/>
              <a:t>, </a:t>
            </a:r>
            <a:r>
              <a:rPr lang="en-GB" sz="2000" dirty="0" err="1"/>
              <a:t>maximální</a:t>
            </a:r>
            <a:r>
              <a:rPr lang="en-GB" sz="2000" dirty="0"/>
              <a:t> </a:t>
            </a:r>
            <a:r>
              <a:rPr lang="en-GB" sz="2000" dirty="0" err="1"/>
              <a:t>řízení</a:t>
            </a:r>
            <a:r>
              <a:rPr lang="en-GB" sz="2000" dirty="0"/>
              <a:t>)</a:t>
            </a:r>
            <a:endParaRPr lang="cs-CZ" sz="2000" dirty="0"/>
          </a:p>
          <a:p>
            <a:pPr marL="503237" lvl="1" indent="0" algn="r" eaLnBrk="1" hangingPunct="1">
              <a:buFont typeface="Wingdings 2" panose="05020102010507070707" pitchFamily="18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cs-CZ" sz="2000" i="1" dirty="0"/>
              <a:t>*V obr. Ukazuje původní </a:t>
            </a:r>
            <a:r>
              <a:rPr lang="cs-CZ" sz="2000" i="1" dirty="0" err="1"/>
              <a:t>Lewinovu</a:t>
            </a:r>
            <a:r>
              <a:rPr lang="cs-CZ" sz="2000" i="1" dirty="0"/>
              <a:t> typologii</a:t>
            </a:r>
            <a:endParaRPr lang="en-GB" sz="2000" i="1" dirty="0"/>
          </a:p>
        </p:txBody>
      </p:sp>
      <p:sp>
        <p:nvSpPr>
          <p:cNvPr id="17413" name="Line 4"/>
          <p:cNvSpPr>
            <a:spLocks noChangeShapeType="1"/>
          </p:cNvSpPr>
          <p:nvPr/>
        </p:nvSpPr>
        <p:spPr bwMode="auto">
          <a:xfrm>
            <a:off x="5040313" y="3960813"/>
            <a:ext cx="1587" cy="3059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6" rIns="91430" bIns="45716"/>
          <a:lstStyle/>
          <a:p>
            <a:endParaRPr lang="cs-CZ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2303463" y="5435600"/>
            <a:ext cx="540067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6" rIns="91430" bIns="45716"/>
          <a:lstStyle/>
          <a:p>
            <a:endParaRPr lang="cs-CZ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1979613" y="5594350"/>
            <a:ext cx="1643062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Záporný vztah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6970713" y="5580063"/>
            <a:ext cx="1503362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Kladný vztah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5221288" y="3960813"/>
            <a:ext cx="1336675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Silné řízení</a:t>
            </a:r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5257800" y="6659563"/>
            <a:ext cx="1412875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Slabé řízení</a:t>
            </a: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3419475" y="4192588"/>
            <a:ext cx="1081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 sz="2800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A</a:t>
            </a:r>
            <a:r>
              <a:rPr lang="cs-CZ" altLang="cs-CZ" sz="2800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*</a:t>
            </a:r>
            <a:endParaRPr lang="en-GB" altLang="cs-CZ" sz="2800" b="1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  <p:sp>
        <p:nvSpPr>
          <p:cNvPr id="17420" name="Text Box 11"/>
          <p:cNvSpPr txBox="1">
            <a:spLocks noChangeArrowheads="1"/>
          </p:cNvSpPr>
          <p:nvPr/>
        </p:nvSpPr>
        <p:spPr bwMode="auto">
          <a:xfrm>
            <a:off x="2872581" y="6287785"/>
            <a:ext cx="4464050" cy="502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cs-CZ" altLang="cs-CZ" sz="2800" b="1" dirty="0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L*</a:t>
            </a:r>
            <a:endParaRPr lang="en-GB" altLang="cs-CZ" sz="2800" b="1" dirty="0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5759450" y="5092700"/>
            <a:ext cx="1081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 sz="2800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I</a:t>
            </a:r>
            <a:r>
              <a:rPr lang="cs-CZ" altLang="cs-CZ" sz="2800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*</a:t>
            </a:r>
            <a:endParaRPr lang="en-GB" altLang="cs-CZ" sz="2800" b="1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Model devíti polí (Čáp)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865188" y="2614613"/>
            <a:ext cx="1619250" cy="4500562"/>
          </a:xfrm>
          <a:prstGeom prst="roundRect">
            <a:avLst>
              <a:gd name="adj" fmla="val 97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6" rIns="91430" bIns="45716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665413" y="2614613"/>
            <a:ext cx="2162175" cy="1260475"/>
          </a:xfrm>
          <a:prstGeom prst="roundRect">
            <a:avLst>
              <a:gd name="adj" fmla="val 125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1. tradiční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autokratická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patriarchální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5005388" y="2614613"/>
            <a:ext cx="2160587" cy="1260475"/>
          </a:xfrm>
          <a:prstGeom prst="roundRect">
            <a:avLst>
              <a:gd name="adj" fmla="val 125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2.liberální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s nezájmem o dítě</a:t>
            </a: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7345363" y="2614613"/>
            <a:ext cx="1800225" cy="1260475"/>
          </a:xfrm>
          <a:prstGeom prst="roundRect">
            <a:avLst>
              <a:gd name="adj" fmla="val 125"/>
            </a:avLst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3. nejhorší;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rozporné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s negativním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vztahem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2665413" y="4054475"/>
            <a:ext cx="6480175" cy="900113"/>
          </a:xfrm>
          <a:prstGeom prst="roundRect">
            <a:avLst>
              <a:gd name="adj" fmla="val 176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9. emočně rozporná výchova; jeden z rodičů zavrhující,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druhý extrémně kladný nebo s dítětem v koalici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2665413" y="5133975"/>
            <a:ext cx="1081087" cy="1979613"/>
          </a:xfrm>
          <a:prstGeom prst="roundRect">
            <a:avLst>
              <a:gd name="adj" fmla="val 144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4. přísná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ale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laskavá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výchova</a:t>
            </a: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5005388" y="5133975"/>
            <a:ext cx="2160587" cy="900113"/>
          </a:xfrm>
          <a:prstGeom prst="roundRect">
            <a:avLst>
              <a:gd name="adj" fmla="val 176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6. laskavá výchova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bez pož. a hranic</a:t>
            </a: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5005388" y="6215063"/>
            <a:ext cx="2160587" cy="900112"/>
          </a:xfrm>
          <a:prstGeom prst="roundRect">
            <a:avLst>
              <a:gd name="adj" fmla="val 176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7. kamarádský vztah</a:t>
            </a:r>
            <a:r>
              <a:rPr lang="cs-CZ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dobrovol</a:t>
            </a:r>
            <a:r>
              <a:rPr lang="cs-CZ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né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dodrž.</a:t>
            </a:r>
            <a:r>
              <a:rPr lang="cs-CZ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norem</a:t>
            </a: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7345363" y="5133975"/>
            <a:ext cx="1800225" cy="1979613"/>
          </a:xfrm>
          <a:prstGeom prst="roundRect">
            <a:avLst>
              <a:gd name="adj" fmla="val 88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8. rozporné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řízení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relativně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vyvážené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kladným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emoc. vztahem</a:t>
            </a:r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>
            <a:off x="865188" y="1893888"/>
            <a:ext cx="8280400" cy="539750"/>
          </a:xfrm>
          <a:prstGeom prst="roundRect">
            <a:avLst>
              <a:gd name="adj" fmla="val 292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6" rIns="91430" bIns="45716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223963" y="1908175"/>
            <a:ext cx="773430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 b="1" i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Řízení</a:t>
            </a:r>
            <a:r>
              <a:rPr lang="en-GB" altLang="cs-CZ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		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  silné	       střední		 slabé		</a:t>
            </a:r>
            <a:r>
              <a:rPr lang="cs-CZ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	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rozporné</a:t>
            </a: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3924300" y="5133975"/>
            <a:ext cx="900113" cy="1979613"/>
          </a:xfrm>
          <a:prstGeom prst="roundRect">
            <a:avLst>
              <a:gd name="adj" fmla="val 17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5.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optim.;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poroz.;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přim.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řízení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857250" y="2614613"/>
            <a:ext cx="1682750" cy="432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 b="1" i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Emoční vztah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záporný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záporněkladný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kladný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extrémně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kladný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Roviny uvažování (Čáp)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44513" y="2311400"/>
            <a:ext cx="8780462" cy="4041775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/>
              <a:t>Chování v jednotlivé situaci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/>
              <a:t>Zobecnění na interakci určitého druhu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/>
              <a:t>Jednotlivé komponenty </a:t>
            </a:r>
            <a:r>
              <a:rPr lang="en-GB" altLang="cs-CZ" sz="2400" i="1"/>
              <a:t>(otec, matka, učitel...)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/>
              <a:t>Kombinování – komplexní charakteristika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/>
              <a:t>Kombinací emoc. vztahu – rodina jako celek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/>
              <a:t>Nejobecnější – zařazení do polí</a:t>
            </a:r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endParaRPr lang="en-GB" altLang="cs-CZ" sz="240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/>
              <a:t>Způsob výchovy má širší </a:t>
            </a:r>
            <a:r>
              <a:rPr lang="cs-CZ" altLang="cs-CZ" sz="2400"/>
              <a:t>(</a:t>
            </a:r>
            <a:r>
              <a:rPr lang="en-GB" altLang="cs-CZ" sz="2400"/>
              <a:t>pedagogické, společensko-historické a filozofické</a:t>
            </a:r>
            <a:r>
              <a:rPr lang="cs-CZ" altLang="cs-CZ" sz="2400"/>
              <a:t>)</a:t>
            </a:r>
            <a:r>
              <a:rPr lang="en-GB" altLang="cs-CZ" sz="2400"/>
              <a:t> souvislosti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8928100" y="2266950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0" tIns="45716" rIns="91430" bIns="45716" anchor="ctr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360363" y="1708150"/>
            <a:ext cx="9359900" cy="5851525"/>
          </a:xfrm>
          <a:prstGeom prst="rect">
            <a:avLst/>
          </a:prstGeom>
          <a:solidFill>
            <a:srgbClr val="FFCC99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/>
              <a:t>Dotazník - ukázka</a:t>
            </a:r>
          </a:p>
        </p:txBody>
      </p:sp>
      <p:pic>
        <p:nvPicPr>
          <p:cNvPr id="2048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422400"/>
            <a:ext cx="9286875" cy="14236700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Další souvislosti - např.: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36625" y="1835150"/>
            <a:ext cx="8783638" cy="4037013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Deprivace a subdeprivace</a:t>
            </a:r>
            <a:r>
              <a:rPr lang="cs-CZ" altLang="cs-CZ"/>
              <a:t> </a:t>
            </a:r>
            <a:r>
              <a:rPr lang="cs-CZ" altLang="cs-CZ" i="1"/>
              <a:t>(Matějček)</a:t>
            </a:r>
            <a:endParaRPr lang="en-GB" altLang="cs-CZ" i="1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Attachement</a:t>
            </a:r>
            <a:r>
              <a:rPr lang="cs-CZ" altLang="cs-CZ"/>
              <a:t> </a:t>
            </a:r>
            <a:r>
              <a:rPr lang="cs-CZ" altLang="cs-CZ" i="1"/>
              <a:t>(Bowlby)</a:t>
            </a:r>
            <a:endParaRPr lang="en-GB" altLang="cs-CZ" i="1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Rodičovský postoj (+/-)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Interakce s dítětem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Základní důvěra ke světu </a:t>
            </a:r>
            <a:r>
              <a:rPr lang="en-GB" altLang="cs-CZ" i="1"/>
              <a:t>(Ericson)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Klima ve skupině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Vztah k lidem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Rozšiřující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LACINOVÁ, L.</a:t>
            </a:r>
            <a:r>
              <a:rPr lang="cs-CZ" dirty="0"/>
              <a:t> Příručky o výchově pro rodiče. </a:t>
            </a:r>
            <a:r>
              <a:rPr lang="cs-CZ" i="1" dirty="0"/>
              <a:t>Pedagogika</a:t>
            </a:r>
            <a:r>
              <a:rPr lang="cs-CZ" dirty="0"/>
              <a:t>, Praha: </a:t>
            </a:r>
            <a:r>
              <a:rPr lang="cs-CZ" dirty="0" err="1"/>
              <a:t>PedF</a:t>
            </a:r>
            <a:r>
              <a:rPr lang="cs-CZ" dirty="0"/>
              <a:t> UK, 2004, roč. 54, č. 4, s. 355 - 371. ISSN 0031-3815.  Dostupný z </a:t>
            </a:r>
            <a:r>
              <a:rPr lang="cs-CZ" dirty="0">
                <a:hlinkClick r:id="rId3"/>
              </a:rPr>
              <a:t>http://pages.pedf.cuni.cz/pedagogika/?attachment_id=1853&amp;edmc=1853</a:t>
            </a:r>
            <a:r>
              <a:rPr lang="cs-CZ" dirty="0"/>
              <a:t> </a:t>
            </a:r>
          </a:p>
          <a:p>
            <a:r>
              <a:rPr lang="cs-CZ" dirty="0"/>
              <a:t>Karel Čapek. Devatero pohádek (Loupežnická). </a:t>
            </a:r>
            <a:r>
              <a:rPr lang="cs-CZ" dirty="0">
                <a:hlinkClick r:id="rId4"/>
              </a:rPr>
              <a:t>http://pdfknihy.maxzone.eu/books/capek_karel/devatero_pohadek.pdf</a:t>
            </a:r>
            <a:r>
              <a:rPr lang="cs-CZ" dirty="0"/>
              <a:t> </a:t>
            </a:r>
          </a:p>
          <a:p>
            <a:r>
              <a:rPr lang="cs-CZ" dirty="0" err="1"/>
              <a:t>Gillernová</a:t>
            </a:r>
            <a:r>
              <a:rPr lang="cs-CZ" dirty="0"/>
              <a:t>, I. Způsoby výchovy… </a:t>
            </a:r>
            <a:r>
              <a:rPr lang="cs-CZ" dirty="0">
                <a:hlinkClick r:id="rId5"/>
              </a:rPr>
              <a:t>http://cmps.ecn.cz/pd/2004/texty/pdf/gillernova.pdf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0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Výchova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9443" y="1907629"/>
            <a:ext cx="8821738" cy="5314950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err="1"/>
              <a:t>Záměrné</a:t>
            </a:r>
            <a:r>
              <a:rPr lang="en-GB" altLang="cs-CZ" dirty="0"/>
              <a:t>, </a:t>
            </a:r>
            <a:r>
              <a:rPr lang="en-GB" altLang="cs-CZ" dirty="0" err="1"/>
              <a:t>cílevědomé</a:t>
            </a:r>
            <a:r>
              <a:rPr lang="en-GB" altLang="cs-CZ" dirty="0"/>
              <a:t>, </a:t>
            </a:r>
            <a:r>
              <a:rPr lang="en-GB" altLang="cs-CZ" dirty="0" err="1"/>
              <a:t>směřující</a:t>
            </a:r>
            <a:r>
              <a:rPr lang="en-GB" altLang="cs-CZ" dirty="0"/>
              <a:t> k </a:t>
            </a:r>
            <a:r>
              <a:rPr lang="en-GB" altLang="cs-CZ" dirty="0" err="1"/>
              <a:t>určitému</a:t>
            </a:r>
            <a:r>
              <a:rPr lang="en-GB" altLang="cs-CZ" dirty="0"/>
              <a:t> </a:t>
            </a:r>
            <a:r>
              <a:rPr lang="en-GB" altLang="cs-CZ" dirty="0" err="1"/>
              <a:t>výchovnému</a:t>
            </a:r>
            <a:r>
              <a:rPr lang="en-GB" altLang="cs-CZ" dirty="0"/>
              <a:t> </a:t>
            </a:r>
            <a:r>
              <a:rPr lang="en-GB" altLang="cs-CZ" b="1" dirty="0" err="1"/>
              <a:t>cíli</a:t>
            </a:r>
            <a:r>
              <a:rPr lang="en-GB" altLang="cs-CZ" dirty="0"/>
              <a:t> </a:t>
            </a:r>
            <a:r>
              <a:rPr lang="en-GB" altLang="cs-CZ" i="1" dirty="0"/>
              <a:t>(= </a:t>
            </a:r>
            <a:r>
              <a:rPr lang="en-GB" altLang="cs-CZ" i="1" dirty="0" err="1"/>
              <a:t>rozvinout</a:t>
            </a:r>
            <a:r>
              <a:rPr lang="en-GB" altLang="cs-CZ" i="1" dirty="0"/>
              <a:t> </a:t>
            </a:r>
            <a:r>
              <a:rPr lang="en-GB" altLang="cs-CZ" i="1" dirty="0" err="1"/>
              <a:t>ve</a:t>
            </a:r>
            <a:r>
              <a:rPr lang="en-GB" altLang="cs-CZ" i="1" dirty="0"/>
              <a:t> </a:t>
            </a:r>
            <a:r>
              <a:rPr lang="en-GB" altLang="cs-CZ" i="1" dirty="0" err="1"/>
              <a:t>vychovávaném</a:t>
            </a:r>
            <a:r>
              <a:rPr lang="en-GB" altLang="cs-CZ" i="1" dirty="0"/>
              <a:t> </a:t>
            </a:r>
            <a:r>
              <a:rPr lang="en-GB" altLang="cs-CZ" i="1" dirty="0" err="1"/>
              <a:t>určité</a:t>
            </a:r>
            <a:r>
              <a:rPr lang="en-GB" altLang="cs-CZ" i="1" dirty="0"/>
              <a:t> </a:t>
            </a:r>
            <a:r>
              <a:rPr lang="en-GB" altLang="cs-CZ" i="1" dirty="0" err="1"/>
              <a:t>vlastnosti</a:t>
            </a:r>
            <a:r>
              <a:rPr lang="en-GB" altLang="cs-CZ" i="1" dirty="0"/>
              <a:t>, </a:t>
            </a:r>
            <a:r>
              <a:rPr lang="en-GB" altLang="cs-CZ" i="1" dirty="0" err="1"/>
              <a:t>názory</a:t>
            </a:r>
            <a:r>
              <a:rPr lang="en-GB" altLang="cs-CZ" i="1" dirty="0"/>
              <a:t>, </a:t>
            </a:r>
            <a:r>
              <a:rPr lang="en-GB" altLang="cs-CZ" i="1" dirty="0" err="1"/>
              <a:t>postoje</a:t>
            </a:r>
            <a:r>
              <a:rPr lang="en-GB" altLang="cs-CZ" i="1" dirty="0"/>
              <a:t> </a:t>
            </a:r>
            <a:r>
              <a:rPr lang="en-GB" altLang="cs-CZ" i="1" dirty="0" err="1"/>
              <a:t>i</a:t>
            </a:r>
            <a:r>
              <a:rPr lang="en-GB" altLang="cs-CZ" i="1" dirty="0"/>
              <a:t> </a:t>
            </a:r>
            <a:r>
              <a:rPr lang="en-GB" altLang="cs-CZ" i="1" dirty="0" err="1"/>
              <a:t>hodnotové</a:t>
            </a:r>
            <a:r>
              <a:rPr lang="en-GB" altLang="cs-CZ" i="1" dirty="0"/>
              <a:t> </a:t>
            </a:r>
            <a:r>
              <a:rPr lang="en-GB" altLang="cs-CZ" i="1" dirty="0" err="1"/>
              <a:t>orientace</a:t>
            </a:r>
            <a:r>
              <a:rPr lang="en-GB" altLang="cs-CZ" dirty="0"/>
              <a:t>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err="1"/>
              <a:t>Využívá</a:t>
            </a:r>
            <a:r>
              <a:rPr lang="en-GB" altLang="cs-CZ" dirty="0"/>
              <a:t> </a:t>
            </a:r>
            <a:r>
              <a:rPr lang="en-GB" altLang="cs-CZ" dirty="0" err="1"/>
              <a:t>výchovných</a:t>
            </a:r>
            <a:r>
              <a:rPr lang="en-GB" altLang="cs-CZ" dirty="0"/>
              <a:t> </a:t>
            </a:r>
            <a:r>
              <a:rPr lang="en-GB" altLang="cs-CZ" dirty="0" err="1"/>
              <a:t>prostředků</a:t>
            </a:r>
            <a:r>
              <a:rPr lang="en-GB" altLang="cs-CZ" dirty="0"/>
              <a:t> a </a:t>
            </a:r>
            <a:r>
              <a:rPr lang="en-GB" altLang="cs-CZ" dirty="0" err="1"/>
              <a:t>metod</a:t>
            </a:r>
            <a:r>
              <a:rPr lang="en-GB" altLang="cs-CZ" dirty="0"/>
              <a:t> </a:t>
            </a:r>
            <a:r>
              <a:rPr lang="en-GB" altLang="cs-CZ" dirty="0" err="1"/>
              <a:t>založených</a:t>
            </a:r>
            <a:r>
              <a:rPr lang="en-GB" altLang="cs-CZ" dirty="0"/>
              <a:t> </a:t>
            </a:r>
            <a:r>
              <a:rPr lang="en-GB" altLang="cs-CZ" dirty="0" err="1"/>
              <a:t>na</a:t>
            </a:r>
            <a:r>
              <a:rPr lang="en-GB" altLang="cs-CZ" dirty="0"/>
              <a:t> </a:t>
            </a:r>
            <a:r>
              <a:rPr lang="en-GB" altLang="cs-CZ" b="1" dirty="0" err="1"/>
              <a:t>zkušenosti</a:t>
            </a:r>
            <a:r>
              <a:rPr lang="en-GB" altLang="cs-CZ" b="1" dirty="0"/>
              <a:t>, </a:t>
            </a:r>
            <a:r>
              <a:rPr lang="en-GB" altLang="cs-CZ" b="1" dirty="0" err="1"/>
              <a:t>tradici</a:t>
            </a:r>
            <a:r>
              <a:rPr lang="en-GB" altLang="cs-CZ" b="1" dirty="0"/>
              <a:t> </a:t>
            </a:r>
            <a:r>
              <a:rPr lang="en-GB" altLang="cs-CZ" b="1" dirty="0" err="1"/>
              <a:t>i</a:t>
            </a:r>
            <a:r>
              <a:rPr lang="en-GB" altLang="cs-CZ" b="1" dirty="0"/>
              <a:t> </a:t>
            </a:r>
            <a:r>
              <a:rPr lang="en-GB" altLang="cs-CZ" b="1" dirty="0" err="1"/>
              <a:t>vědeckých</a:t>
            </a:r>
            <a:r>
              <a:rPr lang="en-GB" altLang="cs-CZ" b="1" dirty="0"/>
              <a:t> </a:t>
            </a:r>
            <a:r>
              <a:rPr lang="en-GB" altLang="cs-CZ" b="1" dirty="0" err="1"/>
              <a:t>poznatcích</a:t>
            </a:r>
            <a:endParaRPr lang="en-GB" altLang="cs-CZ" b="1" dirty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b="1" dirty="0" err="1"/>
              <a:t>Vztah</a:t>
            </a:r>
            <a:r>
              <a:rPr lang="en-GB" altLang="cs-CZ" b="1" dirty="0"/>
              <a:t> </a:t>
            </a:r>
            <a:r>
              <a:rPr lang="en-GB" altLang="cs-CZ" b="1" dirty="0" err="1"/>
              <a:t>výchova</a:t>
            </a:r>
            <a:r>
              <a:rPr lang="en-GB" altLang="cs-CZ" b="1" dirty="0"/>
              <a:t> – </a:t>
            </a:r>
            <a:r>
              <a:rPr lang="en-GB" altLang="cs-CZ" b="1" dirty="0" err="1"/>
              <a:t>působení</a:t>
            </a:r>
            <a:r>
              <a:rPr lang="en-GB" altLang="cs-CZ" b="1" dirty="0"/>
              <a:t> </a:t>
            </a:r>
            <a:r>
              <a:rPr lang="en-GB" altLang="cs-CZ" b="1" dirty="0" err="1"/>
              <a:t>prostředí</a:t>
            </a:r>
            <a:r>
              <a:rPr lang="en-GB" altLang="cs-CZ" b="1" dirty="0"/>
              <a:t> </a:t>
            </a:r>
            <a:r>
              <a:rPr lang="cs-CZ" altLang="cs-CZ" b="1" dirty="0"/>
              <a:t> </a:t>
            </a:r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dirty="0"/>
              <a:t>	</a:t>
            </a:r>
            <a:r>
              <a:rPr lang="en-GB" altLang="cs-CZ" dirty="0"/>
              <a:t>je </a:t>
            </a:r>
            <a:r>
              <a:rPr lang="en-GB" altLang="cs-CZ" dirty="0" err="1"/>
              <a:t>nejednoznačný</a:t>
            </a:r>
            <a:r>
              <a:rPr lang="en-GB" altLang="cs-CZ" dirty="0"/>
              <a:t> v </a:t>
            </a:r>
            <a:r>
              <a:rPr lang="en-GB" altLang="cs-CZ" dirty="0" err="1"/>
              <a:t>obou</a:t>
            </a:r>
            <a:r>
              <a:rPr lang="en-GB" altLang="cs-CZ" dirty="0"/>
              <a:t> </a:t>
            </a:r>
            <a:r>
              <a:rPr lang="en-GB" altLang="cs-CZ" dirty="0" err="1"/>
              <a:t>směrech</a:t>
            </a:r>
            <a:r>
              <a:rPr lang="cs-CZ" altLang="cs-CZ" dirty="0"/>
              <a:t> </a:t>
            </a:r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dirty="0"/>
              <a:t>	(</a:t>
            </a:r>
            <a:r>
              <a:rPr lang="cs-CZ" altLang="cs-CZ" dirty="0" err="1"/>
              <a:t>srv</a:t>
            </a:r>
            <a:r>
              <a:rPr lang="cs-CZ" altLang="cs-CZ" dirty="0"/>
              <a:t>. </a:t>
            </a:r>
            <a:r>
              <a:rPr lang="cs-CZ" altLang="cs-CZ" i="1" dirty="0"/>
              <a:t>sociální učení</a:t>
            </a:r>
            <a:r>
              <a:rPr lang="cs-CZ" altLang="cs-CZ" dirty="0"/>
              <a:t>, Bandura)</a:t>
            </a:r>
            <a:endParaRPr lang="en-GB" altLang="cs-CZ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https://www.youtube.com/watch?v=HbAtezVJ7N8</a:t>
            </a:r>
            <a:r>
              <a:rPr lang="cs-CZ" dirty="0"/>
              <a:t> </a:t>
            </a:r>
          </a:p>
        </p:txBody>
      </p:sp>
      <p:pic>
        <p:nvPicPr>
          <p:cNvPr id="1028" name="Picture 4" descr="https://ctfs.ceskatelevize.cz/porady-s3/13532827017-kazda-minuta-zivota/images/karta-filmu.jpg?width=240&amp;height=3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80" y="2632091"/>
            <a:ext cx="2880320" cy="405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022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Současné názory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5042406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err="1"/>
              <a:t>Obousměrný</a:t>
            </a:r>
            <a:r>
              <a:rPr lang="en-GB" altLang="cs-CZ" dirty="0"/>
              <a:t> </a:t>
            </a:r>
            <a:r>
              <a:rPr lang="en-GB" altLang="cs-CZ" dirty="0" err="1"/>
              <a:t>proces</a:t>
            </a:r>
            <a:r>
              <a:rPr lang="en-GB" altLang="cs-CZ" dirty="0"/>
              <a:t> </a:t>
            </a:r>
            <a:endParaRPr lang="cs-CZ" altLang="cs-CZ" dirty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/>
              <a:t>(</a:t>
            </a:r>
            <a:r>
              <a:rPr lang="en-GB" altLang="cs-CZ" i="1" dirty="0" err="1"/>
              <a:t>vztah</a:t>
            </a:r>
            <a:r>
              <a:rPr lang="en-GB" altLang="cs-CZ" i="1" dirty="0"/>
              <a:t> </a:t>
            </a:r>
            <a:r>
              <a:rPr lang="en-GB" altLang="cs-CZ" i="1" dirty="0" err="1"/>
              <a:t>vychovavájící</a:t>
            </a:r>
            <a:r>
              <a:rPr lang="en-GB" altLang="cs-CZ" i="1" dirty="0"/>
              <a:t> – </a:t>
            </a:r>
            <a:r>
              <a:rPr lang="en-GB" altLang="cs-CZ" i="1" dirty="0" err="1"/>
              <a:t>vychovávaný</a:t>
            </a:r>
            <a:r>
              <a:rPr lang="en-GB" altLang="cs-CZ" i="1" dirty="0"/>
              <a:t>; </a:t>
            </a:r>
            <a:r>
              <a:rPr lang="en-GB" altLang="cs-CZ" i="1" dirty="0" err="1"/>
              <a:t>problematika</a:t>
            </a:r>
            <a:r>
              <a:rPr lang="en-GB" altLang="cs-CZ" i="1" dirty="0"/>
              <a:t> </a:t>
            </a:r>
            <a:r>
              <a:rPr lang="en-GB" altLang="cs-CZ" i="1" dirty="0" err="1"/>
              <a:t>očekávání</a:t>
            </a:r>
            <a:r>
              <a:rPr lang="en-GB" altLang="cs-CZ" dirty="0"/>
              <a:t>); </a:t>
            </a:r>
            <a:endParaRPr lang="cs-CZ" altLang="cs-CZ" dirty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err="1"/>
              <a:t>př</a:t>
            </a:r>
            <a:r>
              <a:rPr lang="en-GB" altLang="cs-CZ" dirty="0"/>
              <a:t>. </a:t>
            </a:r>
            <a:r>
              <a:rPr lang="cs-CZ" altLang="cs-CZ" dirty="0"/>
              <a:t>t</a:t>
            </a:r>
            <a:r>
              <a:rPr lang="en-GB" altLang="cs-CZ" dirty="0" err="1"/>
              <a:t>éma</a:t>
            </a:r>
            <a:r>
              <a:rPr lang="en-GB" altLang="cs-CZ" dirty="0"/>
              <a:t> </a:t>
            </a:r>
            <a:r>
              <a:rPr lang="en-GB" altLang="cs-CZ" dirty="0" err="1"/>
              <a:t>retroaktivní</a:t>
            </a:r>
            <a:r>
              <a:rPr lang="en-GB" altLang="cs-CZ" dirty="0"/>
              <a:t> </a:t>
            </a:r>
            <a:r>
              <a:rPr lang="en-GB" altLang="cs-CZ" dirty="0" err="1"/>
              <a:t>výchova</a:t>
            </a:r>
            <a:r>
              <a:rPr lang="en-GB" altLang="cs-CZ" dirty="0"/>
              <a:t> (= </a:t>
            </a:r>
            <a:r>
              <a:rPr lang="en-GB" altLang="cs-CZ" dirty="0" err="1"/>
              <a:t>působení</a:t>
            </a:r>
            <a:r>
              <a:rPr lang="en-GB" altLang="cs-CZ" dirty="0"/>
              <a:t> </a:t>
            </a:r>
            <a:r>
              <a:rPr lang="en-GB" altLang="cs-CZ" dirty="0" err="1"/>
              <a:t>dětí</a:t>
            </a:r>
            <a:r>
              <a:rPr lang="en-GB" altLang="cs-CZ" dirty="0"/>
              <a:t> </a:t>
            </a:r>
            <a:r>
              <a:rPr lang="en-GB" altLang="cs-CZ" dirty="0" err="1"/>
              <a:t>na</a:t>
            </a:r>
            <a:r>
              <a:rPr lang="en-GB" altLang="cs-CZ" dirty="0"/>
              <a:t> </a:t>
            </a:r>
            <a:r>
              <a:rPr lang="en-GB" altLang="cs-CZ" dirty="0" err="1"/>
              <a:t>rodiče</a:t>
            </a:r>
            <a:r>
              <a:rPr lang="en-GB" altLang="cs-CZ" dirty="0"/>
              <a:t>)</a:t>
            </a:r>
            <a:endParaRPr lang="cs-CZ" altLang="cs-CZ" dirty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dirty="0"/>
              <a:t>„Portálové matky“ – snaha o evidence </a:t>
            </a:r>
            <a:r>
              <a:rPr lang="cs-CZ" altLang="cs-CZ" dirty="0" err="1"/>
              <a:t>based</a:t>
            </a:r>
            <a:r>
              <a:rPr lang="cs-CZ" altLang="cs-CZ" dirty="0"/>
              <a:t> přístup, který může být v důsledku neurotizující a problémový</a:t>
            </a:r>
            <a:endParaRPr lang="en-GB" altLang="cs-CZ" dirty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dirty="0"/>
              <a:t>„</a:t>
            </a:r>
            <a:r>
              <a:rPr lang="en-GB" altLang="cs-CZ" dirty="0" err="1"/>
              <a:t>Aktuá</a:t>
            </a:r>
            <a:r>
              <a:rPr lang="cs-CZ" altLang="cs-CZ" dirty="0"/>
              <a:t>l</a:t>
            </a:r>
            <a:r>
              <a:rPr lang="en-GB" altLang="cs-CZ" dirty="0" err="1"/>
              <a:t>ní</a:t>
            </a:r>
            <a:r>
              <a:rPr lang="en-GB" altLang="cs-CZ" dirty="0"/>
              <a:t> </a:t>
            </a:r>
            <a:r>
              <a:rPr lang="en-GB" altLang="cs-CZ" dirty="0" err="1"/>
              <a:t>otázky</a:t>
            </a:r>
            <a:r>
              <a:rPr lang="cs-CZ" altLang="cs-CZ" dirty="0"/>
              <a:t>“</a:t>
            </a:r>
            <a:r>
              <a:rPr lang="en-GB" altLang="cs-CZ" dirty="0"/>
              <a:t> </a:t>
            </a:r>
            <a:endParaRPr lang="cs-CZ" altLang="cs-CZ" dirty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i="1" dirty="0" err="1"/>
              <a:t>relativizace</a:t>
            </a:r>
            <a:r>
              <a:rPr lang="en-GB" altLang="cs-CZ" i="1" dirty="0"/>
              <a:t> </a:t>
            </a:r>
            <a:r>
              <a:rPr lang="en-GB" altLang="cs-CZ" i="1" dirty="0" err="1"/>
              <a:t>autorit</a:t>
            </a:r>
            <a:r>
              <a:rPr lang="en-GB" altLang="cs-CZ" i="1" dirty="0"/>
              <a:t>, </a:t>
            </a:r>
            <a:endParaRPr lang="cs-CZ" altLang="cs-CZ" i="1" dirty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i="1" dirty="0" err="1"/>
              <a:t>problémové</a:t>
            </a:r>
            <a:r>
              <a:rPr lang="en-GB" altLang="cs-CZ" i="1" dirty="0"/>
              <a:t> </a:t>
            </a:r>
            <a:r>
              <a:rPr lang="en-GB" altLang="cs-CZ" i="1" dirty="0" err="1"/>
              <a:t>chování</a:t>
            </a:r>
            <a:r>
              <a:rPr lang="en-GB" altLang="cs-CZ" dirty="0"/>
              <a:t> at</a:t>
            </a:r>
            <a:r>
              <a:rPr lang="cs-CZ" altLang="cs-CZ" dirty="0"/>
              <a:t>p</a:t>
            </a:r>
            <a:r>
              <a:rPr lang="en-GB" altLang="cs-CZ" dirty="0"/>
              <a:t>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Řešené otázky - např.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8821738" cy="4776787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Jaké jsou účinky dílčích prostředků a metod?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Jaké jsou účinky odměn a trestů?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Jak ovl. vztahy účinek odměn a trestů?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Za jakých podmínek funguje persuaze?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Jak funguje účinek sociálních modelů?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Jaký účinek mají různé druhy činností?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Lze formulovat obecnější modely výchovy?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Jak pozitivně ovlivňovat osobnost?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Hlavní témata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609012" cy="5519738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dirty="0" err="1"/>
              <a:t>Vztah</a:t>
            </a:r>
            <a:r>
              <a:rPr lang="en-GB" altLang="cs-CZ" sz="2800" dirty="0"/>
              <a:t> </a:t>
            </a:r>
            <a:r>
              <a:rPr lang="en-GB" altLang="cs-CZ" sz="2800" dirty="0" err="1"/>
              <a:t>mezi</a:t>
            </a:r>
            <a:r>
              <a:rPr lang="en-GB" altLang="cs-CZ" sz="2800" dirty="0"/>
              <a:t> </a:t>
            </a:r>
            <a:r>
              <a:rPr lang="en-GB" altLang="cs-CZ" sz="2800" dirty="0" err="1"/>
              <a:t>vychovávajícím</a:t>
            </a:r>
            <a:r>
              <a:rPr lang="en-GB" altLang="cs-CZ" sz="2800" dirty="0"/>
              <a:t> a </a:t>
            </a:r>
            <a:r>
              <a:rPr lang="en-GB" altLang="cs-CZ" sz="2800" dirty="0" err="1"/>
              <a:t>vychovávaným</a:t>
            </a:r>
            <a:endParaRPr lang="en-GB" altLang="cs-CZ" sz="2800" dirty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500" i="1" dirty="0" err="1"/>
              <a:t>Pedagogický</a:t>
            </a:r>
            <a:r>
              <a:rPr lang="en-GB" altLang="cs-CZ" sz="2500" i="1" dirty="0"/>
              <a:t> takt, UPV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dirty="0" err="1"/>
              <a:t>Kladení</a:t>
            </a:r>
            <a:r>
              <a:rPr lang="en-GB" altLang="cs-CZ" sz="2800" dirty="0"/>
              <a:t> </a:t>
            </a:r>
            <a:r>
              <a:rPr lang="en-GB" altLang="cs-CZ" sz="2800" dirty="0" err="1"/>
              <a:t>požadavků</a:t>
            </a:r>
            <a:r>
              <a:rPr lang="en-GB" altLang="cs-CZ" sz="2800" dirty="0"/>
              <a:t> a </a:t>
            </a:r>
            <a:r>
              <a:rPr lang="en-GB" altLang="cs-CZ" sz="2800" dirty="0" err="1"/>
              <a:t>kontrola</a:t>
            </a:r>
            <a:r>
              <a:rPr lang="en-GB" altLang="cs-CZ" sz="2800" dirty="0"/>
              <a:t> </a:t>
            </a:r>
            <a:r>
              <a:rPr lang="en-GB" altLang="cs-CZ" sz="2800" dirty="0" err="1"/>
              <a:t>jejich</a:t>
            </a:r>
            <a:r>
              <a:rPr lang="en-GB" altLang="cs-CZ" sz="2800" dirty="0"/>
              <a:t> </a:t>
            </a:r>
            <a:r>
              <a:rPr lang="en-GB" altLang="cs-CZ" sz="2800" dirty="0" err="1"/>
              <a:t>plnění</a:t>
            </a:r>
            <a:endParaRPr lang="en-GB" altLang="cs-CZ" sz="2800" dirty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500" i="1" dirty="0" err="1"/>
              <a:t>Přiměřenost</a:t>
            </a:r>
            <a:r>
              <a:rPr lang="en-GB" altLang="cs-CZ" sz="2500" i="1" dirty="0"/>
              <a:t>, </a:t>
            </a:r>
            <a:r>
              <a:rPr lang="en-GB" altLang="cs-CZ" sz="2500" i="1" dirty="0" err="1"/>
              <a:t>pravidelnost</a:t>
            </a:r>
            <a:endParaRPr lang="en-GB" altLang="cs-CZ" sz="2500" i="1" dirty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dirty="0" err="1"/>
              <a:t>Odměny</a:t>
            </a:r>
            <a:r>
              <a:rPr lang="en-GB" altLang="cs-CZ" sz="2800" dirty="0"/>
              <a:t>, </a:t>
            </a:r>
            <a:r>
              <a:rPr lang="en-GB" altLang="cs-CZ" sz="2800" dirty="0" err="1"/>
              <a:t>tresty</a:t>
            </a:r>
            <a:r>
              <a:rPr lang="en-GB" altLang="cs-CZ" sz="2800" dirty="0"/>
              <a:t>, </a:t>
            </a:r>
            <a:r>
              <a:rPr lang="en-GB" altLang="cs-CZ" sz="2800" dirty="0" err="1"/>
              <a:t>povzbuzení</a:t>
            </a:r>
            <a:r>
              <a:rPr lang="en-GB" altLang="cs-CZ" sz="2800" dirty="0"/>
              <a:t> </a:t>
            </a:r>
            <a:r>
              <a:rPr lang="en-GB" altLang="cs-CZ" sz="2800" i="1" dirty="0"/>
              <a:t>(</a:t>
            </a:r>
            <a:r>
              <a:rPr lang="en-GB" altLang="cs-CZ" sz="2800" i="1" dirty="0" err="1"/>
              <a:t>trest</a:t>
            </a:r>
            <a:r>
              <a:rPr lang="en-GB" altLang="cs-CZ" sz="2800" i="1" dirty="0"/>
              <a:t> </a:t>
            </a:r>
            <a:r>
              <a:rPr lang="en-GB" altLang="cs-CZ" sz="2800" i="1" dirty="0" err="1"/>
              <a:t>omezuje</a:t>
            </a:r>
            <a:r>
              <a:rPr lang="en-GB" altLang="cs-CZ" sz="2800" i="1" dirty="0"/>
              <a:t>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dirty="0" err="1"/>
              <a:t>Slovní</a:t>
            </a:r>
            <a:r>
              <a:rPr lang="en-GB" altLang="cs-CZ" sz="2800" dirty="0"/>
              <a:t> </a:t>
            </a:r>
            <a:r>
              <a:rPr lang="en-GB" altLang="cs-CZ" sz="2800" dirty="0" err="1"/>
              <a:t>působení</a:t>
            </a:r>
            <a:endParaRPr lang="en-GB" altLang="cs-CZ" sz="2800" dirty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dirty="0" err="1"/>
              <a:t>Osobní</a:t>
            </a:r>
            <a:r>
              <a:rPr lang="en-GB" altLang="cs-CZ" sz="2800" dirty="0"/>
              <a:t> </a:t>
            </a:r>
            <a:r>
              <a:rPr lang="en-GB" altLang="cs-CZ" sz="2800" dirty="0" err="1"/>
              <a:t>příklad</a:t>
            </a:r>
            <a:r>
              <a:rPr lang="en-GB" altLang="cs-CZ" sz="2800" dirty="0"/>
              <a:t>, </a:t>
            </a:r>
            <a:r>
              <a:rPr lang="en-GB" altLang="cs-CZ" sz="2800" dirty="0" err="1"/>
              <a:t>sociální</a:t>
            </a:r>
            <a:r>
              <a:rPr lang="en-GB" altLang="cs-CZ" sz="2800" dirty="0"/>
              <a:t> </a:t>
            </a:r>
            <a:r>
              <a:rPr lang="en-GB" altLang="cs-CZ" sz="2800" dirty="0" err="1"/>
              <a:t>vzor</a:t>
            </a:r>
            <a:endParaRPr lang="en-GB" altLang="cs-CZ" sz="2800" dirty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dirty="0" err="1"/>
              <a:t>Sociální</a:t>
            </a:r>
            <a:r>
              <a:rPr lang="en-GB" altLang="cs-CZ" sz="2800" dirty="0"/>
              <a:t> </a:t>
            </a:r>
            <a:r>
              <a:rPr lang="en-GB" altLang="cs-CZ" sz="2800" dirty="0" err="1"/>
              <a:t>skupiny</a:t>
            </a:r>
            <a:r>
              <a:rPr lang="en-GB" altLang="cs-CZ" sz="2800" dirty="0"/>
              <a:t> </a:t>
            </a:r>
            <a:r>
              <a:rPr lang="en-GB" altLang="cs-CZ" sz="2800" i="1" dirty="0"/>
              <a:t>(</a:t>
            </a:r>
            <a:r>
              <a:rPr lang="en-GB" altLang="cs-CZ" sz="2800" i="1" dirty="0" err="1"/>
              <a:t>sourozenci</a:t>
            </a:r>
            <a:r>
              <a:rPr lang="en-GB" altLang="cs-CZ" sz="2800" i="1" dirty="0"/>
              <a:t>, </a:t>
            </a:r>
            <a:r>
              <a:rPr lang="en-GB" altLang="cs-CZ" sz="2800" i="1" dirty="0" err="1"/>
              <a:t>vrstevníci</a:t>
            </a:r>
            <a:r>
              <a:rPr lang="en-GB" altLang="cs-CZ" sz="2800" i="1" dirty="0"/>
              <a:t>...)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dirty="0" err="1"/>
              <a:t>Výchova</a:t>
            </a:r>
            <a:r>
              <a:rPr lang="en-GB" altLang="cs-CZ" sz="2800" dirty="0"/>
              <a:t> a </a:t>
            </a:r>
            <a:r>
              <a:rPr lang="en-GB" altLang="cs-CZ" sz="2800" dirty="0" err="1"/>
              <a:t>činnost</a:t>
            </a:r>
            <a:r>
              <a:rPr lang="en-GB" altLang="cs-CZ" sz="2800" dirty="0"/>
              <a:t> </a:t>
            </a:r>
            <a:r>
              <a:rPr lang="en-GB" altLang="cs-CZ" sz="2800" i="1" dirty="0"/>
              <a:t>(</a:t>
            </a:r>
            <a:r>
              <a:rPr lang="en-GB" altLang="cs-CZ" sz="2800" i="1" dirty="0" err="1"/>
              <a:t>hra</a:t>
            </a:r>
            <a:r>
              <a:rPr lang="en-GB" altLang="cs-CZ" sz="2800" i="1" dirty="0"/>
              <a:t>, </a:t>
            </a:r>
            <a:r>
              <a:rPr lang="en-GB" altLang="cs-CZ" sz="2800" i="1" dirty="0" err="1"/>
              <a:t>výuka</a:t>
            </a:r>
            <a:r>
              <a:rPr lang="en-GB" altLang="cs-CZ" sz="2800" i="1" dirty="0"/>
              <a:t>, </a:t>
            </a:r>
            <a:r>
              <a:rPr lang="en-GB" altLang="cs-CZ" sz="2800" i="1" dirty="0" err="1"/>
              <a:t>práce</a:t>
            </a:r>
            <a:r>
              <a:rPr lang="en-GB" altLang="cs-CZ" sz="2800" i="1" dirty="0"/>
              <a:t>, </a:t>
            </a:r>
            <a:r>
              <a:rPr lang="en-GB" altLang="cs-CZ" sz="2800" i="1" dirty="0" err="1"/>
              <a:t>volnočasové</a:t>
            </a:r>
            <a:r>
              <a:rPr lang="en-GB" altLang="cs-CZ" sz="2800" i="1" dirty="0"/>
              <a:t> </a:t>
            </a:r>
            <a:r>
              <a:rPr lang="en-GB" altLang="cs-CZ" sz="2800" i="1" dirty="0" err="1"/>
              <a:t>aktivity</a:t>
            </a:r>
            <a:r>
              <a:rPr lang="en-GB" altLang="cs-CZ" sz="2800" i="1" dirty="0"/>
              <a:t>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dirty="0" err="1"/>
              <a:t>Sebevýchova</a:t>
            </a:r>
            <a:r>
              <a:rPr lang="en-GB" altLang="cs-CZ" sz="2800" dirty="0"/>
              <a:t>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92163" y="658813"/>
            <a:ext cx="8404225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Podmínky ovlivňující styl výchovy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929687" cy="3348038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err="1"/>
              <a:t>Vlastnosti</a:t>
            </a:r>
            <a:r>
              <a:rPr lang="en-GB" altLang="cs-CZ" dirty="0"/>
              <a:t> a </a:t>
            </a:r>
            <a:r>
              <a:rPr lang="en-GB" altLang="cs-CZ" dirty="0" err="1"/>
              <a:t>zkušenosti</a:t>
            </a:r>
            <a:r>
              <a:rPr lang="en-GB" altLang="cs-CZ" dirty="0"/>
              <a:t> </a:t>
            </a:r>
            <a:r>
              <a:rPr lang="en-GB" altLang="cs-CZ" dirty="0" err="1"/>
              <a:t>vychovatelů</a:t>
            </a:r>
            <a:endParaRPr lang="en-GB" altLang="cs-CZ" dirty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err="1"/>
              <a:t>Vzájemné</a:t>
            </a:r>
            <a:r>
              <a:rPr lang="en-GB" altLang="cs-CZ" dirty="0"/>
              <a:t> </a:t>
            </a:r>
            <a:r>
              <a:rPr lang="en-GB" altLang="cs-CZ" dirty="0" err="1"/>
              <a:t>vztahy</a:t>
            </a:r>
            <a:r>
              <a:rPr lang="en-GB" altLang="cs-CZ" dirty="0"/>
              <a:t> a </a:t>
            </a:r>
            <a:r>
              <a:rPr lang="en-GB" altLang="cs-CZ" dirty="0" err="1"/>
              <a:t>interakce</a:t>
            </a:r>
            <a:r>
              <a:rPr lang="en-GB" altLang="cs-CZ" dirty="0"/>
              <a:t> </a:t>
            </a:r>
            <a:r>
              <a:rPr lang="en-GB" altLang="cs-CZ" dirty="0" err="1"/>
              <a:t>mezi</a:t>
            </a:r>
            <a:r>
              <a:rPr lang="en-GB" altLang="cs-CZ" dirty="0"/>
              <a:t> </a:t>
            </a:r>
            <a:r>
              <a:rPr lang="en-GB" altLang="cs-CZ" dirty="0" err="1"/>
              <a:t>vychovávajícím</a:t>
            </a:r>
            <a:r>
              <a:rPr lang="en-GB" altLang="cs-CZ" dirty="0"/>
              <a:t> a </a:t>
            </a:r>
            <a:r>
              <a:rPr lang="en-GB" altLang="cs-CZ" dirty="0" err="1"/>
              <a:t>vychovávaným</a:t>
            </a:r>
            <a:endParaRPr lang="en-GB" altLang="cs-CZ" dirty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err="1"/>
              <a:t>Vlastnosti</a:t>
            </a:r>
            <a:r>
              <a:rPr lang="en-GB" altLang="cs-CZ" dirty="0"/>
              <a:t> a </a:t>
            </a:r>
            <a:r>
              <a:rPr lang="en-GB" altLang="cs-CZ" dirty="0" err="1"/>
              <a:t>zkušenosti</a:t>
            </a:r>
            <a:r>
              <a:rPr lang="en-GB" altLang="cs-CZ" dirty="0"/>
              <a:t> </a:t>
            </a:r>
            <a:r>
              <a:rPr lang="en-GB" altLang="cs-CZ" dirty="0" err="1"/>
              <a:t>vychovávaných</a:t>
            </a:r>
            <a:endParaRPr lang="en-GB" altLang="cs-CZ" dirty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err="1"/>
              <a:t>Události</a:t>
            </a:r>
            <a:r>
              <a:rPr lang="en-GB" altLang="cs-CZ" dirty="0"/>
              <a:t> a </a:t>
            </a:r>
            <a:r>
              <a:rPr lang="en-GB" altLang="cs-CZ" dirty="0" err="1"/>
              <a:t>změny</a:t>
            </a:r>
            <a:r>
              <a:rPr lang="en-GB" altLang="cs-CZ" dirty="0"/>
              <a:t> v </a:t>
            </a:r>
            <a:r>
              <a:rPr lang="en-GB" altLang="cs-CZ" dirty="0" err="1"/>
              <a:t>nejbližším</a:t>
            </a:r>
            <a:r>
              <a:rPr lang="en-GB" altLang="cs-CZ" dirty="0"/>
              <a:t> </a:t>
            </a:r>
            <a:r>
              <a:rPr lang="en-GB" altLang="cs-CZ" dirty="0" err="1"/>
              <a:t>okolí</a:t>
            </a:r>
            <a:r>
              <a:rPr lang="en-GB" altLang="cs-CZ" dirty="0"/>
              <a:t> </a:t>
            </a:r>
            <a:r>
              <a:rPr lang="en-GB" altLang="cs-CZ" dirty="0" err="1"/>
              <a:t>dítěte</a:t>
            </a:r>
            <a:endParaRPr lang="en-GB" altLang="cs-CZ" dirty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err="1"/>
              <a:t>Sociokulturní</a:t>
            </a:r>
            <a:r>
              <a:rPr lang="en-GB" altLang="cs-CZ" dirty="0"/>
              <a:t> </a:t>
            </a:r>
            <a:r>
              <a:rPr lang="en-GB" altLang="cs-CZ" dirty="0" err="1"/>
              <a:t>podmínky</a:t>
            </a:r>
            <a:endParaRPr lang="en-GB" altLang="cs-CZ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Styl výchovy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770937" cy="4770438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z="2400"/>
              <a:t>z</a:t>
            </a:r>
            <a:r>
              <a:rPr lang="en-GB" altLang="cs-CZ" sz="2400"/>
              <a:t>námý též </a:t>
            </a:r>
            <a:r>
              <a:rPr lang="cs-CZ" altLang="cs-CZ" sz="2400"/>
              <a:t>i </a:t>
            </a:r>
            <a:r>
              <a:rPr lang="en-GB" altLang="cs-CZ" sz="2400"/>
              <a:t>jako </a:t>
            </a:r>
            <a:r>
              <a:rPr lang="en-GB" altLang="cs-CZ" sz="2400" b="1" i="1"/>
              <a:t>způsob výchovy</a:t>
            </a:r>
            <a:r>
              <a:rPr lang="en-GB" altLang="cs-CZ" sz="2400"/>
              <a:t> </a:t>
            </a:r>
            <a:endParaRPr lang="cs-CZ" altLang="cs-CZ" sz="240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z="2400"/>
              <a:t>j</a:t>
            </a:r>
            <a:r>
              <a:rPr lang="en-GB" altLang="cs-CZ" sz="2400"/>
              <a:t>e určující pro preferenci výchovných prostředků a projevuje se i v reakcích dítěte na ně</a:t>
            </a:r>
            <a:endParaRPr lang="cs-CZ" altLang="cs-CZ" sz="240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/>
              <a:t>zdůraznění významných částí </a:t>
            </a:r>
            <a:r>
              <a:rPr lang="cs-CZ" altLang="cs-CZ" sz="2400"/>
              <a:t>v. </a:t>
            </a:r>
            <a:r>
              <a:rPr lang="en-GB" altLang="cs-CZ" sz="2400"/>
              <a:t>procesu:</a:t>
            </a:r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100"/>
              <a:t>Emoční vztahy</a:t>
            </a:r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100"/>
              <a:t>Způsob komunikace</a:t>
            </a:r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100"/>
              <a:t>Velikost požadavků, způsob jejich kladení a kontroly</a:t>
            </a:r>
            <a:endParaRPr lang="cs-CZ" altLang="cs-CZ" sz="2100"/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endParaRPr lang="cs-CZ" altLang="cs-CZ" sz="2400" b="1"/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z="2400" b="1"/>
              <a:t>Autoři (velmi redukovaný výběr ;)</a:t>
            </a:r>
            <a:endParaRPr lang="en-GB" altLang="cs-CZ" sz="2400" b="1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b="1"/>
              <a:t>K. Lewin</a:t>
            </a:r>
            <a:r>
              <a:rPr lang="en-GB" altLang="cs-CZ" sz="2400"/>
              <a:t>, E.S. Schaeter, </a:t>
            </a:r>
            <a:r>
              <a:rPr lang="en-GB" altLang="cs-CZ" sz="2400" b="1"/>
              <a:t>H.J. Eysenck</a:t>
            </a:r>
            <a:r>
              <a:rPr lang="en-GB" altLang="cs-CZ" sz="2400"/>
              <a:t> (…)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b="1"/>
              <a:t>J. Čáp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/>
              <a:t>Tradiční dělení (Lewin)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1636713"/>
            <a:ext cx="9239250" cy="4600575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b="1"/>
              <a:t>Autokratické</a:t>
            </a:r>
            <a:r>
              <a:rPr lang="en-GB" altLang="cs-CZ" sz="2800"/>
              <a:t> (</a:t>
            </a:r>
            <a:r>
              <a:rPr lang="en-GB" altLang="cs-CZ" sz="2800" i="1"/>
              <a:t>autoritativní, dominantní vedení</a:t>
            </a:r>
            <a:r>
              <a:rPr lang="cs-CZ" altLang="cs-CZ" sz="2800"/>
              <a:t>)</a:t>
            </a:r>
            <a:endParaRPr lang="en-GB" altLang="cs-CZ" sz="2800"/>
          </a:p>
          <a:p>
            <a:pPr marL="860425" lvl="1" indent="-357188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/>
              <a:t>Silné řízení, tresty, ignorování potřeb vychovávaných, determinace zkušeností úsudky a rozhodnutími vych., málo prostoru pro samostatnost a iniciativu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b="1"/>
              <a:t>Slabé vedení</a:t>
            </a:r>
            <a:r>
              <a:rPr lang="en-GB" altLang="cs-CZ" sz="2800"/>
              <a:t> (</a:t>
            </a:r>
            <a:r>
              <a:rPr lang="en-GB" altLang="cs-CZ" sz="2800" i="1"/>
              <a:t>liberální vedení, výchova</a:t>
            </a:r>
            <a:r>
              <a:rPr lang="en-GB" altLang="cs-CZ" sz="2800"/>
              <a:t>)</a:t>
            </a:r>
          </a:p>
          <a:p>
            <a:pPr marL="860425" lvl="1" indent="-357188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/>
              <a:t>Minimální řízení, absence vedení, kontroly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b="1"/>
              <a:t>Sociálně integrační</a:t>
            </a:r>
            <a:r>
              <a:rPr lang="en-GB" altLang="cs-CZ" sz="2800"/>
              <a:t> (</a:t>
            </a:r>
            <a:r>
              <a:rPr lang="en-GB" altLang="cs-CZ" sz="2800" i="1"/>
              <a:t>integrativní, demokratické</a:t>
            </a:r>
            <a:r>
              <a:rPr lang="en-GB" altLang="cs-CZ" sz="2800"/>
              <a:t>)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endParaRPr lang="cs-CZ" altLang="cs-CZ" sz="2800" i="1"/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i="1"/>
              <a:t>Velká redukce; pozor na vymezení!!!</a:t>
            </a:r>
            <a:endParaRPr lang="cs-CZ" altLang="cs-CZ" sz="2800" i="1"/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z="2400" i="1"/>
              <a:t>Původní studie vycházela z prostředí pruských kadetních škol („trochu jiná míra autoritativního vedení…“)</a:t>
            </a:r>
            <a:endParaRPr lang="en-GB" altLang="cs-CZ" sz="2400" i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298</TotalTime>
  <Words>806</Words>
  <Application>Microsoft Office PowerPoint</Application>
  <PresentationFormat>Vlastní</PresentationFormat>
  <Paragraphs>146</Paragraphs>
  <Slides>15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Výchova</vt:lpstr>
      <vt:lpstr>Aktuální téma</vt:lpstr>
      <vt:lpstr>Současné názory</vt:lpstr>
      <vt:lpstr>Řešené otázky - např.</vt:lpstr>
      <vt:lpstr>Hlavní témata</vt:lpstr>
      <vt:lpstr>Podmínky ovlivňující styl výchovy</vt:lpstr>
      <vt:lpstr>Styl výchovy</vt:lpstr>
      <vt:lpstr>Tradiční dělení (Lewin)</vt:lpstr>
      <vt:lpstr>Model dvou dimenzí (Eysenck)</vt:lpstr>
      <vt:lpstr>Model devíti polí (Čáp)</vt:lpstr>
      <vt:lpstr>Roviny uvažování (Čáp)</vt:lpstr>
      <vt:lpstr>Dotazník - ukázka</vt:lpstr>
      <vt:lpstr>Další souvislosti - např.:</vt:lpstr>
      <vt:lpstr>Rozšiřující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37</cp:revision>
  <dcterms:modified xsi:type="dcterms:W3CDTF">2023-04-26T11:21:21Z</dcterms:modified>
</cp:coreProperties>
</file>