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36"/>
  </p:notesMasterIdLst>
  <p:sldIdLst>
    <p:sldId id="309" r:id="rId2"/>
    <p:sldId id="308" r:id="rId3"/>
    <p:sldId id="279" r:id="rId4"/>
    <p:sldId id="273" r:id="rId5"/>
    <p:sldId id="275" r:id="rId6"/>
    <p:sldId id="274" r:id="rId7"/>
    <p:sldId id="319" r:id="rId8"/>
    <p:sldId id="320" r:id="rId9"/>
    <p:sldId id="321" r:id="rId10"/>
    <p:sldId id="322" r:id="rId11"/>
    <p:sldId id="325" r:id="rId12"/>
    <p:sldId id="324" r:id="rId13"/>
    <p:sldId id="323" r:id="rId14"/>
    <p:sldId id="257" r:id="rId15"/>
    <p:sldId id="258" r:id="rId16"/>
    <p:sldId id="259" r:id="rId17"/>
    <p:sldId id="260" r:id="rId18"/>
    <p:sldId id="263" r:id="rId19"/>
    <p:sldId id="276" r:id="rId20"/>
    <p:sldId id="264" r:id="rId21"/>
    <p:sldId id="310" r:id="rId22"/>
    <p:sldId id="311" r:id="rId23"/>
    <p:sldId id="265" r:id="rId24"/>
    <p:sldId id="266" r:id="rId25"/>
    <p:sldId id="267" r:id="rId26"/>
    <p:sldId id="268" r:id="rId27"/>
    <p:sldId id="269" r:id="rId28"/>
    <p:sldId id="270" r:id="rId29"/>
    <p:sldId id="261" r:id="rId30"/>
    <p:sldId id="317" r:id="rId31"/>
    <p:sldId id="262" r:id="rId32"/>
    <p:sldId id="271" r:id="rId33"/>
    <p:sldId id="318" r:id="rId34"/>
    <p:sldId id="277" r:id="rId3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87"/>
  </p:normalViewPr>
  <p:slideViewPr>
    <p:cSldViewPr>
      <p:cViewPr varScale="1">
        <p:scale>
          <a:sx n="119" d="100"/>
          <a:sy n="119" d="100"/>
        </p:scale>
        <p:origin x="56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9441CC-F02F-4421-98EA-9B33A3DEE49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E1C6E20-F262-4156-8B55-5E02A87C0C10}">
      <dgm:prSet/>
      <dgm:spPr/>
      <dgm:t>
        <a:bodyPr/>
        <a:lstStyle/>
        <a:p>
          <a:r>
            <a:rPr lang="cs-CZ"/>
            <a:t>Povrchový přístup</a:t>
          </a:r>
          <a:endParaRPr lang="en-US"/>
        </a:p>
      </dgm:t>
    </dgm:pt>
    <dgm:pt modelId="{AF282B77-2399-4448-B7B0-6F1BE1BE9F42}" type="parTrans" cxnId="{1799DBBB-A415-4CC4-A444-30903E450945}">
      <dgm:prSet/>
      <dgm:spPr/>
      <dgm:t>
        <a:bodyPr/>
        <a:lstStyle/>
        <a:p>
          <a:endParaRPr lang="en-US"/>
        </a:p>
      </dgm:t>
    </dgm:pt>
    <dgm:pt modelId="{CF4EB681-474A-4581-A6F6-EAC9611D6898}" type="sibTrans" cxnId="{1799DBBB-A415-4CC4-A444-30903E450945}">
      <dgm:prSet/>
      <dgm:spPr/>
      <dgm:t>
        <a:bodyPr/>
        <a:lstStyle/>
        <a:p>
          <a:endParaRPr lang="en-US"/>
        </a:p>
      </dgm:t>
    </dgm:pt>
    <dgm:pt modelId="{476B83E5-AC60-4FF5-BB2B-A00A6C8ED7C8}">
      <dgm:prSet/>
      <dgm:spPr/>
      <dgm:t>
        <a:bodyPr/>
        <a:lstStyle/>
        <a:p>
          <a:r>
            <a:rPr lang="cs-CZ"/>
            <a:t>Vzbuzení dojmu, získání známky diplomu, „co je potřeba“ s ohledem na požadavky</a:t>
          </a:r>
          <a:endParaRPr lang="en-US"/>
        </a:p>
      </dgm:t>
    </dgm:pt>
    <dgm:pt modelId="{5286A8AD-1687-4A4F-9B6C-66AA44F47F37}" type="parTrans" cxnId="{A4086D5B-D122-458F-B9FB-1EDCD99AFB46}">
      <dgm:prSet/>
      <dgm:spPr/>
      <dgm:t>
        <a:bodyPr/>
        <a:lstStyle/>
        <a:p>
          <a:endParaRPr lang="en-US"/>
        </a:p>
      </dgm:t>
    </dgm:pt>
    <dgm:pt modelId="{19B47108-C55E-42A1-B38F-70CA56DA49DC}" type="sibTrans" cxnId="{A4086D5B-D122-458F-B9FB-1EDCD99AFB46}">
      <dgm:prSet/>
      <dgm:spPr/>
      <dgm:t>
        <a:bodyPr/>
        <a:lstStyle/>
        <a:p>
          <a:endParaRPr lang="en-US"/>
        </a:p>
      </dgm:t>
    </dgm:pt>
    <dgm:pt modelId="{49D963AC-C96A-4FA1-A657-17D9F903B944}">
      <dgm:prSet/>
      <dgm:spPr/>
      <dgm:t>
        <a:bodyPr/>
        <a:lstStyle/>
        <a:p>
          <a:r>
            <a:rPr lang="cs-CZ"/>
            <a:t>Hloubkový přístup</a:t>
          </a:r>
          <a:endParaRPr lang="en-US"/>
        </a:p>
      </dgm:t>
    </dgm:pt>
    <dgm:pt modelId="{4D5F3C0B-91FA-4E4E-8C0E-11B9B8B5AA87}" type="parTrans" cxnId="{79982EEE-2A53-4A71-84E7-A5A56B3D3A25}">
      <dgm:prSet/>
      <dgm:spPr/>
      <dgm:t>
        <a:bodyPr/>
        <a:lstStyle/>
        <a:p>
          <a:endParaRPr lang="en-US"/>
        </a:p>
      </dgm:t>
    </dgm:pt>
    <dgm:pt modelId="{3D39E50E-C524-4D05-8F26-D0CC00152528}" type="sibTrans" cxnId="{79982EEE-2A53-4A71-84E7-A5A56B3D3A25}">
      <dgm:prSet/>
      <dgm:spPr/>
      <dgm:t>
        <a:bodyPr/>
        <a:lstStyle/>
        <a:p>
          <a:endParaRPr lang="en-US"/>
        </a:p>
      </dgm:t>
    </dgm:pt>
    <dgm:pt modelId="{75A95086-A6A9-4E55-83BF-CC2B84DB8B5D}">
      <dgm:prSet/>
      <dgm:spPr/>
      <dgm:t>
        <a:bodyPr/>
        <a:lstStyle/>
        <a:p>
          <a:r>
            <a:rPr lang="cs-CZ"/>
            <a:t>Osobní zaujetí a motivace, důraz na detaily a osobní přínos</a:t>
          </a:r>
          <a:endParaRPr lang="en-US"/>
        </a:p>
      </dgm:t>
    </dgm:pt>
    <dgm:pt modelId="{260D598C-E59A-476C-8031-84B8321BB90D}" type="parTrans" cxnId="{FA42D873-5A35-4FD2-AB68-4EBB3927A85B}">
      <dgm:prSet/>
      <dgm:spPr/>
      <dgm:t>
        <a:bodyPr/>
        <a:lstStyle/>
        <a:p>
          <a:endParaRPr lang="en-US"/>
        </a:p>
      </dgm:t>
    </dgm:pt>
    <dgm:pt modelId="{E1A9E48B-88E8-43B6-B5EA-BBA6C022437E}" type="sibTrans" cxnId="{FA42D873-5A35-4FD2-AB68-4EBB3927A85B}">
      <dgm:prSet/>
      <dgm:spPr/>
      <dgm:t>
        <a:bodyPr/>
        <a:lstStyle/>
        <a:p>
          <a:endParaRPr lang="en-US"/>
        </a:p>
      </dgm:t>
    </dgm:pt>
    <dgm:pt modelId="{70BB730B-A7CC-4FB4-93D8-A6E2BAF5891B}">
      <dgm:prSet/>
      <dgm:spPr/>
      <dgm:t>
        <a:bodyPr/>
        <a:lstStyle/>
        <a:p>
          <a:r>
            <a:rPr lang="cs-CZ"/>
            <a:t>Utilitární přístup</a:t>
          </a:r>
          <a:endParaRPr lang="en-US"/>
        </a:p>
      </dgm:t>
    </dgm:pt>
    <dgm:pt modelId="{0B5F6F63-167B-4708-B882-BB17E940C4EF}" type="parTrans" cxnId="{0628A180-7A0B-4EDF-B76F-6E2BD4A7EA8E}">
      <dgm:prSet/>
      <dgm:spPr/>
      <dgm:t>
        <a:bodyPr/>
        <a:lstStyle/>
        <a:p>
          <a:endParaRPr lang="en-US"/>
        </a:p>
      </dgm:t>
    </dgm:pt>
    <dgm:pt modelId="{7E6FA484-6D52-4686-8D91-F17F4AC586BD}" type="sibTrans" cxnId="{0628A180-7A0B-4EDF-B76F-6E2BD4A7EA8E}">
      <dgm:prSet/>
      <dgm:spPr/>
      <dgm:t>
        <a:bodyPr/>
        <a:lstStyle/>
        <a:p>
          <a:endParaRPr lang="en-US"/>
        </a:p>
      </dgm:t>
    </dgm:pt>
    <dgm:pt modelId="{8988C915-A078-49CD-B780-F023B855F1D6}">
      <dgm:prSet/>
      <dgm:spPr/>
      <dgm:t>
        <a:bodyPr/>
        <a:lstStyle/>
        <a:p>
          <a:r>
            <a:rPr lang="cs-CZ"/>
            <a:t>Konformní k požadavkům („Hujer“)</a:t>
          </a:r>
          <a:endParaRPr lang="en-US"/>
        </a:p>
      </dgm:t>
    </dgm:pt>
    <dgm:pt modelId="{2D85D56B-0411-4107-BC3B-CDFB8CD89AE0}" type="parTrans" cxnId="{D2FB107B-6113-4F91-A2E0-1F0323CFA494}">
      <dgm:prSet/>
      <dgm:spPr/>
      <dgm:t>
        <a:bodyPr/>
        <a:lstStyle/>
        <a:p>
          <a:endParaRPr lang="en-US"/>
        </a:p>
      </dgm:t>
    </dgm:pt>
    <dgm:pt modelId="{6ADA098B-99C0-4980-AFCB-3955E37EB3A2}" type="sibTrans" cxnId="{D2FB107B-6113-4F91-A2E0-1F0323CFA494}">
      <dgm:prSet/>
      <dgm:spPr/>
      <dgm:t>
        <a:bodyPr/>
        <a:lstStyle/>
        <a:p>
          <a:endParaRPr lang="en-US"/>
        </a:p>
      </dgm:t>
    </dgm:pt>
    <dgm:pt modelId="{D2198AC5-390A-4B4B-924A-39E2D2F5E235}" type="pres">
      <dgm:prSet presAssocID="{8C9441CC-F02F-4421-98EA-9B33A3DEE49D}" presName="root" presStyleCnt="0">
        <dgm:presLayoutVars>
          <dgm:dir/>
          <dgm:resizeHandles val="exact"/>
        </dgm:presLayoutVars>
      </dgm:prSet>
      <dgm:spPr/>
    </dgm:pt>
    <dgm:pt modelId="{7EE931E4-3AB8-4345-8328-D0ABF0F392F8}" type="pres">
      <dgm:prSet presAssocID="{DE1C6E20-F262-4156-8B55-5E02A87C0C10}" presName="compNode" presStyleCnt="0"/>
      <dgm:spPr/>
    </dgm:pt>
    <dgm:pt modelId="{4553D860-BB35-459E-9320-CB01BB243DA2}" type="pres">
      <dgm:prSet presAssocID="{DE1C6E20-F262-4156-8B55-5E02A87C0C10}" presName="bgRect" presStyleLbl="bgShp" presStyleIdx="0" presStyleCnt="3"/>
      <dgm:spPr/>
    </dgm:pt>
    <dgm:pt modelId="{2E41F7A6-1FE5-4710-8DF5-1D5390A416AE}" type="pres">
      <dgm:prSet presAssocID="{DE1C6E20-F262-4156-8B55-5E02A87C0C1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štovní známka"/>
        </a:ext>
      </dgm:extLst>
    </dgm:pt>
    <dgm:pt modelId="{24762A2F-8C2E-4B49-B69D-AC113044B826}" type="pres">
      <dgm:prSet presAssocID="{DE1C6E20-F262-4156-8B55-5E02A87C0C10}" presName="spaceRect" presStyleCnt="0"/>
      <dgm:spPr/>
    </dgm:pt>
    <dgm:pt modelId="{5973DAAD-C070-4371-847A-D990F6D18240}" type="pres">
      <dgm:prSet presAssocID="{DE1C6E20-F262-4156-8B55-5E02A87C0C10}" presName="parTx" presStyleLbl="revTx" presStyleIdx="0" presStyleCnt="6">
        <dgm:presLayoutVars>
          <dgm:chMax val="0"/>
          <dgm:chPref val="0"/>
        </dgm:presLayoutVars>
      </dgm:prSet>
      <dgm:spPr/>
    </dgm:pt>
    <dgm:pt modelId="{0241B726-FD47-48A1-9502-EDAB1BD1FF23}" type="pres">
      <dgm:prSet presAssocID="{DE1C6E20-F262-4156-8B55-5E02A87C0C10}" presName="desTx" presStyleLbl="revTx" presStyleIdx="1" presStyleCnt="6">
        <dgm:presLayoutVars/>
      </dgm:prSet>
      <dgm:spPr/>
    </dgm:pt>
    <dgm:pt modelId="{108A3EE5-ABCE-4D93-9BB5-71A01CCFD7CE}" type="pres">
      <dgm:prSet presAssocID="{CF4EB681-474A-4581-A6F6-EAC9611D6898}" presName="sibTrans" presStyleCnt="0"/>
      <dgm:spPr/>
    </dgm:pt>
    <dgm:pt modelId="{E4F7358E-17C9-4961-819B-1562A9EF60BE}" type="pres">
      <dgm:prSet presAssocID="{49D963AC-C96A-4FA1-A657-17D9F903B944}" presName="compNode" presStyleCnt="0"/>
      <dgm:spPr/>
    </dgm:pt>
    <dgm:pt modelId="{D17B6BE9-7347-4AED-BCDF-D628D386D95C}" type="pres">
      <dgm:prSet presAssocID="{49D963AC-C96A-4FA1-A657-17D9F903B944}" presName="bgRect" presStyleLbl="bgShp" presStyleIdx="1" presStyleCnt="3"/>
      <dgm:spPr/>
    </dgm:pt>
    <dgm:pt modelId="{C43933C5-589F-492E-A48A-DFFD2DF1C4FF}" type="pres">
      <dgm:prSet presAssocID="{49D963AC-C96A-4FA1-A657-17D9F903B94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FB35D228-8373-4EBF-9C3A-46BAB8A64B22}" type="pres">
      <dgm:prSet presAssocID="{49D963AC-C96A-4FA1-A657-17D9F903B944}" presName="spaceRect" presStyleCnt="0"/>
      <dgm:spPr/>
    </dgm:pt>
    <dgm:pt modelId="{3700F216-12C3-45E8-902D-2D3606085E19}" type="pres">
      <dgm:prSet presAssocID="{49D963AC-C96A-4FA1-A657-17D9F903B944}" presName="parTx" presStyleLbl="revTx" presStyleIdx="2" presStyleCnt="6">
        <dgm:presLayoutVars>
          <dgm:chMax val="0"/>
          <dgm:chPref val="0"/>
        </dgm:presLayoutVars>
      </dgm:prSet>
      <dgm:spPr/>
    </dgm:pt>
    <dgm:pt modelId="{3707AF08-624B-4683-B44D-D745056D2AF1}" type="pres">
      <dgm:prSet presAssocID="{49D963AC-C96A-4FA1-A657-17D9F903B944}" presName="desTx" presStyleLbl="revTx" presStyleIdx="3" presStyleCnt="6">
        <dgm:presLayoutVars/>
      </dgm:prSet>
      <dgm:spPr/>
    </dgm:pt>
    <dgm:pt modelId="{93C47A96-F83F-4A30-9320-B640CD87D84F}" type="pres">
      <dgm:prSet presAssocID="{3D39E50E-C524-4D05-8F26-D0CC00152528}" presName="sibTrans" presStyleCnt="0"/>
      <dgm:spPr/>
    </dgm:pt>
    <dgm:pt modelId="{2ED56DF6-0BE7-4337-BB88-BA813FD82B49}" type="pres">
      <dgm:prSet presAssocID="{70BB730B-A7CC-4FB4-93D8-A6E2BAF5891B}" presName="compNode" presStyleCnt="0"/>
      <dgm:spPr/>
    </dgm:pt>
    <dgm:pt modelId="{A504078E-B5CF-42EB-8DE2-441A36BCC0A6}" type="pres">
      <dgm:prSet presAssocID="{70BB730B-A7CC-4FB4-93D8-A6E2BAF5891B}" presName="bgRect" presStyleLbl="bgShp" presStyleIdx="2" presStyleCnt="3"/>
      <dgm:spPr/>
    </dgm:pt>
    <dgm:pt modelId="{2CEF45A1-A47C-47AF-8441-7D0AED7A8390}" type="pres">
      <dgm:prSet presAssocID="{70BB730B-A7CC-4FB4-93D8-A6E2BAF5891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EB78AD9B-F9FF-41BA-B278-4138982BEF3E}" type="pres">
      <dgm:prSet presAssocID="{70BB730B-A7CC-4FB4-93D8-A6E2BAF5891B}" presName="spaceRect" presStyleCnt="0"/>
      <dgm:spPr/>
    </dgm:pt>
    <dgm:pt modelId="{D41BC5AD-FD76-456B-B33A-FFB6DEAE69CC}" type="pres">
      <dgm:prSet presAssocID="{70BB730B-A7CC-4FB4-93D8-A6E2BAF5891B}" presName="parTx" presStyleLbl="revTx" presStyleIdx="4" presStyleCnt="6">
        <dgm:presLayoutVars>
          <dgm:chMax val="0"/>
          <dgm:chPref val="0"/>
        </dgm:presLayoutVars>
      </dgm:prSet>
      <dgm:spPr/>
    </dgm:pt>
    <dgm:pt modelId="{20E140DD-2984-4534-9F9B-34979BB62C11}" type="pres">
      <dgm:prSet presAssocID="{70BB730B-A7CC-4FB4-93D8-A6E2BAF5891B}" presName="desTx" presStyleLbl="revTx" presStyleIdx="5" presStyleCnt="6">
        <dgm:presLayoutVars/>
      </dgm:prSet>
      <dgm:spPr/>
    </dgm:pt>
  </dgm:ptLst>
  <dgm:cxnLst>
    <dgm:cxn modelId="{5D924539-3807-4A93-99D4-F7E782EBA1B9}" type="presOf" srcId="{70BB730B-A7CC-4FB4-93D8-A6E2BAF5891B}" destId="{D41BC5AD-FD76-456B-B33A-FFB6DEAE69CC}" srcOrd="0" destOrd="0" presId="urn:microsoft.com/office/officeart/2018/2/layout/IconVerticalSolidList"/>
    <dgm:cxn modelId="{A4086D5B-D122-458F-B9FB-1EDCD99AFB46}" srcId="{DE1C6E20-F262-4156-8B55-5E02A87C0C10}" destId="{476B83E5-AC60-4FF5-BB2B-A00A6C8ED7C8}" srcOrd="0" destOrd="0" parTransId="{5286A8AD-1687-4A4F-9B6C-66AA44F47F37}" sibTransId="{19B47108-C55E-42A1-B38F-70CA56DA49DC}"/>
    <dgm:cxn modelId="{6EB0785D-ABE0-486A-A00D-8C3313550AAA}" type="presOf" srcId="{8988C915-A078-49CD-B780-F023B855F1D6}" destId="{20E140DD-2984-4534-9F9B-34979BB62C11}" srcOrd="0" destOrd="0" presId="urn:microsoft.com/office/officeart/2018/2/layout/IconVerticalSolidList"/>
    <dgm:cxn modelId="{E3A2366A-0690-46FA-B73D-1A1BC9D2A85F}" type="presOf" srcId="{49D963AC-C96A-4FA1-A657-17D9F903B944}" destId="{3700F216-12C3-45E8-902D-2D3606085E19}" srcOrd="0" destOrd="0" presId="urn:microsoft.com/office/officeart/2018/2/layout/IconVerticalSolidList"/>
    <dgm:cxn modelId="{32E5E16D-F7DE-47CD-B3F8-70C064CEBFC8}" type="presOf" srcId="{DE1C6E20-F262-4156-8B55-5E02A87C0C10}" destId="{5973DAAD-C070-4371-847A-D990F6D18240}" srcOrd="0" destOrd="0" presId="urn:microsoft.com/office/officeart/2018/2/layout/IconVerticalSolidList"/>
    <dgm:cxn modelId="{FA42D873-5A35-4FD2-AB68-4EBB3927A85B}" srcId="{49D963AC-C96A-4FA1-A657-17D9F903B944}" destId="{75A95086-A6A9-4E55-83BF-CC2B84DB8B5D}" srcOrd="0" destOrd="0" parTransId="{260D598C-E59A-476C-8031-84B8321BB90D}" sibTransId="{E1A9E48B-88E8-43B6-B5EA-BBA6C022437E}"/>
    <dgm:cxn modelId="{F9A44A76-73E7-40BE-A3E7-4937FFFBB78E}" type="presOf" srcId="{8C9441CC-F02F-4421-98EA-9B33A3DEE49D}" destId="{D2198AC5-390A-4B4B-924A-39E2D2F5E235}" srcOrd="0" destOrd="0" presId="urn:microsoft.com/office/officeart/2018/2/layout/IconVerticalSolidList"/>
    <dgm:cxn modelId="{D2FB107B-6113-4F91-A2E0-1F0323CFA494}" srcId="{70BB730B-A7CC-4FB4-93D8-A6E2BAF5891B}" destId="{8988C915-A078-49CD-B780-F023B855F1D6}" srcOrd="0" destOrd="0" parTransId="{2D85D56B-0411-4107-BC3B-CDFB8CD89AE0}" sibTransId="{6ADA098B-99C0-4980-AFCB-3955E37EB3A2}"/>
    <dgm:cxn modelId="{0628A180-7A0B-4EDF-B76F-6E2BD4A7EA8E}" srcId="{8C9441CC-F02F-4421-98EA-9B33A3DEE49D}" destId="{70BB730B-A7CC-4FB4-93D8-A6E2BAF5891B}" srcOrd="2" destOrd="0" parTransId="{0B5F6F63-167B-4708-B882-BB17E940C4EF}" sibTransId="{7E6FA484-6D52-4686-8D91-F17F4AC586BD}"/>
    <dgm:cxn modelId="{38BB0383-945E-423C-B122-B2A4967D4816}" type="presOf" srcId="{75A95086-A6A9-4E55-83BF-CC2B84DB8B5D}" destId="{3707AF08-624B-4683-B44D-D745056D2AF1}" srcOrd="0" destOrd="0" presId="urn:microsoft.com/office/officeart/2018/2/layout/IconVerticalSolidList"/>
    <dgm:cxn modelId="{356DDAA1-7EE9-4AA2-B61D-55C898356B1A}" type="presOf" srcId="{476B83E5-AC60-4FF5-BB2B-A00A6C8ED7C8}" destId="{0241B726-FD47-48A1-9502-EDAB1BD1FF23}" srcOrd="0" destOrd="0" presId="urn:microsoft.com/office/officeart/2018/2/layout/IconVerticalSolidList"/>
    <dgm:cxn modelId="{1799DBBB-A415-4CC4-A444-30903E450945}" srcId="{8C9441CC-F02F-4421-98EA-9B33A3DEE49D}" destId="{DE1C6E20-F262-4156-8B55-5E02A87C0C10}" srcOrd="0" destOrd="0" parTransId="{AF282B77-2399-4448-B7B0-6F1BE1BE9F42}" sibTransId="{CF4EB681-474A-4581-A6F6-EAC9611D6898}"/>
    <dgm:cxn modelId="{79982EEE-2A53-4A71-84E7-A5A56B3D3A25}" srcId="{8C9441CC-F02F-4421-98EA-9B33A3DEE49D}" destId="{49D963AC-C96A-4FA1-A657-17D9F903B944}" srcOrd="1" destOrd="0" parTransId="{4D5F3C0B-91FA-4E4E-8C0E-11B9B8B5AA87}" sibTransId="{3D39E50E-C524-4D05-8F26-D0CC00152528}"/>
    <dgm:cxn modelId="{78E89B74-C221-45E5-9F1D-C69526BCD61D}" type="presParOf" srcId="{D2198AC5-390A-4B4B-924A-39E2D2F5E235}" destId="{7EE931E4-3AB8-4345-8328-D0ABF0F392F8}" srcOrd="0" destOrd="0" presId="urn:microsoft.com/office/officeart/2018/2/layout/IconVerticalSolidList"/>
    <dgm:cxn modelId="{B1BD70FC-3C68-42A7-9622-F534E5226553}" type="presParOf" srcId="{7EE931E4-3AB8-4345-8328-D0ABF0F392F8}" destId="{4553D860-BB35-459E-9320-CB01BB243DA2}" srcOrd="0" destOrd="0" presId="urn:microsoft.com/office/officeart/2018/2/layout/IconVerticalSolidList"/>
    <dgm:cxn modelId="{E53639C7-92F3-4367-B74D-37F72E0CBF41}" type="presParOf" srcId="{7EE931E4-3AB8-4345-8328-D0ABF0F392F8}" destId="{2E41F7A6-1FE5-4710-8DF5-1D5390A416AE}" srcOrd="1" destOrd="0" presId="urn:microsoft.com/office/officeart/2018/2/layout/IconVerticalSolidList"/>
    <dgm:cxn modelId="{78AF8907-2236-4B07-833E-BBA2C4157083}" type="presParOf" srcId="{7EE931E4-3AB8-4345-8328-D0ABF0F392F8}" destId="{24762A2F-8C2E-4B49-B69D-AC113044B826}" srcOrd="2" destOrd="0" presId="urn:microsoft.com/office/officeart/2018/2/layout/IconVerticalSolidList"/>
    <dgm:cxn modelId="{74740D38-7605-42A0-B14B-B1DF43CDDB9B}" type="presParOf" srcId="{7EE931E4-3AB8-4345-8328-D0ABF0F392F8}" destId="{5973DAAD-C070-4371-847A-D990F6D18240}" srcOrd="3" destOrd="0" presId="urn:microsoft.com/office/officeart/2018/2/layout/IconVerticalSolidList"/>
    <dgm:cxn modelId="{C4324E33-758E-4688-B694-E8CBBAF666B6}" type="presParOf" srcId="{7EE931E4-3AB8-4345-8328-D0ABF0F392F8}" destId="{0241B726-FD47-48A1-9502-EDAB1BD1FF23}" srcOrd="4" destOrd="0" presId="urn:microsoft.com/office/officeart/2018/2/layout/IconVerticalSolidList"/>
    <dgm:cxn modelId="{FE0BA06F-A230-40FB-B789-08112B8653F1}" type="presParOf" srcId="{D2198AC5-390A-4B4B-924A-39E2D2F5E235}" destId="{108A3EE5-ABCE-4D93-9BB5-71A01CCFD7CE}" srcOrd="1" destOrd="0" presId="urn:microsoft.com/office/officeart/2018/2/layout/IconVerticalSolidList"/>
    <dgm:cxn modelId="{409DB35C-3260-472E-9267-B563AB60E616}" type="presParOf" srcId="{D2198AC5-390A-4B4B-924A-39E2D2F5E235}" destId="{E4F7358E-17C9-4961-819B-1562A9EF60BE}" srcOrd="2" destOrd="0" presId="urn:microsoft.com/office/officeart/2018/2/layout/IconVerticalSolidList"/>
    <dgm:cxn modelId="{412246C7-907E-48C9-87FC-5DF04F59F070}" type="presParOf" srcId="{E4F7358E-17C9-4961-819B-1562A9EF60BE}" destId="{D17B6BE9-7347-4AED-BCDF-D628D386D95C}" srcOrd="0" destOrd="0" presId="urn:microsoft.com/office/officeart/2018/2/layout/IconVerticalSolidList"/>
    <dgm:cxn modelId="{53969470-3BE8-4F38-BF50-0B96EA3D90F4}" type="presParOf" srcId="{E4F7358E-17C9-4961-819B-1562A9EF60BE}" destId="{C43933C5-589F-492E-A48A-DFFD2DF1C4FF}" srcOrd="1" destOrd="0" presId="urn:microsoft.com/office/officeart/2018/2/layout/IconVerticalSolidList"/>
    <dgm:cxn modelId="{58655138-DB07-4133-869E-5E9F3E9EF123}" type="presParOf" srcId="{E4F7358E-17C9-4961-819B-1562A9EF60BE}" destId="{FB35D228-8373-4EBF-9C3A-46BAB8A64B22}" srcOrd="2" destOrd="0" presId="urn:microsoft.com/office/officeart/2018/2/layout/IconVerticalSolidList"/>
    <dgm:cxn modelId="{6BA56A56-93A5-48A0-9E84-ED8CDF3CBE75}" type="presParOf" srcId="{E4F7358E-17C9-4961-819B-1562A9EF60BE}" destId="{3700F216-12C3-45E8-902D-2D3606085E19}" srcOrd="3" destOrd="0" presId="urn:microsoft.com/office/officeart/2018/2/layout/IconVerticalSolidList"/>
    <dgm:cxn modelId="{8F42038D-F3EA-4189-9ABF-22B3E3C3D551}" type="presParOf" srcId="{E4F7358E-17C9-4961-819B-1562A9EF60BE}" destId="{3707AF08-624B-4683-B44D-D745056D2AF1}" srcOrd="4" destOrd="0" presId="urn:microsoft.com/office/officeart/2018/2/layout/IconVerticalSolidList"/>
    <dgm:cxn modelId="{B9B7DDE6-F026-4B48-A5B7-A8706917BCC7}" type="presParOf" srcId="{D2198AC5-390A-4B4B-924A-39E2D2F5E235}" destId="{93C47A96-F83F-4A30-9320-B640CD87D84F}" srcOrd="3" destOrd="0" presId="urn:microsoft.com/office/officeart/2018/2/layout/IconVerticalSolidList"/>
    <dgm:cxn modelId="{1E2089A7-D428-4B2A-B54D-06A61F0644B0}" type="presParOf" srcId="{D2198AC5-390A-4B4B-924A-39E2D2F5E235}" destId="{2ED56DF6-0BE7-4337-BB88-BA813FD82B49}" srcOrd="4" destOrd="0" presId="urn:microsoft.com/office/officeart/2018/2/layout/IconVerticalSolidList"/>
    <dgm:cxn modelId="{2B8F7F0C-2C1A-4170-8313-75F69307652B}" type="presParOf" srcId="{2ED56DF6-0BE7-4337-BB88-BA813FD82B49}" destId="{A504078E-B5CF-42EB-8DE2-441A36BCC0A6}" srcOrd="0" destOrd="0" presId="urn:microsoft.com/office/officeart/2018/2/layout/IconVerticalSolidList"/>
    <dgm:cxn modelId="{9CEFDCD0-8B58-470D-81DF-F06E8BA345E3}" type="presParOf" srcId="{2ED56DF6-0BE7-4337-BB88-BA813FD82B49}" destId="{2CEF45A1-A47C-47AF-8441-7D0AED7A8390}" srcOrd="1" destOrd="0" presId="urn:microsoft.com/office/officeart/2018/2/layout/IconVerticalSolidList"/>
    <dgm:cxn modelId="{F591AF05-6769-46B6-AF34-94ED6B846288}" type="presParOf" srcId="{2ED56DF6-0BE7-4337-BB88-BA813FD82B49}" destId="{EB78AD9B-F9FF-41BA-B278-4138982BEF3E}" srcOrd="2" destOrd="0" presId="urn:microsoft.com/office/officeart/2018/2/layout/IconVerticalSolidList"/>
    <dgm:cxn modelId="{1AF55578-2D54-445D-ADC6-97DFF1D2AD49}" type="presParOf" srcId="{2ED56DF6-0BE7-4337-BB88-BA813FD82B49}" destId="{D41BC5AD-FD76-456B-B33A-FFB6DEAE69CC}" srcOrd="3" destOrd="0" presId="urn:microsoft.com/office/officeart/2018/2/layout/IconVerticalSolidList"/>
    <dgm:cxn modelId="{1441DAD3-0EA0-4017-A322-EC355619D88B}" type="presParOf" srcId="{2ED56DF6-0BE7-4337-BB88-BA813FD82B49}" destId="{20E140DD-2984-4534-9F9B-34979BB62C11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2929AF-4C17-4834-9DAA-A260FE23959F}" type="doc">
      <dgm:prSet loTypeId="urn:microsoft.com/office/officeart/2005/8/layout/process4" loCatId="process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99473248-8DC6-4595-9163-F8187F7D9B62}">
      <dgm:prSet/>
      <dgm:spPr/>
      <dgm:t>
        <a:bodyPr/>
        <a:lstStyle/>
        <a:p>
          <a:r>
            <a:rPr lang="cs-CZ"/>
            <a:t>Pomáhají studentům pochopit informace a řešit problémy. </a:t>
          </a:r>
          <a:endParaRPr lang="en-US"/>
        </a:p>
      </dgm:t>
    </dgm:pt>
    <dgm:pt modelId="{D66FAA61-64AB-40D9-8B73-411D4A05D89C}" type="parTrans" cxnId="{4D15181F-797F-4158-AC99-24945CC32A95}">
      <dgm:prSet/>
      <dgm:spPr/>
      <dgm:t>
        <a:bodyPr/>
        <a:lstStyle/>
        <a:p>
          <a:endParaRPr lang="en-US"/>
        </a:p>
      </dgm:t>
    </dgm:pt>
    <dgm:pt modelId="{847846B4-0D81-4055-B991-E8C99175C9E0}" type="sibTrans" cxnId="{4D15181F-797F-4158-AC99-24945CC32A95}">
      <dgm:prSet/>
      <dgm:spPr/>
      <dgm:t>
        <a:bodyPr/>
        <a:lstStyle/>
        <a:p>
          <a:endParaRPr lang="en-US"/>
        </a:p>
      </dgm:t>
    </dgm:pt>
    <dgm:pt modelId="{6D16B158-4F49-45D0-844A-74482D16D49D}">
      <dgm:prSet/>
      <dgm:spPr/>
      <dgm:t>
        <a:bodyPr/>
        <a:lstStyle/>
        <a:p>
          <a:r>
            <a:rPr lang="cs-CZ"/>
            <a:t>Strategie učení je osobní přístup k učení a používání informací.</a:t>
          </a:r>
          <a:endParaRPr lang="en-US"/>
        </a:p>
      </dgm:t>
    </dgm:pt>
    <dgm:pt modelId="{711ABC6F-7D6C-439C-B3D2-A298A6367CAC}" type="parTrans" cxnId="{0524E377-4393-4C52-9D83-D1C63B24292B}">
      <dgm:prSet/>
      <dgm:spPr/>
      <dgm:t>
        <a:bodyPr/>
        <a:lstStyle/>
        <a:p>
          <a:endParaRPr lang="en-US"/>
        </a:p>
      </dgm:t>
    </dgm:pt>
    <dgm:pt modelId="{D7444F6F-FBC5-43D3-A3BB-C6CDB4D3EF21}" type="sibTrans" cxnId="{0524E377-4393-4C52-9D83-D1C63B24292B}">
      <dgm:prSet/>
      <dgm:spPr/>
      <dgm:t>
        <a:bodyPr/>
        <a:lstStyle/>
        <a:p>
          <a:endParaRPr lang="en-US"/>
        </a:p>
      </dgm:t>
    </dgm:pt>
    <dgm:pt modelId="{B49E6A67-8ABB-4369-A242-0E43EB7606B4}">
      <dgm:prSet/>
      <dgm:spPr/>
      <dgm:t>
        <a:bodyPr/>
        <a:lstStyle/>
        <a:p>
          <a:r>
            <a:rPr lang="cs-CZ"/>
            <a:t>Studenti, kteří neznají nebo nejsou schopni použít adekvátní strategie, jsou v učení pasivní a v důsledku mohou selhávat ve škole.</a:t>
          </a:r>
          <a:endParaRPr lang="en-US"/>
        </a:p>
      </dgm:t>
    </dgm:pt>
    <dgm:pt modelId="{38C9F24A-36C2-498B-B9C0-ABB5D0C533C5}" type="parTrans" cxnId="{449C60A2-FBD4-4E49-BD05-994CB0689FB2}">
      <dgm:prSet/>
      <dgm:spPr/>
      <dgm:t>
        <a:bodyPr/>
        <a:lstStyle/>
        <a:p>
          <a:endParaRPr lang="en-US"/>
        </a:p>
      </dgm:t>
    </dgm:pt>
    <dgm:pt modelId="{5F1D6CB5-BF6A-4DBB-93BC-71A9397657DD}" type="sibTrans" cxnId="{449C60A2-FBD4-4E49-BD05-994CB0689FB2}">
      <dgm:prSet/>
      <dgm:spPr/>
      <dgm:t>
        <a:bodyPr/>
        <a:lstStyle/>
        <a:p>
          <a:endParaRPr lang="en-US"/>
        </a:p>
      </dgm:t>
    </dgm:pt>
    <dgm:pt modelId="{D9CDE39A-E16D-460F-9916-EC0734D9BA1A}" type="pres">
      <dgm:prSet presAssocID="{182929AF-4C17-4834-9DAA-A260FE23959F}" presName="Name0" presStyleCnt="0">
        <dgm:presLayoutVars>
          <dgm:dir/>
          <dgm:animLvl val="lvl"/>
          <dgm:resizeHandles val="exact"/>
        </dgm:presLayoutVars>
      </dgm:prSet>
      <dgm:spPr/>
    </dgm:pt>
    <dgm:pt modelId="{47976FC9-A98F-4482-9A38-8320B5793827}" type="pres">
      <dgm:prSet presAssocID="{B49E6A67-8ABB-4369-A242-0E43EB7606B4}" presName="boxAndChildren" presStyleCnt="0"/>
      <dgm:spPr/>
    </dgm:pt>
    <dgm:pt modelId="{D7E93FB7-68E6-4E3A-8F04-9F26C7D2B2D3}" type="pres">
      <dgm:prSet presAssocID="{B49E6A67-8ABB-4369-A242-0E43EB7606B4}" presName="parentTextBox" presStyleLbl="node1" presStyleIdx="0" presStyleCnt="3"/>
      <dgm:spPr/>
    </dgm:pt>
    <dgm:pt modelId="{C0B90A9D-8F22-4E3F-A533-A88334F8E262}" type="pres">
      <dgm:prSet presAssocID="{D7444F6F-FBC5-43D3-A3BB-C6CDB4D3EF21}" presName="sp" presStyleCnt="0"/>
      <dgm:spPr/>
    </dgm:pt>
    <dgm:pt modelId="{B502ECE9-AB59-48CF-AA5A-986C77A37165}" type="pres">
      <dgm:prSet presAssocID="{6D16B158-4F49-45D0-844A-74482D16D49D}" presName="arrowAndChildren" presStyleCnt="0"/>
      <dgm:spPr/>
    </dgm:pt>
    <dgm:pt modelId="{BB6F56F2-8625-4D56-B7F7-CE3E9008785E}" type="pres">
      <dgm:prSet presAssocID="{6D16B158-4F49-45D0-844A-74482D16D49D}" presName="parentTextArrow" presStyleLbl="node1" presStyleIdx="1" presStyleCnt="3"/>
      <dgm:spPr/>
    </dgm:pt>
    <dgm:pt modelId="{435D9BE9-29D0-4388-A184-5F3DEA4A544B}" type="pres">
      <dgm:prSet presAssocID="{847846B4-0D81-4055-B991-E8C99175C9E0}" presName="sp" presStyleCnt="0"/>
      <dgm:spPr/>
    </dgm:pt>
    <dgm:pt modelId="{F9DF1E72-46F2-4428-8C7C-B342854EDF02}" type="pres">
      <dgm:prSet presAssocID="{99473248-8DC6-4595-9163-F8187F7D9B62}" presName="arrowAndChildren" presStyleCnt="0"/>
      <dgm:spPr/>
    </dgm:pt>
    <dgm:pt modelId="{49636358-10CC-42D2-BB2F-D1441EABB7B0}" type="pres">
      <dgm:prSet presAssocID="{99473248-8DC6-4595-9163-F8187F7D9B62}" presName="parentTextArrow" presStyleLbl="node1" presStyleIdx="2" presStyleCnt="3"/>
      <dgm:spPr/>
    </dgm:pt>
  </dgm:ptLst>
  <dgm:cxnLst>
    <dgm:cxn modelId="{4D15181F-797F-4158-AC99-24945CC32A95}" srcId="{182929AF-4C17-4834-9DAA-A260FE23959F}" destId="{99473248-8DC6-4595-9163-F8187F7D9B62}" srcOrd="0" destOrd="0" parTransId="{D66FAA61-64AB-40D9-8B73-411D4A05D89C}" sibTransId="{847846B4-0D81-4055-B991-E8C99175C9E0}"/>
    <dgm:cxn modelId="{0524E377-4393-4C52-9D83-D1C63B24292B}" srcId="{182929AF-4C17-4834-9DAA-A260FE23959F}" destId="{6D16B158-4F49-45D0-844A-74482D16D49D}" srcOrd="1" destOrd="0" parTransId="{711ABC6F-7D6C-439C-B3D2-A298A6367CAC}" sibTransId="{D7444F6F-FBC5-43D3-A3BB-C6CDB4D3EF21}"/>
    <dgm:cxn modelId="{449C60A2-FBD4-4E49-BD05-994CB0689FB2}" srcId="{182929AF-4C17-4834-9DAA-A260FE23959F}" destId="{B49E6A67-8ABB-4369-A242-0E43EB7606B4}" srcOrd="2" destOrd="0" parTransId="{38C9F24A-36C2-498B-B9C0-ABB5D0C533C5}" sibTransId="{5F1D6CB5-BF6A-4DBB-93BC-71A9397657DD}"/>
    <dgm:cxn modelId="{E2E40BC6-E308-462C-BFB9-D8889B67ACF2}" type="presOf" srcId="{B49E6A67-8ABB-4369-A242-0E43EB7606B4}" destId="{D7E93FB7-68E6-4E3A-8F04-9F26C7D2B2D3}" srcOrd="0" destOrd="0" presId="urn:microsoft.com/office/officeart/2005/8/layout/process4"/>
    <dgm:cxn modelId="{31DDA0CE-B6AE-473B-8B46-7A07D015C37C}" type="presOf" srcId="{182929AF-4C17-4834-9DAA-A260FE23959F}" destId="{D9CDE39A-E16D-460F-9916-EC0734D9BA1A}" srcOrd="0" destOrd="0" presId="urn:microsoft.com/office/officeart/2005/8/layout/process4"/>
    <dgm:cxn modelId="{259D09D4-B18E-4387-A9B2-28E59D9EB78F}" type="presOf" srcId="{99473248-8DC6-4595-9163-F8187F7D9B62}" destId="{49636358-10CC-42D2-BB2F-D1441EABB7B0}" srcOrd="0" destOrd="0" presId="urn:microsoft.com/office/officeart/2005/8/layout/process4"/>
    <dgm:cxn modelId="{BCCD5CD5-4234-4A09-BFE3-36B91F769F19}" type="presOf" srcId="{6D16B158-4F49-45D0-844A-74482D16D49D}" destId="{BB6F56F2-8625-4D56-B7F7-CE3E9008785E}" srcOrd="0" destOrd="0" presId="urn:microsoft.com/office/officeart/2005/8/layout/process4"/>
    <dgm:cxn modelId="{035AC73B-43DD-4177-A34C-F9980B03226F}" type="presParOf" srcId="{D9CDE39A-E16D-460F-9916-EC0734D9BA1A}" destId="{47976FC9-A98F-4482-9A38-8320B5793827}" srcOrd="0" destOrd="0" presId="urn:microsoft.com/office/officeart/2005/8/layout/process4"/>
    <dgm:cxn modelId="{F0B76A28-CB33-404A-A9D8-6108663F3EAD}" type="presParOf" srcId="{47976FC9-A98F-4482-9A38-8320B5793827}" destId="{D7E93FB7-68E6-4E3A-8F04-9F26C7D2B2D3}" srcOrd="0" destOrd="0" presId="urn:microsoft.com/office/officeart/2005/8/layout/process4"/>
    <dgm:cxn modelId="{808258B6-9D1F-4084-8501-4B4EE9BB3777}" type="presParOf" srcId="{D9CDE39A-E16D-460F-9916-EC0734D9BA1A}" destId="{C0B90A9D-8F22-4E3F-A533-A88334F8E262}" srcOrd="1" destOrd="0" presId="urn:microsoft.com/office/officeart/2005/8/layout/process4"/>
    <dgm:cxn modelId="{2322633D-6EE2-4B80-8CF6-BE4C56646CB3}" type="presParOf" srcId="{D9CDE39A-E16D-460F-9916-EC0734D9BA1A}" destId="{B502ECE9-AB59-48CF-AA5A-986C77A37165}" srcOrd="2" destOrd="0" presId="urn:microsoft.com/office/officeart/2005/8/layout/process4"/>
    <dgm:cxn modelId="{E102007B-95D2-4CCE-8547-470A65567DBD}" type="presParOf" srcId="{B502ECE9-AB59-48CF-AA5A-986C77A37165}" destId="{BB6F56F2-8625-4D56-B7F7-CE3E9008785E}" srcOrd="0" destOrd="0" presId="urn:microsoft.com/office/officeart/2005/8/layout/process4"/>
    <dgm:cxn modelId="{E6C88775-AE62-4282-B4CE-0851998A5E84}" type="presParOf" srcId="{D9CDE39A-E16D-460F-9916-EC0734D9BA1A}" destId="{435D9BE9-29D0-4388-A184-5F3DEA4A544B}" srcOrd="3" destOrd="0" presId="urn:microsoft.com/office/officeart/2005/8/layout/process4"/>
    <dgm:cxn modelId="{EE11F136-02ED-4F58-A22E-E5375E346AA4}" type="presParOf" srcId="{D9CDE39A-E16D-460F-9916-EC0734D9BA1A}" destId="{F9DF1E72-46F2-4428-8C7C-B342854EDF02}" srcOrd="4" destOrd="0" presId="urn:microsoft.com/office/officeart/2005/8/layout/process4"/>
    <dgm:cxn modelId="{C151DD68-2E61-4283-A9C9-9BC0C60CAE72}" type="presParOf" srcId="{F9DF1E72-46F2-4428-8C7C-B342854EDF02}" destId="{49636358-10CC-42D2-BB2F-D1441EABB7B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3D860-BB35-459E-9320-CB01BB243DA2}">
      <dsp:nvSpPr>
        <dsp:cNvPr id="0" name=""/>
        <dsp:cNvSpPr/>
      </dsp:nvSpPr>
      <dsp:spPr>
        <a:xfrm>
          <a:off x="0" y="548"/>
          <a:ext cx="8153400" cy="12842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41F7A6-1FE5-4710-8DF5-1D5390A416AE}">
      <dsp:nvSpPr>
        <dsp:cNvPr id="0" name=""/>
        <dsp:cNvSpPr/>
      </dsp:nvSpPr>
      <dsp:spPr>
        <a:xfrm>
          <a:off x="388470" y="289493"/>
          <a:ext cx="706310" cy="7063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73DAAD-C070-4371-847A-D990F6D18240}">
      <dsp:nvSpPr>
        <dsp:cNvPr id="0" name=""/>
        <dsp:cNvSpPr/>
      </dsp:nvSpPr>
      <dsp:spPr>
        <a:xfrm>
          <a:off x="1483251" y="548"/>
          <a:ext cx="3669030" cy="1284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911" tIns="135911" rIns="135911" bIns="1359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Povrchový přístup</a:t>
          </a:r>
          <a:endParaRPr lang="en-US" sz="2500" kern="1200"/>
        </a:p>
      </dsp:txBody>
      <dsp:txXfrm>
        <a:off x="1483251" y="548"/>
        <a:ext cx="3669030" cy="1284200"/>
      </dsp:txXfrm>
    </dsp:sp>
    <dsp:sp modelId="{0241B726-FD47-48A1-9502-EDAB1BD1FF23}">
      <dsp:nvSpPr>
        <dsp:cNvPr id="0" name=""/>
        <dsp:cNvSpPr/>
      </dsp:nvSpPr>
      <dsp:spPr>
        <a:xfrm>
          <a:off x="5152281" y="548"/>
          <a:ext cx="3001118" cy="1284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911" tIns="135911" rIns="135911" bIns="13591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Vzbuzení dojmu, získání známky diplomu, „co je potřeba“ s ohledem na požadavky</a:t>
          </a:r>
          <a:endParaRPr lang="en-US" sz="1800" kern="1200"/>
        </a:p>
      </dsp:txBody>
      <dsp:txXfrm>
        <a:off x="5152281" y="548"/>
        <a:ext cx="3001118" cy="1284200"/>
      </dsp:txXfrm>
    </dsp:sp>
    <dsp:sp modelId="{D17B6BE9-7347-4AED-BCDF-D628D386D95C}">
      <dsp:nvSpPr>
        <dsp:cNvPr id="0" name=""/>
        <dsp:cNvSpPr/>
      </dsp:nvSpPr>
      <dsp:spPr>
        <a:xfrm>
          <a:off x="0" y="1605799"/>
          <a:ext cx="8153400" cy="12842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933C5-589F-492E-A48A-DFFD2DF1C4FF}">
      <dsp:nvSpPr>
        <dsp:cNvPr id="0" name=""/>
        <dsp:cNvSpPr/>
      </dsp:nvSpPr>
      <dsp:spPr>
        <a:xfrm>
          <a:off x="388470" y="1894744"/>
          <a:ext cx="706310" cy="7063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00F216-12C3-45E8-902D-2D3606085E19}">
      <dsp:nvSpPr>
        <dsp:cNvPr id="0" name=""/>
        <dsp:cNvSpPr/>
      </dsp:nvSpPr>
      <dsp:spPr>
        <a:xfrm>
          <a:off x="1483251" y="1605799"/>
          <a:ext cx="3669030" cy="1284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911" tIns="135911" rIns="135911" bIns="1359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Hloubkový přístup</a:t>
          </a:r>
          <a:endParaRPr lang="en-US" sz="2500" kern="1200"/>
        </a:p>
      </dsp:txBody>
      <dsp:txXfrm>
        <a:off x="1483251" y="1605799"/>
        <a:ext cx="3669030" cy="1284200"/>
      </dsp:txXfrm>
    </dsp:sp>
    <dsp:sp modelId="{3707AF08-624B-4683-B44D-D745056D2AF1}">
      <dsp:nvSpPr>
        <dsp:cNvPr id="0" name=""/>
        <dsp:cNvSpPr/>
      </dsp:nvSpPr>
      <dsp:spPr>
        <a:xfrm>
          <a:off x="5152281" y="1605799"/>
          <a:ext cx="3001118" cy="1284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911" tIns="135911" rIns="135911" bIns="13591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Osobní zaujetí a motivace, důraz na detaily a osobní přínos</a:t>
          </a:r>
          <a:endParaRPr lang="en-US" sz="1800" kern="1200"/>
        </a:p>
      </dsp:txBody>
      <dsp:txXfrm>
        <a:off x="5152281" y="1605799"/>
        <a:ext cx="3001118" cy="1284200"/>
      </dsp:txXfrm>
    </dsp:sp>
    <dsp:sp modelId="{A504078E-B5CF-42EB-8DE2-441A36BCC0A6}">
      <dsp:nvSpPr>
        <dsp:cNvPr id="0" name=""/>
        <dsp:cNvSpPr/>
      </dsp:nvSpPr>
      <dsp:spPr>
        <a:xfrm>
          <a:off x="0" y="3211050"/>
          <a:ext cx="8153400" cy="12842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EF45A1-A47C-47AF-8441-7D0AED7A8390}">
      <dsp:nvSpPr>
        <dsp:cNvPr id="0" name=""/>
        <dsp:cNvSpPr/>
      </dsp:nvSpPr>
      <dsp:spPr>
        <a:xfrm>
          <a:off x="388470" y="3499995"/>
          <a:ext cx="706310" cy="7063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1BC5AD-FD76-456B-B33A-FFB6DEAE69CC}">
      <dsp:nvSpPr>
        <dsp:cNvPr id="0" name=""/>
        <dsp:cNvSpPr/>
      </dsp:nvSpPr>
      <dsp:spPr>
        <a:xfrm>
          <a:off x="1483251" y="3211050"/>
          <a:ext cx="3669030" cy="1284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911" tIns="135911" rIns="135911" bIns="13591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Utilitární přístup</a:t>
          </a:r>
          <a:endParaRPr lang="en-US" sz="2500" kern="1200"/>
        </a:p>
      </dsp:txBody>
      <dsp:txXfrm>
        <a:off x="1483251" y="3211050"/>
        <a:ext cx="3669030" cy="1284200"/>
      </dsp:txXfrm>
    </dsp:sp>
    <dsp:sp modelId="{20E140DD-2984-4534-9F9B-34979BB62C11}">
      <dsp:nvSpPr>
        <dsp:cNvPr id="0" name=""/>
        <dsp:cNvSpPr/>
      </dsp:nvSpPr>
      <dsp:spPr>
        <a:xfrm>
          <a:off x="5152281" y="3211050"/>
          <a:ext cx="3001118" cy="1284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911" tIns="135911" rIns="135911" bIns="13591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Konformní k požadavkům („Hujer“)</a:t>
          </a:r>
          <a:endParaRPr lang="en-US" sz="1800" kern="1200"/>
        </a:p>
      </dsp:txBody>
      <dsp:txXfrm>
        <a:off x="5152281" y="3211050"/>
        <a:ext cx="3001118" cy="1284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93FB7-68E6-4E3A-8F04-9F26C7D2B2D3}">
      <dsp:nvSpPr>
        <dsp:cNvPr id="0" name=""/>
        <dsp:cNvSpPr/>
      </dsp:nvSpPr>
      <dsp:spPr>
        <a:xfrm>
          <a:off x="0" y="3384226"/>
          <a:ext cx="8153400" cy="11107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Studenti, kteří neznají nebo nejsou schopni použít adekvátní strategie, jsou v učení pasivní a v důsledku mohou selhávat ve škole.</a:t>
          </a:r>
          <a:endParaRPr lang="en-US" sz="2300" kern="1200"/>
        </a:p>
      </dsp:txBody>
      <dsp:txXfrm>
        <a:off x="0" y="3384226"/>
        <a:ext cx="8153400" cy="1110778"/>
      </dsp:txXfrm>
    </dsp:sp>
    <dsp:sp modelId="{BB6F56F2-8625-4D56-B7F7-CE3E9008785E}">
      <dsp:nvSpPr>
        <dsp:cNvPr id="0" name=""/>
        <dsp:cNvSpPr/>
      </dsp:nvSpPr>
      <dsp:spPr>
        <a:xfrm rot="10800000">
          <a:off x="0" y="1692510"/>
          <a:ext cx="8153400" cy="1708377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Strategie učení je osobní přístup k učení a používání informací.</a:t>
          </a:r>
          <a:endParaRPr lang="en-US" sz="2300" kern="1200"/>
        </a:p>
      </dsp:txBody>
      <dsp:txXfrm rot="10800000">
        <a:off x="0" y="1692510"/>
        <a:ext cx="8153400" cy="1110052"/>
      </dsp:txXfrm>
    </dsp:sp>
    <dsp:sp modelId="{49636358-10CC-42D2-BB2F-D1441EABB7B0}">
      <dsp:nvSpPr>
        <dsp:cNvPr id="0" name=""/>
        <dsp:cNvSpPr/>
      </dsp:nvSpPr>
      <dsp:spPr>
        <a:xfrm rot="10800000">
          <a:off x="0" y="794"/>
          <a:ext cx="8153400" cy="1708377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Pomáhají studentům pochopit informace a řešit problémy. </a:t>
          </a:r>
          <a:endParaRPr lang="en-US" sz="2300" kern="1200"/>
        </a:p>
      </dsp:txBody>
      <dsp:txXfrm rot="10800000">
        <a:off x="0" y="794"/>
        <a:ext cx="8153400" cy="1110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DF65F34-84B1-914C-A6E9-F2A6123C0B24}" type="datetimeFigureOut">
              <a:rPr lang="cs-CZ"/>
              <a:pPr>
                <a:defRPr/>
              </a:pPr>
              <a:t>03.05.2023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E658090-4204-304B-9CBF-40CD8133D99A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5305702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E0F08D67-DD85-43BA-9F37-4463C0A7E6C4}" type="slidenum">
              <a:rPr lang="cs-CZ" altLang="cs-CZ">
                <a:latin typeface="Times New Roman" panose="02020603050405020304" pitchFamily="18" charset="0"/>
              </a:rPr>
              <a:pPr eaLnBrk="1" hangingPunct="1"/>
              <a:t>8</a:t>
            </a:fld>
            <a:endParaRPr lang="cs-CZ" altLang="cs-CZ">
              <a:latin typeface="Times New Roman" panose="02020603050405020304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113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4653EE8A-15C4-449C-8C3C-A0A6CC6BD652}" type="slidenum">
              <a:rPr lang="cs-CZ" altLang="cs-CZ">
                <a:latin typeface="Times New Roman" panose="02020603050405020304" pitchFamily="18" charset="0"/>
              </a:rPr>
              <a:pPr eaLnBrk="1" hangingPunct="1"/>
              <a:t>9</a:t>
            </a:fld>
            <a:endParaRPr lang="cs-CZ" altLang="cs-CZ">
              <a:latin typeface="Times New Roman" panose="02020603050405020304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724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9pPr>
          </a:lstStyle>
          <a:p>
            <a:fld id="{D9EF3817-E8E0-F245-B957-53B28CE4A241}" type="slidenum">
              <a:rPr lang="cs-CZ" altLang="en-US">
                <a:latin typeface="Arial" charset="0"/>
              </a:rPr>
              <a:pPr/>
              <a:t>21</a:t>
            </a:fld>
            <a:endParaRPr lang="cs-CZ" altLang="en-US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370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9pPr>
          </a:lstStyle>
          <a:p>
            <a:fld id="{AE7F4645-F13D-4A41-B90C-8948C265DD7B}" type="slidenum">
              <a:rPr lang="cs-CZ" altLang="en-US">
                <a:latin typeface="Arial" charset="0"/>
              </a:rPr>
              <a:pPr/>
              <a:t>22</a:t>
            </a:fld>
            <a:endParaRPr lang="cs-CZ" altLang="en-US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751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192213" y="877888"/>
            <a:ext cx="4476750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84" tIns="40092" rIns="80184" bIns="40092" anchor="ctr"/>
          <a:lstStyle>
            <a:lvl1pPr>
              <a:defRPr>
                <a:solidFill>
                  <a:schemeClr val="tx1"/>
                </a:solidFill>
                <a:latin typeface="Tw Cen MT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9pPr>
          </a:lstStyle>
          <a:p>
            <a:endParaRPr lang="en-US" altLang="en-US">
              <a:latin typeface="Verdana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062038" y="4349750"/>
            <a:ext cx="4741862" cy="3513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6386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9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10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11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7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AABC5B9-E4C0-AC4C-86AE-2BFBF3399CF9}" type="datetimeFigureOut">
              <a:rPr lang="cs-CZ"/>
              <a:pPr>
                <a:defRPr/>
              </a:pPr>
              <a:t>03.05.2023</a:t>
            </a:fld>
            <a:endParaRPr lang="cs-CZ"/>
          </a:p>
        </p:txBody>
      </p:sp>
      <p:sp>
        <p:nvSpPr>
          <p:cNvPr id="10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8B3295-2D4C-5247-B989-268738EC6DCA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510776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1DB99-4479-FD4B-9A9A-EF01F6834A09}" type="datetimeFigureOut">
              <a:rPr lang="cs-CZ"/>
              <a:pPr>
                <a:defRPr/>
              </a:pPr>
              <a:t>03.05.2023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A2632-BA92-B24B-BF2E-40E257391496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003130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9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10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11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28E0B-1779-B34C-B068-B3F6221DF942}" type="datetimeFigureOut">
              <a:rPr lang="cs-CZ"/>
              <a:pPr>
                <a:defRPr/>
              </a:pPr>
              <a:t>03.05.2023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6843CCF1-9858-E741-9249-BB3FA880F8B8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874005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cs-CZ" noProof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AAFF6DB-7212-7C4D-A119-AFD4C2A8754B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406901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1524000" y="190500"/>
            <a:ext cx="7010400" cy="58293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5EFF0F1F-12AE-7B49-B420-BE10F0459F00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00212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1EC82-0058-1D46-A6BA-442C19A15946}" type="datetimeFigureOut">
              <a:rPr lang="cs-CZ"/>
              <a:pPr>
                <a:defRPr/>
              </a:pPr>
              <a:t>03.05.2023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DFD4E-3266-C64F-A09F-6CD662E4745E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072125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9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10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11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7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7FAA0-FC97-1E4C-B6A7-0473E71FBA5F}" type="datetimeFigureOut">
              <a:rPr lang="cs-CZ"/>
              <a:pPr>
                <a:defRPr/>
              </a:pPr>
              <a:t>03.05.2023</a:t>
            </a:fld>
            <a:endParaRPr lang="cs-CZ"/>
          </a:p>
        </p:txBody>
      </p:sp>
      <p:sp>
        <p:nvSpPr>
          <p:cNvPr id="8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8DFF4A6C-C514-4140-8AEF-2292AE0A58DB}" type="slidenum">
              <a:rPr lang="cs-CZ" altLang="en-US"/>
              <a:pPr/>
              <a:t>‹#›</a:t>
            </a:fld>
            <a:endParaRPr lang="cs-CZ" altLang="en-US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1439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628C5E4-AA70-C84B-B9DD-8A49CF503986}" type="datetimeFigureOut">
              <a:rPr lang="cs-CZ"/>
              <a:pPr>
                <a:defRPr/>
              </a:pPr>
              <a:t>03.05.2023</a:t>
            </a:fld>
            <a:endParaRPr lang="cs-CZ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125416-C80C-8D44-AEA5-603421D67B90}" type="slidenum">
              <a:rPr lang="cs-CZ" altLang="en-US"/>
              <a:pPr/>
              <a:t>‹#›</a:t>
            </a:fld>
            <a:endParaRPr lang="cs-CZ" altLang="en-US"/>
          </a:p>
        </p:txBody>
      </p:sp>
      <p:sp>
        <p:nvSpPr>
          <p:cNvPr id="7" name="Zástupný symbol pro zápatí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20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B280191-C448-BD4E-B671-BACF3546B9F8}" type="datetimeFigureOut">
              <a:rPr lang="cs-CZ"/>
              <a:pPr>
                <a:defRPr/>
              </a:pPr>
              <a:t>03.05.2023</a:t>
            </a:fld>
            <a:endParaRPr lang="cs-CZ"/>
          </a:p>
        </p:txBody>
      </p:sp>
      <p:sp>
        <p:nvSpPr>
          <p:cNvPr id="8" name="Zástupný symbol pro číslo snímku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CC08B6-ED8E-ED49-9512-561AB750DD02}" type="slidenum">
              <a:rPr lang="cs-CZ" altLang="en-US"/>
              <a:pPr/>
              <a:t>‹#›</a:t>
            </a:fld>
            <a:endParaRPr lang="cs-CZ" altLang="en-US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26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BF41E-AFA6-A94F-98C5-8FB132A26350}" type="datetimeFigureOut">
              <a:rPr lang="cs-CZ"/>
              <a:pPr>
                <a:defRPr/>
              </a:pPr>
              <a:t>03.05.2023</a:t>
            </a:fld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FD24D-685D-0A48-8DF8-0850109E4B43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81969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261C6-D92A-324C-8D93-E337E0F06067}" type="datetimeFigureOut">
              <a:rPr lang="cs-CZ"/>
              <a:pPr>
                <a:defRPr/>
              </a:pPr>
              <a:t>03.05.2023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012A32-928E-5E4A-A34C-424C0CE6E24D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020789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4CD82-59C1-1F4D-8C38-A14F6518B5B4}" type="datetimeFigureOut">
              <a:rPr lang="cs-CZ"/>
              <a:pPr>
                <a:defRPr/>
              </a:pPr>
              <a:t>03.05.2023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87CBD-17F2-0148-BB41-11F6EE9C90DF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359114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9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10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11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bdélník 14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D5017EC-A707-6D44-A2E0-085E97DCD357}" type="datetimeFigureOut">
              <a:rPr lang="cs-CZ"/>
              <a:pPr>
                <a:defRPr/>
              </a:pPr>
              <a:t>03.05.2023</a:t>
            </a:fld>
            <a:endParaRPr lang="cs-CZ"/>
          </a:p>
        </p:txBody>
      </p:sp>
      <p:sp>
        <p:nvSpPr>
          <p:cNvPr id="10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2328967C-214A-C445-806B-612CECA1A5A5}" type="slidenum">
              <a:rPr lang="cs-CZ" altLang="en-US"/>
              <a:pPr/>
              <a:t>‹#›</a:t>
            </a:fld>
            <a:endParaRPr lang="cs-CZ" altLang="en-US"/>
          </a:p>
        </p:txBody>
      </p:sp>
      <p:sp>
        <p:nvSpPr>
          <p:cNvPr id="11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111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 předlohy nadpisů.</a:t>
            </a:r>
            <a:endParaRPr lang="en-US" altLang="en-US"/>
          </a:p>
        </p:txBody>
      </p:sp>
      <p:sp>
        <p:nvSpPr>
          <p:cNvPr id="2051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  <a:endParaRPr lang="en-US" alt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DC73AED-D973-E046-90EC-851B9572A144}" type="datetimeFigureOut">
              <a:rPr lang="cs-CZ"/>
              <a:pPr>
                <a:defRPr/>
              </a:pPr>
              <a:t>03.05.2023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charset="0"/>
              </a:defRPr>
            </a:lvl1pPr>
          </a:lstStyle>
          <a:p>
            <a:fld id="{50217D8B-8D71-B241-A1D3-5D16106A9BCB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2" r:id="rId2"/>
    <p:sldLayoutId id="2147483717" r:id="rId3"/>
    <p:sldLayoutId id="2147483718" r:id="rId4"/>
    <p:sldLayoutId id="2147483719" r:id="rId5"/>
    <p:sldLayoutId id="2147483713" r:id="rId6"/>
    <p:sldLayoutId id="2147483720" r:id="rId7"/>
    <p:sldLayoutId id="2147483714" r:id="rId8"/>
    <p:sldLayoutId id="2147483721" r:id="rId9"/>
    <p:sldLayoutId id="2147483715" r:id="rId10"/>
    <p:sldLayoutId id="2147483722" r:id="rId11"/>
    <p:sldLayoutId id="2147483723" r:id="rId12"/>
    <p:sldLayoutId id="2147483724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heneuromancersivy.wordpress.com/2017/08/07/the-educated-mind/" TargetMode="External"/><Relationship Id="rId2" Type="http://schemas.openxmlformats.org/officeDocument/2006/relationships/hyperlink" Target="https://resources.eln.io/coffield-critique-of-learning-styl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uov.cz/ae/evaluacni-nastroj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z/url?sa=t&amp;rct=j&amp;q=bloomova%20taxonomie&amp;source=web&amp;cd=4&amp;ved=0CEUQFjAD&amp;url=http://aplikace.msmt.cz/DOC/NHRevizeBloomovytaxonomieedukace.doc&amp;ei=RxRWT5eYDMrc4QSu7bT-CQ&amp;usg=AFQjCNEgytjqlqnBObjGtkVQx4UoiDLj_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Pedagogická psychologie</a:t>
            </a:r>
          </a:p>
        </p:txBody>
      </p:sp>
      <p:sp>
        <p:nvSpPr>
          <p:cNvPr id="12291" name="Podnadpis 4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r>
              <a:rPr lang="cs-CZ" altLang="en-US"/>
              <a:t>Strategie učení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Styly učení (jako mýtus)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Co děláš, když se chceš něco naučit?</a:t>
            </a:r>
          </a:p>
          <a:p>
            <a:r>
              <a:rPr lang="cs-CZ" dirty="0"/>
              <a:t>Navzdory značné popularitě je fenomén stylů učení v posledních deseti letech i </a:t>
            </a:r>
            <a:r>
              <a:rPr lang="cs-CZ" b="1" dirty="0"/>
              <a:t>terčem oprávněné kritiky</a:t>
            </a:r>
            <a:r>
              <a:rPr lang="cs-CZ" dirty="0"/>
              <a:t>:</a:t>
            </a:r>
          </a:p>
          <a:p>
            <a:endParaRPr lang="cs-CZ" dirty="0"/>
          </a:p>
          <a:p>
            <a:pPr lvl="1"/>
            <a:r>
              <a:rPr lang="cs-CZ" dirty="0"/>
              <a:t>Pro slabé teoretické zázemí a problematické psychometrické parametry metod (</a:t>
            </a:r>
            <a:r>
              <a:rPr lang="cs-CZ" dirty="0" err="1"/>
              <a:t>Coffield</a:t>
            </a:r>
            <a:r>
              <a:rPr lang="cs-CZ" dirty="0"/>
              <a:t> a kol. 2004) - </a:t>
            </a:r>
            <a:r>
              <a:rPr lang="cs-CZ" dirty="0">
                <a:hlinkClick r:id="rId2"/>
              </a:rPr>
              <a:t>https://resources.eln.io/coffield-critique-of-learning-styles/</a:t>
            </a:r>
            <a:endParaRPr lang="cs-CZ" dirty="0"/>
          </a:p>
          <a:p>
            <a:pPr lvl="2"/>
            <a:r>
              <a:rPr lang="en-US" dirty="0"/>
              <a:t>Curry (1987) </a:t>
            </a:r>
            <a:r>
              <a:rPr lang="cs-CZ" dirty="0"/>
              <a:t>různé přístupy k operacionalizaci (</a:t>
            </a:r>
            <a:r>
              <a:rPr lang="en-US" dirty="0"/>
              <a:t>‘instructional preferences’, ‘information processing styles’ a ‘cognitive styles’</a:t>
            </a:r>
            <a:r>
              <a:rPr lang="cs-CZ" dirty="0"/>
              <a:t>)</a:t>
            </a:r>
            <a:r>
              <a:rPr lang="en-US" dirty="0"/>
              <a:t>.</a:t>
            </a:r>
            <a:endParaRPr lang="cs-CZ" dirty="0"/>
          </a:p>
          <a:p>
            <a:pPr lvl="2"/>
            <a:r>
              <a:rPr lang="cs-CZ" dirty="0"/>
              <a:t>Metody s empirickým potenciálem:</a:t>
            </a:r>
          </a:p>
          <a:p>
            <a:pPr lvl="3"/>
            <a:r>
              <a:rPr lang="en-US" dirty="0" err="1"/>
              <a:t>Allinson</a:t>
            </a:r>
            <a:r>
              <a:rPr lang="en-US" dirty="0"/>
              <a:t> a</a:t>
            </a:r>
            <a:r>
              <a:rPr lang="cs-CZ" dirty="0"/>
              <a:t> </a:t>
            </a:r>
            <a:r>
              <a:rPr lang="en-US" dirty="0"/>
              <a:t>Hayes</a:t>
            </a:r>
            <a:r>
              <a:rPr lang="cs-CZ" dirty="0"/>
              <a:t>: </a:t>
            </a:r>
            <a:r>
              <a:rPr lang="en-US" dirty="0"/>
              <a:t>Cognitive Style Index </a:t>
            </a:r>
            <a:r>
              <a:rPr lang="cs-CZ" dirty="0"/>
              <a:t>(nejlepší</a:t>
            </a:r>
            <a:r>
              <a:rPr lang="en-US" dirty="0"/>
              <a:t> psychometric</a:t>
            </a:r>
            <a:r>
              <a:rPr lang="cs-CZ" dirty="0" err="1"/>
              <a:t>ké</a:t>
            </a:r>
            <a:r>
              <a:rPr lang="cs-CZ" dirty="0"/>
              <a:t> parametry)</a:t>
            </a:r>
            <a:endParaRPr lang="en-US" dirty="0"/>
          </a:p>
          <a:p>
            <a:pPr lvl="3"/>
            <a:r>
              <a:rPr lang="en-US" dirty="0" err="1"/>
              <a:t>Entwistl</a:t>
            </a:r>
            <a:r>
              <a:rPr lang="cs-CZ" dirty="0"/>
              <a:t>e: </a:t>
            </a:r>
            <a:r>
              <a:rPr lang="en-US" dirty="0"/>
              <a:t>Approaches and Study Skills Inventory for Students (ASSIST) </a:t>
            </a:r>
            <a:r>
              <a:rPr lang="cs-CZ" dirty="0"/>
              <a:t>(dobrý základ pro debatu o efektivních a neefektivních přístupech studentů k učení)</a:t>
            </a:r>
            <a:endParaRPr lang="en-US" dirty="0"/>
          </a:p>
          <a:p>
            <a:pPr lvl="3"/>
            <a:r>
              <a:rPr lang="en-US" dirty="0"/>
              <a:t>Herrmann</a:t>
            </a:r>
            <a:r>
              <a:rPr lang="cs-CZ" dirty="0"/>
              <a:t>: </a:t>
            </a:r>
            <a:r>
              <a:rPr lang="en-US" dirty="0"/>
              <a:t>‘whole brain’ model </a:t>
            </a:r>
            <a:r>
              <a:rPr lang="cs-CZ" dirty="0"/>
              <a:t>může bát užitečný pro studenty a učitele i pro vedení škol (zahrnuje i skupinovou dynamiku, porozumění sobě i ostatním)</a:t>
            </a:r>
            <a:endParaRPr lang="en-US" dirty="0"/>
          </a:p>
          <a:p>
            <a:pPr lvl="3"/>
            <a:r>
              <a:rPr lang="en-US" dirty="0" err="1"/>
              <a:t>Vermunt</a:t>
            </a:r>
            <a:r>
              <a:rPr lang="en-US" dirty="0"/>
              <a:t>: Inventory of Learning Styles (ILS) </a:t>
            </a:r>
            <a:r>
              <a:rPr lang="cs-CZ" dirty="0"/>
              <a:t> přistupuje k procesu učení validně a </a:t>
            </a:r>
            <a:r>
              <a:rPr lang="cs-CZ" dirty="0" err="1"/>
              <a:t>reliabilně</a:t>
            </a:r>
            <a:r>
              <a:rPr lang="cs-CZ" dirty="0"/>
              <a:t> a zdá se být dobrým východiskem pro úvahy o případné změně</a:t>
            </a:r>
            <a:r>
              <a:rPr lang="en-US" dirty="0"/>
              <a:t>.</a:t>
            </a:r>
            <a:endParaRPr lang="cs-CZ" dirty="0"/>
          </a:p>
          <a:p>
            <a:pPr lvl="1"/>
            <a:r>
              <a:rPr lang="cs-CZ" dirty="0"/>
              <a:t>Pro odtržení od současných poznatků neurověd (např. </a:t>
            </a:r>
            <a:r>
              <a:rPr lang="cs-CZ" dirty="0" err="1"/>
              <a:t>Brammann</a:t>
            </a:r>
            <a:r>
              <a:rPr lang="cs-CZ" dirty="0"/>
              <a:t>, 2017 aj.) - </a:t>
            </a:r>
            <a:r>
              <a:rPr lang="cs-CZ" dirty="0">
                <a:hlinkClick r:id="rId3"/>
              </a:rPr>
              <a:t>https://theneuromancersivy.wordpress.com/2017/08/07/the-educated-mind/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Řada studií problematizuje vztah mezi „vhodnými“ styly učení a studijním úspěchem</a:t>
            </a:r>
          </a:p>
          <a:p>
            <a:pPr lvl="1"/>
            <a:r>
              <a:rPr lang="cs-CZ" dirty="0"/>
              <a:t>Styly učení vedou k rezignaci na individualizaci výuky a „</a:t>
            </a:r>
            <a:r>
              <a:rPr lang="cs-CZ" dirty="0" err="1"/>
              <a:t>responsive</a:t>
            </a:r>
            <a:r>
              <a:rPr lang="cs-CZ" dirty="0"/>
              <a:t> </a:t>
            </a:r>
            <a:r>
              <a:rPr lang="cs-CZ" dirty="0" err="1"/>
              <a:t>teaching</a:t>
            </a:r>
            <a:r>
              <a:rPr lang="cs-CZ" dirty="0"/>
              <a:t>“</a:t>
            </a:r>
          </a:p>
          <a:p>
            <a:pPr lvl="2"/>
            <a:r>
              <a:rPr lang="cs-CZ" i="1" dirty="0"/>
              <a:t>„S jeho stylem učení si, maminko, nevíme rady…“</a:t>
            </a:r>
          </a:p>
        </p:txBody>
      </p:sp>
      <p:pic>
        <p:nvPicPr>
          <p:cNvPr id="81922" name="Picture 2" descr="20170907_00001_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122" y="6896"/>
            <a:ext cx="3304432" cy="165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880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58AC5118-6D1D-A008-B296-4944BE732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"/>
            <a:ext cx="9144000" cy="572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621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FC6FD88A-E970-34B3-6E62-9B72A20AD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0"/>
            <a:ext cx="6178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099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Strategie učení</a:t>
            </a:r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D7E950F0-42A8-A7CF-E940-91E367AF9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385" y="442528"/>
            <a:ext cx="4216196" cy="597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700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altLang="en-US"/>
              <a:t>Strategie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700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Strategie učení je tedy obecným plánem, podle kterého student ve studiu postupuje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Co jí určuje: 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/>
              <a:t>Studijní motivace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/>
              <a:t>Kognitivní zvláštnosti, zvláštnosti osobnostní struktury, věku a schopnosti žáka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/>
              <a:t>Styl (způsob) výuky a její formy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/>
              <a:t>Organizace a typ studia 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endParaRPr lang="cs-CZ" dirty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Rozměr objektivní 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/>
              <a:t>je pozorovatelná jako chování a učební aktivity, které student provádí (které předměty si vybírá, jakým způsobem plní studijní povinnosti, jak přistupuje k termínům (</a:t>
            </a:r>
            <a:r>
              <a:rPr lang="cs-CZ" dirty="0" err="1"/>
              <a:t>prokrastinace</a:t>
            </a:r>
            <a:r>
              <a:rPr lang="cs-CZ" dirty="0"/>
              <a:t>), jak přistupuje k obsahu učení (rozsah a způsob si osvojování učiva)).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Rozměr subjektivní 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/>
              <a:t>jak student tyto aktivity vnímá, prožívá a hodnotí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Rozměr sociální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/>
              <a:t>Interakce s učiteli, spolužáky, rodiči…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/>
              <a:t>Typy</a:t>
            </a:r>
            <a:r>
              <a:rPr lang="cs-CZ" dirty="0"/>
              <a:t> strategií učení podle motivace</a:t>
            </a:r>
            <a:br>
              <a:rPr lang="cs-CZ" dirty="0"/>
            </a:br>
            <a:r>
              <a:rPr lang="cs-CZ" dirty="0"/>
              <a:t>(Vašutová, 2002)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Vnitřní motivace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student ví, co, jak a proč se chce naučit 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Vnější motivace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závislost na vnějším působení (rodiče, učitelé) a hodnocení 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Výkonová motivace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student chce uspět (potřeba úspěchu); dává přednost strukturované a organizované práci, stanovuje si cíle, termíny a snaží se zvítězit.  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Sociální motivace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studium je nutností;  student se učí jakkoliv s cílem prospět; postoj ke studiu je negativní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 wrap="square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100"/>
              <a:t>Strategie učení podle přístupu k učení</a:t>
            </a:r>
          </a:p>
        </p:txBody>
      </p:sp>
      <p:graphicFrame>
        <p:nvGraphicFramePr>
          <p:cNvPr id="21509" name="Zástupný symbol pro obsah 2">
            <a:extLst>
              <a:ext uri="{FF2B5EF4-FFF2-40B4-BE49-F238E27FC236}">
                <a16:creationId xmlns:a16="http://schemas.microsoft.com/office/drawing/2014/main" id="{4808B00A-8C6C-0C51-AB1B-4558CBEA12C0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81363158"/>
              </p:ext>
            </p:extLst>
          </p:nvPr>
        </p:nvGraphicFramePr>
        <p:xfrm>
          <a:off x="612648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altLang="en-US"/>
              <a:t>Přístup k učení (Ramsden)</a:t>
            </a:r>
          </a:p>
        </p:txBody>
      </p:sp>
      <p:sp>
        <p:nvSpPr>
          <p:cNvPr id="22531" name="TextovéPole 5"/>
          <p:cNvSpPr txBox="1">
            <a:spLocks noChangeArrowheads="1"/>
          </p:cNvSpPr>
          <p:nvPr/>
        </p:nvSpPr>
        <p:spPr bwMode="auto">
          <a:xfrm>
            <a:off x="3046413" y="1671638"/>
            <a:ext cx="3024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9pPr>
          </a:lstStyle>
          <a:p>
            <a:pPr algn="ctr"/>
            <a:r>
              <a:rPr lang="cs-CZ" altLang="en-US"/>
              <a:t>Přístup k učení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331913" y="2420938"/>
            <a:ext cx="273526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+mn-lt"/>
              </a:rPr>
              <a:t>JAK - Strukturální aspekt: 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+mn-lt"/>
              </a:rPr>
              <a:t>akt poznání,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+mn-lt"/>
              </a:rPr>
              <a:t>organizování,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+mn-lt"/>
              </a:rPr>
              <a:t>strukturování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930775" y="2420938"/>
            <a:ext cx="27368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+mn-lt"/>
              </a:rPr>
              <a:t>CO - Významový aspekt: 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+mn-lt"/>
              </a:rPr>
              <a:t>co je poznáváno,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+mn-lt"/>
              </a:rPr>
              <a:t>důležitost úkolu/učiva</a:t>
            </a:r>
          </a:p>
        </p:txBody>
      </p:sp>
      <p:sp>
        <p:nvSpPr>
          <p:cNvPr id="22534" name="Obdélník 8"/>
          <p:cNvSpPr>
            <a:spLocks noChangeArrowheads="1"/>
          </p:cNvSpPr>
          <p:nvPr/>
        </p:nvSpPr>
        <p:spPr bwMode="auto">
          <a:xfrm>
            <a:off x="669925" y="4437063"/>
            <a:ext cx="181451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9pPr>
          </a:lstStyle>
          <a:p>
            <a:r>
              <a:rPr lang="cs-CZ" altLang="en-US"/>
              <a:t>HOLISTICKÝ</a:t>
            </a:r>
          </a:p>
          <a:p>
            <a:r>
              <a:rPr lang="cs-CZ" altLang="en-US"/>
              <a:t>zachovává </a:t>
            </a:r>
          </a:p>
          <a:p>
            <a:r>
              <a:rPr lang="cs-CZ" altLang="en-US"/>
              <a:t>strukturu, </a:t>
            </a:r>
          </a:p>
          <a:p>
            <a:r>
              <a:rPr lang="cs-CZ" altLang="en-US"/>
              <a:t>soustřeďuje se</a:t>
            </a:r>
          </a:p>
          <a:p>
            <a:r>
              <a:rPr lang="cs-CZ" altLang="en-US"/>
              <a:t>na celek ve</a:t>
            </a:r>
          </a:p>
          <a:p>
            <a:r>
              <a:rPr lang="cs-CZ" altLang="en-US"/>
              <a:t>vztahu k jeho </a:t>
            </a:r>
          </a:p>
          <a:p>
            <a:r>
              <a:rPr lang="cs-CZ" altLang="en-US"/>
              <a:t>částem</a:t>
            </a:r>
          </a:p>
        </p:txBody>
      </p:sp>
      <p:sp>
        <p:nvSpPr>
          <p:cNvPr id="22535" name="Obdélník 9"/>
          <p:cNvSpPr>
            <a:spLocks noChangeArrowheads="1"/>
          </p:cNvSpPr>
          <p:nvPr/>
        </p:nvSpPr>
        <p:spPr bwMode="auto">
          <a:xfrm>
            <a:off x="2620963" y="4454525"/>
            <a:ext cx="19367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9pPr>
          </a:lstStyle>
          <a:p>
            <a:r>
              <a:rPr lang="cs-CZ" altLang="en-US"/>
              <a:t>ATOMISTICKÝ</a:t>
            </a:r>
          </a:p>
          <a:p>
            <a:r>
              <a:rPr lang="cs-CZ" altLang="en-US"/>
              <a:t>deformuje </a:t>
            </a:r>
          </a:p>
          <a:p>
            <a:r>
              <a:rPr lang="cs-CZ" altLang="en-US"/>
              <a:t>struktury, </a:t>
            </a:r>
          </a:p>
          <a:p>
            <a:r>
              <a:rPr lang="cs-CZ" altLang="en-US"/>
              <a:t>soustřeďuje se na </a:t>
            </a:r>
          </a:p>
          <a:p>
            <a:r>
              <a:rPr lang="cs-CZ" altLang="en-US"/>
              <a:t>části, rozkládá </a:t>
            </a:r>
          </a:p>
          <a:p>
            <a:r>
              <a:rPr lang="cs-CZ" altLang="en-US"/>
              <a:t>celek na části</a:t>
            </a:r>
          </a:p>
        </p:txBody>
      </p:sp>
      <p:sp>
        <p:nvSpPr>
          <p:cNvPr id="22536" name="Obdélník 10"/>
          <p:cNvSpPr>
            <a:spLocks noChangeArrowheads="1"/>
          </p:cNvSpPr>
          <p:nvPr/>
        </p:nvSpPr>
        <p:spPr bwMode="auto">
          <a:xfrm>
            <a:off x="4859338" y="4449763"/>
            <a:ext cx="19589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9pPr>
          </a:lstStyle>
          <a:p>
            <a:r>
              <a:rPr lang="cs-CZ" altLang="en-US"/>
              <a:t>HLOUBKOVÝ </a:t>
            </a:r>
          </a:p>
          <a:p>
            <a:r>
              <a:rPr lang="cs-CZ" altLang="en-US"/>
              <a:t>soustřeďuje se</a:t>
            </a:r>
          </a:p>
          <a:p>
            <a:r>
              <a:rPr lang="cs-CZ" altLang="en-US"/>
              <a:t>na obsah</a:t>
            </a:r>
          </a:p>
          <a:p>
            <a:r>
              <a:rPr lang="cs-CZ" altLang="en-US"/>
              <a:t>úkolu nebo </a:t>
            </a:r>
          </a:p>
          <a:p>
            <a:r>
              <a:rPr lang="cs-CZ" altLang="en-US"/>
              <a:t>učiva</a:t>
            </a:r>
          </a:p>
        </p:txBody>
      </p:sp>
      <p:sp>
        <p:nvSpPr>
          <p:cNvPr id="22537" name="Obdélník 11"/>
          <p:cNvSpPr>
            <a:spLocks noChangeArrowheads="1"/>
          </p:cNvSpPr>
          <p:nvPr/>
        </p:nvSpPr>
        <p:spPr bwMode="auto">
          <a:xfrm>
            <a:off x="6875463" y="4449763"/>
            <a:ext cx="1873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9pPr>
          </a:lstStyle>
          <a:p>
            <a:r>
              <a:rPr lang="cs-CZ" altLang="en-US"/>
              <a:t>POVRCHOVÝ </a:t>
            </a:r>
          </a:p>
          <a:p>
            <a:r>
              <a:rPr lang="cs-CZ" altLang="en-US"/>
              <a:t>soustřeďuje se</a:t>
            </a:r>
          </a:p>
          <a:p>
            <a:r>
              <a:rPr lang="cs-CZ" altLang="en-US"/>
              <a:t>na „znaky“ učiva </a:t>
            </a:r>
          </a:p>
        </p:txBody>
      </p:sp>
      <p:cxnSp>
        <p:nvCxnSpPr>
          <p:cNvPr id="14" name="Přímá spojnice 13"/>
          <p:cNvCxnSpPr>
            <a:endCxn id="22531" idx="2"/>
          </p:cNvCxnSpPr>
          <p:nvPr/>
        </p:nvCxnSpPr>
        <p:spPr>
          <a:xfrm flipV="1">
            <a:off x="2843213" y="2041525"/>
            <a:ext cx="1714500" cy="307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>
            <a:stCxn id="22531" idx="2"/>
            <a:endCxn id="8" idx="0"/>
          </p:cNvCxnSpPr>
          <p:nvPr/>
        </p:nvCxnSpPr>
        <p:spPr>
          <a:xfrm>
            <a:off x="4557713" y="2041525"/>
            <a:ext cx="1741487" cy="379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 flipV="1">
            <a:off x="1331913" y="3621088"/>
            <a:ext cx="1079500" cy="671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2411413" y="3621088"/>
            <a:ext cx="936625" cy="671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 flipV="1">
            <a:off x="5475288" y="3573463"/>
            <a:ext cx="1081087" cy="671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6556375" y="3573463"/>
            <a:ext cx="936625" cy="671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 wrap="square" anchor="ctr">
            <a:normAutofit/>
          </a:bodyPr>
          <a:lstStyle/>
          <a:p>
            <a:r>
              <a:rPr lang="cs-CZ" altLang="en-US"/>
              <a:t>Strategie učení</a:t>
            </a:r>
          </a:p>
        </p:txBody>
      </p:sp>
      <p:graphicFrame>
        <p:nvGraphicFramePr>
          <p:cNvPr id="23557" name="Zástupný symbol pro obsah 2">
            <a:extLst>
              <a:ext uri="{FF2B5EF4-FFF2-40B4-BE49-F238E27FC236}">
                <a16:creationId xmlns:a16="http://schemas.microsoft.com/office/drawing/2014/main" id="{5BFDD75E-0A64-D2BD-89FF-5BBAB164E287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26346347"/>
              </p:ext>
            </p:extLst>
          </p:nvPr>
        </p:nvGraphicFramePr>
        <p:xfrm>
          <a:off x="612648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en-US"/>
              <a:t>Příklady konkrétních strategií učení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381000" y="1676400"/>
            <a:ext cx="1600200" cy="198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w Cen MT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9pPr>
          </a:lstStyle>
          <a:p>
            <a:r>
              <a:rPr lang="cs-CZ" altLang="en-US"/>
              <a:t>osobnost,</a:t>
            </a:r>
          </a:p>
          <a:p>
            <a:r>
              <a:rPr lang="cs-CZ" altLang="en-US"/>
              <a:t>kognitivní </a:t>
            </a:r>
          </a:p>
          <a:p>
            <a:r>
              <a:rPr lang="cs-CZ" altLang="en-US"/>
              <a:t>styl,</a:t>
            </a:r>
          </a:p>
          <a:p>
            <a:r>
              <a:rPr lang="cs-CZ" altLang="en-US"/>
              <a:t>motivace,</a:t>
            </a:r>
          </a:p>
          <a:p>
            <a:r>
              <a:rPr lang="cs-CZ" altLang="en-US"/>
              <a:t>vyspělost</a:t>
            </a:r>
          </a:p>
        </p:txBody>
      </p:sp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2514600" y="1981200"/>
            <a:ext cx="9906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w Cen MT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9pPr>
          </a:lstStyle>
          <a:p>
            <a:r>
              <a:rPr lang="cs-CZ" altLang="en-US" dirty="0"/>
              <a:t>přístup k  </a:t>
            </a:r>
          </a:p>
          <a:p>
            <a:r>
              <a:rPr lang="cs-CZ" altLang="en-US" dirty="0"/>
              <a:t>učení</a:t>
            </a:r>
          </a:p>
        </p:txBody>
      </p:sp>
      <p:sp>
        <p:nvSpPr>
          <p:cNvPr id="13316" name="Rectangle 9"/>
          <p:cNvSpPr>
            <a:spLocks noChangeArrowheads="1"/>
          </p:cNvSpPr>
          <p:nvPr/>
        </p:nvSpPr>
        <p:spPr bwMode="auto">
          <a:xfrm>
            <a:off x="4038600" y="1981200"/>
            <a:ext cx="11430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w Cen MT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9pPr>
          </a:lstStyle>
          <a:p>
            <a:r>
              <a:rPr lang="cs-CZ" altLang="en-US"/>
              <a:t>strategie </a:t>
            </a:r>
          </a:p>
          <a:p>
            <a:r>
              <a:rPr lang="cs-CZ" altLang="en-US"/>
              <a:t>učení</a:t>
            </a:r>
          </a:p>
        </p:txBody>
      </p:sp>
      <p:sp>
        <p:nvSpPr>
          <p:cNvPr id="13317" name="Rectangle 11"/>
          <p:cNvSpPr>
            <a:spLocks noChangeArrowheads="1"/>
          </p:cNvSpPr>
          <p:nvPr/>
        </p:nvSpPr>
        <p:spPr bwMode="auto">
          <a:xfrm>
            <a:off x="5791200" y="1981200"/>
            <a:ext cx="10668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w Cen MT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9pPr>
          </a:lstStyle>
          <a:p>
            <a:r>
              <a:rPr lang="cs-CZ" altLang="en-US"/>
              <a:t>taktiky </a:t>
            </a:r>
          </a:p>
          <a:p>
            <a:r>
              <a:rPr lang="cs-CZ" altLang="en-US"/>
              <a:t>učení</a:t>
            </a:r>
          </a:p>
        </p:txBody>
      </p:sp>
      <p:sp>
        <p:nvSpPr>
          <p:cNvPr id="13318" name="Rectangle 13"/>
          <p:cNvSpPr>
            <a:spLocks noChangeArrowheads="1"/>
          </p:cNvSpPr>
          <p:nvPr/>
        </p:nvSpPr>
        <p:spPr bwMode="auto">
          <a:xfrm>
            <a:off x="7391400" y="1981200"/>
            <a:ext cx="12192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w Cen MT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9pPr>
          </a:lstStyle>
          <a:p>
            <a:r>
              <a:rPr lang="cs-CZ" altLang="en-US"/>
              <a:t>výsledky</a:t>
            </a:r>
          </a:p>
          <a:p>
            <a:r>
              <a:rPr lang="cs-CZ" altLang="en-US"/>
              <a:t>učení</a:t>
            </a:r>
          </a:p>
        </p:txBody>
      </p:sp>
      <p:sp>
        <p:nvSpPr>
          <p:cNvPr id="13319" name="Line 15"/>
          <p:cNvSpPr>
            <a:spLocks noChangeShapeType="1"/>
          </p:cNvSpPr>
          <p:nvPr/>
        </p:nvSpPr>
        <p:spPr bwMode="auto">
          <a:xfrm>
            <a:off x="1981200" y="2743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16"/>
          <p:cNvSpPr>
            <a:spLocks noChangeShapeType="1"/>
          </p:cNvSpPr>
          <p:nvPr/>
        </p:nvSpPr>
        <p:spPr bwMode="auto">
          <a:xfrm>
            <a:off x="3505200" y="2743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17"/>
          <p:cNvSpPr>
            <a:spLocks noChangeShapeType="1"/>
          </p:cNvSpPr>
          <p:nvPr/>
        </p:nvSpPr>
        <p:spPr bwMode="auto">
          <a:xfrm>
            <a:off x="5181600" y="2743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18"/>
          <p:cNvSpPr>
            <a:spLocks noChangeShapeType="1"/>
          </p:cNvSpPr>
          <p:nvPr/>
        </p:nvSpPr>
        <p:spPr bwMode="auto">
          <a:xfrm>
            <a:off x="6858000" y="2743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Text Box 19"/>
          <p:cNvSpPr txBox="1">
            <a:spLocks noChangeArrowheads="1"/>
          </p:cNvSpPr>
          <p:nvPr/>
        </p:nvSpPr>
        <p:spPr bwMode="auto">
          <a:xfrm>
            <a:off x="609600" y="4800600"/>
            <a:ext cx="8001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en-US" dirty="0"/>
              <a:t>Model vazeb mezi individuálními rozdíly, styly (taktikami) učení a výsledky učení. </a:t>
            </a:r>
          </a:p>
          <a:p>
            <a:pPr algn="ctr">
              <a:spcBef>
                <a:spcPct val="50000"/>
              </a:spcBef>
            </a:pPr>
            <a:r>
              <a:rPr lang="cs-CZ" altLang="en-US" dirty="0"/>
              <a:t>(</a:t>
            </a:r>
            <a:r>
              <a:rPr lang="cs-CZ" altLang="en-US" dirty="0" err="1"/>
              <a:t>Schmeck</a:t>
            </a:r>
            <a:r>
              <a:rPr lang="cs-CZ" altLang="en-US" dirty="0"/>
              <a:t>, 1988)</a:t>
            </a:r>
          </a:p>
        </p:txBody>
      </p:sp>
      <p:sp>
        <p:nvSpPr>
          <p:cNvPr id="13324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altLang="en-US"/>
              <a:t>Kde jsme ve výkladu</a:t>
            </a:r>
          </a:p>
        </p:txBody>
      </p:sp>
      <p:sp>
        <p:nvSpPr>
          <p:cNvPr id="13" name="Ovál 12"/>
          <p:cNvSpPr/>
          <p:nvPr/>
        </p:nvSpPr>
        <p:spPr>
          <a:xfrm>
            <a:off x="3771900" y="1095375"/>
            <a:ext cx="5121275" cy="3311525"/>
          </a:xfrm>
          <a:prstGeom prst="ellipse">
            <a:avLst/>
          </a:prstGeom>
          <a:noFill/>
          <a:ln w="508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altLang="en-US"/>
              <a:t>Strategie pro čtení a práci s textem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cs-CZ" altLang="en-US" dirty="0"/>
              <a:t>Identifikace neznámých slov </a:t>
            </a:r>
          </a:p>
          <a:p>
            <a:r>
              <a:rPr lang="cs-CZ" altLang="en-US" dirty="0" err="1"/>
              <a:t>Sebedotazovací</a:t>
            </a:r>
            <a:r>
              <a:rPr lang="cs-CZ" altLang="en-US" dirty="0"/>
              <a:t> strategie </a:t>
            </a:r>
          </a:p>
          <a:p>
            <a:pPr lvl="1"/>
            <a:r>
              <a:rPr lang="cs-CZ" altLang="en-US" dirty="0"/>
              <a:t>kladení si otázek ve vztahu k textu a hledání odpovědí</a:t>
            </a:r>
          </a:p>
          <a:p>
            <a:r>
              <a:rPr lang="cs-CZ" altLang="en-US" dirty="0"/>
              <a:t>Strategie vytváření vizualizací </a:t>
            </a:r>
          </a:p>
          <a:p>
            <a:pPr lvl="1"/>
            <a:r>
              <a:rPr lang="cs-CZ" altLang="en-US" dirty="0"/>
              <a:t>představování scén, postav</a:t>
            </a:r>
          </a:p>
          <a:p>
            <a:r>
              <a:rPr lang="cs-CZ" altLang="en-US" dirty="0"/>
              <a:t>Inferenční strategie (odvozování)</a:t>
            </a:r>
          </a:p>
          <a:p>
            <a:r>
              <a:rPr lang="cs-CZ" altLang="en-US" dirty="0"/>
              <a:t>Parafrázování a sumarizace</a:t>
            </a:r>
          </a:p>
          <a:p>
            <a:r>
              <a:rPr lang="cs-CZ" altLang="en-US" dirty="0"/>
              <a:t>Pojmové mapování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altLang="en-US"/>
              <a:t>Pojmové (Mentální) mapování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en-US" sz="2100"/>
              <a:t>cíle</a:t>
            </a:r>
          </a:p>
          <a:p>
            <a:pPr lvl="1">
              <a:lnSpc>
                <a:spcPct val="90000"/>
              </a:lnSpc>
            </a:pPr>
            <a:r>
              <a:rPr lang="cs-CZ" altLang="en-US" sz="2000" i="1"/>
              <a:t>zjištění, co víme</a:t>
            </a:r>
          </a:p>
          <a:p>
            <a:pPr lvl="1">
              <a:lnSpc>
                <a:spcPct val="90000"/>
              </a:lnSpc>
            </a:pPr>
            <a:r>
              <a:rPr lang="cs-CZ" altLang="en-US" sz="2000" i="1"/>
              <a:t>pomoc při plánování</a:t>
            </a:r>
          </a:p>
          <a:p>
            <a:pPr lvl="1">
              <a:lnSpc>
                <a:spcPct val="90000"/>
              </a:lnSpc>
            </a:pPr>
            <a:r>
              <a:rPr lang="cs-CZ" altLang="en-US" sz="2000" i="1"/>
              <a:t>pomoc při hodnocení</a:t>
            </a:r>
          </a:p>
          <a:p>
            <a:pPr>
              <a:lnSpc>
                <a:spcPct val="90000"/>
              </a:lnSpc>
            </a:pPr>
            <a:r>
              <a:rPr lang="cs-CZ" altLang="en-US" sz="2100"/>
              <a:t>formy</a:t>
            </a:r>
          </a:p>
          <a:p>
            <a:pPr lvl="1">
              <a:lnSpc>
                <a:spcPct val="90000"/>
              </a:lnSpc>
            </a:pPr>
            <a:r>
              <a:rPr lang="cs-CZ" altLang="en-US" sz="2000"/>
              <a:t>mapování pojmových hierarchií</a:t>
            </a:r>
          </a:p>
          <a:p>
            <a:pPr lvl="2">
              <a:lnSpc>
                <a:spcPct val="90000"/>
              </a:lnSpc>
            </a:pPr>
            <a:r>
              <a:rPr lang="cs-CZ" altLang="en-US" sz="1800"/>
              <a:t>vypisování hierarchií</a:t>
            </a:r>
          </a:p>
          <a:p>
            <a:pPr lvl="2">
              <a:lnSpc>
                <a:spcPct val="90000"/>
              </a:lnSpc>
            </a:pPr>
            <a:r>
              <a:rPr lang="cs-CZ" altLang="en-US" sz="1800"/>
              <a:t>vytváření hierarchických map</a:t>
            </a:r>
          </a:p>
          <a:p>
            <a:pPr lvl="2">
              <a:lnSpc>
                <a:spcPct val="90000"/>
              </a:lnSpc>
            </a:pPr>
            <a:r>
              <a:rPr lang="cs-CZ" altLang="en-US" sz="1800"/>
              <a:t>mapování příběhů</a:t>
            </a:r>
          </a:p>
          <a:p>
            <a:pPr lvl="2">
              <a:lnSpc>
                <a:spcPct val="90000"/>
              </a:lnSpc>
            </a:pPr>
            <a:r>
              <a:rPr lang="cs-CZ" altLang="en-US" sz="1800"/>
              <a:t>mapování zvolených témat</a:t>
            </a:r>
          </a:p>
          <a:p>
            <a:pPr lvl="1">
              <a:lnSpc>
                <a:spcPct val="90000"/>
              </a:lnSpc>
            </a:pPr>
            <a:r>
              <a:rPr lang="cs-CZ" altLang="en-US" sz="2000"/>
              <a:t>vědomostní mapy</a:t>
            </a:r>
          </a:p>
          <a:p>
            <a:pPr lvl="1">
              <a:lnSpc>
                <a:spcPct val="90000"/>
              </a:lnSpc>
            </a:pPr>
            <a:r>
              <a:rPr lang="cs-CZ" altLang="en-US" sz="2000"/>
              <a:t>grafická znázornění - prvky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88900"/>
            <a:ext cx="6532562" cy="6094413"/>
          </a:xfrm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2411413" y="6165850"/>
            <a:ext cx="568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>
                <a:latin typeface="Arial" charset="0"/>
              </a:rPr>
              <a:t>Obr. - Příklad mentální mapy přijímacího pohovoru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Strategie pro studium a uchovávání informací</a:t>
            </a:r>
          </a:p>
        </p:txBody>
      </p:sp>
      <p:sp>
        <p:nvSpPr>
          <p:cNvPr id="3072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cs-CZ" altLang="en-US"/>
              <a:t>První písmena</a:t>
            </a:r>
          </a:p>
          <a:p>
            <a:pPr lvl="1"/>
            <a:r>
              <a:rPr lang="cs-CZ" altLang="en-US"/>
              <a:t>Pro blok informací; memotechnická pomůcka</a:t>
            </a:r>
          </a:p>
          <a:p>
            <a:r>
              <a:rPr lang="cs-CZ" altLang="en-US"/>
              <a:t>Párové asociace</a:t>
            </a:r>
          </a:p>
          <a:p>
            <a:pPr lvl="1"/>
            <a:r>
              <a:rPr lang="cs-CZ" altLang="en-US"/>
              <a:t>Např. spojení jmen a dat (kartičky, dril)</a:t>
            </a:r>
          </a:p>
          <a:p>
            <a:r>
              <a:rPr lang="cs-CZ" altLang="en-US"/>
              <a:t>Klíčová slova a koncepty</a:t>
            </a:r>
          </a:p>
          <a:p>
            <a:pPr lvl="1"/>
            <a:r>
              <a:rPr lang="cs-CZ" altLang="en-US"/>
              <a:t>Vytváření schémat, map</a:t>
            </a:r>
          </a:p>
          <a:p>
            <a:r>
              <a:rPr lang="cs-CZ" altLang="en-US"/>
              <a:t>Psaní poznámek a naslouchání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altLang="en-US"/>
              <a:t>Strategie pro psaní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cs-CZ" altLang="en-US"/>
              <a:t>Základy psaní textu, strukturování a práce s informačními zdroji</a:t>
            </a:r>
          </a:p>
          <a:p>
            <a:r>
              <a:rPr lang="cs-CZ" altLang="en-US"/>
              <a:t>Strategie hledání chyb v textu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Strategie pro práci na úkolech a zlepšení testového výkonu</a:t>
            </a:r>
          </a:p>
        </p:txBody>
      </p:sp>
      <p:sp>
        <p:nvSpPr>
          <p:cNvPr id="3277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cs-CZ" altLang="en-US"/>
              <a:t>Jak si rozvrhnout práci</a:t>
            </a:r>
          </a:p>
          <a:p>
            <a:r>
              <a:rPr lang="cs-CZ" altLang="en-US"/>
              <a:t>Jak postupovat při řešení testových úloh</a:t>
            </a:r>
          </a:p>
          <a:p>
            <a:pPr lvl="1"/>
            <a:r>
              <a:rPr lang="cs-CZ" altLang="en-US"/>
              <a:t>Nejprve se věnovat položkám u kterých je vysoká míra subjektivní jistoty, tipovací soutěž na závěr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altLang="en-US"/>
              <a:t>Strategie pro podporu spolupráce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cs-CZ" altLang="en-US"/>
              <a:t>Spolupráce ve třídě</a:t>
            </a:r>
          </a:p>
          <a:p>
            <a:r>
              <a:rPr lang="cs-CZ" altLang="en-US"/>
              <a:t>Řešení problémových úkolů</a:t>
            </a:r>
          </a:p>
          <a:p>
            <a:r>
              <a:rPr lang="cs-CZ" altLang="en-US"/>
              <a:t>Týmová spolupráce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altLang="en-US"/>
              <a:t>Strategie pro zvyšování motivace</a:t>
            </a:r>
          </a:p>
        </p:txBody>
      </p:sp>
      <p:sp>
        <p:nvSpPr>
          <p:cNvPr id="3481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cs-CZ" altLang="en-US"/>
              <a:t>Strategie sebeprosazení</a:t>
            </a:r>
          </a:p>
          <a:p>
            <a:pPr lvl="1"/>
            <a:r>
              <a:rPr lang="cs-CZ" altLang="en-US"/>
              <a:t>Schopnost aktivně využít poznatky </a:t>
            </a:r>
          </a:p>
          <a:p>
            <a:r>
              <a:rPr lang="cs-CZ" altLang="en-US"/>
              <a:t>Možná já (Possible selves)</a:t>
            </a:r>
          </a:p>
          <a:p>
            <a:pPr lvl="1"/>
            <a:r>
              <a:rPr lang="cs-CZ" altLang="en-US"/>
              <a:t>Já jaký(á) jsem vs. já jaký(á) bych chtěl(a) být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Strategie specifické pro jednotlivé předměty</a:t>
            </a:r>
          </a:p>
        </p:txBody>
      </p:sp>
      <p:sp>
        <p:nvSpPr>
          <p:cNvPr id="3584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>
              <a:buFont typeface="Wingdings" charset="2"/>
              <a:buNone/>
            </a:pPr>
            <a:r>
              <a:rPr lang="cs-CZ" altLang="en-US"/>
              <a:t>Např. jazyky:</a:t>
            </a:r>
          </a:p>
          <a:p>
            <a:pPr marL="0" indent="0">
              <a:buFont typeface="Wingdings" charset="2"/>
              <a:buNone/>
            </a:pPr>
            <a:r>
              <a:rPr lang="cs-CZ" altLang="en-US"/>
              <a:t>Lojová, G.; Vlčková, K. </a:t>
            </a:r>
            <a:r>
              <a:rPr lang="cs-CZ" altLang="en-US" i="1"/>
              <a:t>Styly a strategie učení ve výuce cizích jazyků.</a:t>
            </a:r>
            <a:r>
              <a:rPr lang="cs-CZ" altLang="en-US"/>
              <a:t> Praha: Portál, 2011. ISBN 978-80-7367-876-0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Strategie plánování času, autoregulace, sebeřízení</a:t>
            </a:r>
          </a:p>
        </p:txBody>
      </p:sp>
      <p:sp>
        <p:nvSpPr>
          <p:cNvPr id="3686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77500" lnSpcReduction="20000"/>
          </a:bodyPr>
          <a:lstStyle/>
          <a:p>
            <a:r>
              <a:rPr lang="cs-CZ" altLang="en-US" dirty="0"/>
              <a:t>Organizace času každého studenta je ovlivněna</a:t>
            </a:r>
          </a:p>
          <a:p>
            <a:pPr lvl="1"/>
            <a:r>
              <a:rPr lang="cs-CZ" altLang="en-US" dirty="0"/>
              <a:t>Věkem </a:t>
            </a:r>
          </a:p>
          <a:p>
            <a:pPr lvl="1"/>
            <a:r>
              <a:rPr lang="cs-CZ" altLang="en-US" dirty="0"/>
              <a:t>Předchozí zkušeností (vč. rozdílů mezi deklarovanými a reálnými požadavky – součást tzv. </a:t>
            </a:r>
            <a:r>
              <a:rPr lang="cs-CZ" altLang="en-US" dirty="0" err="1"/>
              <a:t>skyrytého</a:t>
            </a:r>
            <a:r>
              <a:rPr lang="cs-CZ" altLang="en-US" dirty="0"/>
              <a:t> kurikula)</a:t>
            </a:r>
          </a:p>
          <a:p>
            <a:pPr lvl="1"/>
            <a:r>
              <a:rPr lang="cs-CZ" altLang="en-US" dirty="0"/>
              <a:t>Styl učení </a:t>
            </a:r>
          </a:p>
          <a:p>
            <a:pPr lvl="1"/>
            <a:r>
              <a:rPr lang="cs-CZ" altLang="en-US" dirty="0"/>
              <a:t>Charakteristikami osobnosti, temperamentu a schopností sebeřízení </a:t>
            </a:r>
          </a:p>
          <a:p>
            <a:pPr lvl="1"/>
            <a:r>
              <a:rPr lang="cs-CZ" altLang="en-US" dirty="0"/>
              <a:t>Informacemi o možnostech zlepšení či rozvoje (</a:t>
            </a:r>
            <a:r>
              <a:rPr lang="cs-CZ" altLang="en-US" dirty="0" err="1"/>
              <a:t>RememberTheMilk</a:t>
            </a:r>
            <a:r>
              <a:rPr lang="cs-CZ" altLang="en-US" dirty="0"/>
              <a:t>, </a:t>
            </a:r>
            <a:r>
              <a:rPr lang="cs-CZ" altLang="en-US" dirty="0" err="1"/>
              <a:t>GetThingsDone</a:t>
            </a:r>
            <a:r>
              <a:rPr lang="cs-CZ" altLang="en-US" dirty="0"/>
              <a:t>…) </a:t>
            </a:r>
          </a:p>
          <a:p>
            <a:r>
              <a:rPr lang="cs-CZ" altLang="en-US" dirty="0"/>
              <a:t>Stanovení priorit a osobních cílů </a:t>
            </a:r>
          </a:p>
          <a:p>
            <a:r>
              <a:rPr lang="cs-CZ" altLang="en-US" dirty="0"/>
              <a:t>Reflexe časových možností studenta (obvykle nepromýšlíme, „autopilot“)</a:t>
            </a:r>
          </a:p>
          <a:p>
            <a:pPr lvl="1"/>
            <a:r>
              <a:rPr lang="cs-CZ" altLang="en-US" dirty="0"/>
              <a:t>Řada metod a nástrojů podporujících sebereflexi (deníky, záznamové archy, časové snímky…)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28600"/>
            <a:ext cx="8785225" cy="1255713"/>
          </a:xfrm>
        </p:spPr>
        <p:txBody>
          <a:bodyPr/>
          <a:lstStyle/>
          <a:p>
            <a:pPr defTabSz="1184275"/>
            <a:r>
              <a:rPr lang="cs-CZ" altLang="en-US" sz="2400" b="1" dirty="0">
                <a:solidFill>
                  <a:schemeClr val="tx1"/>
                </a:solidFill>
              </a:rPr>
              <a:t>Vztah stylu a struktury inteligence dle </a:t>
            </a:r>
            <a:r>
              <a:rPr lang="cs-CZ" altLang="en-US" sz="2400" b="1" dirty="0" err="1">
                <a:solidFill>
                  <a:schemeClr val="tx1"/>
                </a:solidFill>
              </a:rPr>
              <a:t>Gardnera</a:t>
            </a:r>
            <a:r>
              <a:rPr lang="cs-CZ" altLang="en-US" sz="2400" b="1" dirty="0">
                <a:solidFill>
                  <a:schemeClr val="tx1"/>
                </a:solidFill>
              </a:rPr>
              <a:t> (individuální specifika)</a:t>
            </a:r>
            <a:br>
              <a:rPr lang="cs-CZ" altLang="en-US" sz="2000" b="1" dirty="0">
                <a:solidFill>
                  <a:schemeClr val="tx1"/>
                </a:solidFill>
              </a:rPr>
            </a:br>
            <a:br>
              <a:rPr lang="cs-CZ" altLang="en-US" sz="2000" b="1" dirty="0">
                <a:solidFill>
                  <a:schemeClr val="tx1"/>
                </a:solidFill>
              </a:rPr>
            </a:br>
            <a:r>
              <a:rPr lang="cs-CZ" altLang="en-US" sz="1600" b="1" dirty="0">
                <a:solidFill>
                  <a:schemeClr val="tx1"/>
                </a:solidFill>
              </a:rPr>
              <a:t>Převažuje styl	Uvažuje ve		Dávají přednost    	Potřebují</a:t>
            </a:r>
            <a:endParaRPr lang="cs-CZ" alt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24686" name="Group 11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55196648"/>
              </p:ext>
            </p:extLst>
          </p:nvPr>
        </p:nvGraphicFramePr>
        <p:xfrm>
          <a:off x="179388" y="1628800"/>
          <a:ext cx="8785225" cy="5290505"/>
        </p:xfrm>
        <a:graphic>
          <a:graphicData uri="http://schemas.openxmlformats.org/drawingml/2006/table">
            <a:tbl>
              <a:tblPr/>
              <a:tblGrid>
                <a:gridCol w="219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5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5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7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3538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jazykový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1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slov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1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čtení, psaní, diskuze, slo. hry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1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knihy, kazety, debata, psaní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0900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logicko-matematický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1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odvození, dedukce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1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pokus, otázky, logické hry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1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objevovat věci a přemýšlet o nich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7713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zrakový, prostorový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1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představy a zobrazení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1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navrhování, kreslení, náčrty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1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video, filmy, zkoumání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7713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psycho-motorický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1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tělesný pocit/vnímání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1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fyzický kontakt, gestikul., pohyb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1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hraní rolí, drama, pohyb, dělání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7713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hudební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1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rytmus, melodie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1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zpívání, dupání, tleskání, hudba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1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zazpívat si, koncerty, apod.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7713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interpersonální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1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interakce s jinými lidmi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1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organizování, setkávání, plán.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1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společenské hry, kluby, apod.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7713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intrapersonální, meta-kognitivní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1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vlastní nitro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1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meditace, přemýšlení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1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vlastní projekty, osobní výběr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32775" cy="1143000"/>
          </a:xfrm>
        </p:spPr>
        <p:txBody>
          <a:bodyPr lIns="0" tIns="0" rIns="0" bIns="0"/>
          <a:lstStyle/>
          <a:p>
            <a:pPr>
              <a:lnSpc>
                <a:spcPct val="102000"/>
              </a:lnSpc>
              <a:tabLst>
                <a:tab pos="0" algn="l"/>
                <a:tab pos="650875" algn="l"/>
                <a:tab pos="1301750" algn="l"/>
                <a:tab pos="1954213" algn="l"/>
                <a:tab pos="2606675" algn="l"/>
                <a:tab pos="3259138" algn="l"/>
                <a:tab pos="3911600" algn="l"/>
                <a:tab pos="4564063" algn="l"/>
                <a:tab pos="5216525" algn="l"/>
                <a:tab pos="5868988" algn="l"/>
                <a:tab pos="6521450" algn="l"/>
                <a:tab pos="7173913" algn="l"/>
                <a:tab pos="7826375" algn="l"/>
                <a:tab pos="8478838" algn="l"/>
                <a:tab pos="9129713" algn="l"/>
                <a:tab pos="9782175" algn="l"/>
              </a:tabLst>
            </a:pPr>
            <a:r>
              <a:rPr lang="cs-CZ" altLang="en-US"/>
              <a:t>Příklad Práce s učebním textem - </a:t>
            </a:r>
            <a:r>
              <a:rPr lang="en-GB" altLang="en-US"/>
              <a:t>Záznamový arch (Lan, 1998)</a:t>
            </a: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179388" y="1778000"/>
          <a:ext cx="9320212" cy="431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0337040" imgH="5171400" progId="opendocument.CalcDocument.1">
                  <p:embed/>
                </p:oleObj>
              </mc:Choice>
              <mc:Fallback>
                <p:oleObj r:id="rId3" imgW="10337040" imgH="5171400" progId="opendocument.CalcDocument.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778000"/>
                        <a:ext cx="9320212" cy="431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3789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cs-CZ" altLang="en-US"/>
              <a:t>Cílem plánování je explicitně formulovat studijní požadavky a konfrontovat je s dalšími životními prioritami</a:t>
            </a:r>
          </a:p>
          <a:p>
            <a:r>
              <a:rPr lang="cs-CZ" altLang="en-US"/>
              <a:t>Cíle dlouhodobé (měsíce a déle), střednědobé (týdny, měsíc) a krátkodobé (dny, týden) </a:t>
            </a:r>
          </a:p>
          <a:p>
            <a:r>
              <a:rPr lang="cs-CZ" altLang="en-US"/>
              <a:t>Řada nástrojů (kalendáře, správci úkolů)</a:t>
            </a:r>
          </a:p>
          <a:p>
            <a:pPr lvl="1"/>
            <a:r>
              <a:rPr lang="cs-CZ" altLang="en-US"/>
              <a:t>Pozor na časovou režii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altLang="en-US"/>
              <a:t>Strategie práce s prostředím</a:t>
            </a:r>
          </a:p>
        </p:txBody>
      </p:sp>
      <p:sp>
        <p:nvSpPr>
          <p:cNvPr id="3891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cs-CZ" altLang="en-US"/>
              <a:t>Kde a jak studovat</a:t>
            </a:r>
          </a:p>
          <a:p>
            <a:pPr lvl="1"/>
            <a:r>
              <a:rPr lang="cs-CZ" altLang="en-US"/>
              <a:t>Znalost vhodného místa k učení, okolností k učení</a:t>
            </a:r>
          </a:p>
          <a:p>
            <a:pPr lvl="1"/>
            <a:r>
              <a:rPr lang="cs-CZ" altLang="en-US"/>
              <a:t>(…)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2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altLang="en-US"/>
              <a:t>Práce s pozorností</a:t>
            </a:r>
          </a:p>
        </p:txBody>
      </p:sp>
      <p:sp>
        <p:nvSpPr>
          <p:cNvPr id="39939" name="Zástupný symbol pro obsah 1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en-US"/>
              <a:t>Stálost pozornosti: </a:t>
            </a:r>
          </a:p>
          <a:p>
            <a:pPr lvl="1">
              <a:lnSpc>
                <a:spcPct val="90000"/>
              </a:lnSpc>
            </a:pPr>
            <a:r>
              <a:rPr lang="cs-CZ" altLang="en-US"/>
              <a:t>mladší školní věk 3 - 5 min.</a:t>
            </a:r>
          </a:p>
          <a:p>
            <a:pPr lvl="1">
              <a:lnSpc>
                <a:spcPct val="90000"/>
              </a:lnSpc>
            </a:pPr>
            <a:r>
              <a:rPr lang="cs-CZ" altLang="en-US"/>
              <a:t>starší školní věk 5 - 10 min.</a:t>
            </a:r>
          </a:p>
          <a:p>
            <a:pPr lvl="1">
              <a:lnSpc>
                <a:spcPct val="90000"/>
              </a:lnSpc>
            </a:pPr>
            <a:r>
              <a:rPr lang="cs-CZ" altLang="en-US"/>
              <a:t>dospělí 20 - 30 minut</a:t>
            </a:r>
          </a:p>
          <a:p>
            <a:pPr lvl="1">
              <a:lnSpc>
                <a:spcPct val="90000"/>
              </a:lnSpc>
            </a:pPr>
            <a:endParaRPr lang="cs-CZ" altLang="en-US"/>
          </a:p>
          <a:p>
            <a:pPr lvl="1">
              <a:lnSpc>
                <a:spcPct val="90000"/>
              </a:lnSpc>
            </a:pPr>
            <a:r>
              <a:rPr lang="cs-CZ" altLang="en-US"/>
              <a:t>Záleží na denní době (ranní / večerní typ)</a:t>
            </a:r>
          </a:p>
          <a:p>
            <a:pPr lvl="1">
              <a:lnSpc>
                <a:spcPct val="90000"/>
              </a:lnSpc>
            </a:pPr>
            <a:r>
              <a:rPr lang="cs-CZ" altLang="en-US"/>
              <a:t>Záleží i na fyzickém a psychickém stavu </a:t>
            </a:r>
          </a:p>
          <a:p>
            <a:pPr>
              <a:lnSpc>
                <a:spcPct val="90000"/>
              </a:lnSpc>
            </a:pPr>
            <a:r>
              <a:rPr lang="cs-CZ" altLang="en-US"/>
              <a:t>Rozdělování pozornosti – přepínání</a:t>
            </a:r>
          </a:p>
          <a:p>
            <a:pPr>
              <a:lnSpc>
                <a:spcPct val="90000"/>
              </a:lnSpc>
            </a:pPr>
            <a:r>
              <a:rPr lang="cs-CZ" altLang="en-US"/>
              <a:t>Propojování pozornosti – pružnost</a:t>
            </a:r>
          </a:p>
          <a:p>
            <a:pPr>
              <a:lnSpc>
                <a:spcPct val="90000"/>
              </a:lnSpc>
            </a:pPr>
            <a:r>
              <a:rPr lang="cs-CZ" altLang="en-US"/>
              <a:t>Fluktuace pozornosti</a:t>
            </a:r>
          </a:p>
          <a:p>
            <a:pPr>
              <a:lnSpc>
                <a:spcPct val="90000"/>
              </a:lnSpc>
            </a:pPr>
            <a:r>
              <a:rPr lang="cs-CZ" altLang="en-US"/>
              <a:t>Systematičnost pozornosti</a:t>
            </a:r>
          </a:p>
          <a:p>
            <a:endParaRPr lang="cs-CZ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altLang="en-US"/>
              <a:t>Literatura</a:t>
            </a:r>
          </a:p>
        </p:txBody>
      </p:sp>
      <p:sp>
        <p:nvSpPr>
          <p:cNvPr id="4096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85000" lnSpcReduction="10000"/>
          </a:bodyPr>
          <a:lstStyle/>
          <a:p>
            <a:r>
              <a:rPr lang="cs-CZ" altLang="en-US" dirty="0" err="1"/>
              <a:t>Fisher</a:t>
            </a:r>
            <a:r>
              <a:rPr lang="cs-CZ" altLang="en-US" dirty="0"/>
              <a:t>, R. </a:t>
            </a:r>
            <a:r>
              <a:rPr lang="cs-CZ" altLang="en-US" i="1" dirty="0"/>
              <a:t>Učíme děti myslet a učit se</a:t>
            </a:r>
            <a:r>
              <a:rPr lang="cs-CZ" altLang="en-US" dirty="0"/>
              <a:t>. Praha: Portál 2011. </a:t>
            </a:r>
          </a:p>
          <a:p>
            <a:r>
              <a:rPr lang="cs-CZ" altLang="en-US" dirty="0"/>
              <a:t>Čáp, J., Mareš, Jiří. </a:t>
            </a:r>
            <a:r>
              <a:rPr lang="cs-CZ" altLang="en-US" i="1" dirty="0"/>
              <a:t>Psychologie pro učitele</a:t>
            </a:r>
            <a:r>
              <a:rPr lang="cs-CZ" altLang="en-US" dirty="0"/>
              <a:t>. Praha: Portál 2001.</a:t>
            </a:r>
          </a:p>
          <a:p>
            <a:r>
              <a:rPr lang="cs-CZ" altLang="en-US" dirty="0"/>
              <a:t>Mareš, Jiří. </a:t>
            </a:r>
            <a:r>
              <a:rPr lang="cs-CZ" altLang="en-US" i="1" dirty="0"/>
              <a:t>Styly učení žáků a studentů. </a:t>
            </a:r>
            <a:r>
              <a:rPr lang="cs-CZ" altLang="en-US" dirty="0"/>
              <a:t>Portál, Praha 1998</a:t>
            </a:r>
          </a:p>
          <a:p>
            <a:r>
              <a:rPr lang="cs-CZ" altLang="en-US" dirty="0"/>
              <a:t>Lojová, G.; Vlčková, K. </a:t>
            </a:r>
            <a:r>
              <a:rPr lang="cs-CZ" altLang="en-US" i="1" dirty="0"/>
              <a:t>Styly a strategie učení ve výuce cizích jazyků.</a:t>
            </a:r>
            <a:r>
              <a:rPr lang="cs-CZ" altLang="en-US" dirty="0"/>
              <a:t> Praha: Portál 2011. </a:t>
            </a:r>
          </a:p>
          <a:p>
            <a:endParaRPr lang="cs-CZ" altLang="en-US" dirty="0"/>
          </a:p>
          <a:p>
            <a:r>
              <a:rPr lang="cs-CZ" altLang="en-US" dirty="0"/>
              <a:t>Kde hledat metody umožňující ve škole sledovat motivaci žáků, jejich postoje k učivu atp.?</a:t>
            </a:r>
          </a:p>
          <a:p>
            <a:pPr lvl="1"/>
            <a:r>
              <a:rPr lang="cs-CZ" altLang="en-US" dirty="0"/>
              <a:t>Např. mezi evaluačními nástroji na stránkách NÚV:</a:t>
            </a:r>
          </a:p>
          <a:p>
            <a:pPr lvl="2"/>
            <a:r>
              <a:rPr lang="cs-CZ" altLang="en-US" dirty="0"/>
              <a:t>Evaluační nástroje </a:t>
            </a:r>
            <a:r>
              <a:rPr lang="cs-CZ" altLang="en-US" dirty="0">
                <a:hlinkClick r:id="rId2"/>
              </a:rPr>
              <a:t>http://www.nuov.cz/ae/evaluacni-nastroje</a:t>
            </a:r>
            <a:endParaRPr lang="cs-CZ" altLang="en-US" dirty="0"/>
          </a:p>
          <a:p>
            <a:endParaRPr lang="cs-CZ" altLang="en-US" dirty="0"/>
          </a:p>
          <a:p>
            <a:endParaRPr lang="cs-CZ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cs-CZ" altLang="en-US" dirty="0"/>
              <a:t>Cíle učení - </a:t>
            </a:r>
            <a:r>
              <a:rPr lang="cs-CZ" altLang="en-US" dirty="0" err="1"/>
              <a:t>Bloomova</a:t>
            </a:r>
            <a:r>
              <a:rPr lang="cs-CZ" altLang="en-US" dirty="0"/>
              <a:t> taxonomie </a:t>
            </a:r>
            <a:r>
              <a:rPr lang="cs-CZ" altLang="en-US" b="1" dirty="0"/>
              <a:t>kognitivních cílů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</p:nvPr>
        </p:nvGraphicFramePr>
        <p:xfrm>
          <a:off x="250825" y="1700213"/>
          <a:ext cx="8713788" cy="4968876"/>
        </p:xfrm>
        <a:graphic>
          <a:graphicData uri="http://schemas.openxmlformats.org/drawingml/2006/table">
            <a:tbl>
              <a:tblPr/>
              <a:tblGrid>
                <a:gridCol w="2125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6. Evaluace </a:t>
                      </a:r>
                      <a:endParaRPr kumimoji="0" lang="cs-CZ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6.20 Posouzení na základě  vnějších kriterií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6.10 Posouzení interních prvků </a:t>
                      </a:r>
                      <a:endParaRPr kumimoji="0" lang="cs-CZ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900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5. Syntéza </a:t>
                      </a:r>
                      <a:endParaRPr kumimoji="0" lang="cs-CZ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5.30 Odvozování abstraktních vztahů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5.20 Vytváření plánu práce nebo zamýšlených operací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5.10 Vytváření komunikace </a:t>
                      </a:r>
                      <a:endParaRPr kumimoji="0" lang="cs-CZ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900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4. </a:t>
                      </a:r>
                      <a:r>
                        <a:rPr kumimoji="0" lang="cs-CZ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Analýza </a:t>
                      </a:r>
                      <a:endParaRPr kumimoji="0" lang="cs-CZ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4.30 Analýza organizačních principů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4.20 Analýza vztahů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4.10 Analýza prvků</a:t>
                      </a:r>
                      <a:endParaRPr kumimoji="0" lang="cs-CZ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438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3. Aplikace </a:t>
                      </a:r>
                      <a:endParaRPr kumimoji="0" lang="cs-CZ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 </a:t>
                      </a:r>
                      <a:endParaRPr kumimoji="0" lang="cs-CZ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900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2. Pochopení  </a:t>
                      </a:r>
                      <a:endParaRPr kumimoji="0" lang="cs-CZ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2.30 Extrapolace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2.20 Interpretace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2.10 Translace</a:t>
                      </a:r>
                      <a:endParaRPr kumimoji="0" lang="cs-CZ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2863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1.  Znalost</a:t>
                      </a:r>
                      <a:endParaRPr kumimoji="0" lang="cs-CZ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1.32 znalost teorií a struktur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1.31 znalost principů a generalizací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1.30 znalost univerzálií a abstrakcí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1.25 znalost metodologie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1.24 znalost </a:t>
                      </a:r>
                      <a:r>
                        <a:rPr kumimoji="0" lang="cs-CZ" alt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kriterií</a:t>
                      </a:r>
                      <a:r>
                        <a:rPr kumimoji="0" lang="cs-CZ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1.23 znalost klasifikací a kategorií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1.22 znalost trendů a posloupností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1.21 znalost konvencí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1.20 znalost způsobů a prostředků zacházení se specifickými fakty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1.12 znalost specifických faktů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1.11 znalost terminologie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1.10 znalosti prvků </a:t>
                      </a:r>
                      <a:endParaRPr kumimoji="0" lang="cs-CZ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altLang="en-US"/>
              <a:t>Cíle revize Bloomovy taxonomie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Font typeface="Wingdings" charset="2"/>
              <a:buNone/>
            </a:pPr>
            <a:r>
              <a:rPr lang="cs-CZ" altLang="en-US" sz="1100"/>
              <a:t>Nalezení odpovědi na otázky :</a:t>
            </a:r>
          </a:p>
          <a:p>
            <a:pPr marL="0" indent="0">
              <a:lnSpc>
                <a:spcPct val="80000"/>
              </a:lnSpc>
              <a:buFont typeface="Wingdings" charset="2"/>
              <a:buNone/>
            </a:pPr>
            <a:r>
              <a:rPr lang="cs-CZ" altLang="en-US" sz="1100" b="1"/>
              <a:t>1. </a:t>
            </a:r>
            <a:r>
              <a:rPr lang="cs-CZ" altLang="en-US" sz="1400" b="1"/>
              <a:t>Co učit? </a:t>
            </a:r>
          </a:p>
          <a:p>
            <a:pPr marL="0" indent="0">
              <a:lnSpc>
                <a:spcPct val="80000"/>
              </a:lnSpc>
            </a:pPr>
            <a:r>
              <a:rPr lang="cs-CZ" altLang="en-US" sz="1400"/>
              <a:t>jde o základní otázku výběru učiva. Obecně je přijato, že výběr učiva se uskutečňuje s ohledem na zvolený edukační cíl. Jaký je to cíl, jakou má váhu a důležitost, pomůže objasnit taxonomie. Obvykle učitelé tvrdí, že učí to, co je nejdůležitější, ale co to konkrétně je a zda je to opravdu to nejdůležitější, si učitel lépe uvědomí při použití taxonomické tabulky. Ta sice neřekne, co konkrétně učit, ale pomůže učiteli rozšifrovat požadavky standardů i jeho vlastní záměr, potřeby žáka  a usnadní jeho vlastní kurikulární rozhodnutí.</a:t>
            </a:r>
          </a:p>
          <a:p>
            <a:pPr marL="0" indent="0">
              <a:lnSpc>
                <a:spcPct val="80000"/>
              </a:lnSpc>
              <a:buFont typeface="Wingdings" charset="2"/>
              <a:buNone/>
            </a:pPr>
            <a:r>
              <a:rPr lang="cs-CZ" altLang="en-US" sz="1400" b="1"/>
              <a:t>2. Jak dosáhnout cíle? </a:t>
            </a:r>
          </a:p>
          <a:p>
            <a:pPr marL="0" indent="0">
              <a:lnSpc>
                <a:spcPct val="80000"/>
              </a:lnSpc>
            </a:pPr>
            <a:r>
              <a:rPr lang="cs-CZ" altLang="en-US" sz="1400"/>
              <a:t>tj., otázka edukačních činností  a instrukcí, které pro jejich evokaci učitelé vydávají.  Pokud si učitel jasně uvědomuje jaký je přesný cíl, ke kterému směřuje, je snadnější zvolit činnosti  a vypracovat instrukce pro žáka, které ho k cíli nasměrují.</a:t>
            </a:r>
          </a:p>
          <a:p>
            <a:pPr marL="0" indent="0">
              <a:lnSpc>
                <a:spcPct val="80000"/>
              </a:lnSpc>
              <a:buFont typeface="Wingdings" charset="2"/>
              <a:buNone/>
            </a:pPr>
            <a:r>
              <a:rPr lang="cs-CZ" altLang="en-US" sz="1400" b="1"/>
              <a:t>3. Jak hodnotit? </a:t>
            </a:r>
          </a:p>
          <a:p>
            <a:pPr marL="0" indent="0">
              <a:lnSpc>
                <a:spcPct val="80000"/>
              </a:lnSpc>
            </a:pPr>
            <a:r>
              <a:rPr lang="cs-CZ" altLang="en-US" sz="1400"/>
              <a:t> tj.,  na co  zaměřit  evaluační činnosti, aby byla hodnocena  míra dosažení konkrétního cíle (v americkém pojetí - na co  zaměřit testové položky, jak je formulovat).</a:t>
            </a:r>
          </a:p>
          <a:p>
            <a:pPr marL="0" indent="0">
              <a:lnSpc>
                <a:spcPct val="80000"/>
              </a:lnSpc>
              <a:buFont typeface="Wingdings" charset="2"/>
              <a:buNone/>
            </a:pPr>
            <a:r>
              <a:rPr lang="cs-CZ" altLang="en-US" sz="1400" b="1"/>
              <a:t>4.  Existuje koherence mezi cíli, instrukcemi a hodnocením? </a:t>
            </a:r>
          </a:p>
          <a:p>
            <a:pPr marL="0" indent="0">
              <a:lnSpc>
                <a:spcPct val="80000"/>
              </a:lnSpc>
            </a:pPr>
            <a:r>
              <a:rPr lang="cs-CZ" altLang="en-US" sz="1400"/>
              <a:t>Při použití taxonomické tabulky by se konkrétní edukační cíl, cíl instrukce a cíl hodnocení měly sejít v jedné buňce tabulky (viz dále). Pokud tomu tak není, pak jsou žáci vedeni k něčemu, nebo je hodnoceno něco, co není cílem. Stává se to u nás poměrně často a  při běžném (empirickém) sledování cílů to může uniknout naší pozornosti. </a:t>
            </a:r>
          </a:p>
          <a:p>
            <a:pPr marL="0" indent="0">
              <a:lnSpc>
                <a:spcPct val="80000"/>
              </a:lnSpc>
            </a:pPr>
            <a:endParaRPr lang="cs-CZ" altLang="en-US" sz="1400"/>
          </a:p>
          <a:p>
            <a:pPr marL="0" indent="0">
              <a:lnSpc>
                <a:spcPct val="80000"/>
              </a:lnSpc>
            </a:pPr>
            <a:r>
              <a:rPr lang="cs-CZ" altLang="en-US" sz="1400"/>
              <a:t>Více viz </a:t>
            </a:r>
            <a:r>
              <a:rPr lang="cs-CZ" altLang="en-US" sz="1400">
                <a:hlinkClick r:id="rId2" invalidUrl="http://www.google.cz/url?sa=t&amp;rct=j&amp;q=bloomova taxonomie&amp;source=web&amp;cd=4&amp;ved=0CEUQFjAD&amp;url=http://aplikace.msmt.cz/DOC/NHRevizeBloomovytaxonomieedukace.doc&amp;ei=RxRWT5eYDMrc4QSu7bT-CQ&amp;usg=AFQjCNEgytjqlqnBObjGtkVQx4UoiDLj_g"/>
              </a:rPr>
              <a:t>Inovace Bloomovy taxonomie</a:t>
            </a:r>
            <a:endParaRPr lang="cs-CZ" altLang="en-US" sz="1400"/>
          </a:p>
          <a:p>
            <a:pPr marL="0" indent="0">
              <a:lnSpc>
                <a:spcPct val="80000"/>
              </a:lnSpc>
            </a:pPr>
            <a:endParaRPr lang="cs-CZ" altLang="en-US" sz="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altLang="en-US"/>
              <a:t>Revize Bloomovy taxonomie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</p:nvPr>
        </p:nvGraphicFramePr>
        <p:xfrm>
          <a:off x="179388" y="1628775"/>
          <a:ext cx="8785225" cy="5038728"/>
        </p:xfrm>
        <a:graphic>
          <a:graphicData uri="http://schemas.openxmlformats.org/drawingml/2006/table">
            <a:tbl>
              <a:tblPr/>
              <a:tblGrid>
                <a:gridCol w="2078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1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3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31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6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8788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 </a:t>
                      </a:r>
                      <a:endParaRPr kumimoji="0" lang="cs-CZ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 gridSpan="6"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DIMENZE KOGNITIVNÍHO PROCESU</a:t>
                      </a:r>
                      <a:endParaRPr kumimoji="0" lang="cs-CZ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5988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ZNALOSTNÍ DIMENZE</a:t>
                      </a:r>
                      <a:endParaRPr kumimoji="0" lang="cs-CZ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1. </a:t>
                      </a:r>
                      <a:endParaRPr kumimoji="0" lang="cs-CZ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Zapamatovat </a:t>
                      </a:r>
                      <a:endParaRPr kumimoji="0" lang="cs-CZ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2.</a:t>
                      </a:r>
                      <a:endParaRPr kumimoji="0" lang="cs-CZ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 Rozumět</a:t>
                      </a:r>
                      <a:endParaRPr kumimoji="0" lang="cs-CZ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3. </a:t>
                      </a:r>
                      <a:endParaRPr kumimoji="0" lang="cs-CZ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Aplikovat</a:t>
                      </a:r>
                      <a:endParaRPr kumimoji="0" lang="cs-CZ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4.</a:t>
                      </a:r>
                      <a:endParaRPr kumimoji="0" lang="cs-CZ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Analyzovat</a:t>
                      </a:r>
                      <a:endParaRPr kumimoji="0" lang="cs-CZ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5. </a:t>
                      </a:r>
                      <a:endParaRPr kumimoji="0" lang="cs-CZ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Hodnotit</a:t>
                      </a:r>
                      <a:endParaRPr kumimoji="0" lang="cs-CZ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6.</a:t>
                      </a:r>
                      <a:endParaRPr kumimoji="0" lang="cs-CZ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Tvořit</a:t>
                      </a:r>
                      <a:endParaRPr kumimoji="0" lang="cs-CZ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5988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A. </a:t>
                      </a:r>
                      <a:endParaRPr kumimoji="0" lang="cs-CZ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Znalost  faktů</a:t>
                      </a:r>
                      <a:endParaRPr kumimoji="0" lang="cs-CZ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 </a:t>
                      </a:r>
                      <a:endParaRPr kumimoji="0" lang="cs-CZ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 </a:t>
                      </a:r>
                      <a:endParaRPr kumimoji="0" lang="cs-CZ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 </a:t>
                      </a:r>
                      <a:endParaRPr kumimoji="0" lang="cs-CZ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 </a:t>
                      </a:r>
                      <a:endParaRPr kumimoji="0" lang="cs-CZ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 </a:t>
                      </a:r>
                      <a:endParaRPr kumimoji="0" lang="cs-CZ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 </a:t>
                      </a:r>
                      <a:endParaRPr kumimoji="0" lang="cs-CZ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5988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B. </a:t>
                      </a:r>
                      <a:endParaRPr kumimoji="0" lang="cs-CZ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Konceptuální znalost</a:t>
                      </a:r>
                      <a:endParaRPr kumimoji="0" lang="cs-CZ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 </a:t>
                      </a:r>
                      <a:endParaRPr kumimoji="0" lang="cs-CZ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 </a:t>
                      </a:r>
                      <a:endParaRPr kumimoji="0" lang="cs-CZ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 </a:t>
                      </a:r>
                      <a:endParaRPr kumimoji="0" lang="cs-CZ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 </a:t>
                      </a:r>
                      <a:endParaRPr kumimoji="0" lang="cs-CZ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 </a:t>
                      </a:r>
                      <a:endParaRPr kumimoji="0" lang="cs-CZ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 </a:t>
                      </a:r>
                      <a:endParaRPr kumimoji="0" lang="cs-CZ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5988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C. </a:t>
                      </a:r>
                      <a:endParaRPr kumimoji="0" lang="cs-CZ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Procedurální znalost</a:t>
                      </a:r>
                      <a:endParaRPr kumimoji="0" lang="cs-CZ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 </a:t>
                      </a:r>
                      <a:endParaRPr kumimoji="0" lang="cs-CZ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 </a:t>
                      </a:r>
                      <a:endParaRPr kumimoji="0" lang="cs-CZ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 </a:t>
                      </a:r>
                      <a:endParaRPr kumimoji="0" lang="cs-CZ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 </a:t>
                      </a:r>
                      <a:endParaRPr kumimoji="0" lang="cs-CZ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 </a:t>
                      </a:r>
                      <a:endParaRPr kumimoji="0" lang="cs-CZ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 </a:t>
                      </a:r>
                      <a:endParaRPr kumimoji="0" lang="cs-CZ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5988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D.</a:t>
                      </a:r>
                      <a:endParaRPr kumimoji="0" lang="cs-CZ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Metakognitivní znalosti </a:t>
                      </a:r>
                      <a:endParaRPr kumimoji="0" lang="cs-CZ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 </a:t>
                      </a:r>
                      <a:endParaRPr kumimoji="0" lang="cs-CZ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 </a:t>
                      </a:r>
                      <a:endParaRPr kumimoji="0" lang="cs-CZ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 </a:t>
                      </a:r>
                      <a:endParaRPr kumimoji="0" lang="cs-CZ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 </a:t>
                      </a:r>
                      <a:endParaRPr kumimoji="0" lang="cs-CZ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 </a:t>
                      </a:r>
                      <a:endParaRPr kumimoji="0" lang="cs-CZ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Tw Cen MT" charset="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Tw Cen M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 </a:t>
                      </a:r>
                      <a:endParaRPr kumimoji="0" lang="cs-CZ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cíle učení (taxonomie)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Taxonomie </a:t>
            </a:r>
            <a:r>
              <a:rPr lang="cs-CZ" b="1" dirty="0"/>
              <a:t>afektivních cílů </a:t>
            </a:r>
            <a:r>
              <a:rPr lang="cs-CZ" dirty="0"/>
              <a:t>(</a:t>
            </a:r>
            <a:r>
              <a:rPr lang="cs-CZ" dirty="0" err="1"/>
              <a:t>Kratwohl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Uspořádala požadované činnosti podle stupně jejich zvnitřňování žáky. Afektivní cíle se týkají emocí, postojů, hodnotové orientace, žádoucího chování.</a:t>
            </a:r>
          </a:p>
          <a:p>
            <a:pPr lvl="1"/>
            <a:r>
              <a:rPr lang="cs-CZ" dirty="0"/>
              <a:t>přijímání (ochota vnímat podněty z okolí přijímat je)</a:t>
            </a:r>
          </a:p>
          <a:p>
            <a:pPr lvl="1"/>
            <a:r>
              <a:rPr lang="cs-CZ" dirty="0"/>
              <a:t>reagování (projevovat v chování nové prvky jako výsledek novách zkušeností)</a:t>
            </a:r>
          </a:p>
          <a:p>
            <a:pPr lvl="1"/>
            <a:r>
              <a:rPr lang="cs-CZ" dirty="0"/>
              <a:t>oceňování hodnot (projevovat zangažovanost v žádoucím směru)</a:t>
            </a:r>
          </a:p>
          <a:p>
            <a:pPr lvl="1"/>
            <a:r>
              <a:rPr lang="cs-CZ" dirty="0"/>
              <a:t>integrování hodnot (integrovat nové hodnoty do dosavadního systému hodnot, změnit priority a preferovat žádoucí hodnoty)</a:t>
            </a:r>
          </a:p>
          <a:p>
            <a:pPr lvl="1"/>
            <a:r>
              <a:rPr lang="cs-CZ" dirty="0"/>
              <a:t>zvnitřnění hodnot (nové hodnoty se staly trvalou součástí charakteru, člověk jedná v souladu s novými hodnotami)</a:t>
            </a:r>
          </a:p>
          <a:p>
            <a:r>
              <a:rPr lang="cs-CZ" dirty="0"/>
              <a:t>Taxonomie </a:t>
            </a:r>
            <a:r>
              <a:rPr lang="cs-CZ" b="1" dirty="0"/>
              <a:t>psychomotorických cílů </a:t>
            </a:r>
            <a:r>
              <a:rPr lang="cs-CZ" dirty="0"/>
              <a:t>(Dave)</a:t>
            </a:r>
          </a:p>
          <a:p>
            <a:pPr lvl="1"/>
            <a:r>
              <a:rPr lang="cs-CZ" dirty="0"/>
              <a:t>imitace, nápodoba činnosti</a:t>
            </a:r>
          </a:p>
          <a:p>
            <a:pPr lvl="1"/>
            <a:r>
              <a:rPr lang="cs-CZ" dirty="0"/>
              <a:t>manipulace, praktické provádění činnosti</a:t>
            </a:r>
          </a:p>
          <a:p>
            <a:pPr lvl="1"/>
            <a:r>
              <a:rPr lang="cs-CZ" dirty="0"/>
              <a:t>zpřesňování činnosti</a:t>
            </a:r>
          </a:p>
          <a:p>
            <a:pPr lvl="1"/>
            <a:r>
              <a:rPr lang="cs-CZ" dirty="0"/>
              <a:t>koordinování činnosti</a:t>
            </a:r>
          </a:p>
          <a:p>
            <a:pPr lvl="1"/>
            <a:r>
              <a:rPr lang="cs-CZ" dirty="0"/>
              <a:t>zautomatizování činnosti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6026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cs-CZ" altLang="cs-CZ" sz="4000"/>
              <a:t>Žákovská pojetí učení (Säljö, 1979)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b="1" dirty="0"/>
              <a:t>„Co to znamená učit se?“ </a:t>
            </a:r>
            <a:r>
              <a:rPr lang="cs-CZ" altLang="cs-CZ" sz="2000" dirty="0"/>
              <a:t>(řazeno dle četnosti odpovědí žáků):</a:t>
            </a:r>
            <a:endParaRPr lang="cs-CZ" altLang="cs-CZ" dirty="0"/>
          </a:p>
          <a:p>
            <a:pPr eaLnBrk="1" hangingPunct="1"/>
            <a:r>
              <a:rPr lang="cs-CZ" altLang="cs-CZ" dirty="0"/>
              <a:t>získávat stále více znalostí (kvantitativně)</a:t>
            </a:r>
          </a:p>
          <a:p>
            <a:pPr eaLnBrk="1" hangingPunct="1"/>
            <a:r>
              <a:rPr lang="cs-CZ" altLang="cs-CZ" dirty="0"/>
              <a:t>učit se nazpaměť</a:t>
            </a:r>
          </a:p>
          <a:p>
            <a:pPr eaLnBrk="1" hangingPunct="1"/>
            <a:r>
              <a:rPr lang="cs-CZ" altLang="cs-CZ" dirty="0"/>
              <a:t>získávat fakta, metody, které člověk může použít, až je bude potřebovat</a:t>
            </a:r>
          </a:p>
          <a:p>
            <a:pPr eaLnBrk="1" hangingPunct="1"/>
            <a:r>
              <a:rPr lang="cs-CZ" altLang="cs-CZ" dirty="0"/>
              <a:t>objevovat (abstraktní) smysl</a:t>
            </a:r>
          </a:p>
          <a:p>
            <a:pPr eaLnBrk="1" hangingPunct="1"/>
            <a:r>
              <a:rPr lang="cs-CZ" altLang="cs-CZ" dirty="0"/>
              <a:t>interpretovat naučené, aby člověk porozuměl světu</a:t>
            </a:r>
          </a:p>
        </p:txBody>
      </p:sp>
    </p:spTree>
    <p:extLst>
      <p:ext uri="{BB962C8B-B14F-4D97-AF65-F5344CB8AC3E}">
        <p14:creationId xmlns:p14="http://schemas.microsoft.com/office/powerpoint/2010/main" val="1199656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7924800" cy="1447800"/>
          </a:xfrm>
        </p:spPr>
        <p:txBody>
          <a:bodyPr/>
          <a:lstStyle/>
          <a:p>
            <a:pPr eaLnBrk="1" hangingPunct="1"/>
            <a:r>
              <a:rPr lang="cs-CZ" altLang="cs-CZ"/>
              <a:t>Studentské pojetí učení a učitelova vyučování </a:t>
            </a:r>
            <a:r>
              <a:rPr lang="cs-CZ" altLang="cs-CZ" sz="2800"/>
              <a:t>(van Rossum, 1985)</a:t>
            </a:r>
          </a:p>
        </p:txBody>
      </p:sp>
      <p:graphicFrame>
        <p:nvGraphicFramePr>
          <p:cNvPr id="45181" name="Group 125"/>
          <p:cNvGraphicFramePr>
            <a:graphicFrameLocks noGrp="1"/>
          </p:cNvGraphicFramePr>
          <p:nvPr/>
        </p:nvGraphicFramePr>
        <p:xfrm>
          <a:off x="539750" y="1773238"/>
          <a:ext cx="8424863" cy="3816350"/>
        </p:xfrm>
        <a:graphic>
          <a:graphicData uri="http://schemas.openxmlformats.org/drawingml/2006/table">
            <a:tbl>
              <a:tblPr/>
              <a:tblGrid>
                <a:gridCol w="1620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8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85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Pojetí učení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(žák)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rozšiřovat si znalostí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pamětní učení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aplikovat znalosti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vhled, vztahy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rozvoj osobnosti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Pojetí vyučování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(očekávání od učitele)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vyhovuje závislost na učiteli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vyhovuje technol.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postup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detailně organiz. výuka, plné zaměst.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potřeba nezávis-losti, kon-struktiv. aktivity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samost</a:t>
                      </a:r>
                      <a:r>
                        <a:rPr kumimoji="0" lang="cs-CZ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 činnost, dialog s učitelem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53491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á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78</TotalTime>
  <Words>2111</Words>
  <Application>Microsoft Office PowerPoint</Application>
  <PresentationFormat>Předvádění na obrazovce (4:3)</PresentationFormat>
  <Paragraphs>355</Paragraphs>
  <Slides>34</Slides>
  <Notes>5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3" baseType="lpstr">
      <vt:lpstr>Arial</vt:lpstr>
      <vt:lpstr>Calibri</vt:lpstr>
      <vt:lpstr>Times New Roman</vt:lpstr>
      <vt:lpstr>Tw Cen MT</vt:lpstr>
      <vt:lpstr>Verdana</vt:lpstr>
      <vt:lpstr>Wingdings</vt:lpstr>
      <vt:lpstr>Wingdings 2</vt:lpstr>
      <vt:lpstr>Medián</vt:lpstr>
      <vt:lpstr>opendocument.CalcDocument.1</vt:lpstr>
      <vt:lpstr>Pedagogická psychologie</vt:lpstr>
      <vt:lpstr>Kde jsme ve výkladu</vt:lpstr>
      <vt:lpstr>Vztah stylu a struktury inteligence dle Gardnera (individuální specifika)  Převažuje styl Uvažuje ve  Dávají přednost     Potřebují</vt:lpstr>
      <vt:lpstr>Cíle učení - Bloomova taxonomie kognitivních cílů</vt:lpstr>
      <vt:lpstr>Cíle revize Bloomovy taxonomie</vt:lpstr>
      <vt:lpstr>Revize Bloomovy taxonomie</vt:lpstr>
      <vt:lpstr>Další cíle učení (taxonomie)</vt:lpstr>
      <vt:lpstr>Žákovská pojetí učení (Säljö, 1979)</vt:lpstr>
      <vt:lpstr>Studentské pojetí učení a učitelova vyučování (van Rossum, 1985)</vt:lpstr>
      <vt:lpstr>Styly učení (jako mýtus)</vt:lpstr>
      <vt:lpstr>Prezentace aplikace PowerPoint</vt:lpstr>
      <vt:lpstr>Prezentace aplikace PowerPoint</vt:lpstr>
      <vt:lpstr>Strategie učení</vt:lpstr>
      <vt:lpstr>Strategie učení</vt:lpstr>
      <vt:lpstr>Typy strategií učení podle motivace (Vašutová, 2002)</vt:lpstr>
      <vt:lpstr>Strategie učení podle přístupu k učení</vt:lpstr>
      <vt:lpstr>Přístup k učení (Ramsden)</vt:lpstr>
      <vt:lpstr>Strategie učení</vt:lpstr>
      <vt:lpstr>Prezentace aplikace PowerPoint</vt:lpstr>
      <vt:lpstr>Strategie pro čtení a práci s textem</vt:lpstr>
      <vt:lpstr>Pojmové (Mentální) mapování</vt:lpstr>
      <vt:lpstr>Prezentace aplikace PowerPoint</vt:lpstr>
      <vt:lpstr>Strategie pro studium a uchovávání informací</vt:lpstr>
      <vt:lpstr>Strategie pro psaní</vt:lpstr>
      <vt:lpstr>Strategie pro práci na úkolech a zlepšení testového výkonu</vt:lpstr>
      <vt:lpstr>Strategie pro podporu spolupráce</vt:lpstr>
      <vt:lpstr>Strategie pro zvyšování motivace</vt:lpstr>
      <vt:lpstr>Strategie specifické pro jednotlivé předměty</vt:lpstr>
      <vt:lpstr>Strategie plánování času, autoregulace, sebeřízení</vt:lpstr>
      <vt:lpstr>Příklad Práce s učebním textem - Záznamový arch (Lan, 1998)</vt:lpstr>
      <vt:lpstr>Prezentace aplikace PowerPoint</vt:lpstr>
      <vt:lpstr>Strategie práce s prostředím</vt:lpstr>
      <vt:lpstr>Práce s pozorností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psychologie ve školní praxi</dc:title>
  <dc:creator>Jan Mareš</dc:creator>
  <cp:lastModifiedBy>Jan Mareš</cp:lastModifiedBy>
  <cp:revision>9</cp:revision>
  <dcterms:created xsi:type="dcterms:W3CDTF">2015-12-08T20:31:18Z</dcterms:created>
  <dcterms:modified xsi:type="dcterms:W3CDTF">2023-05-03T11:28:52Z</dcterms:modified>
</cp:coreProperties>
</file>