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84" r:id="rId16"/>
    <p:sldId id="285" r:id="rId17"/>
    <p:sldId id="269" r:id="rId18"/>
    <p:sldId id="270" r:id="rId19"/>
    <p:sldId id="271" r:id="rId20"/>
    <p:sldId id="276" r:id="rId21"/>
    <p:sldId id="272" r:id="rId22"/>
    <p:sldId id="273" r:id="rId23"/>
    <p:sldId id="274" r:id="rId24"/>
    <p:sldId id="286" r:id="rId25"/>
    <p:sldId id="287" r:id="rId26"/>
    <p:sldId id="288" r:id="rId27"/>
    <p:sldId id="289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05BE-9E40-41C8-A30F-4ACA96F7A82C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C5E8-8E3D-4C42-A86D-0A95C259E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7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D348E-853E-4F40-8044-F1BEB6114E05}" type="slidenum">
              <a:rPr lang="en-GB" altLang="cs-CZ"/>
              <a:pPr/>
              <a:t>24</a:t>
            </a:fld>
            <a:endParaRPr lang="en-GB" altLang="cs-CZ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136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17358-40D3-45AE-BEF2-F1F025729219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187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5B02B-F593-461F-BC8B-F9E696FC8F2E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7275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EA6D8-B2EF-4208-BB86-6409F2268ACB}" type="slidenum">
              <a:rPr lang="en-GB" altLang="cs-CZ"/>
              <a:pPr/>
              <a:t>35</a:t>
            </a:fld>
            <a:endParaRPr lang="en-GB" altLang="cs-CZ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5431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6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9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5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1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0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onoelasto%20obr&#225;zky\Mamma01_CA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Převzato Erik </a:t>
            </a:r>
            <a:r>
              <a:rPr lang="cs-CZ" dirty="0"/>
              <a:t>Staffa</a:t>
            </a:r>
          </a:p>
          <a:p>
            <a:r>
              <a:rPr lang="cs-CZ" dirty="0"/>
              <a:t>Biofyzikální ústav</a:t>
            </a:r>
          </a:p>
        </p:txBody>
      </p:sp>
    </p:spTree>
    <p:extLst>
      <p:ext uri="{BB962C8B-B14F-4D97-AF65-F5344CB8AC3E}">
        <p14:creationId xmlns:p14="http://schemas.microsoft.com/office/powerpoint/2010/main" val="420801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" y="2011680"/>
            <a:ext cx="8974997" cy="40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Elasticita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130" y="1853514"/>
            <a:ext cx="8501448" cy="4835610"/>
          </a:xfrm>
        </p:spPr>
        <p:txBody>
          <a:bodyPr>
            <a:noAutofit/>
          </a:bodyPr>
          <a:lstStyle/>
          <a:p>
            <a:r>
              <a:rPr lang="cs-CZ" sz="1600" b="1" dirty="0"/>
              <a:t>Šlachy</a:t>
            </a:r>
            <a:r>
              <a:rPr lang="cs-CZ" sz="1600" dirty="0"/>
              <a:t> jsou tvořeny paralelními svazky kolagenních vláken s malým zastoupením vláken elastických. Zprostředkovávají přenos mechanické síly ze svalu na kost. Mez pevnosti je u různých šlach odlišná, většinou se alespoň hrubě shoduje s mezí pevnosti kolagenních vláken (kolem 50 </a:t>
            </a:r>
            <a:r>
              <a:rPr lang="cs-CZ" sz="1600" dirty="0" err="1"/>
              <a:t>MPa</a:t>
            </a:r>
            <a:r>
              <a:rPr lang="cs-CZ" sz="1600" dirty="0"/>
              <a:t>). Průtažnost šlachy je 10–12 % s věkem, ale jejich pružnost klesá. </a:t>
            </a:r>
          </a:p>
          <a:p>
            <a:r>
              <a:rPr lang="cs-CZ" sz="1600" b="1" dirty="0"/>
              <a:t>Vazy</a:t>
            </a:r>
            <a:r>
              <a:rPr lang="cs-CZ" sz="1600" dirty="0"/>
              <a:t> jsou svojí strukturou velmi podobné šlachám, mají tedy i podobné biomechanické vlastnosti. Vazy mají v pohybovém aparátu především zpevňovací funkci</a:t>
            </a:r>
          </a:p>
          <a:p>
            <a:r>
              <a:rPr lang="cs-CZ" sz="1600" b="1" dirty="0"/>
              <a:t>Chrupavka</a:t>
            </a:r>
            <a:r>
              <a:rPr lang="cs-CZ" sz="1600" dirty="0"/>
              <a:t> tvořena podle stejného plánu jako vazivo, její biomechanické vlastnosti jsou tedy dány především složením mezibuněčné hmoty. Dle jejího složení se rozlišují 3 druhy chrupavky: hyalinní (4,5 </a:t>
            </a:r>
            <a:r>
              <a:rPr lang="cs-CZ" sz="1600" dirty="0" err="1"/>
              <a:t>Mpa</a:t>
            </a:r>
            <a:r>
              <a:rPr lang="cs-CZ" sz="1600" dirty="0"/>
              <a:t>), vazivová (3 </a:t>
            </a:r>
            <a:r>
              <a:rPr lang="cs-CZ" sz="1600" dirty="0" err="1"/>
              <a:t>Mpa</a:t>
            </a:r>
            <a:r>
              <a:rPr lang="cs-CZ" sz="1600" dirty="0"/>
              <a:t>), elastická (&lt;3 </a:t>
            </a:r>
            <a:r>
              <a:rPr lang="cs-CZ" sz="1600" dirty="0" err="1"/>
              <a:t>Mpa</a:t>
            </a:r>
            <a:r>
              <a:rPr lang="cs-CZ" sz="1600" dirty="0"/>
              <a:t>).</a:t>
            </a:r>
          </a:p>
          <a:p>
            <a:r>
              <a:rPr lang="cs-CZ" sz="1600" dirty="0"/>
              <a:t>Elasticita </a:t>
            </a:r>
            <a:r>
              <a:rPr lang="cs-CZ" sz="1600" b="1" dirty="0"/>
              <a:t>tkáně epitelové </a:t>
            </a:r>
            <a:r>
              <a:rPr lang="cs-CZ" sz="1600" dirty="0"/>
              <a:t>závisí na vlastnostech tkáně pojivové uložené pod ní. Ty jsou navzájem odděleny basální membránou složenou z vláken kolagenních, elastických a retikulárních.    </a:t>
            </a:r>
          </a:p>
          <a:p>
            <a:r>
              <a:rPr lang="cs-CZ" sz="1600" dirty="0"/>
              <a:t>Přímo ve </a:t>
            </a:r>
            <a:r>
              <a:rPr lang="cs-CZ" sz="1600" b="1" dirty="0"/>
              <a:t>svalovém vláknu </a:t>
            </a:r>
            <a:r>
              <a:rPr lang="cs-CZ" sz="1600" dirty="0"/>
              <a:t>je elasticita zajištěna proteinem </a:t>
            </a:r>
            <a:r>
              <a:rPr lang="cs-CZ" sz="1600" dirty="0" err="1"/>
              <a:t>titinem</a:t>
            </a:r>
            <a:r>
              <a:rPr lang="cs-CZ" sz="1600" dirty="0"/>
              <a:t>, největším proteinem v lidském těle. </a:t>
            </a:r>
            <a:r>
              <a:rPr lang="cs-CZ" sz="1600" dirty="0" err="1"/>
              <a:t>Titin</a:t>
            </a:r>
            <a:r>
              <a:rPr lang="cs-CZ" sz="1600" dirty="0"/>
              <a:t> se v </a:t>
            </a:r>
            <a:r>
              <a:rPr lang="cs-CZ" sz="1600" dirty="0" err="1"/>
              <a:t>sarkomeře</a:t>
            </a:r>
            <a:r>
              <a:rPr lang="cs-CZ" sz="1600" dirty="0"/>
              <a:t> váže na </a:t>
            </a:r>
            <a:r>
              <a:rPr lang="cs-CZ" sz="1600" dirty="0" err="1"/>
              <a:t>myosin</a:t>
            </a:r>
            <a:r>
              <a:rPr lang="cs-CZ" sz="1600" dirty="0"/>
              <a:t> a Z-linii a funguje jako pružina, pomáhající kontrakci. Působí proti nadměrnému natažení </a:t>
            </a:r>
            <a:r>
              <a:rPr lang="cs-CZ" sz="1600" dirty="0" err="1"/>
              <a:t>sarkomery</a:t>
            </a:r>
            <a:r>
              <a:rPr lang="cs-CZ" sz="1600" dirty="0"/>
              <a:t> (svalu) a podílí se i na udržování trvalého </a:t>
            </a:r>
            <a:r>
              <a:rPr lang="cs-CZ" sz="1600" dirty="0" err="1"/>
              <a:t>tonusu</a:t>
            </a:r>
            <a:r>
              <a:rPr lang="cs-CZ" sz="1600" dirty="0"/>
              <a:t> svalu (0,1-0,3 </a:t>
            </a:r>
            <a:r>
              <a:rPr lang="cs-CZ" sz="1600" dirty="0" err="1"/>
              <a:t>MPa</a:t>
            </a:r>
            <a:r>
              <a:rPr lang="cs-CZ" sz="1600" dirty="0"/>
              <a:t>). Na elasticitě svalů se podílí i jejich fascie složené z hustého uspořádaného kolagenního vaziva.</a:t>
            </a:r>
          </a:p>
          <a:p>
            <a:r>
              <a:rPr lang="cs-CZ" sz="1600" dirty="0"/>
              <a:t>S věkem se všeobecně mez pevnosti snižuje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9996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Elasticita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00" y="2011680"/>
            <a:ext cx="6062680" cy="47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Elasticita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Zvýšená elasticita může být známkou patologických tkání. Snížená elasticita může značit místa s tekutým obsahem (např. cysty). </a:t>
            </a:r>
            <a:endParaRPr lang="cs-CZ" sz="2400" dirty="0"/>
          </a:p>
          <a:p>
            <a:r>
              <a:rPr lang="cs-CZ" sz="2400" b="1" dirty="0"/>
              <a:t>Rozdíly v tuhosti mohou odlišovat také benigní a maligní charakter ložisek. 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Maligní nádory: </a:t>
            </a:r>
            <a:r>
              <a:rPr lang="cs-CZ" sz="2400" dirty="0"/>
              <a:t>asi 30 až 270 </a:t>
            </a:r>
            <a:r>
              <a:rPr lang="cs-CZ" sz="2400" dirty="0" err="1"/>
              <a:t>kPa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Benigní ložiska: </a:t>
            </a:r>
            <a:r>
              <a:rPr lang="cs-CZ" sz="2400" dirty="0"/>
              <a:t>asi 1 až 70 </a:t>
            </a:r>
            <a:r>
              <a:rPr lang="cs-CZ" sz="2400" dirty="0" err="1"/>
              <a:t>kPa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97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Ultrazvuková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Výstupem ultrazvukové </a:t>
            </a:r>
            <a:r>
              <a:rPr lang="cs-CZ" b="1" dirty="0" err="1"/>
              <a:t>elastografie</a:t>
            </a:r>
            <a:r>
              <a:rPr lang="cs-CZ" b="1" dirty="0"/>
              <a:t> je ultrazvukový B-obraz překrytý barevnou mapou. Každému bodu tkáně je přiřazena určitá barva, která kóduje jeho elastické vlastnosti. </a:t>
            </a:r>
            <a:endParaRPr lang="cs-CZ" dirty="0"/>
          </a:p>
          <a:p>
            <a:r>
              <a:rPr lang="cs-CZ" b="1" dirty="0"/>
              <a:t>Měkké tkáně bývají obvykle kódovány teplými odstíny (červená, žlutá), tuhé tkáně pak studenými barvami (modrá, fialová).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Statická (kompresní) </a:t>
            </a:r>
            <a:r>
              <a:rPr lang="cs-CZ" b="1" dirty="0" err="1"/>
              <a:t>elastografie</a:t>
            </a:r>
            <a:r>
              <a:rPr lang="cs-CZ" b="1" dirty="0"/>
              <a:t>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Dynamická (</a:t>
            </a:r>
            <a:r>
              <a:rPr lang="cs-CZ" b="1" dirty="0" err="1"/>
              <a:t>shear</a:t>
            </a:r>
            <a:r>
              <a:rPr lang="cs-CZ" b="1" dirty="0"/>
              <a:t> </a:t>
            </a:r>
            <a:r>
              <a:rPr lang="cs-CZ" b="1" dirty="0" err="1"/>
              <a:t>waves</a:t>
            </a:r>
            <a:r>
              <a:rPr lang="cs-CZ" b="1" dirty="0"/>
              <a:t>) </a:t>
            </a:r>
            <a:r>
              <a:rPr lang="cs-CZ" b="1" dirty="0" err="1"/>
              <a:t>elastografie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3074" name="Picture 2" descr="Výsledek obrázku pro elastography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884612"/>
            <a:ext cx="1504048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0681" y="6436664"/>
            <a:ext cx="860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http://www.healthcare-in-europe.com/media/article/13010/image-1415716701_hires.png</a:t>
            </a:r>
          </a:p>
        </p:txBody>
      </p:sp>
    </p:spTree>
    <p:extLst>
      <p:ext uri="{BB962C8B-B14F-4D97-AF65-F5344CB8AC3E}">
        <p14:creationId xmlns:p14="http://schemas.microsoft.com/office/powerpoint/2010/main" val="147872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Mechanickké</a:t>
            </a:r>
            <a:r>
              <a:rPr lang="cs-CZ" dirty="0"/>
              <a:t> zobrazení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42238" y="2011680"/>
            <a:ext cx="32924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 pro vyšetření prsu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pomocí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cs-CZ" alt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 1 zobrazuje celkové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vyšetření prsu  s cílem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detekovat podezřel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á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místa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pomocí lineární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ch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kluzn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ých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pohyb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ů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 2 ukazuje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lokální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skenování podezřelých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míst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pomocí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tlakových pohybů sondy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svisle nahoru/dolů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(vlevo)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a krouživých pohybů (vpravo).</a:t>
            </a:r>
            <a:endParaRPr lang="cs-CZ" altLang="cs-CZ" sz="2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" y="1455737"/>
            <a:ext cx="48275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0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zobrazení 3d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9" y="1902940"/>
            <a:ext cx="444341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6259" y="2780270"/>
            <a:ext cx="3429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Rekonstrukce t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rojrozměrn</a:t>
            </a:r>
            <a:r>
              <a:rPr lang="cs-CZ" altLang="cs-CZ" sz="2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ého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řady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2-D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ů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zaznamena</a:t>
            </a:r>
            <a:r>
              <a:rPr lang="cs-CZ" altLang="cs-CZ" sz="2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ných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při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kruhové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pohybu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altLang="cs-CZ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sondy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nad vloženými strukturami v tkáňovém fantomu</a:t>
            </a:r>
            <a:r>
              <a:rPr lang="en-US" altLang="cs-C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r>
              <a:rPr lang="en-US" altLang="cs-CZ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0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Ultrazvuková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39" y="1377276"/>
            <a:ext cx="7322159" cy="5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Elasticita se určuje na základě rozdílu UZ signálu před a po kompresi tkáně. </a:t>
            </a:r>
            <a:endParaRPr lang="cs-CZ" sz="2400" dirty="0"/>
          </a:p>
          <a:p>
            <a:r>
              <a:rPr lang="cs-CZ" sz="2400" b="1" dirty="0"/>
              <a:t>Stlačení tkáně: přímo měřící UZ sondou, externí zařízení, akustický tlak fokusovaného UZ paprsku nebo fyziologické pohyby v organismu. </a:t>
            </a:r>
            <a:endParaRPr lang="cs-CZ" sz="2400" dirty="0"/>
          </a:p>
          <a:p>
            <a:r>
              <a:rPr lang="cs-CZ" sz="2400" b="1" dirty="0"/>
              <a:t>Deformace se pro každý bod tkáně určuje korelačními algoritmy z dvojic obrazů před a po kompresi.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828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Nejčastěji se posun tkáně vyhodnocuje jako časový rozdíl UZ signálů (paprsky A-módu) odražených v různých hloubkách tkáně před a po stlačení.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1" y="3116289"/>
            <a:ext cx="6432471" cy="36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 err="1"/>
              <a:t>elastografie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019" y="2338516"/>
            <a:ext cx="7614497" cy="2343151"/>
          </a:xfrm>
        </p:spPr>
        <p:txBody>
          <a:bodyPr>
            <a:noAutofit/>
          </a:bodyPr>
          <a:lstStyle/>
          <a:p>
            <a:r>
              <a:rPr lang="cs-CZ" sz="2400" b="1" dirty="0"/>
              <a:t>Je neinvazivní metoda založená na diagnostickém ultrazvuku nebo magnetické rezonanci zobrazující elastické vlastnosti biologických tkáni. </a:t>
            </a:r>
            <a:endParaRPr lang="cs-CZ" sz="2400" dirty="0"/>
          </a:p>
          <a:p>
            <a:r>
              <a:rPr lang="cs-CZ" sz="2400" b="1" dirty="0"/>
              <a:t>Metoda je obdobou palpačního vyšetření. </a:t>
            </a:r>
            <a:endParaRPr lang="cs-CZ" sz="2400" dirty="0"/>
          </a:p>
          <a:p>
            <a:r>
              <a:rPr lang="cs-CZ" sz="2400" b="1" dirty="0"/>
              <a:t>Vychází ze skutečnosti, že různé biologické tkáně mají různou elasticitu, a že změny elastických vlastností souvisejí s patologií a abnormalitami tkání. </a:t>
            </a:r>
            <a:endParaRPr lang="cs-CZ" sz="2400" dirty="0"/>
          </a:p>
          <a:p>
            <a:r>
              <a:rPr lang="cs-CZ" sz="2400" b="1" dirty="0"/>
              <a:t>Podstatou metody je zkoumání odezvy tkání na silové působení.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531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Manuální komprese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compres elastogra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6" y="1919845"/>
            <a:ext cx="6572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0723" y="6436664"/>
            <a:ext cx="63884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https://upload.wikimedia.org/wikipedia/commons/b/b5/Manual_compression_elastography_00004.gif</a:t>
            </a:r>
          </a:p>
        </p:txBody>
      </p:sp>
    </p:spTree>
    <p:extLst>
      <p:ext uri="{BB962C8B-B14F-4D97-AF65-F5344CB8AC3E}">
        <p14:creationId xmlns:p14="http://schemas.microsoft.com/office/powerpoint/2010/main" val="178145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Metoda tkáňového Dopplera: </a:t>
            </a:r>
            <a:endParaRPr lang="cs-CZ" dirty="0"/>
          </a:p>
          <a:p>
            <a:r>
              <a:rPr lang="cs-CZ" dirty="0"/>
              <a:t>Prostřednictvím dopplerovského měření je při deformaci počítána rychlost pohybu tkáně. </a:t>
            </a:r>
          </a:p>
          <a:p>
            <a:r>
              <a:rPr lang="cs-CZ" dirty="0"/>
              <a:t>Z časové sekvence obrazů rychlosti pohybu tkáně se následně vyhodnocuje gradient rychlosti. </a:t>
            </a:r>
          </a:p>
          <a:p>
            <a:r>
              <a:rPr lang="cs-CZ" dirty="0"/>
              <a:t>Na základě gradientu rychlosti je nakonec odhadována elasticita zobrazovaných tkání. </a:t>
            </a:r>
          </a:p>
          <a:p>
            <a:r>
              <a:rPr lang="cs-CZ" dirty="0"/>
              <a:t>Pro dosažení rychlostí pohybu dostatečných pro výpočet musí být tkáň stlačována až o několik milimetrů.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2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Metoda založená na radiační síle UZ paprsku (ARFI): </a:t>
            </a:r>
            <a:endParaRPr lang="cs-CZ" sz="2400" dirty="0"/>
          </a:p>
          <a:p>
            <a:r>
              <a:rPr lang="cs-CZ" sz="2400" dirty="0"/>
              <a:t>Využívá velkého akustického tlaku fokusovaného UZ ke kompresi tkáně. Velikost radiační síly roste s intenzitou UZ a je největší ve fokusační zóně. </a:t>
            </a:r>
          </a:p>
          <a:p>
            <a:r>
              <a:rPr lang="cs-CZ" sz="2400" dirty="0"/>
              <a:t>K vytvoření měřitelných posunů tkáně je zapotřebí velmi intenzivního UZ pulzu. </a:t>
            </a:r>
          </a:p>
          <a:p>
            <a:r>
              <a:rPr lang="cs-CZ" sz="2400" dirty="0"/>
              <a:t>Posun tkáně se zjišťuje zobrazovacími (čtecími) pulzy vyslanými před a po aplikaci intenzivního pulzu. </a:t>
            </a:r>
          </a:p>
          <a:p>
            <a:r>
              <a:rPr lang="cs-CZ" sz="2400" dirty="0"/>
              <a:t>Posuny jsou vyhodnoceny jako změny UZ signálu (paprsky A-módu) před a po kompresi tkáně.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9082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019" y="1863399"/>
            <a:ext cx="7772400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Výhody: </a:t>
            </a:r>
            <a:endParaRPr lang="cs-CZ" sz="2400" dirty="0"/>
          </a:p>
          <a:p>
            <a:r>
              <a:rPr lang="cs-CZ" sz="2400" dirty="0"/>
              <a:t>Jednoduchost, dostupnost, cena. </a:t>
            </a:r>
          </a:p>
          <a:p>
            <a:r>
              <a:rPr lang="cs-CZ" sz="2400" dirty="0"/>
              <a:t>Zobrazení v reálném čase. </a:t>
            </a:r>
          </a:p>
          <a:p>
            <a:pPr marL="0" indent="0">
              <a:buNone/>
            </a:pPr>
            <a:r>
              <a:rPr lang="cs-CZ" sz="2400" b="1" dirty="0"/>
              <a:t>Nevýhody: </a:t>
            </a:r>
            <a:endParaRPr lang="cs-CZ" sz="2400" dirty="0"/>
          </a:p>
          <a:p>
            <a:r>
              <a:rPr lang="cs-CZ" sz="2400" dirty="0"/>
              <a:t>Často neznáme velikost deformačního napětí, proto nelze elastické vlastnosti tkáně (E) určit kvantitativně. Elasticita se pak odhaduje pouze na základě deformace. </a:t>
            </a:r>
          </a:p>
          <a:p>
            <a:r>
              <a:rPr lang="cs-CZ" sz="2400" dirty="0"/>
              <a:t>Každý </a:t>
            </a:r>
            <a:r>
              <a:rPr lang="cs-CZ" sz="2400" dirty="0" err="1"/>
              <a:t>elastogram</a:t>
            </a:r>
            <a:r>
              <a:rPr lang="cs-CZ" sz="2400" dirty="0"/>
              <a:t> je víceméně originál, pořízený za daných podmínek. Problematické je srovnání </a:t>
            </a:r>
            <a:r>
              <a:rPr lang="cs-CZ" sz="2400" dirty="0" err="1"/>
              <a:t>elastogramů</a:t>
            </a:r>
            <a:r>
              <a:rPr lang="cs-CZ" sz="2400" dirty="0"/>
              <a:t>. </a:t>
            </a:r>
          </a:p>
          <a:p>
            <a:r>
              <a:rPr lang="cs-CZ" sz="2400" dirty="0"/>
              <a:t>Kvalita obrazu i jeho analýza závisí na zkušenostech lékaře. </a:t>
            </a:r>
          </a:p>
          <a:p>
            <a:r>
              <a:rPr lang="cs-CZ" sz="2400" dirty="0"/>
              <a:t>Elasticitu lze měřit pouze ve směru UZ paprsku. </a:t>
            </a:r>
          </a:p>
        </p:txBody>
      </p:sp>
    </p:spTree>
    <p:extLst>
      <p:ext uri="{BB962C8B-B14F-4D97-AF65-F5344CB8AC3E}">
        <p14:creationId xmlns:p14="http://schemas.microsoft.com/office/powerpoint/2010/main" val="274435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ELASTOGRAM ZDRAVÉHO PRSU</a:t>
            </a:r>
            <a:endParaRPr lang="en-GB" altLang="cs-CZ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0275" name="Picture 3" descr="elastogram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6480175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05" y="188913"/>
            <a:ext cx="8880390" cy="1139825"/>
          </a:xfrm>
        </p:spPr>
        <p:txBody>
          <a:bodyPr/>
          <a:lstStyle/>
          <a:p>
            <a:r>
              <a:rPr lang="cs-CZ" altLang="cs-CZ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ELASTOGRAM BENIGNÍ LEZE V PRSU</a:t>
            </a:r>
            <a:endParaRPr lang="en-GB" altLang="cs-CZ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6553200" cy="49498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61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47088" cy="1371600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</a:rPr>
              <a:t> </a:t>
            </a:r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ELASTOGRAM MALIGNÍ LEZE V PRSU</a:t>
            </a:r>
            <a:endParaRPr lang="en-GB" altLang="cs-CZ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4371" name="Picture 3" descr="elastogram prs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265862" cy="473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ELASTOGRAM MALIGNÍHO LOŽISKA V PRSU</a:t>
            </a:r>
          </a:p>
        </p:txBody>
      </p:sp>
      <p:pic>
        <p:nvPicPr>
          <p:cNvPr id="392197" name="Mamma01_CA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189663" cy="46434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0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92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Je založena na střižných vlnách (</a:t>
            </a:r>
            <a:r>
              <a:rPr lang="cs-CZ" b="1" dirty="0" err="1"/>
              <a:t>shear</a:t>
            </a:r>
            <a:r>
              <a:rPr lang="cs-CZ" b="1" dirty="0"/>
              <a:t> </a:t>
            </a:r>
            <a:r>
              <a:rPr lang="cs-CZ" b="1" dirty="0" err="1"/>
              <a:t>waves</a:t>
            </a:r>
            <a:r>
              <a:rPr lang="cs-CZ" b="1" dirty="0"/>
              <a:t>), které vznikají jako odezva tkáně na mechanické vibrace s nízkou frekvencí a šíří se tkáněmi v příčném směru. </a:t>
            </a:r>
            <a:endParaRPr lang="cs-CZ" dirty="0"/>
          </a:p>
          <a:p>
            <a:r>
              <a:rPr lang="cs-CZ" b="1" dirty="0"/>
              <a:t>Zdroje vibrací: fyziologické pohyby v organismu, externí vibrátory nebo pulzy akustického tlaku vytvořené fokusovaným UZ paprskem. </a:t>
            </a:r>
            <a:endParaRPr lang="cs-CZ" dirty="0"/>
          </a:p>
          <a:p>
            <a:r>
              <a:rPr lang="cs-CZ" b="1" dirty="0"/>
              <a:t>Rychlost šíření střižných vln je nízká (cca 1-10 m/s) a závisí hlavně na elasticitě (E) a hustotě (</a:t>
            </a:r>
            <a:r>
              <a:rPr lang="el-GR" b="1" dirty="0"/>
              <a:t>ρ) </a:t>
            </a:r>
            <a:r>
              <a:rPr lang="cs-CZ" b="1" dirty="0"/>
              <a:t>tkání: 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Hustota tkání (</a:t>
            </a:r>
            <a:r>
              <a:rPr lang="el-GR" b="1" dirty="0"/>
              <a:t>ρ) </a:t>
            </a:r>
            <a:r>
              <a:rPr lang="cs-CZ" b="1" dirty="0"/>
              <a:t>je známá: asi 1047±5 kg/m3.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49" y="4549048"/>
            <a:ext cx="1667270" cy="10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2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Vytvoření střižných vln pomocí akustického tlaku fokusovaného UZ paprsku. </a:t>
            </a:r>
            <a:endParaRPr lang="cs-CZ" dirty="0"/>
          </a:p>
          <a:p>
            <a:r>
              <a:rPr lang="cs-CZ" b="1" dirty="0"/>
              <a:t>Sondy umožňují vytvořit více fokusačních zón v různých hloubkách tkáně.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998" y="440164"/>
            <a:ext cx="1466002" cy="31430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4" y="3617595"/>
            <a:ext cx="8743950" cy="26003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2152" y="6137189"/>
            <a:ext cx="862348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Dynamická </a:t>
            </a:r>
            <a:r>
              <a:rPr lang="cs-CZ" dirty="0" err="1"/>
              <a:t>elastografie</a:t>
            </a:r>
            <a:r>
              <a:rPr lang="cs-CZ" dirty="0"/>
              <a:t> – snímek dorsálního úseku ruky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152" y="6436664"/>
            <a:ext cx="81320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err="1"/>
              <a:t>Is</a:t>
            </a:r>
            <a:r>
              <a:rPr lang="cs-CZ" sz="1050" dirty="0"/>
              <a:t> </a:t>
            </a:r>
            <a:r>
              <a:rPr lang="cs-CZ" sz="1050" dirty="0" err="1"/>
              <a:t>it</a:t>
            </a:r>
            <a:r>
              <a:rPr lang="cs-CZ" sz="1050" dirty="0"/>
              <a:t> </a:t>
            </a:r>
            <a:r>
              <a:rPr lang="cs-CZ" sz="1050" dirty="0" err="1"/>
              <a:t>possible</a:t>
            </a:r>
            <a:r>
              <a:rPr lang="cs-CZ" sz="1050" dirty="0"/>
              <a:t> to </a:t>
            </a:r>
            <a:r>
              <a:rPr lang="cs-CZ" sz="1050" dirty="0" err="1"/>
              <a:t>distinguish</a:t>
            </a:r>
            <a:r>
              <a:rPr lang="cs-CZ" sz="1050" dirty="0"/>
              <a:t> “</a:t>
            </a:r>
            <a:r>
              <a:rPr lang="cs-CZ" sz="1050" dirty="0" err="1"/>
              <a:t>unafected</a:t>
            </a:r>
            <a:r>
              <a:rPr lang="cs-CZ" sz="1050" dirty="0"/>
              <a:t>” skin in </a:t>
            </a:r>
            <a:r>
              <a:rPr lang="cs-CZ" sz="1050" dirty="0" err="1"/>
              <a:t>scleroderma</a:t>
            </a:r>
            <a:r>
              <a:rPr lang="cs-CZ" sz="1050" dirty="0"/>
              <a:t> </a:t>
            </a:r>
            <a:r>
              <a:rPr lang="cs-CZ" sz="1050" dirty="0" err="1"/>
              <a:t>patients</a:t>
            </a:r>
            <a:r>
              <a:rPr lang="cs-CZ" sz="1050" dirty="0"/>
              <a:t> </a:t>
            </a:r>
            <a:r>
              <a:rPr lang="cs-CZ" sz="1050" dirty="0" err="1"/>
              <a:t>from</a:t>
            </a:r>
            <a:r>
              <a:rPr lang="cs-CZ" sz="1050" dirty="0"/>
              <a:t> </a:t>
            </a:r>
            <a:r>
              <a:rPr lang="cs-CZ" sz="1050" dirty="0" err="1"/>
              <a:t>healthy</a:t>
            </a:r>
            <a:r>
              <a:rPr lang="cs-CZ" sz="1050" dirty="0"/>
              <a:t> skin? </a:t>
            </a:r>
            <a:r>
              <a:rPr lang="cs-CZ" sz="1050" dirty="0" err="1"/>
              <a:t>Tânia</a:t>
            </a:r>
            <a:r>
              <a:rPr lang="cs-CZ" sz="1050" dirty="0"/>
              <a:t> Santiago, M </a:t>
            </a:r>
            <a:r>
              <a:rPr lang="cs-CZ" sz="1050" dirty="0" err="1"/>
              <a:t>Coutinho</a:t>
            </a:r>
            <a:r>
              <a:rPr lang="cs-CZ" sz="1050" dirty="0"/>
              <a:t>, Francesco </a:t>
            </a:r>
            <a:r>
              <a:rPr lang="cs-CZ" sz="1050" dirty="0" err="1"/>
              <a:t>Delgaldo</a:t>
            </a:r>
            <a:r>
              <a:rPr lang="cs-CZ" sz="1050" dirty="0"/>
              <a:t>, Anthony C </a:t>
            </a:r>
            <a:r>
              <a:rPr lang="cs-CZ" sz="1050" dirty="0" err="1"/>
              <a:t>Redmond</a:t>
            </a:r>
            <a:r>
              <a:rPr lang="cs-CZ" sz="1050" dirty="0"/>
              <a:t>, Da Silva JAP</a:t>
            </a:r>
          </a:p>
        </p:txBody>
      </p:sp>
    </p:spTree>
    <p:extLst>
      <p:ext uri="{BB962C8B-B14F-4D97-AF65-F5344CB8AC3E}">
        <p14:creationId xmlns:p14="http://schemas.microsoft.com/office/powerpoint/2010/main" val="162011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405" y="2127937"/>
            <a:ext cx="8114946" cy="4132819"/>
          </a:xfrm>
        </p:spPr>
        <p:txBody>
          <a:bodyPr>
            <a:noAutofit/>
          </a:bodyPr>
          <a:lstStyle/>
          <a:p>
            <a:r>
              <a:rPr lang="cs-CZ" sz="2400" b="1" dirty="0"/>
              <a:t>Mnoho patologických tkání (např. nádorových) vykazuje při UZ nebo MRI vyšetření slabý kontrast nebo je nelze zobrazit vůbec. </a:t>
            </a:r>
            <a:endParaRPr lang="cs-CZ" sz="2400" dirty="0"/>
          </a:p>
          <a:p>
            <a:r>
              <a:rPr lang="cs-CZ" sz="2400" b="1" dirty="0"/>
              <a:t>Metody založené na mapování elastických vlastností jsou tedy velmi vhodné pro zobrazení struktury a patologie takových tkání. </a:t>
            </a:r>
            <a:endParaRPr lang="cs-CZ" sz="2400" dirty="0"/>
          </a:p>
          <a:p>
            <a:r>
              <a:rPr lang="cs-CZ" sz="2400" b="1" dirty="0"/>
              <a:t>Měření elasticity přináší novou informaci o tkáních, kterou lze využít pro lékařskou diagnostiku. </a:t>
            </a:r>
            <a:endParaRPr lang="cs-CZ" sz="2400" dirty="0"/>
          </a:p>
          <a:p>
            <a:r>
              <a:rPr lang="cs-CZ" sz="2400" b="1" dirty="0" err="1"/>
              <a:t>Elastografie</a:t>
            </a:r>
            <a:r>
              <a:rPr lang="cs-CZ" sz="2400" b="1" dirty="0"/>
              <a:t> se využívá zpravidla jako doplňková metoda pro zvýšení specificity diagnózy.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9747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Výhody: </a:t>
            </a:r>
            <a:endParaRPr lang="cs-CZ" sz="2400" dirty="0"/>
          </a:p>
          <a:p>
            <a:r>
              <a:rPr lang="cs-CZ" dirty="0"/>
              <a:t>Kvantitativní popis elasticity (</a:t>
            </a:r>
            <a:r>
              <a:rPr lang="cs-CZ" dirty="0" err="1"/>
              <a:t>Youngův</a:t>
            </a:r>
            <a:r>
              <a:rPr lang="cs-CZ" dirty="0"/>
              <a:t> modul). </a:t>
            </a:r>
          </a:p>
          <a:p>
            <a:r>
              <a:rPr lang="cs-CZ" dirty="0"/>
              <a:t>Zobrazení v reálném čase. </a:t>
            </a:r>
          </a:p>
          <a:p>
            <a:r>
              <a:rPr lang="cs-CZ" dirty="0"/>
              <a:t>Detekce milimetrových lézi a velmi přesná lokalizace. </a:t>
            </a:r>
          </a:p>
          <a:p>
            <a:r>
              <a:rPr lang="cs-CZ" dirty="0"/>
              <a:t>Každý </a:t>
            </a:r>
            <a:r>
              <a:rPr lang="cs-CZ" dirty="0" err="1"/>
              <a:t>elastogram</a:t>
            </a:r>
            <a:r>
              <a:rPr lang="cs-CZ" dirty="0"/>
              <a:t> je pořízen stejným způsobem. Obrazy lze snadněji srovnávat a analyzovat (reprodukovatelnost). </a:t>
            </a:r>
          </a:p>
          <a:p>
            <a:r>
              <a:rPr lang="cs-CZ" dirty="0"/>
              <a:t>Jednoduchá obsluha. Kompresi tkáně provádí přístroj dle nastavených parametrů.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24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Nevýhody: </a:t>
            </a:r>
            <a:endParaRPr lang="cs-CZ" dirty="0"/>
          </a:p>
          <a:p>
            <a:r>
              <a:rPr lang="cs-CZ" dirty="0"/>
              <a:t>Náročná technologie a vyšší cena. Vyžaduje ultrarychlé zobrazování a speciální UZ sondy. </a:t>
            </a:r>
          </a:p>
          <a:p>
            <a:r>
              <a:rPr lang="cs-CZ" dirty="0"/>
              <a:t>Při kompresi tkáně akustickým tlakem UZ vlněni je nutné volit dostatečnou intenzitu vln, aby měly generované střižné vlny delší dosah a menší útlum. </a:t>
            </a:r>
          </a:p>
          <a:p>
            <a:r>
              <a:rPr lang="cs-CZ" dirty="0"/>
              <a:t>S vyšší intenzitou UZ vln souvisí větší riziko biologických účinků UZ a konstrukční problémy (zahřívání sondy).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01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Intravaskulární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Princip měření je obdobný jako u statické ultrazvukové </a:t>
            </a:r>
            <a:r>
              <a:rPr lang="cs-CZ" sz="2800" b="1" dirty="0" err="1"/>
              <a:t>elastografie</a:t>
            </a:r>
            <a:r>
              <a:rPr lang="cs-CZ" sz="2800" b="1" dirty="0"/>
              <a:t>. </a:t>
            </a:r>
            <a:endParaRPr lang="cs-CZ" sz="2800" dirty="0"/>
          </a:p>
          <a:p>
            <a:r>
              <a:rPr lang="cs-CZ" sz="2800" b="1" dirty="0"/>
              <a:t>Ultrazvukový snímač se zavádí do snímané cévy v podobě katétru. </a:t>
            </a:r>
            <a:endParaRPr lang="cs-CZ" sz="2800" dirty="0"/>
          </a:p>
          <a:p>
            <a:r>
              <a:rPr lang="cs-CZ" sz="2800" b="1" dirty="0"/>
              <a:t>Komprese: pulsace cévy nebo intravaskulární balónek. </a:t>
            </a:r>
            <a:endParaRPr lang="cs-CZ" sz="2800" dirty="0"/>
          </a:p>
          <a:p>
            <a:r>
              <a:rPr lang="cs-CZ" sz="2800" b="1" dirty="0"/>
              <a:t>Detekce trombů a aterosklerotických plátů.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01413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Intravaskulární </a:t>
            </a:r>
            <a:r>
              <a:rPr lang="cs-CZ" dirty="0" err="1"/>
              <a:t>elastografie</a:t>
            </a:r>
            <a:endParaRPr lang="cs-CZ" dirty="0"/>
          </a:p>
        </p:txBody>
      </p:sp>
      <p:pic>
        <p:nvPicPr>
          <p:cNvPr id="2050" name="Picture 2" descr="Výsledek obrázku pro intravascular elas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86" y="2011363"/>
            <a:ext cx="544222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9490" y="6341242"/>
            <a:ext cx="9054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https://www.researchgate.net/profile/Antonius_Van_der_Steen/publication/7148334/figure/fig3/AS:280967580274721@1443999299981/Figure-3-In-vivo-intravascular-ultrasound-image-and-palpogram-of-a-human-coronary.png</a:t>
            </a:r>
          </a:p>
        </p:txBody>
      </p:sp>
    </p:spTree>
    <p:extLst>
      <p:ext uri="{BB962C8B-B14F-4D97-AF65-F5344CB8AC3E}">
        <p14:creationId xmlns:p14="http://schemas.microsoft.com/office/powerpoint/2010/main" val="358377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 err="1"/>
              <a:t>Elastografie</a:t>
            </a:r>
            <a:r>
              <a:rPr lang="cs-CZ" b="1" dirty="0"/>
              <a:t> </a:t>
            </a:r>
            <a:r>
              <a:rPr lang="cs-CZ" dirty="0"/>
              <a:t>Obecné limitace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Chybné výsledky způsobují deformace vyvolané jinými silami (tlukot srdce, pulsace cév, dýchání, aj.). </a:t>
            </a:r>
            <a:endParaRPr lang="cs-CZ" dirty="0"/>
          </a:p>
          <a:p>
            <a:r>
              <a:rPr lang="cs-CZ" b="1" dirty="0"/>
              <a:t>Chyby způsobené v blízkosti tuhých nepohyblivých struktur (např. kosti), kde se měkká tkáň deformuje jinak než stejná tkáň v jiném místě. </a:t>
            </a:r>
            <a:endParaRPr lang="cs-CZ" dirty="0"/>
          </a:p>
          <a:p>
            <a:r>
              <a:rPr lang="cs-CZ" b="1" dirty="0"/>
              <a:t>Omezený dosah měření vzhledem ke krátkému dosahu kompresních sil. </a:t>
            </a:r>
            <a:endParaRPr lang="cs-CZ" dirty="0"/>
          </a:p>
          <a:p>
            <a:r>
              <a:rPr lang="cs-CZ" b="1" dirty="0"/>
              <a:t>Obecné limitace ultrazvuku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81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3716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KLINICKÝ</a:t>
            </a:r>
            <a:r>
              <a:rPr lang="cs-CZ" altLang="cs-CZ" sz="4000" b="1" dirty="0">
                <a:solidFill>
                  <a:srgbClr val="FFFF00"/>
                </a:solidFill>
              </a:rPr>
              <a:t> </a:t>
            </a:r>
            <a:r>
              <a:rPr lang="cs-CZ" altLang="cs-CZ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VÝZNAM</a:t>
            </a:r>
            <a:endParaRPr lang="en-GB" altLang="cs-CZ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927654"/>
            <a:ext cx="8785225" cy="471444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400" b="1" dirty="0">
                <a:effectLst/>
              </a:rPr>
              <a:t>Ů</a:t>
            </a: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KAZ LOŽISEK NEDETEGOVATELNÝCH ANI KONVENČNÍ ULTRASONOGRAFIÍ ANI PALPACÍ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OBJEKTIVIZACE SUBJEKTIVNÍ PALPACE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DIFERENCIACE MEZI BENIGNÍMI A MALIGNÍMI LEZEMI, UMOŽŇUJÍCÍ: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- včasnou diagnostiku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- redukci biopsií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- identifikaci celé oblasti zaujaté ložiskem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POSOUZENÍ TERAPEUTICKÉHO EFEKTU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</a:rPr>
              <a:t>PŘES SNAHU O KVANTIFIKACI LZE VÝSLEDKY ZATÍM HODNOTIT JEN KVALITATIVNĚ</a:t>
            </a:r>
          </a:p>
        </p:txBody>
      </p:sp>
    </p:spTree>
    <p:extLst>
      <p:ext uri="{BB962C8B-B14F-4D97-AF65-F5344CB8AC3E}">
        <p14:creationId xmlns:p14="http://schemas.microsoft.com/office/powerpoint/2010/main" val="2486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aplikace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cs-CZ" b="1" dirty="0"/>
              <a:t>Játra (fibróza, cirhóza) </a:t>
            </a:r>
            <a:endParaRPr lang="cs-CZ" dirty="0"/>
          </a:p>
          <a:p>
            <a:r>
              <a:rPr lang="cs-CZ" b="1" dirty="0"/>
              <a:t>Rakovina prsu </a:t>
            </a:r>
            <a:endParaRPr lang="cs-CZ" dirty="0"/>
          </a:p>
          <a:p>
            <a:r>
              <a:rPr lang="cs-CZ" b="1" dirty="0"/>
              <a:t>Rakovina prostaty </a:t>
            </a:r>
            <a:endParaRPr lang="cs-CZ" dirty="0"/>
          </a:p>
          <a:p>
            <a:r>
              <a:rPr lang="cs-CZ" b="1" dirty="0"/>
              <a:t>Mozek </a:t>
            </a:r>
            <a:endParaRPr lang="cs-CZ" dirty="0"/>
          </a:p>
          <a:p>
            <a:r>
              <a:rPr lang="cs-CZ" b="1" dirty="0"/>
              <a:t>Srdeční dysfunkce </a:t>
            </a:r>
            <a:endParaRPr lang="cs-CZ" dirty="0"/>
          </a:p>
          <a:p>
            <a:r>
              <a:rPr lang="cs-CZ" b="1" dirty="0"/>
              <a:t>Šlachy </a:t>
            </a:r>
            <a:endParaRPr lang="cs-CZ" dirty="0"/>
          </a:p>
          <a:p>
            <a:r>
              <a:rPr lang="cs-CZ" b="1" dirty="0" err="1"/>
              <a:t>Neurodegenerativní</a:t>
            </a:r>
            <a:r>
              <a:rPr lang="cs-CZ" b="1" dirty="0"/>
              <a:t> onemocnění </a:t>
            </a:r>
            <a:endParaRPr lang="cs-CZ" dirty="0"/>
          </a:p>
          <a:p>
            <a:r>
              <a:rPr lang="cs-CZ" b="1" dirty="0"/>
              <a:t>Selhání 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Lymfatické uzliny </a:t>
            </a:r>
            <a:endParaRPr lang="cs-CZ" dirty="0"/>
          </a:p>
          <a:p>
            <a:r>
              <a:rPr lang="cs-CZ" b="1" dirty="0"/>
              <a:t>Štítná žláza </a:t>
            </a:r>
            <a:endParaRPr lang="cs-CZ" dirty="0"/>
          </a:p>
          <a:p>
            <a:r>
              <a:rPr lang="cs-CZ" b="1" dirty="0"/>
              <a:t>Mléčná žláza </a:t>
            </a:r>
            <a:endParaRPr lang="cs-CZ" dirty="0"/>
          </a:p>
          <a:p>
            <a:r>
              <a:rPr lang="cs-CZ" b="1" dirty="0"/>
              <a:t>Měkké tkáně </a:t>
            </a:r>
            <a:endParaRPr lang="cs-CZ" dirty="0"/>
          </a:p>
          <a:p>
            <a:r>
              <a:rPr lang="cs-CZ" b="1" dirty="0"/>
              <a:t>Pankreas </a:t>
            </a:r>
            <a:endParaRPr lang="cs-CZ" dirty="0"/>
          </a:p>
          <a:p>
            <a:r>
              <a:rPr lang="cs-CZ" b="1" dirty="0"/>
              <a:t>Kůže </a:t>
            </a:r>
            <a:endParaRPr lang="cs-CZ" dirty="0"/>
          </a:p>
          <a:p>
            <a:r>
              <a:rPr lang="cs-CZ" b="1" dirty="0"/>
              <a:t>Cévy </a:t>
            </a:r>
            <a:endParaRPr lang="cs-CZ" dirty="0"/>
          </a:p>
          <a:p>
            <a:r>
              <a:rPr lang="cs-CZ" b="1" dirty="0"/>
              <a:t>Gynekologie </a:t>
            </a:r>
            <a:endParaRPr lang="cs-CZ" dirty="0"/>
          </a:p>
          <a:p>
            <a:r>
              <a:rPr lang="cs-CZ" b="1" dirty="0"/>
              <a:t>Intravaskulární </a:t>
            </a:r>
            <a:r>
              <a:rPr lang="cs-CZ" b="1" dirty="0" err="1"/>
              <a:t>elastografie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7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351" y="86468"/>
            <a:ext cx="7772400" cy="1508760"/>
          </a:xfrm>
        </p:spPr>
        <p:txBody>
          <a:bodyPr/>
          <a:lstStyle/>
          <a:p>
            <a:r>
              <a:rPr lang="cs-CZ" dirty="0"/>
              <a:t>Mechanické vlastnosti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8351" y="1908498"/>
            <a:ext cx="7954308" cy="3915653"/>
          </a:xfrm>
        </p:spPr>
        <p:txBody>
          <a:bodyPr>
            <a:noAutofit/>
          </a:bodyPr>
          <a:lstStyle/>
          <a:p>
            <a:r>
              <a:rPr lang="cs-CZ" sz="2400" b="1" dirty="0"/>
              <a:t>Mechanické vlastnosti tkání závisí především na molekulových vazbách jednotlivých prvků tkání a na jejich mikroskopickém i makroskopickém uspořádání. </a:t>
            </a:r>
          </a:p>
          <a:p>
            <a:endParaRPr lang="cs-CZ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Pevnost (tuhost): </a:t>
            </a:r>
            <a:r>
              <a:rPr lang="cs-CZ" dirty="0"/>
              <a:t>Strukturní soudržnost a odolnost látky vůči působení vnější síly.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Pružnost (elasticita): </a:t>
            </a:r>
            <a:r>
              <a:rPr lang="cs-CZ" dirty="0"/>
              <a:t>Schopnost látky vrátit se po odeznění deformující síly zpět do původního tvaru.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Tvárnost (plasticita): </a:t>
            </a:r>
            <a:r>
              <a:rPr lang="cs-CZ" dirty="0"/>
              <a:t>Schopnost látky trvale změnit svůj tvar vlivem působení deformující síly.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Viskozita: </a:t>
            </a:r>
            <a:r>
              <a:rPr lang="cs-CZ" dirty="0"/>
              <a:t>Odpor tekutiny ke smykové deformaci. Popisuje vnitřní tření a míru tekutosti kapalin a plynů. </a:t>
            </a:r>
          </a:p>
        </p:txBody>
      </p:sp>
    </p:spTree>
    <p:extLst>
      <p:ext uri="{BB962C8B-B14F-4D97-AF65-F5344CB8AC3E}">
        <p14:creationId xmlns:p14="http://schemas.microsoft.com/office/powerpoint/2010/main" val="268023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biologických 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43" y="2100649"/>
            <a:ext cx="8033258" cy="4438017"/>
          </a:xfrm>
        </p:spPr>
        <p:txBody>
          <a:bodyPr>
            <a:noAutofit/>
          </a:bodyPr>
          <a:lstStyle/>
          <a:p>
            <a:r>
              <a:rPr lang="cs-CZ" sz="2400" b="1" dirty="0"/>
              <a:t>Biologické tkáně jsou složité látky, které vykazují: 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Viskózně-elastické vlastnosti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Anizotropní charakter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Nelinearita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Nehomogenita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Paměťový efekt, adaptibilita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Vliv stárnutí a kondice organismu </a:t>
            </a:r>
          </a:p>
          <a:p>
            <a:r>
              <a:rPr lang="cs-CZ" sz="2400" b="1" dirty="0"/>
              <a:t>Popis mechanických a hlavně elastických vlastností tkání je tedy velmi složitý a pro modelování a výpočty vyžaduje značné aproximace a zjednodušení.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184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Hookeův</a:t>
            </a:r>
            <a:r>
              <a:rPr lang="cs-CZ" dirty="0"/>
              <a:t>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Elastické vlastnosti tkání lze nejjednodušeji popsat </a:t>
            </a:r>
            <a:r>
              <a:rPr lang="cs-CZ" sz="2400" b="1" dirty="0" err="1"/>
              <a:t>Hookeovým</a:t>
            </a:r>
            <a:r>
              <a:rPr lang="cs-CZ" sz="2400" b="1" dirty="0"/>
              <a:t> zákonem. </a:t>
            </a:r>
            <a:endParaRPr lang="cs-CZ" sz="2400" dirty="0"/>
          </a:p>
          <a:p>
            <a:r>
              <a:rPr lang="cs-CZ" sz="2400" b="1" dirty="0"/>
              <a:t>Vyjadřuje lineární vztah mezi deformací tělesa (</a:t>
            </a:r>
            <a:r>
              <a:rPr lang="el-GR" sz="2400" b="1" dirty="0"/>
              <a:t>ε) </a:t>
            </a:r>
            <a:r>
              <a:rPr lang="cs-CZ" sz="2400" b="1" dirty="0"/>
              <a:t>a vnějším napětím (</a:t>
            </a:r>
            <a:r>
              <a:rPr lang="el-GR" sz="2400" b="1" dirty="0"/>
              <a:t>σ) – </a:t>
            </a:r>
            <a:r>
              <a:rPr lang="cs-CZ" sz="2400" b="1" dirty="0"/>
              <a:t>silou, která tuto deformaci způsobuje. </a:t>
            </a:r>
            <a:r>
              <a:rPr lang="cs-CZ" sz="2400" b="1" dirty="0" err="1"/>
              <a:t>Youngův</a:t>
            </a:r>
            <a:r>
              <a:rPr lang="cs-CZ" sz="2400" b="1" dirty="0"/>
              <a:t> modul pružnosti 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 </a:t>
            </a:r>
          </a:p>
          <a:p>
            <a:pPr marL="0" indent="0" algn="ctr">
              <a:buNone/>
            </a:pPr>
            <a:endParaRPr lang="cs-CZ" sz="2400" dirty="0"/>
          </a:p>
          <a:p>
            <a:r>
              <a:rPr lang="cs-CZ" sz="2400" b="1" dirty="0"/>
              <a:t>Konstantou úměrnosti je tzv. modul pružnosti.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069" y="4042204"/>
            <a:ext cx="3162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napětí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Mechanické napětí (</a:t>
            </a:r>
            <a:r>
              <a:rPr lang="el-GR" b="1" dirty="0"/>
              <a:t>σ) </a:t>
            </a:r>
            <a:r>
              <a:rPr lang="cs-CZ" b="1" dirty="0"/>
              <a:t>vzniká v tělese jako důsledek působení vnější síly a lze jej chápat jako tlak síly (F) působící na jednotku plochy tělesa (S):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Podle směru působící síly rozlišujeme: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Normálové napětí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Tečné (smykové) napětí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934" y="3114418"/>
            <a:ext cx="1866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Deformaci tělesa popisujeme jako změnu rozměrů, objemu a tvaru tělesa působením vnější síly. </a:t>
            </a:r>
          </a:p>
          <a:p>
            <a:endParaRPr lang="cs-CZ" dirty="0"/>
          </a:p>
          <a:p>
            <a:r>
              <a:rPr lang="cs-CZ" b="1" dirty="0"/>
              <a:t>Podle směru síly rozlišujeme několik deformací a každé přiřazujeme vlastní modul pružnosti: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Deformace tahem/tlakem: </a:t>
            </a:r>
          </a:p>
          <a:p>
            <a:pPr marL="0" indent="0">
              <a:buNone/>
            </a:pPr>
            <a:r>
              <a:rPr lang="cs-CZ" dirty="0" err="1"/>
              <a:t>Youngův</a:t>
            </a:r>
            <a:r>
              <a:rPr lang="cs-CZ" dirty="0"/>
              <a:t> modul pružnosti v tahu/tlaku (E)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Smyková deformace: </a:t>
            </a:r>
          </a:p>
          <a:p>
            <a:pPr marL="0" indent="0">
              <a:buNone/>
            </a:pPr>
            <a:r>
              <a:rPr lang="cs-CZ" dirty="0"/>
              <a:t>Modul pružnosti ve smyku (G)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Objemová deformace: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Modul objemové pružnosti (K) </a:t>
            </a:r>
          </a:p>
        </p:txBody>
      </p:sp>
    </p:spTree>
    <p:extLst>
      <p:ext uri="{BB962C8B-B14F-4D97-AF65-F5344CB8AC3E}">
        <p14:creationId xmlns:p14="http://schemas.microsoft.com/office/powerpoint/2010/main" val="217061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122</TotalTime>
  <Words>1777</Words>
  <Application>Microsoft Office PowerPoint</Application>
  <PresentationFormat>Předvádění na obrazovce (4:3)</PresentationFormat>
  <Paragraphs>188</Paragraphs>
  <Slides>35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Wingdings</vt:lpstr>
      <vt:lpstr>Pruhy</vt:lpstr>
      <vt:lpstr>Elastografie</vt:lpstr>
      <vt:lpstr>elastografie</vt:lpstr>
      <vt:lpstr>Prezentace aplikace PowerPoint</vt:lpstr>
      <vt:lpstr>Klinické aplikace</vt:lpstr>
      <vt:lpstr>Mechanické vlastnosti tkání</vt:lpstr>
      <vt:lpstr>Vlastnosti biologických tkání</vt:lpstr>
      <vt:lpstr>Hookeův zákon</vt:lpstr>
      <vt:lpstr>Mechanické napětí</vt:lpstr>
      <vt:lpstr>deformace</vt:lpstr>
      <vt:lpstr>deformace</vt:lpstr>
      <vt:lpstr>Elasticita tkání</vt:lpstr>
      <vt:lpstr>Elasticita tkání</vt:lpstr>
      <vt:lpstr>Elasticita tkání</vt:lpstr>
      <vt:lpstr>Ultrazvuková elastografie</vt:lpstr>
      <vt:lpstr>Mechanickké zobrazení</vt:lpstr>
      <vt:lpstr>Mechanické zobrazení 3d</vt:lpstr>
      <vt:lpstr>Ultrazvuková elastografie</vt:lpstr>
      <vt:lpstr> Statická (kompresní) elastografie </vt:lpstr>
      <vt:lpstr>Statická (kompresní) elastografie</vt:lpstr>
      <vt:lpstr>Manuální komprese</vt:lpstr>
      <vt:lpstr> Statická (kompresní) elastografie</vt:lpstr>
      <vt:lpstr> Statická (kompresní) elastografie</vt:lpstr>
      <vt:lpstr> Statická (kompresní) elastografie</vt:lpstr>
      <vt:lpstr>ELASTOGRAM ZDRAVÉHO PRSU</vt:lpstr>
      <vt:lpstr> ELASTOGRAM BENIGNÍ LEZE V PRSU</vt:lpstr>
      <vt:lpstr> ELASTOGRAM MALIGNÍ LEZE V PRSU</vt:lpstr>
      <vt:lpstr>ELASTOGRAM MALIGNÍHO LOŽISKA V PRSU</vt:lpstr>
      <vt:lpstr> Dynamická (shear waves) elastografie</vt:lpstr>
      <vt:lpstr> Dynamická (shear waves) elastografie</vt:lpstr>
      <vt:lpstr>Dynamická (shear waves) elastografie</vt:lpstr>
      <vt:lpstr>Dynamická (shear waves) elastografie</vt:lpstr>
      <vt:lpstr>Intravaskulární elastografie</vt:lpstr>
      <vt:lpstr>Intravaskulární elastografie</vt:lpstr>
      <vt:lpstr> Elastografie Obecné limitace </vt:lpstr>
      <vt:lpstr>KLINICKÝ VÝZNAM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Elastografie</dc:title>
  <dc:creator>Biofyzika</dc:creator>
  <cp:lastModifiedBy>Vladan Bernard</cp:lastModifiedBy>
  <cp:revision>12</cp:revision>
  <dcterms:created xsi:type="dcterms:W3CDTF">2016-11-22T13:32:42Z</dcterms:created>
  <dcterms:modified xsi:type="dcterms:W3CDTF">2023-03-01T13:04:09Z</dcterms:modified>
</cp:coreProperties>
</file>