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7" r:id="rId13"/>
    <p:sldId id="272" r:id="rId14"/>
    <p:sldId id="268" r:id="rId15"/>
    <p:sldId id="265" r:id="rId16"/>
    <p:sldId id="269" r:id="rId17"/>
    <p:sldId id="270" r:id="rId18"/>
    <p:sldId id="271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C0C0F-0677-4ED1-A66D-FE7BD34ADF14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52F22-181B-4AFE-8F15-04DDFB6508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14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61549-E31A-4839-B9AD-0CAFC1A7E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FF5ED5-6604-449D-9685-B8676635D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C2210B-D1D2-44FD-A8FD-BF8F148B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4962-D9EE-437C-84E1-280E886812C7}" type="datetime1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174CE8-D644-476E-B0DF-7F6CF6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8D28EA-E0E2-40AF-A60F-1AD26237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1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45705-4D24-4976-A594-641C9850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A9F2B-A640-4E30-91E8-1CFF0F2CE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0C7C1-7A1B-4A64-9E59-4406E9A3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7F8-956C-465E-934E-3CBD9EA710D5}" type="datetime1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BD75C7-756C-4F38-8C95-655B326F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A69E86-9AAE-41D7-A8D3-8ABE8587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15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00251C0-727B-425F-960B-A415A7368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4E9FCF-2A8C-4815-9C43-61BEBA16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71D666-FC2E-4988-8E3B-1B0E9E68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2A5D-2F41-4226-B728-3A441E065C2D}" type="datetime1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7BD642-77D9-422C-90ED-F893041C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CCE4A-2986-4777-8432-D0D83D85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9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EEB9A-E6C5-4C24-8BF0-A06719A9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ABAD1-EC72-4492-9113-4402159AA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51A5AA-D8F9-4CCF-9F55-874DE98D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B1-9374-437D-B5A9-EE50DCFB6A71}" type="datetime1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904113-8FC5-4DFB-8A45-34CA2835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D0F1A1-A6CB-4117-82F8-FA237BBD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18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26490-3778-4195-B231-39D0EBC4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F2CBF8-AAB3-4126-B042-D1A6FFA41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83F4AF-9E34-4605-8C7A-6AAB1493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3F1-3C67-43D7-8620-D2A22BFFD3AE}" type="datetime1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4CE2C-027A-4199-AF2D-E5D97938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C334E6-5E06-4054-81DD-479B25FE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19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82D67-56B6-402F-9637-F2CBFF68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5239FB-717C-4170-8648-4B77380C8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7C56CC-6664-43DA-8B32-7950FA954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BC59F2-B7BF-422A-8B17-7BEDB187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0E2C-DD3A-451D-847F-4E969756E636}" type="datetime1">
              <a:rPr lang="cs-CZ" smtClean="0"/>
              <a:t>20.04.2022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AFAE96-929C-43B0-A1EE-4FD27CD3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330D6C-9159-4AFF-BEF4-9CE2A5A9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17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CBBC1-D55D-4028-AA18-7F9F63C3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3B6A4A-0F71-4466-BDA1-DCB56CC4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9FA1BA1-A7C6-4E86-84CF-4C79ECE18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80389FA-FF67-4349-9378-6D1E1CD8F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EB6A094-5E50-44D6-8773-1E637D77A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BC5492-3034-412C-9EA1-576284B2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982-4F84-4AF5-A1D7-42BC91261FFD}" type="datetime1">
              <a:rPr lang="cs-CZ" smtClean="0"/>
              <a:t>20.04.2022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DB5D41-CB99-4153-9BB2-A3370F19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275ADC-C74B-4743-A034-9EF835E5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79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DDA26-6D55-44C3-BBFE-381B820F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1D954A-02BD-43FC-8598-27B8BF4D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EFDF-1E85-4B55-930F-8C7563AC87AB}" type="datetime1">
              <a:rPr lang="cs-CZ" smtClean="0"/>
              <a:t>20.04.2022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09A327-CB82-4953-B7C9-6BF0AA89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9A7784-A24A-4746-8435-4156F33E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91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63D1A5-2E10-4EF2-91ED-87D9A9D8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DDE4-3DA3-43A0-BB80-80DD8230E38D}" type="datetime1">
              <a:rPr lang="cs-CZ" smtClean="0"/>
              <a:t>20.04.2022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FAC211-A0DA-4783-97EC-F0F0E199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EF8031-A6CD-4B10-ADA9-839C06E1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30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CB199-DE54-4DE0-9473-17BEDD71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DDFE6B-A3B3-4A92-9152-E6E9AA38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8A9187-ADE7-4929-9D90-4C345CE6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A46626-C0BF-4760-A3FD-FF9B3674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7AF1-D3DB-4054-A58B-F762E27EB405}" type="datetime1">
              <a:rPr lang="cs-CZ" smtClean="0"/>
              <a:t>20.04.2022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21565B-DF7E-466D-812D-4B6778B6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088009-FDFF-4491-B681-10A835EA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1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BF6B1-8A78-4FA5-8F16-D0121022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DBBA289-C4DB-4AB8-8C83-651A4579B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766444-BCE0-48C3-B890-E5139AC5D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4543F9-6268-47D5-AA9D-4C99A5B1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3424-42C6-4E2D-AEA1-FE24A47FBD41}" type="datetime1">
              <a:rPr lang="cs-CZ" smtClean="0"/>
              <a:t>20.04.2022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EBBB7A-4072-4C8D-B94E-B40534C2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31E83F-B520-46DE-9829-A4B5CEC0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87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81E00B-C542-4017-8D9B-63768255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DDAD201-0B74-4554-8B1F-89D8165B3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608E53-C936-413A-B95B-9235A4F13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F4F8-C8C7-49F3-B07E-59D9155E8E1B}" type="datetime1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A11752-A581-4D86-9171-A536C3560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E3307F-2C2E-4A26-BB4E-577856DC7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14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967/jnmt.107.04297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by/url?sa=i&amp;rct=j&amp;q=&amp;esrc=s&amp;source=images&amp;cd=&amp;ved=2ahUKEwj51ZSIga3aAhVQ-qQKHVzkDcYQjRx6BAgAEAU&amp;url=https://aumet.me/g-medcos/dr-x-ray-flat-panel-detector/p/1580&amp;psig=AOvVaw1N1MpnhTA4MKIRvb2h2bIO&amp;ust=152335695339135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7A39C-1260-43C5-AEC9-950F7FBBE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721" y="2214693"/>
            <a:ext cx="9144000" cy="1295269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>
                <a:solidFill>
                  <a:schemeClr val="bg2"/>
                </a:solidFill>
              </a:rPr>
              <a:t>Radiodiagnostika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995894-1E31-42E0-AE12-F35164F74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71685"/>
          </a:xfrm>
        </p:spPr>
        <p:txBody>
          <a:bodyPr>
            <a:normAutofit/>
          </a:bodyPr>
          <a:lstStyle/>
          <a:p>
            <a:r>
              <a:rPr lang="cs-CZ" dirty="0"/>
              <a:t>Tomáš Jůza</a:t>
            </a:r>
          </a:p>
          <a:p>
            <a:endParaRPr lang="cs-CZ" dirty="0"/>
          </a:p>
          <a:p>
            <a:r>
              <a:rPr lang="cs-CZ" dirty="0"/>
              <a:t>Biofyzikální ústav LF MU</a:t>
            </a:r>
          </a:p>
          <a:p>
            <a:r>
              <a:rPr lang="cs-CZ" dirty="0"/>
              <a:t>KRNM FN Brno</a:t>
            </a:r>
          </a:p>
          <a:p>
            <a:r>
              <a:rPr lang="cs-CZ" dirty="0"/>
              <a:t>2022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CAAF05-C3BD-407A-8BFB-9EE49517C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29" y="5133740"/>
            <a:ext cx="2671665" cy="730851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126BFEBF-5A11-471A-AA49-DEFB742D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695C967-D5AF-4073-B410-8ECD2A76C283}" type="slidenum">
              <a:rPr lang="cs-CZ" smtClean="0"/>
              <a:t>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D07253-7AC4-4119-9A4E-8BFC2E1CA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24" y="5007673"/>
            <a:ext cx="1366997" cy="10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35FA7C-F28E-4581-8D28-F12A782E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10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E95BB56-18BB-49A1-B725-BBD7BF4395E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hrudníku 2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DC9BEF0-0572-4EF0-AC38-ADEB27B1B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1" y="1586204"/>
            <a:ext cx="6041868" cy="520238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979A6B-0D06-4509-9CDD-514104806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70" y="1600205"/>
            <a:ext cx="5182473" cy="52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CCB1E5E7-362D-4C85-826E-DFB8F340F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5" y="1726551"/>
            <a:ext cx="4163008" cy="486888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334A6-F481-4576-80A0-381D36D4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11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5065246-CCA1-4ED1-A840-576505C87E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skeletu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401236D-16A8-4B8D-AC85-20E7B164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35" y="1735880"/>
            <a:ext cx="3994237" cy="486888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8163113-9BD5-46E1-B811-754BD507F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91" y="1735882"/>
            <a:ext cx="2961719" cy="4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129A94C7-3003-4B6B-8739-2B3AACA24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32676"/>
            <a:ext cx="2692547" cy="471195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BE85A6-966F-4595-A373-BC637C94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12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98B01D5-4391-47A8-B8DF-310DA4F324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skeletu 2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4AC15CA-5C8A-4E70-8D71-1B5E87C6A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71" y="365125"/>
            <a:ext cx="2628475" cy="29267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EB7B848-DC1B-4FDC-A885-CA5997447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24" y="2980774"/>
            <a:ext cx="6631629" cy="34638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065FD1-177A-4C42-99CA-3CA388372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46" y="1732676"/>
            <a:ext cx="2962116" cy="47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F2CEEB-6B41-4A14-9956-E0F21ECCF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1C4A06-8C01-475C-8F4B-391E8D37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13</a:t>
            </a:fld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89129BC-5917-4FA4-92A4-19C9709064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DSA                                                        Skiaskopie</a:t>
            </a:r>
          </a:p>
        </p:txBody>
      </p:sp>
      <p:pic>
        <p:nvPicPr>
          <p:cNvPr id="1028" name="Picture 4" descr="C:\Users\1831\Downloads\output_5dJM9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09" y="1801905"/>
            <a:ext cx="7051880" cy="47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831\Downloads\Capture-12_16_13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7" y="1801905"/>
            <a:ext cx="4733366" cy="47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0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FE2AF5-1AEA-44DC-83F7-3765B724C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E32901-D9E4-43CC-9085-275E37A1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14</a:t>
            </a:fld>
            <a:endParaRPr lang="cs-CZ"/>
          </a:p>
        </p:txBody>
      </p:sp>
      <p:pic>
        <p:nvPicPr>
          <p:cNvPr id="3074" name="Picture 2" descr="VÃ½sledek obrÃ¡zku pro CT fn brno">
            <a:extLst>
              <a:ext uri="{FF2B5EF4-FFF2-40B4-BE49-F238E27FC236}">
                <a16:creationId xmlns:a16="http://schemas.microsoft.com/office/drawing/2014/main" id="{8E9C702D-7AC3-4D31-B3C1-D3D8CD56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7" y="1741022"/>
            <a:ext cx="6993906" cy="48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977802-848C-42B1-8F8F-21446CA096AE}"/>
              </a:ext>
            </a:extLst>
          </p:cNvPr>
          <p:cNvSpPr txBox="1"/>
          <p:nvPr/>
        </p:nvSpPr>
        <p:spPr>
          <a:xfrm>
            <a:off x="6853806" y="5545524"/>
            <a:ext cx="16358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CT ve FN Brno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89129BC-5917-4FA4-92A4-19C9709064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Výpočetní tomografie - CT</a:t>
            </a:r>
          </a:p>
        </p:txBody>
      </p:sp>
    </p:spTree>
    <p:extLst>
      <p:ext uri="{BB962C8B-B14F-4D97-AF65-F5344CB8AC3E}">
        <p14:creationId xmlns:p14="http://schemas.microsoft.com/office/powerpoint/2010/main" val="27516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17E11A-9F05-400B-A889-84543E1D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Měření absorpce RTG záření tkáněmi lidského těla v mnoha projekcích s následnou počítačovou rekonstrukcí obrazu</a:t>
            </a:r>
          </a:p>
          <a:p>
            <a:r>
              <a:rPr lang="cs-CZ" dirty="0"/>
              <a:t>Rentgenka a detektor synchronně rotují okolo </a:t>
            </a:r>
          </a:p>
          <a:p>
            <a:pPr marL="0" indent="0">
              <a:buNone/>
            </a:pPr>
            <a:r>
              <a:rPr lang="cs-CZ" dirty="0"/>
              <a:t>   vyšetřovaného objektu</a:t>
            </a:r>
          </a:p>
          <a:p>
            <a:r>
              <a:rPr lang="cs-CZ" dirty="0"/>
              <a:t>Fáze: skenovací, rekonstrukční a konverzní</a:t>
            </a:r>
          </a:p>
          <a:p>
            <a:r>
              <a:rPr lang="cs-CZ" dirty="0"/>
              <a:t>Řezy vyšetřovanou oblastí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312160-7D5F-4110-B5C2-E0E8DD33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204AA3A-63E1-4B6D-B546-C6DDDED6C5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– princip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12860AA-1602-413A-82F7-0A38E35434C3}"/>
              </a:ext>
            </a:extLst>
          </p:cNvPr>
          <p:cNvSpPr txBox="1"/>
          <p:nvPr/>
        </p:nvSpPr>
        <p:spPr>
          <a:xfrm>
            <a:off x="1287708" y="5281289"/>
            <a:ext cx="371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1972 Sir </a:t>
            </a:r>
            <a:r>
              <a:rPr lang="cs-CZ" dirty="0" err="1"/>
              <a:t>Godfrey</a:t>
            </a:r>
            <a:r>
              <a:rPr lang="cs-CZ" dirty="0"/>
              <a:t> </a:t>
            </a:r>
            <a:r>
              <a:rPr lang="cs-CZ" dirty="0" err="1"/>
              <a:t>Newbold</a:t>
            </a:r>
            <a:r>
              <a:rPr lang="cs-CZ" dirty="0"/>
              <a:t> </a:t>
            </a:r>
            <a:r>
              <a:rPr lang="cs-CZ" dirty="0" err="1"/>
              <a:t>Hounsfield</a:t>
            </a:r>
            <a:endParaRPr lang="cs-CZ" dirty="0"/>
          </a:p>
        </p:txBody>
      </p:sp>
      <p:pic>
        <p:nvPicPr>
          <p:cNvPr id="4098" name="Picture 2" descr="Godfrey N. Hounsfield">
            <a:extLst>
              <a:ext uri="{FF2B5EF4-FFF2-40B4-BE49-F238E27FC236}">
                <a16:creationId xmlns:a16="http://schemas.microsoft.com/office/drawing/2014/main" id="{F4FBFAA1-EDD5-4F9C-80C0-466181E1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59" y="4312214"/>
            <a:ext cx="1541882" cy="21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B7B1616-EEE9-42D3-8EF7-29C76E7FBCDF}"/>
              </a:ext>
            </a:extLst>
          </p:cNvPr>
          <p:cNvSpPr txBox="1"/>
          <p:nvPr/>
        </p:nvSpPr>
        <p:spPr>
          <a:xfrm>
            <a:off x="1287708" y="5666492"/>
            <a:ext cx="3506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https://www.nobelprize.org/nobel_prizes/medicine/laureates/1979/hounsfield-facts.html</a:t>
            </a:r>
          </a:p>
        </p:txBody>
      </p:sp>
      <p:pic>
        <p:nvPicPr>
          <p:cNvPr id="4100" name="Picture 4" descr="http://tech.snmjournals.org/content/35/3/115/F8.large.jpg">
            <a:extLst>
              <a:ext uri="{FF2B5EF4-FFF2-40B4-BE49-F238E27FC236}">
                <a16:creationId xmlns:a16="http://schemas.microsoft.com/office/drawing/2014/main" id="{B950371F-27F9-49E9-9B22-AC843DC5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44" y="2497466"/>
            <a:ext cx="3399956" cy="33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85D2A8D-7014-48E1-811A-A81B36CA6907}"/>
              </a:ext>
            </a:extLst>
          </p:cNvPr>
          <p:cNvSpPr txBox="1"/>
          <p:nvPr/>
        </p:nvSpPr>
        <p:spPr>
          <a:xfrm>
            <a:off x="7847029" y="5956240"/>
            <a:ext cx="3506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Goldman, L.W., 2007. Principles of CT and CT Technology. Journal of Nuclear Medicine Technology 35, 115–128. </a:t>
            </a:r>
            <a:r>
              <a:rPr lang="en-US" sz="1000" dirty="0">
                <a:hlinkClick r:id="rId4"/>
              </a:rPr>
              <a:t>https://doi.org/10.2967/jnmt.107.042978</a:t>
            </a:r>
            <a:endParaRPr lang="en-US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325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7741C2D9-24AB-4C9A-911A-93396742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22" y="3908913"/>
            <a:ext cx="5397500" cy="30226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8FC0634-2BF1-49E0-9388-BA1BCA4946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– princip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59AB89-6097-4120-87A4-3713D8511E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4 generace přístrojů</a:t>
            </a:r>
          </a:p>
          <a:p>
            <a:r>
              <a:rPr lang="cs-CZ" dirty="0"/>
              <a:t>Spirální (</a:t>
            </a:r>
            <a:r>
              <a:rPr lang="cs-CZ" dirty="0" err="1"/>
              <a:t>helikální</a:t>
            </a:r>
            <a:r>
              <a:rPr lang="cs-CZ" dirty="0"/>
              <a:t>) CT</a:t>
            </a:r>
          </a:p>
          <a:p>
            <a:r>
              <a:rPr lang="cs-CZ" dirty="0"/>
              <a:t>Multidetektorové CT</a:t>
            </a:r>
          </a:p>
          <a:p>
            <a:r>
              <a:rPr lang="cs-CZ" dirty="0" err="1"/>
              <a:t>Hounsfieldovy</a:t>
            </a:r>
            <a:r>
              <a:rPr lang="cs-CZ" dirty="0"/>
              <a:t> jednotky (HU)</a:t>
            </a:r>
          </a:p>
          <a:p>
            <a:pPr lvl="1"/>
            <a:r>
              <a:rPr lang="cs-CZ" dirty="0"/>
              <a:t>Voda = 0 HU</a:t>
            </a:r>
          </a:p>
          <a:p>
            <a:pPr lvl="1"/>
            <a:r>
              <a:rPr lang="cs-CZ" dirty="0"/>
              <a:t>Vzduch = -1000 HU</a:t>
            </a:r>
          </a:p>
          <a:p>
            <a:r>
              <a:rPr lang="cs-CZ" dirty="0" err="1"/>
              <a:t>Voxel</a:t>
            </a:r>
            <a:endParaRPr lang="cs-CZ" dirty="0"/>
          </a:p>
          <a:p>
            <a:r>
              <a:rPr lang="cs-CZ" dirty="0"/>
              <a:t>Odstíny šedé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A02D73DE-63BD-4CD2-ADF4-CAD612B49D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CT okna</a:t>
            </a:r>
          </a:p>
          <a:p>
            <a:pPr lvl="1"/>
            <a:r>
              <a:rPr lang="cs-CZ" dirty="0"/>
              <a:t>Kostní</a:t>
            </a:r>
          </a:p>
          <a:p>
            <a:pPr lvl="1"/>
            <a:r>
              <a:rPr lang="cs-CZ" dirty="0"/>
              <a:t>Mozkové</a:t>
            </a:r>
          </a:p>
          <a:p>
            <a:pPr lvl="1"/>
            <a:r>
              <a:rPr lang="cs-CZ" dirty="0" err="1"/>
              <a:t>Měkkotkáňové</a:t>
            </a:r>
            <a:endParaRPr lang="cs-CZ" dirty="0"/>
          </a:p>
          <a:p>
            <a:pPr lvl="1"/>
            <a:r>
              <a:rPr lang="cs-CZ" dirty="0"/>
              <a:t>Plicní</a:t>
            </a:r>
          </a:p>
          <a:p>
            <a:r>
              <a:rPr lang="cs-CZ" dirty="0"/>
              <a:t>Kontrastní látky</a:t>
            </a:r>
          </a:p>
          <a:p>
            <a:pPr marL="457200" lvl="1" indent="0">
              <a:buNone/>
            </a:pP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11E468-6199-401F-BAA5-7553978C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16</a:t>
            </a:fld>
            <a:endParaRPr lang="cs-CZ"/>
          </a:p>
        </p:txBody>
      </p:sp>
      <p:sp>
        <p:nvSpPr>
          <p:cNvPr id="10" name="AutoShape 2" descr="10">
            <a:extLst>
              <a:ext uri="{FF2B5EF4-FFF2-40B4-BE49-F238E27FC236}">
                <a16:creationId xmlns:a16="http://schemas.microsoft.com/office/drawing/2014/main" id="{9A952F3B-BBA1-4CD4-886B-87FE7076E2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04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9ADF5A98-B6B7-4880-8401-16000FFD2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49"/>
            <a:ext cx="4030132" cy="4568751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86F0CF-81F8-4833-8D84-219A76FA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17</a:t>
            </a:fld>
            <a:endParaRPr lang="cs-CZ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70F95F3-3C78-4FFC-BAC8-135A9AF7EA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okna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B4B886B-CC06-40AE-91E7-8AE86057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90" y="5130887"/>
            <a:ext cx="1523810" cy="128571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CC004C0-BAB1-4AF5-A86C-5B55C2CD5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810" y="1847850"/>
            <a:ext cx="1676190" cy="11714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185C173-E30F-4C39-9CC5-ADED2F231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801" y="1847850"/>
            <a:ext cx="3737455" cy="456875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98DEB67-C57B-461A-9724-DF7814A2B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7614" y="5207076"/>
            <a:ext cx="1542857" cy="120952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6BCD5E0-9426-4950-9BA9-ADF2AF7E2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013" y="1858502"/>
            <a:ext cx="1790476" cy="105714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959706" y="3716122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kostní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180476" y="3762893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mozkové</a:t>
            </a:r>
          </a:p>
        </p:txBody>
      </p:sp>
    </p:spTree>
    <p:extLst>
      <p:ext uri="{BB962C8B-B14F-4D97-AF65-F5344CB8AC3E}">
        <p14:creationId xmlns:p14="http://schemas.microsoft.com/office/powerpoint/2010/main" val="195913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BC8D940-A2BA-4EA4-AF86-F225A526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168" y="1761461"/>
            <a:ext cx="3564370" cy="396890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9FB408-C1E8-4349-853E-9631F15C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18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70F95F3-3C78-4FFC-BAC8-135A9AF7EA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okna 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BB9884-9069-4243-84DC-CAAABBBA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92" y="1760496"/>
            <a:ext cx="5730173" cy="398596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312E07B-2436-4C4E-B3AD-5EBF2C1FB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465" y="4567323"/>
            <a:ext cx="1647619" cy="11714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BBD465-E318-45A0-89D8-A720EC0E6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793" y="1755817"/>
            <a:ext cx="1561905" cy="1142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8FA83C5-678F-4A3F-B4DB-DD4CDC622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210" y="4319022"/>
            <a:ext cx="1733333" cy="14190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A436D23-437F-400A-99EE-32359FF44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1180" y="1761777"/>
            <a:ext cx="1857143" cy="115238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462C3B-B91F-432E-B682-4401E6BBBD9F}"/>
              </a:ext>
            </a:extLst>
          </p:cNvPr>
          <p:cNvSpPr txBox="1"/>
          <p:nvPr/>
        </p:nvSpPr>
        <p:spPr>
          <a:xfrm>
            <a:off x="6187212" y="3631962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plicní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4540E0B-3BE7-457A-AE17-F47703DA9E5F}"/>
              </a:ext>
            </a:extLst>
          </p:cNvPr>
          <p:cNvSpPr txBox="1"/>
          <p:nvPr/>
        </p:nvSpPr>
        <p:spPr>
          <a:xfrm>
            <a:off x="10397298" y="3631962"/>
            <a:ext cx="165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měkkotkáňové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43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19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70F95F3-3C78-4FFC-BAC8-135A9AF7EA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rekonstrukce</a:t>
            </a:r>
          </a:p>
        </p:txBody>
      </p:sp>
      <p:pic>
        <p:nvPicPr>
          <p:cNvPr id="6" name="Picture 2" descr="C:\Users\1831\Downloads\Capture-14_13_32-2.jpg">
            <a:extLst>
              <a:ext uri="{FF2B5EF4-FFF2-40B4-BE49-F238E27FC236}">
                <a16:creationId xmlns:a16="http://schemas.microsoft.com/office/drawing/2014/main" id="{4E62C6D3-DE99-47FD-9FC0-5F7DCB01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43" y="1733346"/>
            <a:ext cx="6963754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8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3A851-C2FC-4AB1-BC79-CD038AEE0A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Rentgenové záření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418D74-9071-41B4-800A-64DFDEB43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Elektromagnetické záření o vlnové délce </a:t>
            </a:r>
            <a:r>
              <a:rPr lang="cs-CZ" b="1" dirty="0"/>
              <a:t>10 </a:t>
            </a:r>
            <a:r>
              <a:rPr lang="cs-CZ" b="1" dirty="0" err="1"/>
              <a:t>nm</a:t>
            </a:r>
            <a:r>
              <a:rPr lang="cs-CZ" b="1" dirty="0"/>
              <a:t>–1 </a:t>
            </a:r>
            <a:r>
              <a:rPr lang="cs-CZ" b="1" dirty="0" err="1"/>
              <a:t>pm</a:t>
            </a:r>
            <a:endParaRPr lang="cs-CZ" b="1" dirty="0"/>
          </a:p>
          <a:p>
            <a:r>
              <a:rPr lang="cs-CZ" dirty="0"/>
              <a:t>Ionizující </a:t>
            </a:r>
          </a:p>
          <a:p>
            <a:r>
              <a:rPr lang="cs-CZ" dirty="0"/>
              <a:t>Fotony s energií </a:t>
            </a:r>
            <a:r>
              <a:rPr lang="cs-CZ" b="1" dirty="0"/>
              <a:t>5–200 </a:t>
            </a:r>
            <a:r>
              <a:rPr lang="cs-CZ" b="1" dirty="0" err="1"/>
              <a:t>keV</a:t>
            </a:r>
            <a:endParaRPr lang="cs-CZ" b="1" dirty="0"/>
          </a:p>
          <a:p>
            <a:r>
              <a:rPr lang="cs-CZ" dirty="0"/>
              <a:t>Původ v elektronovém obalu</a:t>
            </a:r>
          </a:p>
          <a:p>
            <a:r>
              <a:rPr lang="cs-CZ" dirty="0"/>
              <a:t>Dva druhy dle energii </a:t>
            </a:r>
          </a:p>
          <a:p>
            <a:pPr lvl="1"/>
            <a:r>
              <a:rPr lang="cs-CZ" dirty="0"/>
              <a:t>Měkké (</a:t>
            </a:r>
            <a:r>
              <a:rPr lang="pt-BR" dirty="0"/>
              <a:t>λ= 10</a:t>
            </a:r>
            <a:r>
              <a:rPr lang="pt-BR" baseline="30000" dirty="0"/>
              <a:t>−8</a:t>
            </a:r>
            <a:r>
              <a:rPr lang="pt-BR" dirty="0"/>
              <a:t>−10</a:t>
            </a:r>
            <a:r>
              <a:rPr lang="pt-BR" baseline="30000" dirty="0"/>
              <a:t>−10</a:t>
            </a:r>
            <a:r>
              <a:rPr lang="pt-BR" dirty="0"/>
              <a:t>m) </a:t>
            </a:r>
            <a:endParaRPr lang="cs-CZ" dirty="0"/>
          </a:p>
          <a:p>
            <a:pPr lvl="1"/>
            <a:r>
              <a:rPr lang="cs-CZ" dirty="0"/>
              <a:t>Tvrdé (</a:t>
            </a:r>
            <a:r>
              <a:rPr lang="el-GR" dirty="0"/>
              <a:t>λ= 10</a:t>
            </a:r>
            <a:r>
              <a:rPr lang="el-GR" baseline="30000" dirty="0"/>
              <a:t>−10</a:t>
            </a:r>
            <a:r>
              <a:rPr lang="el-GR" dirty="0"/>
              <a:t>−10</a:t>
            </a:r>
            <a:r>
              <a:rPr lang="el-GR" baseline="30000" dirty="0"/>
              <a:t>−12</a:t>
            </a:r>
            <a:r>
              <a:rPr lang="el-GR" dirty="0"/>
              <a:t>m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EB8E30-4510-4D52-A515-52F206A3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9F9D78B-5D18-4B7F-8D7A-704C3D82A8B5}"/>
              </a:ext>
            </a:extLst>
          </p:cNvPr>
          <p:cNvSpPr txBox="1"/>
          <p:nvPr/>
        </p:nvSpPr>
        <p:spPr>
          <a:xfrm>
            <a:off x="8373605" y="5563892"/>
            <a:ext cx="32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1895 Wilhelm </a:t>
            </a:r>
            <a:r>
              <a:rPr lang="cs-CZ" dirty="0" err="1"/>
              <a:t>Conrad</a:t>
            </a:r>
            <a:r>
              <a:rPr lang="cs-CZ" dirty="0"/>
              <a:t> </a:t>
            </a:r>
            <a:r>
              <a:rPr lang="cs-CZ" dirty="0" err="1"/>
              <a:t>Röntgen</a:t>
            </a:r>
            <a:r>
              <a:rPr lang="cs-CZ" dirty="0"/>
              <a:t> </a:t>
            </a:r>
          </a:p>
        </p:txBody>
      </p:sp>
      <p:pic>
        <p:nvPicPr>
          <p:cNvPr id="1026" name="Picture 2" descr="https://upload.wikimedia.org/wikipedia/commons/4/4a/WilhelmR%C3%B6ntgen.JPG">
            <a:extLst>
              <a:ext uri="{FF2B5EF4-FFF2-40B4-BE49-F238E27FC236}">
                <a16:creationId xmlns:a16="http://schemas.microsoft.com/office/drawing/2014/main" id="{E85664AC-B66B-47AC-9C71-9168241D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441" y="3222679"/>
            <a:ext cx="1629259" cy="23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0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689536-4242-4032-85E8-712D7277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CT</a:t>
            </a:r>
          </a:p>
          <a:p>
            <a:r>
              <a:rPr lang="cs-CZ" dirty="0" err="1"/>
              <a:t>Dual</a:t>
            </a:r>
            <a:r>
              <a:rPr lang="cs-CZ" dirty="0"/>
              <a:t> source CT</a:t>
            </a:r>
          </a:p>
          <a:p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CT</a:t>
            </a:r>
          </a:p>
          <a:p>
            <a:pPr lvl="1"/>
            <a:r>
              <a:rPr lang="cs-CZ" dirty="0"/>
              <a:t>Spektrální obraz</a:t>
            </a:r>
          </a:p>
          <a:p>
            <a:pPr lvl="1"/>
            <a:r>
              <a:rPr lang="cs-CZ" dirty="0"/>
              <a:t>Koncentrace materiálu</a:t>
            </a:r>
          </a:p>
          <a:p>
            <a:pPr lvl="1"/>
            <a:r>
              <a:rPr lang="cs-CZ" dirty="0"/>
              <a:t>Efektivní atomové číslo</a:t>
            </a:r>
          </a:p>
          <a:p>
            <a:pPr lvl="1"/>
            <a:r>
              <a:rPr lang="cs-CZ" dirty="0"/>
              <a:t>Filtrování kontrastní látky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DFD391-AAB2-478E-BBE1-5A8DD074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20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1551793-6F0C-48A3-983B-E3FD159071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Spektrální CT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D7002C-2E90-4A6B-AC72-05ED1AE0EEC9}"/>
              </a:ext>
            </a:extLst>
          </p:cNvPr>
          <p:cNvSpPr txBox="1"/>
          <p:nvPr/>
        </p:nvSpPr>
        <p:spPr>
          <a:xfrm>
            <a:off x="7847029" y="5956240"/>
            <a:ext cx="3506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https://www.philips.be/healthcare/product/HCNOCTN284/iqon-spectral-ct</a:t>
            </a:r>
            <a:endParaRPr lang="cs-CZ" sz="1000" dirty="0"/>
          </a:p>
        </p:txBody>
      </p:sp>
      <p:pic>
        <p:nvPicPr>
          <p:cNvPr id="2052" name="Picture 4" descr="https://images.philips.com/is/image/PhilipsConsumer/HCNOCTN284-CIL-nl_BE-005?wid=4000&amp;hei=4000&amp;fit=constrain&amp;fmt=jpeg&amp;qlt=100,1">
            <a:extLst>
              <a:ext uri="{FF2B5EF4-FFF2-40B4-BE49-F238E27FC236}">
                <a16:creationId xmlns:a16="http://schemas.microsoft.com/office/drawing/2014/main" id="{DB24129E-04C0-45F1-A5E1-8BC05392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88" y="1870075"/>
            <a:ext cx="6443612" cy="39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6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2D12B7-DAF3-4A69-AB8D-7129EDCE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Určuje hustotu minerálů v kosti</a:t>
            </a:r>
          </a:p>
          <a:p>
            <a:r>
              <a:rPr lang="cs-CZ" dirty="0"/>
              <a:t>Slabé RTG záření o dvou energiích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4A27F7-D116-46F9-82AD-3C2B6CF1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21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3D47C71-7B12-4EE1-8A42-09F4B5168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Rentgenová kostní denzitometrie</a:t>
            </a:r>
          </a:p>
        </p:txBody>
      </p:sp>
      <p:sp>
        <p:nvSpPr>
          <p:cNvPr id="6" name="AutoShape 2" descr="https://mail.google.com/mail/u/0/?ui=2&amp;ik=a6356f586f&amp;view=fimg&amp;th=162cb1a4b03f3dc6&amp;attid=0.1&amp;disp=emb&amp;attbid=ANGjdJ8SqBalS_6bj8f3M6um7HtsJ8IrkMNfj7O9B8K9de9OuhM2o2AZynnyZR8soj3sDxD3Ai8VgrdHqKssTzDMKrBIooWYO8KgRjy1WDG5JPWbhEH_RbxnpMwzevg&amp;sz=w828-h1014&amp;ats=1523825943775&amp;rm=162cb1a4b03f3dc6&amp;zw&amp;atsh=1">
            <a:extLst>
              <a:ext uri="{FF2B5EF4-FFF2-40B4-BE49-F238E27FC236}">
                <a16:creationId xmlns:a16="http://schemas.microsoft.com/office/drawing/2014/main" id="{C9930A6D-94E8-4DCA-8ACA-3B14A927B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https://mail.google.com/mail/u/0/?ui=2&amp;ik=a6356f586f&amp;view=fimg&amp;th=162cb1a4b03f3dc6&amp;attid=0.1&amp;disp=emb&amp;attbid=ANGjdJ8SqBalS_6bj8f3M6um7HtsJ8IrkMNfj7O9B8K9de9OuhM2o2AZynnyZR8soj3sDxD3Ai8VgrdHqKssTzDMKrBIooWYO8KgRjy1WDG5JPWbhEH_RbxnpMwzevg&amp;sz=w828-h1014&amp;ats=1523825943775&amp;rm=162cb1a4b03f3dc6&amp;zw&amp;atsh=1">
            <a:extLst>
              <a:ext uri="{FF2B5EF4-FFF2-40B4-BE49-F238E27FC236}">
                <a16:creationId xmlns:a16="http://schemas.microsoft.com/office/drawing/2014/main" id="{DE44CFAA-5EC4-43F9-917F-F677FC681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3405CB0-0586-464D-BACB-B51A25AD0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2918619"/>
            <a:ext cx="3019814" cy="36981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2BE03D-51E6-48EC-9F42-E25EB4490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1825624"/>
            <a:ext cx="4001473" cy="48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93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D2C4ADF-A2D2-47EB-8A49-9A00168A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" y="45248"/>
            <a:ext cx="12052041" cy="676750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6BFA4205-2522-45CE-86D6-509812CE1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451" y="4259845"/>
            <a:ext cx="9144000" cy="2387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A41B4E-81B4-4CE6-9A9F-2A09D350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6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5/5c/TubeSpectrum.jpg">
            <a:extLst>
              <a:ext uri="{FF2B5EF4-FFF2-40B4-BE49-F238E27FC236}">
                <a16:creationId xmlns:a16="http://schemas.microsoft.com/office/drawing/2014/main" id="{80149837-5A66-4E89-981F-F3159105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82" y="4077691"/>
            <a:ext cx="3883617" cy="26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2AA88CF-B43B-40D0-8E68-D5C1AAE823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83816A-7485-4FE2-B046-C370CF51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3</a:t>
            </a:fld>
            <a:endParaRPr lang="cs-CZ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EF7C0C37-5A6C-4A75-8D95-0D0EA219C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9779"/>
          </a:xfrm>
        </p:spPr>
        <p:txBody>
          <a:bodyPr>
            <a:normAutofit/>
          </a:bodyPr>
          <a:lstStyle/>
          <a:p>
            <a:r>
              <a:rPr lang="cs-CZ" dirty="0"/>
              <a:t>Vakuová trubice</a:t>
            </a:r>
          </a:p>
          <a:p>
            <a:r>
              <a:rPr lang="cs-CZ" dirty="0"/>
              <a:t>2 elektrody pod vysokým napětím (20-180kV)</a:t>
            </a:r>
          </a:p>
          <a:p>
            <a:r>
              <a:rPr lang="cs-CZ" dirty="0"/>
              <a:t>Urychlené elektrony z katody</a:t>
            </a:r>
          </a:p>
          <a:p>
            <a:r>
              <a:rPr lang="cs-CZ" dirty="0"/>
              <a:t>Anoda: wolfram, molybden, měď… </a:t>
            </a:r>
          </a:p>
          <a:p>
            <a:r>
              <a:rPr lang="cs-CZ" dirty="0"/>
              <a:t>Chlazení</a:t>
            </a:r>
          </a:p>
          <a:p>
            <a:r>
              <a:rPr lang="cs-CZ" dirty="0"/>
              <a:t>Přeměna energie na teplo (99%) a X-</a:t>
            </a:r>
            <a:r>
              <a:rPr lang="cs-CZ" dirty="0" err="1"/>
              <a:t>ray</a:t>
            </a:r>
            <a:r>
              <a:rPr lang="cs-CZ" dirty="0"/>
              <a:t> (1%)</a:t>
            </a:r>
          </a:p>
          <a:p>
            <a:r>
              <a:rPr lang="cs-CZ" dirty="0"/>
              <a:t>Charakteristické a brzdné záření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Zástupný symbol pro obsah 7">
            <a:extLst>
              <a:ext uri="{FF2B5EF4-FFF2-40B4-BE49-F238E27FC236}">
                <a16:creationId xmlns:a16="http://schemas.microsoft.com/office/drawing/2014/main" id="{1990FEA1-DDD9-403F-9736-D812E0A75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0850" y="1723364"/>
            <a:ext cx="3883617" cy="22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6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46E6E9-D421-433D-998D-B299F09F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Energie záření dána energií elektronu – energie dána </a:t>
            </a:r>
            <a:r>
              <a:rPr lang="cs-CZ" b="1" dirty="0"/>
              <a:t>napětím</a:t>
            </a:r>
            <a:r>
              <a:rPr lang="cs-CZ" dirty="0"/>
              <a:t> mezi anodou a katodou (</a:t>
            </a:r>
            <a:r>
              <a:rPr lang="cs-CZ" dirty="0" err="1"/>
              <a:t>E</a:t>
            </a:r>
            <a:r>
              <a:rPr lang="cs-CZ" baseline="-25000" dirty="0" err="1"/>
              <a:t>p</a:t>
            </a:r>
            <a:r>
              <a:rPr lang="cs-CZ" dirty="0"/>
              <a:t>=U*e)</a:t>
            </a:r>
          </a:p>
          <a:p>
            <a:r>
              <a:rPr lang="cs-CZ" dirty="0"/>
              <a:t>Maximální možná energie fotonu RTG záření je dána touto energii elektronu (E = </a:t>
            </a:r>
            <a:r>
              <a:rPr lang="cs-CZ" b="1" dirty="0"/>
              <a:t>h*f</a:t>
            </a:r>
            <a:r>
              <a:rPr lang="cs-CZ" dirty="0"/>
              <a:t> = U*e)</a:t>
            </a:r>
          </a:p>
          <a:p>
            <a:r>
              <a:rPr lang="cs-CZ" dirty="0"/>
              <a:t>Intenzita záření (počet fotonů) dána </a:t>
            </a:r>
            <a:r>
              <a:rPr lang="cs-CZ" b="1" dirty="0"/>
              <a:t>proudem</a:t>
            </a:r>
            <a:r>
              <a:rPr lang="cs-CZ" dirty="0"/>
              <a:t> (počtem elektronů)</a:t>
            </a:r>
          </a:p>
          <a:p>
            <a:r>
              <a:rPr lang="cs-CZ" dirty="0"/>
              <a:t>Vzniklé záření může být dále </a:t>
            </a:r>
            <a:r>
              <a:rPr lang="cs-CZ" b="1" dirty="0"/>
              <a:t>kolimováno</a:t>
            </a:r>
            <a:r>
              <a:rPr lang="cs-CZ" dirty="0"/>
              <a:t> (tvorba rovnoběžného svazku) a částečně filtrováno (fotony o nízké energii nepřispívající k tvorbě obrazu) - </a:t>
            </a:r>
            <a:r>
              <a:rPr lang="cs-CZ" b="1" dirty="0"/>
              <a:t>clony</a:t>
            </a:r>
            <a:r>
              <a:rPr lang="cs-CZ" dirty="0"/>
              <a:t> 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944672-9075-42CF-AC40-9EFC546B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4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F5F1F84-6F7B-42FD-BC4D-7574AFA7CE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Rentgenka 2</a:t>
            </a:r>
          </a:p>
        </p:txBody>
      </p:sp>
    </p:spTree>
    <p:extLst>
      <p:ext uri="{BB962C8B-B14F-4D97-AF65-F5344CB8AC3E}">
        <p14:creationId xmlns:p14="http://schemas.microsoft.com/office/powerpoint/2010/main" val="170480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negatoskop">
            <a:extLst>
              <a:ext uri="{FF2B5EF4-FFF2-40B4-BE49-F238E27FC236}">
                <a16:creationId xmlns:a16="http://schemas.microsoft.com/office/drawing/2014/main" id="{9B7FF086-0C1E-4F6F-84E9-8DE322C9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25" y="1689907"/>
            <a:ext cx="283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54071C-00B9-4315-A64A-51E9A227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Fotografický film</a:t>
            </a:r>
          </a:p>
          <a:p>
            <a:r>
              <a:rPr lang="cs-CZ" dirty="0"/>
              <a:t>Fluorescenční stínítko</a:t>
            </a:r>
          </a:p>
          <a:p>
            <a:r>
              <a:rPr lang="cs-CZ" dirty="0"/>
              <a:t>Digitální záznam </a:t>
            </a:r>
          </a:p>
          <a:p>
            <a:pPr lvl="1"/>
            <a:r>
              <a:rPr lang="cs-CZ" dirty="0"/>
              <a:t>Nepřímá digitalizace – fluorescence </a:t>
            </a:r>
          </a:p>
          <a:p>
            <a:pPr lvl="1"/>
            <a:r>
              <a:rPr lang="cs-CZ" dirty="0"/>
              <a:t>Přímá digitalizace – polovodiče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Osobní dozimetrie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61753B-FA3A-4926-BAEA-741E9E02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5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6606660-191C-480F-8E5E-7ECB04CA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Detekce rentgenového záření </a:t>
            </a:r>
          </a:p>
        </p:txBody>
      </p:sp>
      <p:pic>
        <p:nvPicPr>
          <p:cNvPr id="2050" name="Picture 2" descr="C:\Users\1831\Downloads\IMG_20180409_123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69" y="4222374"/>
            <a:ext cx="1325639" cy="22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cdn.aumet.me/productsimages/original/cdb8a2f346c379c22d1f5b418d9f0ca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Image result for flat panel radiology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2659063"/>
            <a:ext cx="671512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610600" y="6205819"/>
            <a:ext cx="267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https://aumet.me/g-medcos/dr-x-ray-flat-panel-detector/p/1580</a:t>
            </a:r>
          </a:p>
        </p:txBody>
      </p:sp>
      <p:pic>
        <p:nvPicPr>
          <p:cNvPr id="2055" name="Picture 7" descr="C:\Users\1831\Downloads\159235abba0bfdb774e57fd7dd151b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7" y="3355374"/>
            <a:ext cx="3426481" cy="28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78C2CC-4BD6-4A60-B2AD-CD56EDD28974}"/>
              </a:ext>
            </a:extLst>
          </p:cNvPr>
          <p:cNvSpPr txBox="1"/>
          <p:nvPr/>
        </p:nvSpPr>
        <p:spPr>
          <a:xfrm>
            <a:off x="5469622" y="6186631"/>
            <a:ext cx="301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https://www.lekarske-pristroje.sk/p/572/negatoskop-led-ngp-11-slim-1-panelovy-nastenny</a:t>
            </a:r>
          </a:p>
        </p:txBody>
      </p:sp>
    </p:spTree>
    <p:extLst>
      <p:ext uri="{BB962C8B-B14F-4D97-AF65-F5344CB8AC3E}">
        <p14:creationId xmlns:p14="http://schemas.microsoft.com/office/powerpoint/2010/main" val="148144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xenetix 350 contrast">
            <a:extLst>
              <a:ext uri="{FF2B5EF4-FFF2-40B4-BE49-F238E27FC236}">
                <a16:creationId xmlns:a16="http://schemas.microsoft.com/office/drawing/2014/main" id="{97D44074-AD88-433F-AA1B-D076A160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89" y="4070187"/>
            <a:ext cx="2855168" cy="27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42BF56-340C-4755-9529-06050F0EC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Záření pohlcováno materiály</a:t>
            </a:r>
          </a:p>
          <a:p>
            <a:r>
              <a:rPr lang="cs-CZ" dirty="0"/>
              <a:t>Vyšší protonové číslo – vyšší absorpce</a:t>
            </a:r>
          </a:p>
          <a:p>
            <a:r>
              <a:rPr lang="cs-CZ" dirty="0"/>
              <a:t>Vzduch-voda-kost-kov….</a:t>
            </a:r>
          </a:p>
          <a:p>
            <a:r>
              <a:rPr lang="cs-CZ" dirty="0"/>
              <a:t>Kontrastní látky</a:t>
            </a:r>
          </a:p>
          <a:p>
            <a:pPr lvl="1"/>
            <a:r>
              <a:rPr lang="cs-CZ" dirty="0"/>
              <a:t>Pozitivní – jodové, baryové</a:t>
            </a:r>
          </a:p>
          <a:p>
            <a:pPr lvl="1"/>
            <a:r>
              <a:rPr lang="cs-CZ" dirty="0"/>
              <a:t>Negativní – vzduch…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4CC253-113A-45B1-B26B-A0428B4C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6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522E20C-8A92-47C8-969E-97D72F16E1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Princip vzniku rentgenového obrazu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A0571B-B4BE-4503-BEC6-49B1933B9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02" y="1939228"/>
            <a:ext cx="4617098" cy="442843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C21A5B6-AC8F-4573-88F6-AB374349255B}"/>
              </a:ext>
            </a:extLst>
          </p:cNvPr>
          <p:cNvSpPr txBox="1"/>
          <p:nvPr/>
        </p:nvSpPr>
        <p:spPr>
          <a:xfrm>
            <a:off x="1045029" y="6311900"/>
            <a:ext cx="3956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http://www.fernandomedical.com/index.php/product/xenetic-300-ml/</a:t>
            </a:r>
          </a:p>
        </p:txBody>
      </p:sp>
    </p:spTree>
    <p:extLst>
      <p:ext uri="{BB962C8B-B14F-4D97-AF65-F5344CB8AC3E}">
        <p14:creationId xmlns:p14="http://schemas.microsoft.com/office/powerpoint/2010/main" val="16631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385A8-F5EF-40E5-818D-CCBF0F84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61391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Sumační snímky</a:t>
            </a:r>
          </a:p>
          <a:p>
            <a:r>
              <a:rPr lang="cs-CZ" dirty="0"/>
              <a:t>Skiagrafie</a:t>
            </a:r>
          </a:p>
          <a:p>
            <a:r>
              <a:rPr lang="cs-CZ" dirty="0"/>
              <a:t>Skiaskopie</a:t>
            </a:r>
          </a:p>
          <a:p>
            <a:r>
              <a:rPr lang="cs-CZ" dirty="0"/>
              <a:t>Angiografie (DSA)</a:t>
            </a:r>
          </a:p>
          <a:p>
            <a:endParaRPr lang="cs-CZ" dirty="0"/>
          </a:p>
          <a:p>
            <a:r>
              <a:rPr lang="cs-CZ" dirty="0"/>
              <a:t>(speciální </a:t>
            </a:r>
            <a:r>
              <a:rPr lang="cs-CZ" dirty="0" err="1"/>
              <a:t>podvarianty</a:t>
            </a:r>
            <a:r>
              <a:rPr lang="cs-CZ" dirty="0"/>
              <a:t>: zubní RTG, OPG, mamografie)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A98072-9AB9-4CD2-AE89-FF79C64E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43C2755-BA96-4009-9AD5-C1F9E82CAB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„Planární radiografie“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61ED1E-C6F3-49A1-AB3A-BF6F6D3596CC}"/>
              </a:ext>
            </a:extLst>
          </p:cNvPr>
          <p:cNvSpPr txBox="1"/>
          <p:nvPr/>
        </p:nvSpPr>
        <p:spPr>
          <a:xfrm>
            <a:off x="1095570" y="6011188"/>
            <a:ext cx="3946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http://www.fanavari.com/en/Product/item/Companies/Siemens%20Medical%20Imaging/Angiography/88/Artis%20Zee%20Multipurpose</a:t>
            </a:r>
          </a:p>
        </p:txBody>
      </p:sp>
      <p:pic>
        <p:nvPicPr>
          <p:cNvPr id="2050" name="Picture 2" descr="http://www.fanavari.com/UserFile/Thumbnails/6140dee4_010a_4818_b257_f46982f69306_1024x1024.jpg">
            <a:extLst>
              <a:ext uri="{FF2B5EF4-FFF2-40B4-BE49-F238E27FC236}">
                <a16:creationId xmlns:a16="http://schemas.microsoft.com/office/drawing/2014/main" id="{922946B9-AAD4-4123-A97F-B4FA3F038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53" y="1825625"/>
            <a:ext cx="6134747" cy="46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0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142298-CBFD-4486-B6D1-EB4902438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Vyšetřovna</a:t>
            </a:r>
          </a:p>
          <a:p>
            <a:r>
              <a:rPr lang="cs-CZ" dirty="0"/>
              <a:t>Radiologický asistent (laborant)</a:t>
            </a:r>
          </a:p>
          <a:p>
            <a:r>
              <a:rPr lang="cs-CZ" dirty="0"/>
              <a:t>Standardizované projekce</a:t>
            </a:r>
          </a:p>
          <a:p>
            <a:r>
              <a:rPr lang="cs-CZ" dirty="0"/>
              <a:t>(2 na sebe kolmé projekce)</a:t>
            </a:r>
          </a:p>
          <a:p>
            <a:r>
              <a:rPr lang="cs-CZ" dirty="0"/>
              <a:t>Označení snímků</a:t>
            </a:r>
          </a:p>
          <a:p>
            <a:pPr marL="0" indent="0">
              <a:buNone/>
            </a:pPr>
            <a:r>
              <a:rPr lang="cs-CZ" dirty="0" err="1"/>
              <a:t>Popisovna</a:t>
            </a:r>
            <a:endParaRPr lang="cs-CZ" dirty="0"/>
          </a:p>
          <a:p>
            <a:r>
              <a:rPr lang="cs-CZ" dirty="0"/>
              <a:t>Lékař</a:t>
            </a:r>
          </a:p>
          <a:p>
            <a:r>
              <a:rPr lang="cs-CZ" dirty="0"/>
              <a:t>Žádanka -&gt; popis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45B00A-A930-41DA-B583-B7D037A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8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2C7FF18-212F-4237-ADC2-EC7A72F185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Metody vyšetření</a:t>
            </a:r>
          </a:p>
        </p:txBody>
      </p:sp>
      <p:pic>
        <p:nvPicPr>
          <p:cNvPr id="1028" name="Picture 4" descr="http://www.rtg.kvalitne.cz/prirucka033.JPG">
            <a:extLst>
              <a:ext uri="{FF2B5EF4-FFF2-40B4-BE49-F238E27FC236}">
                <a16:creationId xmlns:a16="http://schemas.microsoft.com/office/drawing/2014/main" id="{3D71837A-F144-4B39-9068-41179169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93" y="1714985"/>
            <a:ext cx="5030507" cy="48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61E5FD4-98B0-452D-9490-6A45A54D8D41}"/>
              </a:ext>
            </a:extLst>
          </p:cNvPr>
          <p:cNvSpPr txBox="1"/>
          <p:nvPr/>
        </p:nvSpPr>
        <p:spPr>
          <a:xfrm>
            <a:off x="3125754" y="6066602"/>
            <a:ext cx="305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Příručka základních skiagrafických projekcí – RAIV (http://www.rtg.kvalitne.cz)</a:t>
            </a:r>
          </a:p>
        </p:txBody>
      </p:sp>
    </p:spTree>
    <p:extLst>
      <p:ext uri="{BB962C8B-B14F-4D97-AF65-F5344CB8AC3E}">
        <p14:creationId xmlns:p14="http://schemas.microsoft.com/office/powerpoint/2010/main" val="194845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F76B23D-EA32-4ED3-9711-C0DF1C887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49"/>
            <a:ext cx="4881465" cy="469065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53686E-0CFB-4870-BAAE-A6F71FA6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9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0B30B13-B336-4E94-BC91-1300196E71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hrudníku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63590FD-1702-4AD5-8A63-008A9A6F3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59" y="1844407"/>
            <a:ext cx="5655041" cy="46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11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617</Words>
  <Application>Microsoft Office PowerPoint</Application>
  <PresentationFormat>Širokoúhlá obrazovka</PresentationFormat>
  <Paragraphs>145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Radiodiagnostika</vt:lpstr>
      <vt:lpstr>Rentgenové záření</vt:lpstr>
      <vt:lpstr>Rentgenka</vt:lpstr>
      <vt:lpstr>Rentgenka 2</vt:lpstr>
      <vt:lpstr>Detekce rentgenového záření </vt:lpstr>
      <vt:lpstr>Princip vzniku rentgenového obrazu </vt:lpstr>
      <vt:lpstr>„Planární radiografie“</vt:lpstr>
      <vt:lpstr>Metody vyšetření</vt:lpstr>
      <vt:lpstr>Snímek hrudníku</vt:lpstr>
      <vt:lpstr>Snímek hrudníku 2</vt:lpstr>
      <vt:lpstr>Snímek skeletu</vt:lpstr>
      <vt:lpstr>Snímek skeletu 2</vt:lpstr>
      <vt:lpstr>DSA                                                        Skiaskopie</vt:lpstr>
      <vt:lpstr>Výpočetní tomografie - CT</vt:lpstr>
      <vt:lpstr>CT – princip </vt:lpstr>
      <vt:lpstr>CT – princip 2</vt:lpstr>
      <vt:lpstr>CT okna</vt:lpstr>
      <vt:lpstr>CT okna 2</vt:lpstr>
      <vt:lpstr>CT rekonstrukce</vt:lpstr>
      <vt:lpstr>Spektrální CT</vt:lpstr>
      <vt:lpstr>Rentgenová kostní denzitometrie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Radiodiagnostika</dc:title>
  <dc:creator>Tomáš Jůza</dc:creator>
  <cp:lastModifiedBy>Tomáš Jůza</cp:lastModifiedBy>
  <cp:revision>65</cp:revision>
  <dcterms:created xsi:type="dcterms:W3CDTF">2018-04-07T17:10:58Z</dcterms:created>
  <dcterms:modified xsi:type="dcterms:W3CDTF">2022-04-20T13:50:44Z</dcterms:modified>
</cp:coreProperties>
</file>