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9"/>
  </p:notesMasterIdLst>
  <p:handoutMasterIdLst>
    <p:handoutMasterId r:id="rId50"/>
  </p:handoutMasterIdLst>
  <p:sldIdLst>
    <p:sldId id="32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22" r:id="rId13"/>
    <p:sldId id="268" r:id="rId14"/>
    <p:sldId id="269" r:id="rId15"/>
    <p:sldId id="270" r:id="rId16"/>
    <p:sldId id="323" r:id="rId17"/>
    <p:sldId id="324" r:id="rId18"/>
    <p:sldId id="273" r:id="rId19"/>
    <p:sldId id="274" r:id="rId20"/>
    <p:sldId id="275" r:id="rId21"/>
    <p:sldId id="276" r:id="rId22"/>
    <p:sldId id="277" r:id="rId23"/>
    <p:sldId id="325" r:id="rId24"/>
    <p:sldId id="326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27" r:id="rId45"/>
    <p:sldId id="303" r:id="rId46"/>
    <p:sldId id="328" r:id="rId47"/>
    <p:sldId id="329" r:id="rId4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2946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1AEA430-50EC-42F7-8A6A-10934F7D62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Rodinné lékařství I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B921B1C-86F2-4E55-B08B-0F2C063B577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Magisterské studium zdravotních věd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86832C8-71C1-4C69-A07E-8C0A15702F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Praktický lékař a nemocný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061659E-7534-4A06-86BA-AD4736D3A4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 1. „pane doktore, nikam mne neposílejte“</a:t>
            </a:r>
          </a:p>
          <a:p>
            <a:pPr eaLnBrk="1" hangingPunct="1">
              <a:defRPr/>
            </a:pPr>
            <a:r>
              <a:rPr lang="cs-CZ" altLang="cs-CZ" dirty="0"/>
              <a:t> 2. „proč bych chodil k praktikovi, stejně mě někam pošle“</a:t>
            </a:r>
          </a:p>
          <a:p>
            <a:pPr eaLnBrk="1" hangingPunct="1">
              <a:defRPr/>
            </a:pPr>
            <a:r>
              <a:rPr lang="cs-CZ" altLang="cs-CZ" dirty="0" err="1"/>
              <a:t>gate</a:t>
            </a:r>
            <a:r>
              <a:rPr lang="cs-CZ" altLang="cs-CZ" dirty="0"/>
              <a:t> </a:t>
            </a:r>
            <a:r>
              <a:rPr lang="cs-CZ" altLang="cs-CZ" dirty="0" err="1"/>
              <a:t>keeping</a:t>
            </a: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kasuistika – nemocný s bolestmi hlavy se z vlastní aktivity vydal za známým RTG laborantem – CT, NMR, za známou sestřičkou na očním, poté PL zjistil hypertenzi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09C8D42-315E-4F4F-A7B9-E1257AE406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Nemocný a PL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9F9EF27-923F-4A9A-BC90-9C731D7547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diagnostika „na vlastní pěst“ se protahuje a prodražuje</a:t>
            </a:r>
          </a:p>
          <a:p>
            <a:pPr eaLnBrk="1" hangingPunct="1">
              <a:defRPr/>
            </a:pPr>
            <a:r>
              <a:rPr lang="cs-CZ" altLang="cs-CZ" dirty="0"/>
              <a:t>nemocný má možnost volby PL</a:t>
            </a:r>
          </a:p>
          <a:p>
            <a:pPr eaLnBrk="1" hangingPunct="1">
              <a:defRPr/>
            </a:pPr>
            <a:r>
              <a:rPr lang="cs-CZ" altLang="cs-CZ" dirty="0"/>
              <a:t>PL může řešit i související problémy – sociální služby, spolupráce se samosprávou</a:t>
            </a:r>
          </a:p>
          <a:p>
            <a:pPr eaLnBrk="1" hangingPunct="1">
              <a:defRPr/>
            </a:pPr>
            <a:r>
              <a:rPr lang="cs-CZ" altLang="cs-CZ" dirty="0"/>
              <a:t>biopsychosociální diferenciální diagnostika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51609A7-F5AB-4F8A-9399-D59CE5BCA5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Obecný postup řešení problémů v praktickém lékařství I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05A7DAF-ABFB-4C65-870A-7390304C1C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sběr informací a vytvoření hypotézy</a:t>
            </a:r>
          </a:p>
          <a:p>
            <a:pPr eaLnBrk="1" hangingPunct="1">
              <a:defRPr/>
            </a:pPr>
            <a:r>
              <a:rPr lang="cs-CZ" altLang="cs-CZ"/>
              <a:t>nejčastější chyba – práce s nekvalitní vstupní informací</a:t>
            </a:r>
          </a:p>
          <a:p>
            <a:pPr eaLnBrk="1" hangingPunct="1">
              <a:defRPr/>
            </a:pPr>
            <a:r>
              <a:rPr lang="cs-CZ" altLang="cs-CZ"/>
              <a:t>vytvoření hypotézy</a:t>
            </a:r>
          </a:p>
          <a:p>
            <a:pPr eaLnBrk="1" hangingPunct="1">
              <a:defRPr/>
            </a:pPr>
            <a:r>
              <a:rPr lang="cs-CZ" altLang="cs-CZ"/>
              <a:t>základní rysy hypotézy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/>
              <a:t>zvažováno více systémů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/>
              <a:t>postup od obecného ke specifickému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/>
              <a:t>postup od nejpravděpodobnějšího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/>
              <a:t>posouzení funkčních souvislostí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3527CA0-D072-49F7-B1EE-EBB1B05375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Obecný postup řešení problémů v praktickém lékařství II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D9AAE56-8535-48FA-877B-329AAF95A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2060576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zjištění, co nemocný očekává</a:t>
            </a:r>
          </a:p>
          <a:p>
            <a:pPr eaLnBrk="1" hangingPunct="1">
              <a:defRPr/>
            </a:pPr>
            <a:r>
              <a:rPr lang="cs-CZ" altLang="cs-CZ"/>
              <a:t>vysvětlení plánu a léčby nemocnému – zdůvodnit, proč je hypotéza právě taková</a:t>
            </a:r>
          </a:p>
          <a:p>
            <a:pPr eaLnBrk="1" hangingPunct="1">
              <a:defRPr/>
            </a:pPr>
            <a:r>
              <a:rPr lang="cs-CZ" altLang="cs-CZ"/>
              <a:t>vytvoření terapeutického vztahu – zjistit reakci nemocného na vysvětlený problém, zjistit jeho ochotu spolupracovat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3989D05-D6B1-44EB-AFB3-8D462B93B3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Metody práce používané v PL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1266AE3-6347-4D2B-872F-B1B2EAB01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83779" y="2105333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diagnostika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léčba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prevence primární, sekundární, terciární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dispenzarizace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návštěvní služba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řešení urgentních situací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posudková činnost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pracovní lékařství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řešení sociálních problémů klientů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hygienický dohled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ohledání mrtvých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28AF2D3-5D8D-483B-957B-A1E22CFF6A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Diagnostika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4E5674A-4DD9-455B-A23A-E65BE54B2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2133601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anamnéza většinou dokonalejší</a:t>
            </a:r>
          </a:p>
          <a:p>
            <a:pPr eaLnBrk="1" hangingPunct="1">
              <a:defRPr/>
            </a:pPr>
            <a:r>
              <a:rPr lang="cs-CZ" altLang="cs-CZ"/>
              <a:t>fyzikální vyšetření limitováno vybavením</a:t>
            </a:r>
          </a:p>
          <a:p>
            <a:pPr eaLnBrk="1" hangingPunct="1">
              <a:defRPr/>
            </a:pPr>
            <a:r>
              <a:rPr lang="cs-CZ" altLang="cs-CZ"/>
              <a:t>dostupnost laboratorních metod</a:t>
            </a:r>
          </a:p>
          <a:p>
            <a:pPr eaLnBrk="1" hangingPunct="1">
              <a:defRPr/>
            </a:pPr>
            <a:r>
              <a:rPr lang="cs-CZ" altLang="cs-CZ"/>
              <a:t>dostupnost komplementárních vyšetření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1CADC95-08D1-42E8-88FC-39E6821A93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Léčba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2B0C5EF-3E43-43DA-8067-86300077A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2060576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rozhovor diagnostický i léčebný</a:t>
            </a:r>
          </a:p>
          <a:p>
            <a:pPr eaLnBrk="1" hangingPunct="1">
              <a:defRPr/>
            </a:pPr>
            <a:r>
              <a:rPr lang="cs-CZ" altLang="cs-CZ"/>
              <a:t>nefarmakologické metody</a:t>
            </a:r>
          </a:p>
          <a:p>
            <a:pPr eaLnBrk="1" hangingPunct="1">
              <a:defRPr/>
            </a:pPr>
            <a:r>
              <a:rPr lang="cs-CZ" altLang="cs-CZ"/>
              <a:t>medikamentózní léčba – sestavení konečného schématu, tabulky pro užívání</a:t>
            </a:r>
          </a:p>
          <a:p>
            <a:pPr eaLnBrk="1" hangingPunct="1">
              <a:defRPr/>
            </a:pPr>
            <a:r>
              <a:rPr lang="cs-CZ" altLang="cs-CZ"/>
              <a:t>ošetření drobných ran,                               v komplikovanějších situacích doprovod nemocného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10D960F-CF2B-41DA-8718-30EFABCA45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Prevence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6377107-B94B-4109-9BE2-EDABA57B70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341438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primární – edukace, vakcinace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sekundární – pravidelná preventivní vyšetření každé 2 roky – laboratorní vyšetření krve a moči, onkologický </a:t>
            </a:r>
            <a:r>
              <a:rPr lang="cs-CZ" altLang="cs-CZ" dirty="0" err="1"/>
              <a:t>screening</a:t>
            </a:r>
            <a:r>
              <a:rPr lang="cs-CZ" altLang="cs-CZ" dirty="0"/>
              <a:t> (prsy, varlata, </a:t>
            </a:r>
            <a:r>
              <a:rPr lang="cs-CZ" altLang="cs-CZ" dirty="0" err="1"/>
              <a:t>p.r</a:t>
            </a:r>
            <a:r>
              <a:rPr lang="cs-CZ" altLang="cs-CZ" dirty="0"/>
              <a:t>., štítnice, uzliny, gynekologie, stolice na OK), </a:t>
            </a:r>
            <a:r>
              <a:rPr lang="cs-CZ" altLang="cs-CZ" dirty="0" err="1"/>
              <a:t>screening</a:t>
            </a:r>
            <a:r>
              <a:rPr lang="cs-CZ" altLang="cs-CZ" dirty="0"/>
              <a:t> rizikových faktorů průběžně – pasivní kouření, stravování v rodinách, škodliviny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terciární (profylaxe) – již po proběhlé první atace choroby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1C44481-36F4-4124-BDAF-FE16AB2106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Dispenzarizace 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5CA57D4-C01A-4810-92A6-13618249BF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podle charakteru onemocnění aktivní zvaní k pravidelným kontrolám – hypertonici, diabetici, nemocní s prekancerózami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       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                </a:t>
            </a:r>
            <a:r>
              <a:rPr lang="cs-CZ" altLang="cs-CZ" sz="4000" dirty="0"/>
              <a:t>Návštěvní služba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4000" dirty="0"/>
              <a:t> </a:t>
            </a:r>
            <a:r>
              <a:rPr lang="cs-CZ" altLang="cs-CZ" dirty="0"/>
              <a:t>nutnost rychlých rozhodnutí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 péče o chronicky nemocné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 seznámení se s prostředím</a:t>
            </a:r>
            <a:endParaRPr lang="cs-CZ" altLang="cs-CZ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5DDC1CC-9F3B-4B2F-92CE-DF6AE16586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Řešení urgentních situací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15354AD-BE53-4C5C-BA4E-763EB84A10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989139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úrazy, autonehody, akutní psychózy, bezvědomí, akutní IM, akutní CMP – praktický lékař zajišťuje péči do doby příjezdu RZP,  někdy i ošetření definitivní</a:t>
            </a:r>
          </a:p>
          <a:p>
            <a:pPr eaLnBrk="1" hangingPunct="1">
              <a:defRPr/>
            </a:pPr>
            <a:r>
              <a:rPr lang="cs-CZ" altLang="cs-CZ" dirty="0"/>
              <a:t>urgentní stavy během ordinačních hodin mnohdy znamenají přerušení ordinace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4DFC95A-475C-421F-B71B-59E416DCFE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Historie rodinného lékařství 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B377D85-1048-4B4E-8245-E0EEC2D86B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bylinkáři – praktičtí lékaři, internisté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ranhojiči – chirurgové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porodní báby – gynekologové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1780 - Společnost praktických lékařů ranhojičů, porodníků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1870 – Rakousko – uhersko – obecní, obvodní a městští lékaři – péče o zdraví svěřené populace, ochrana před epidemiemi, dohled nad špitály, lékárnami a školami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5E4A17D-F884-48D3-A73A-0E8DF3E74F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Posudková činnost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5D147A8-DB2D-4B82-A10D-D72531341F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6888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problematika krátkodobě a dlouhodobě práce neschopných</a:t>
            </a:r>
          </a:p>
          <a:p>
            <a:pPr eaLnBrk="1" hangingPunct="1">
              <a:defRPr/>
            </a:pPr>
            <a:r>
              <a:rPr lang="cs-CZ" altLang="cs-CZ" dirty="0"/>
              <a:t>vystavování tiskopisu pracovní neschopnosti</a:t>
            </a:r>
          </a:p>
          <a:p>
            <a:pPr eaLnBrk="1" hangingPunct="1">
              <a:defRPr/>
            </a:pPr>
            <a:r>
              <a:rPr lang="cs-CZ" altLang="cs-CZ" dirty="0"/>
              <a:t>sledování práce neschopných </a:t>
            </a:r>
          </a:p>
          <a:p>
            <a:pPr eaLnBrk="1" hangingPunct="1">
              <a:defRPr/>
            </a:pPr>
            <a:r>
              <a:rPr lang="cs-CZ" altLang="cs-CZ" dirty="0"/>
              <a:t>iniciování řízení o částečné nebo plné invaliditě</a:t>
            </a:r>
          </a:p>
          <a:p>
            <a:pPr eaLnBrk="1" hangingPunct="1">
              <a:defRPr/>
            </a:pPr>
            <a:r>
              <a:rPr lang="cs-CZ" altLang="cs-CZ" dirty="0"/>
              <a:t>změněna pracovní schopnost</a:t>
            </a:r>
          </a:p>
          <a:p>
            <a:pPr eaLnBrk="1" hangingPunct="1">
              <a:defRPr/>
            </a:pPr>
            <a:r>
              <a:rPr lang="cs-CZ" altLang="cs-CZ" dirty="0"/>
              <a:t>TP, ZTP, ZTP-P</a:t>
            </a:r>
          </a:p>
          <a:p>
            <a:pPr eaLnBrk="1" hangingPunct="1">
              <a:defRPr/>
            </a:pPr>
            <a:r>
              <a:rPr lang="cs-CZ" altLang="cs-CZ" dirty="0"/>
              <a:t>Bezmocnost – příspěvky na péči</a:t>
            </a:r>
          </a:p>
          <a:p>
            <a:pPr eaLnBrk="1" hangingPunct="1">
              <a:defRPr/>
            </a:pPr>
            <a:r>
              <a:rPr lang="cs-CZ" altLang="cs-CZ" dirty="0"/>
              <a:t>zdravotní způsobilost – zaměstnání, ŘP, zbraně, potravinářství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4C00064-B5D7-4C16-AD82-7C6670E61C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Pracovně lékařská práce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9C669A0-BF7D-4A7A-B96C-BBFD3923B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význam pracovního lékařství stoupá – zátěž, stres, chemické vlivy, biologické vlivy, pracovní úrazy, choroby z povolání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kompetence dány Mezinárodní organizací práce – prevence poškození zdraví z práce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každá fyzická i právnická osoba musí mít závodního lékaře (kontrola orgány Hygienické služby) - nevztahuje se svobodná volba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202C6C5-CACA-4AED-9862-24BD5E5961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Řešení sociálních problémů klientů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1B7458B-77FE-4D9A-B97B-809E5947C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při zhoršující se soběstačnosti pomoc při řešení – pečovatelská služba, domácí péče, domovinky, stacionáře, penziony, domovy důchodců</a:t>
            </a:r>
          </a:p>
          <a:p>
            <a:pPr eaLnBrk="1" hangingPunct="1">
              <a:defRPr/>
            </a:pPr>
            <a:r>
              <a:rPr lang="cs-CZ" altLang="cs-CZ" dirty="0"/>
              <a:t>mnohdy je problémem odhalení nedostatků v </a:t>
            </a:r>
            <a:r>
              <a:rPr lang="cs-CZ" altLang="cs-CZ" dirty="0" err="1"/>
              <a:t>sebepéči</a:t>
            </a:r>
            <a:r>
              <a:rPr lang="cs-CZ" altLang="cs-CZ" dirty="0"/>
              <a:t> – PL při návštěvní službě – výživa?, péče o byt?, péče o oblečení?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249B3CE-1AB2-48C1-AF49-C5004E1D7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Ohledání mrtvých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A6093E8-B2E1-4188-B72B-CE0F762648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916114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konstatování smrti</a:t>
            </a:r>
          </a:p>
          <a:p>
            <a:pPr eaLnBrk="1" hangingPunct="1">
              <a:defRPr/>
            </a:pPr>
            <a:r>
              <a:rPr lang="cs-CZ" altLang="cs-CZ"/>
              <a:t>rozhodnutí o pitvě a jejím druhu</a:t>
            </a:r>
          </a:p>
          <a:p>
            <a:pPr eaLnBrk="1" hangingPunct="1">
              <a:defRPr/>
            </a:pPr>
            <a:r>
              <a:rPr lang="cs-CZ" altLang="cs-CZ"/>
              <a:t>nařizuje soudní pitvu</a:t>
            </a:r>
          </a:p>
          <a:p>
            <a:pPr eaLnBrk="1" hangingPunct="1">
              <a:defRPr/>
            </a:pPr>
            <a:r>
              <a:rPr lang="cs-CZ" altLang="cs-CZ"/>
              <a:t>je v kontaktu s rodinami zamřelých a pomáhá jim překonat kritické období</a:t>
            </a:r>
          </a:p>
          <a:p>
            <a:pPr eaLnBrk="1" hangingPunct="1">
              <a:defRPr/>
            </a:pPr>
            <a:r>
              <a:rPr lang="cs-CZ" altLang="cs-CZ"/>
              <a:t>osamělým pozůstalým pomáhá radou při organizaci pohřbu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CEA3498-80A2-492A-9470-F65BE792A5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Základní principy práce praktického/rodinného lékaře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10E3CCF-83C4-4F4C-B783-01011D78C4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>
                <a:solidFill>
                  <a:srgbClr val="FFFF00"/>
                </a:solidFill>
              </a:rPr>
              <a:t>kontinuita péče</a:t>
            </a:r>
            <a:r>
              <a:rPr lang="cs-CZ" altLang="cs-CZ"/>
              <a:t> </a:t>
            </a:r>
          </a:p>
          <a:p>
            <a:pPr eaLnBrk="1" hangingPunct="1">
              <a:defRPr/>
            </a:pPr>
            <a:r>
              <a:rPr lang="cs-CZ" altLang="cs-CZ"/>
              <a:t>pacient je kontinuum, jednotlivá choroba je epizodou</a:t>
            </a:r>
          </a:p>
          <a:p>
            <a:pPr eaLnBrk="1" hangingPunct="1">
              <a:defRPr/>
            </a:pPr>
            <a:r>
              <a:rPr lang="cs-CZ" altLang="cs-CZ"/>
              <a:t>čas se pro lékaře stává pomocníkem</a:t>
            </a:r>
          </a:p>
          <a:p>
            <a:pPr eaLnBrk="1" hangingPunct="1">
              <a:defRPr/>
            </a:pPr>
            <a:r>
              <a:rPr lang="cs-CZ" altLang="cs-CZ"/>
              <a:t>pro lékaře specializované ambulance je choroba kontinuum, jednotlivý pacient epizodou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D493041-9347-40E9-AC8C-C62AAE7DEC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Komprehenzivita - celost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E513DE1-6DC2-42BD-B33C-03292F9659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praktický lékař vidí nemocného i nejen z hlediska biologicko – medicinského, ale i v jeho sociální a psychologické perspektivě </a:t>
            </a:r>
          </a:p>
          <a:p>
            <a:pPr eaLnBrk="1" hangingPunct="1">
              <a:defRPr/>
            </a:pPr>
            <a:r>
              <a:rPr lang="cs-CZ" altLang="cs-CZ"/>
              <a:t>praktický / rodinný lékař je v zemích s nepřerušenou  dlouhodobou tradicí schopen samostatně řešit až 90%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 problémů svěřených klientů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88CBDC9-1C64-4BDE-B097-391BE66EAB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Koordinace péče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1A9A67E-E62B-4DE8-BE2E-BFB937B23E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2060576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praktický  lékař odesílá v případě potřeby svého klienta na specializovaná vyšetření </a:t>
            </a:r>
          </a:p>
          <a:p>
            <a:pPr eaLnBrk="1" hangingPunct="1">
              <a:defRPr/>
            </a:pPr>
            <a:r>
              <a:rPr lang="cs-CZ" altLang="cs-CZ"/>
              <a:t>názory specialistů a jejich doporučení zapracovává do léčebného schématu </a:t>
            </a:r>
          </a:p>
          <a:p>
            <a:pPr eaLnBrk="1" hangingPunct="1">
              <a:defRPr/>
            </a:pPr>
            <a:r>
              <a:rPr lang="cs-CZ" altLang="cs-CZ"/>
              <a:t>praktický  lékař je zodpovědný za konečnou podobu péče o klienta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0AA82C4-AFDE-4626-8882-617B935EFF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Práce s komunitou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B08EF1A-B81B-4B1C-A06D-1C6094E5CF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praktický lékař vidí nemocného v  jeho domácím i  pracovním prostředí,  </a:t>
            </a:r>
          </a:p>
          <a:p>
            <a:pPr eaLnBrk="1" hangingPunct="1">
              <a:defRPr/>
            </a:pPr>
            <a:r>
              <a:rPr lang="cs-CZ" altLang="cs-CZ"/>
              <a:t>informací takto získaných může využít jak k diagnostice, tak k terapii</a:t>
            </a:r>
          </a:p>
          <a:p>
            <a:pPr eaLnBrk="1" hangingPunct="1">
              <a:defRPr/>
            </a:pPr>
            <a:r>
              <a:rPr lang="cs-CZ" altLang="cs-CZ"/>
              <a:t>příklady -   hypertenze nebo  vředová choroba gastroduodena při dysharmonických vztazích na pracovišti, recidivující respirační onemocnění s alergickou složkou při chovu některých domácích  zvířat apod.)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BF79073-8829-4E4E-90C2-AA3F8194C2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Práce s rodinou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E01B12C-B11A-47C3-9B25-9C3791C034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2060576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PL vnímá nemocného jako člena rodiny se všemi důsledky</a:t>
            </a:r>
          </a:p>
          <a:p>
            <a:pPr eaLnBrk="1" hangingPunct="1">
              <a:defRPr/>
            </a:pPr>
            <a:r>
              <a:rPr lang="cs-CZ" altLang="cs-CZ" dirty="0"/>
              <a:t>dříve – vícegenerační rodiny – vzájemná pomoc fyzická a psychická</a:t>
            </a:r>
          </a:p>
          <a:p>
            <a:pPr eaLnBrk="1" hangingPunct="1">
              <a:defRPr/>
            </a:pPr>
            <a:r>
              <a:rPr lang="cs-CZ" altLang="cs-CZ" dirty="0"/>
              <a:t>nyní – nukleární rodiny – většinou osamělost ve stáří, péče přechází na stát a komunitu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ABDB71B-9366-4E55-B951-AC38AC1E24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Stupně spolupráce členů rodiny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789974D-9AB8-4F55-BD2D-74C57ACF0B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79650" y="1989139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minimální zapojení</a:t>
            </a:r>
          </a:p>
          <a:p>
            <a:pPr eaLnBrk="1" hangingPunct="1">
              <a:defRPr/>
            </a:pPr>
            <a:r>
              <a:rPr lang="cs-CZ" altLang="cs-CZ"/>
              <a:t>požadavek medicínských informací a rad</a:t>
            </a:r>
          </a:p>
          <a:p>
            <a:pPr eaLnBrk="1" hangingPunct="1">
              <a:defRPr/>
            </a:pPr>
            <a:r>
              <a:rPr lang="cs-CZ" altLang="cs-CZ"/>
              <a:t>vcítění a podpora </a:t>
            </a:r>
          </a:p>
          <a:p>
            <a:pPr eaLnBrk="1" hangingPunct="1">
              <a:defRPr/>
            </a:pPr>
            <a:r>
              <a:rPr lang="cs-CZ" altLang="cs-CZ"/>
              <a:t>rodina přímo zasahuje – PL podporuje členy rodiny ve zvládání zátěže a stresu</a:t>
            </a:r>
          </a:p>
          <a:p>
            <a:pPr eaLnBrk="1" hangingPunct="1">
              <a:defRPr/>
            </a:pPr>
            <a:r>
              <a:rPr lang="cs-CZ" altLang="cs-CZ"/>
              <a:t>rodinná terapie – rodina zavzata přímo do léčebných úkonů, poučena o vývoji nemoci</a:t>
            </a:r>
          </a:p>
          <a:p>
            <a:pPr eaLnBrk="1" hangingPunct="1"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DB6907A-4CB3-4807-BEEB-08DC91507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Historie rodinného lékařství II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4B40AF1-A743-4A11-8E54-545923B74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8" y="1420814"/>
            <a:ext cx="8229600" cy="5068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po I. světové válce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- rozvoj stomatologie – dentisté, kliniky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dirty="0"/>
              <a:t>rozvoj porodnictví – více porodů lékařsky vedených – bohatší vrstvy, dostupnost nemocnic s rozvojem automobilizmu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dirty="0"/>
              <a:t>praktičtí/rodinní lékaři – zajišťovali péči o obyvatele svěřeného území  -byli schopni vyřešit až 90% problémů svých klientů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2"/>
              </a:buBlip>
              <a:defRPr/>
            </a:pPr>
            <a:r>
              <a:rPr lang="cs-CZ" altLang="cs-CZ" dirty="0"/>
              <a:t>1948 – obvodní systém péče – povinnost navštěvovat „svého“ OL, vyčlenění gynekologie a pediatrie v primární péči   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9875225-7A18-4D7A-BD55-4AD9F7FECD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Vliv rodiny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03336E4-2A18-49C7-BCA8-47C05E3405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funkční rodina – cenný příspěvek v celkové péči o klienta</a:t>
            </a:r>
          </a:p>
          <a:p>
            <a:pPr eaLnBrk="1" hangingPunct="1">
              <a:defRPr/>
            </a:pPr>
            <a:r>
              <a:rPr lang="cs-CZ" altLang="cs-CZ"/>
              <a:t>dysfunkční rodina – může i zapříčinit vznik onemocnění, má negativní vliv na léčení nemoci již existující</a:t>
            </a:r>
          </a:p>
          <a:p>
            <a:pPr eaLnBrk="1" hangingPunct="1">
              <a:defRPr/>
            </a:pPr>
            <a:r>
              <a:rPr lang="cs-CZ" altLang="cs-CZ"/>
              <a:t>dominance jednoho partnera</a:t>
            </a:r>
          </a:p>
          <a:p>
            <a:pPr eaLnBrk="1" hangingPunct="1">
              <a:defRPr/>
            </a:pPr>
            <a:r>
              <a:rPr lang="cs-CZ" altLang="cs-CZ"/>
              <a:t>triangulace – přetahování (dětí) </a:t>
            </a:r>
          </a:p>
          <a:p>
            <a:pPr eaLnBrk="1" hangingPunct="1">
              <a:defRPr/>
            </a:pPr>
            <a:r>
              <a:rPr lang="cs-CZ" altLang="cs-CZ"/>
              <a:t>rodinný genogram, anamnéza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DCF5E4B-E470-47CE-AAEB-FFF5486E1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Vývoj rodiny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A3C9E414-7970-4E54-9C39-96400C2F6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18-21 let – nezávislý mladý člověk, hledání partnera, rozchody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22-27  nová rodina, zásadní změna životního stylu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28-39 rodina s malými dětmi – zátěž fyzická i psychická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35-49 rodina s dospívajícími dětmi – zátěž psychická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40-59 děti zakládají svou rodinu – zátěž finanční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45-60 syndrom prázdného hnízda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/>
              <a:t>nad 60 odchod do důchodu, ztráta fyzických sil, ztráta partnera, ztráta soběstačnosti, osamělost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79E2C583-C693-40AA-B62E-50248A4E7F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Muži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C684C0F-0EC0-40A0-BFF9-0AF7A62E89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hmotnost, krevní tlak  -  průběžně, nejméně 1x ročně</a:t>
            </a:r>
          </a:p>
          <a:p>
            <a:pPr eaLnBrk="1" hangingPunct="1">
              <a:defRPr/>
            </a:pPr>
            <a:r>
              <a:rPr lang="cs-CZ" altLang="cs-CZ"/>
              <a:t>cholesterol -  18, 40, 50, 60 a dále ročně</a:t>
            </a:r>
          </a:p>
          <a:p>
            <a:pPr eaLnBrk="1" hangingPunct="1">
              <a:defRPr/>
            </a:pPr>
            <a:r>
              <a:rPr lang="cs-CZ" altLang="cs-CZ"/>
              <a:t>stolice na okultní krvácení od 45 let, rektální vyšetření, PSA – nejméně 1x /dva roky</a:t>
            </a:r>
          </a:p>
          <a:p>
            <a:pPr eaLnBrk="1" hangingPunct="1">
              <a:defRPr/>
            </a:pPr>
            <a:r>
              <a:rPr lang="cs-CZ" altLang="cs-CZ"/>
              <a:t>zrak, katarakta, glaukom – u diabetiků 1x ročně, u ostatních za 2-5let</a:t>
            </a:r>
          </a:p>
          <a:p>
            <a:pPr eaLnBrk="1" hangingPunct="1">
              <a:defRPr/>
            </a:pPr>
            <a:r>
              <a:rPr lang="cs-CZ" altLang="cs-CZ"/>
              <a:t>vyšetření moči – 1x ročně</a:t>
            </a:r>
          </a:p>
          <a:p>
            <a:pPr eaLnBrk="1" hangingPunct="1">
              <a:defRPr/>
            </a:pPr>
            <a:r>
              <a:rPr lang="cs-CZ" altLang="cs-CZ"/>
              <a:t>zubní vyšetření – každé 2 roky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BFB35AE8-12BF-46FA-9070-10A390BF78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Ženy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4F73293-91FB-44BB-8672-EF34D07785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hmotnost, krevní tlak – průběžně, nejméně 1x ročně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cholesterol                 - 18, 40, 50, 60 a dále ročně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okultní krvácení          - nejméně 1x za dva roky od 45 let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err="1"/>
              <a:t>bimanuální</a:t>
            </a:r>
            <a:r>
              <a:rPr lang="cs-CZ" altLang="cs-CZ" sz="2400" dirty="0"/>
              <a:t> vyšetření pánve, stěr z čípku děložního - nad 40let 1x ročně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vyšetření prsou – samovyšetření, vyšetření lékařem nad 40let 1x ročně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err="1"/>
              <a:t>mammogram</a:t>
            </a:r>
            <a:r>
              <a:rPr lang="cs-CZ" altLang="cs-CZ" sz="2400" dirty="0"/>
              <a:t> – od 40 let každé 2 roky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zrak, katarakta, glaukom – u diabetiků 1x ročně, u ostatních za 2-5let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vyšetření moči – 1x ročně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zubní vyšetření – každé 2 roky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7B002A1-390B-4EDD-9C73-7FB088CA6B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Edukace dospělých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4D5B1DB-B233-4DE5-A331-99B8C89C9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výživa, diety,  pohyb, tréningová zátěž, sexuální aktivita, STD, HIV, prevence úrazů – pásy v autě, alkohol a řízení, kouření, stres, relaxace</a:t>
            </a:r>
          </a:p>
          <a:p>
            <a:pPr eaLnBrk="1" hangingPunct="1">
              <a:defRPr/>
            </a:pPr>
            <a:r>
              <a:rPr lang="cs-CZ" altLang="cs-CZ"/>
              <a:t>ženy - estrogenová léčba (osteoporóza, ochrana věnčitých tepen, ale i rizika),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 samovyšetření prsou</a:t>
            </a:r>
          </a:p>
          <a:p>
            <a:pPr eaLnBrk="1" hangingPunct="1">
              <a:defRPr/>
            </a:pPr>
            <a:r>
              <a:rPr lang="cs-CZ" altLang="cs-CZ"/>
              <a:t>muži – samovyšetření varlat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E4D2520-FAE6-46BB-911E-0CB2754580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Klienti seniorského věku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ACACB5C-5BFD-4D44-A896-7B9586672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412875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trpělivost při vyšetření, plánovat delší časový úsek</a:t>
            </a:r>
            <a:endParaRPr lang="cs-CZ" altLang="cs-CZ" b="1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při anamnéze nejasnosti, neschopnost vyjádřit problém, nutno zjišťovat informace z objektivních zdrojů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při vyšetření sledovat stav hygieny, zručnost při oblékání,  stav šatstva, ADL ( - activities of daily living - chůze, do schodů, pády, stravování, koupání), IADL (- instrumental activities of daily living, schopnost přesunout se, hospodaření s penězi, příprava jídla, domácí práce, telefonování, schopnost dodržovat ordinace při užívání léků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4DADB0B9-0EA1-413D-89C7-DCDF79CE4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Klienti seniorského věku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B858F60-0F14-4C55-BFFE-BCF32A06F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vyšetřovat i systémy, na které si nemocný nestěžuje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laboratorní odchylky – kreatinin podhodnocuje pro redukci svalové hmoty, vazebná kapacita pro železo klesá, intolerance glukózy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návštěvy v domácnostech – umožní </a:t>
            </a:r>
            <a:r>
              <a:rPr lang="cs-CZ" altLang="cs-CZ" dirty="0" err="1"/>
              <a:t>polymorbidnímu</a:t>
            </a:r>
            <a:r>
              <a:rPr lang="cs-CZ" altLang="cs-CZ" dirty="0"/>
              <a:t> nemocnému neopouštět domov, zdravotník má lepší představu o  možnostech nemocného jak např. plnit doporučení režimová apod.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adekvátní podpora a porada členům rodiny poskytujícím péči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AE596CF1-B182-41DF-910C-64B8FA64F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Spolupráce se specialisty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97A005C-F24A-4A13-925A-456C8EE8D9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6888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hlavním úkolem a společným cílem je zlepšení péče o konkrétního nemocného</a:t>
            </a:r>
          </a:p>
          <a:p>
            <a:pPr eaLnBrk="1" hangingPunct="1">
              <a:defRPr/>
            </a:pPr>
            <a:r>
              <a:rPr lang="cs-CZ" altLang="cs-CZ"/>
              <a:t>důvodem konzultace specialisty může být: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  - potřeba druhého názoru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  - nedostatek důvěry rodiny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  - nedostatek důvěry nemocného</a:t>
            </a:r>
          </a:p>
          <a:p>
            <a:pPr eaLnBrk="1" hangingPunct="1">
              <a:defRPr/>
            </a:pPr>
            <a:r>
              <a:rPr lang="cs-CZ" altLang="cs-CZ"/>
              <a:t>mnohdy se vyvíjí nepatřičné vztahy – během léčení na specializovaném oddělení se praktický lékař brání zasahovat - „teď se o Vás starají odborníci“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4DF643EB-1959-4DF3-B191-D0A643A9CD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Úkoly praktického lékaře z hlediska spolupráce se specialisty 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D0C5AB0-76B2-49B4-830F-9F90BDCD3C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4590" y="2286806"/>
            <a:ext cx="10753200" cy="413999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posoudit aktuální stav (zvládnu sám?)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rozhodnout o druhu specializované péče (nejrychlejší cesta k diagnóze a úlevě)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výběr vhodného odborníka</a:t>
            </a:r>
            <a:r>
              <a:rPr lang="cs-CZ" altLang="cs-CZ" b="1" dirty="0"/>
              <a:t> </a:t>
            </a:r>
            <a:r>
              <a:rPr lang="cs-CZ" altLang="cs-CZ" dirty="0"/>
              <a:t>nejlépe telefonická                                 individuální domluva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kvalitní přenos informace (kvalita žádanky, dosud  provedená vyšetření, laboratorní výsledky)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POZOR! Kvalita nálezu je přímo úměrná kvalitě žádanky!!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C7CD110-779B-4CB6-8B11-9B0D8FCFF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Úkoly praktického lékaře z hlediska spolupráce se specialisty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467C213D-2AFD-4B01-961A-529A1A2D5A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5980" y="2017451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poučení nemocného o vyšetření a spolupráci s odborným lékařem, o příčině konzultace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pacient nesmí mít pocit odstrčení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informace o místě a čase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koordinovat péči o nemocného na základě nálezů odborníků (zvláště interakce medikace, zařazení nových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informací do systému již známých informací)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převzít nemocného zpět po skončení odborné péče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(rozhodování a další léčbě a další péči, poskytnutí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zpětné vazby odborníkovi)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ED97750-69E7-4115-95E5-DA5243C542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Historie rodinného lékařství III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921197A-9241-4F2F-BB80-0E764F47E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3900" y="1557339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rysy péče obvodních lékařů – do 1989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- více obyvatel v obvodu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- důraz na specializovanou péči – ztráta pocitu zodpovědnosti za „svého“ pacienta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- geriatrické sestry - prospěšné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- vedení skupin ČČK - prospěšné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- dozor nad stravovacími prostory - prospěšné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74B6E1A6-9877-4EC0-A495-237EB547F2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 Kdy zvažuje praktický lékař  odborné vyšetření?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50BC03EE-6FFA-4AD5-A0A7-CE0445050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10431" y="2521799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při vyčerpání diagnostických možností praktického lékaře  včetně dostupných instrumentálních vyšetření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při nevýrazném efektu dosavadní terapie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při nemoci zjevně nezvládnutelné praktikem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pokud rodina nebo nemocný žádá vyšetření z důvodů nespokojenosti s dosavadním postupem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3B47BA5E-4D0C-4ED5-A395-D97A9FB4C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Co se očekává od odborníka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0EC4CB04-6045-4A66-A586-B04FD20477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rychlá a kvalitní orientace v dodaných informacích</a:t>
            </a:r>
            <a:endParaRPr lang="cs-CZ" altLang="cs-CZ" b="1"/>
          </a:p>
          <a:p>
            <a:pPr eaLnBrk="1" hangingPunct="1">
              <a:defRPr/>
            </a:pPr>
            <a:r>
              <a:rPr lang="cs-CZ" altLang="cs-CZ"/>
              <a:t>vyšetření nemocného</a:t>
            </a:r>
            <a:endParaRPr lang="cs-CZ" altLang="cs-CZ" b="1"/>
          </a:p>
          <a:p>
            <a:pPr eaLnBrk="1" hangingPunct="1">
              <a:defRPr/>
            </a:pPr>
            <a:r>
              <a:rPr lang="cs-CZ" altLang="cs-CZ"/>
              <a:t>neopakování již provedených vyšetření</a:t>
            </a:r>
            <a:endParaRPr lang="cs-CZ" altLang="cs-CZ" b="1"/>
          </a:p>
          <a:p>
            <a:pPr eaLnBrk="1" hangingPunct="1">
              <a:defRPr/>
            </a:pPr>
            <a:r>
              <a:rPr lang="cs-CZ" altLang="cs-CZ"/>
              <a:t>zhodnocení a závěr</a:t>
            </a:r>
          </a:p>
          <a:p>
            <a:pPr eaLnBrk="1" hangingPunct="1">
              <a:defRPr/>
            </a:pPr>
            <a:r>
              <a:rPr lang="cs-CZ" altLang="cs-CZ"/>
              <a:t>kvalitní zpráva odpovídající na položené dotazy</a:t>
            </a:r>
          </a:p>
          <a:p>
            <a:pPr eaLnBrk="1" hangingPunct="1">
              <a:defRPr/>
            </a:pPr>
            <a:r>
              <a:rPr lang="cs-CZ" altLang="cs-CZ"/>
              <a:t>informovat prackého lékaře o event. předání jeho klienta</a:t>
            </a:r>
            <a:r>
              <a:rPr lang="cs-CZ" altLang="cs-CZ" b="1"/>
              <a:t> </a:t>
            </a:r>
            <a:r>
              <a:rPr lang="cs-CZ" altLang="cs-CZ"/>
              <a:t>do péče dalších odborníků či k hospitalizaci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58D8E71E-11DF-40DF-A8E0-C414AFA7A8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6921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Rizika obcházení praktického lékaře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DF55FF9-64A0-44A5-B19E-76AD7DF015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2133601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nedostatek informace pro odborníka</a:t>
            </a:r>
          </a:p>
          <a:p>
            <a:pPr eaLnBrk="1" hangingPunct="1">
              <a:defRPr/>
            </a:pPr>
            <a:r>
              <a:rPr lang="cs-CZ" altLang="cs-CZ"/>
              <a:t>nedostatek času pro nemocného vlivem doby nutné pro získání informací</a:t>
            </a:r>
          </a:p>
          <a:p>
            <a:pPr eaLnBrk="1" hangingPunct="1">
              <a:defRPr/>
            </a:pPr>
            <a:r>
              <a:rPr lang="cs-CZ" altLang="cs-CZ"/>
              <a:t>pro uspokojení nemocného stačí jednodušší závěr, ale ne již pro jeho praktického lékaře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742D753A-5473-4BBC-93F1-FAE300D750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Optimální forma spolupráce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3C513E7-EA31-4591-83B0-7266E79CF7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odborník i praktický lékař se spolupodílí na řešení problému společného nemocného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pokud je odborník stavěn do role učitele, může poskytovat nadbytečné informace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praktický  lékař využívá závěrů odborníka, ale konfrontuje je s ostatními  nálezy a doporučenými léky, protože nese hlavní odpovědnost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absolutně nežádoucím efektem péče mnoha odborníků o jednoho nemocného je polypragmázie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AD061DCA-D387-459F-ABBD-35FA5C06A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 Jak dosáhnout optimální spolupráce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EEC353D4-DEAA-49E1-89B4-849F02B60A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6888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úcta ve vzájemném vztahu praktický lékař – specialista(oba mají přednosti, ale i limitace oproti druhému)</a:t>
            </a:r>
          </a:p>
          <a:p>
            <a:pPr eaLnBrk="1" hangingPunct="1">
              <a:defRPr/>
            </a:pPr>
            <a:r>
              <a:rPr lang="cs-CZ" altLang="cs-CZ"/>
              <a:t>je lépe, když nemocného odesílá k odborníkovi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 praktický lékař, nejlépe pro předchozím telefonátu– výsledek musí potom uspokojit nejen  nemocného, ale i jeho praktika</a:t>
            </a:r>
          </a:p>
          <a:p>
            <a:pPr eaLnBrk="1" hangingPunct="1">
              <a:defRPr/>
            </a:pPr>
            <a:r>
              <a:rPr lang="cs-CZ" altLang="cs-CZ"/>
              <a:t>kvalitní vzájemná  komunikace</a:t>
            </a:r>
            <a:r>
              <a:rPr lang="cs-CZ" altLang="cs-CZ" b="1"/>
              <a:t> </a:t>
            </a:r>
            <a:r>
              <a:rPr lang="cs-CZ" altLang="cs-CZ"/>
              <a:t>(pokud praktický lékař  zjistí po pacientově návratu z vyšetření, že by se již blížil polypragmázii, jistě není problém opětné telefonické, faxové, mailové konzultace)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715A8726-A998-4D28-B3C5-449CEB9737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 Role dokumentace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F415912B-3C81-4D2E-A1E0-287FDCB9E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196975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zcela </a:t>
            </a:r>
            <a:r>
              <a:rPr lang="cs-CZ" altLang="cs-CZ" b="1" dirty="0"/>
              <a:t>zásadní </a:t>
            </a:r>
            <a:r>
              <a:rPr lang="cs-CZ" altLang="cs-CZ" dirty="0"/>
              <a:t>z hlediska výkaznictví, stížností nemocných, soudních pří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doposud často opomíjená, i když může v současné době podstatně </a:t>
            </a:r>
            <a:r>
              <a:rPr lang="cs-CZ" altLang="cs-CZ" b="1" dirty="0"/>
              <a:t>usnadňovat komunikaci</a:t>
            </a:r>
            <a:r>
              <a:rPr lang="cs-CZ" altLang="cs-CZ" dirty="0"/>
              <a:t>  s pojišťovnami, laboratořemi, specialisty apod.( pouze výkazy pro zdravotní pojišťovny jsou pořizovány elektronicky,  ostatní je ve většině případů psáno ručně)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dirty="0"/>
              <a:t>metodika vedení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 – pouze praktický lékař, záznamy vyšetření vloženy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 - praktický lékař i odborníci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 - možnosti IT?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850A1D00-17FF-4512-8EFF-024237963A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Optimální stav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AF49460B-150D-4F0C-8A78-5D16A0B5A4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 vedení dokumentace </a:t>
            </a:r>
            <a:r>
              <a:rPr lang="cs-CZ" altLang="cs-CZ" b="1"/>
              <a:t>elektronicky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 eaLnBrk="1" hangingPunct="1">
              <a:defRPr/>
            </a:pPr>
            <a:r>
              <a:rPr lang="cs-CZ" altLang="cs-CZ"/>
              <a:t> propojení s laboratořemi i specialisty on line (většina praktických lékařů má jednu spolupracující  laboratoř a jednoho až dva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/>
              <a:t>   specialisty pro každý obor)</a:t>
            </a:r>
          </a:p>
          <a:p>
            <a:pPr eaLnBrk="1" hangingPunct="1"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5DC02CA-AAFD-4978-96A4-84B38BF17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Děkuji za pozornost</a:t>
            </a:r>
          </a:p>
        </p:txBody>
      </p:sp>
      <p:pic>
        <p:nvPicPr>
          <p:cNvPr id="50179" name="Picture 4" descr="DSCF0034">
            <a:extLst>
              <a:ext uri="{FF2B5EF4-FFF2-40B4-BE49-F238E27FC236}">
                <a16:creationId xmlns:a16="http://schemas.microsoft.com/office/drawing/2014/main" id="{7F83F9FC-DF5B-4CF9-8668-F5DBA171E2C1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11450" y="1268413"/>
            <a:ext cx="6985000" cy="5238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3BA5083-3F18-4105-BD47-3FE5452685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Historie rodinného lékařství IV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B6A1A48-0AB7-47BD-A908-77BCF58A6C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 po roce 1989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- privatizace praktických lékařů a ambulantních specialistů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 - možnost volby praktického lékaře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 - systém pediatrické a gynekologické péče zachován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 - jen pomalý návrat </a:t>
            </a:r>
            <a:r>
              <a:rPr lang="cs-CZ" altLang="cs-CZ" dirty="0" err="1"/>
              <a:t>gate</a:t>
            </a:r>
            <a:r>
              <a:rPr lang="cs-CZ" altLang="cs-CZ" dirty="0"/>
              <a:t> </a:t>
            </a:r>
            <a:r>
              <a:rPr lang="cs-CZ" altLang="cs-CZ" dirty="0" err="1"/>
              <a:t>keepingu</a:t>
            </a:r>
            <a:endParaRPr lang="cs-CZ" altLang="cs-CZ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 - nevrátila se geriatrická sestra, školení ČČK ani dozor nad stravovacími provozy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4BF271A-5F5F-4C91-A4FF-58654AE5D4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Charta praktického / rodinného lékařství 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4429222-C9E6-440F-BC33-4D615C4C4D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79650" y="1989139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vydána Evropskou filiálkou WHO 1997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základní rysy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/>
              <a:t> - všeobecnost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/>
              <a:t> - dostupnost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/>
              <a:t> - integrovaná péče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/>
              <a:t> - kontinuální péče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/>
              <a:t> - týmová práce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/>
              <a:t> - holistický pohled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8AB4CB1-ED85-4692-8C2B-92D3889C2D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Charta praktického / rodinného lékařství II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8478BDA-E279-4036-BBFC-9DFD4ABA8A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40013" y="2060576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základní rysy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/>
              <a:t> -  osobní vztah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/>
              <a:t> -  orientace na rodinu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/>
              <a:t> -  orientace na společnost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/>
              <a:t> -  koordinovanost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/>
              <a:t> -  spolehlivost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/>
              <a:t> -  obhajování klientů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406317C-4A1F-4DFE-BB4D-2852145E6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Kompetence praktického lékaře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E818134-0C33-4BB2-8CAE-B110139017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989139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praktický/rodinný lékař je odborníkem na primární péči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kompetence jsou dány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erudicí – LF, atestace, CME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vybavením stacionárním a mobilním – EKG, peakflowmetr, drobné výkony, semikvantitativní metody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administrativními zásahy zdravotních pojišťoven – limitace a penalizace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F440F8D-0C4D-4FCE-A21D-8FDBB0DBA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Optimální fungování PL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B8751DF-DAD9-4EC6-B0A3-B16DC3A8A3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2133601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odpovídající úroveň poskytované péče</a:t>
            </a:r>
          </a:p>
          <a:p>
            <a:pPr eaLnBrk="1" hangingPunct="1">
              <a:defRPr/>
            </a:pPr>
            <a:r>
              <a:rPr lang="cs-CZ" altLang="cs-CZ"/>
              <a:t>spokojenost registrovaných klientů</a:t>
            </a:r>
          </a:p>
          <a:p>
            <a:pPr eaLnBrk="1" hangingPunct="1">
              <a:defRPr/>
            </a:pPr>
            <a:r>
              <a:rPr lang="cs-CZ" altLang="cs-CZ"/>
              <a:t>minimální množství stížností</a:t>
            </a:r>
          </a:p>
          <a:p>
            <a:pPr eaLnBrk="1" hangingPunct="1">
              <a:defRPr/>
            </a:pPr>
            <a:r>
              <a:rPr lang="cs-CZ" altLang="cs-CZ"/>
              <a:t>snížení počtu chronicky nemocných</a:t>
            </a:r>
          </a:p>
          <a:p>
            <a:pPr eaLnBrk="1" hangingPunct="1">
              <a:defRPr/>
            </a:pPr>
            <a:r>
              <a:rPr lang="cs-CZ" altLang="cs-CZ"/>
              <a:t>snížení počtu invalidních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404</TotalTime>
  <Words>2243</Words>
  <Application>Microsoft Office PowerPoint</Application>
  <PresentationFormat>Širokoúhlá obrazovka</PresentationFormat>
  <Paragraphs>272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1" baseType="lpstr">
      <vt:lpstr>Arial</vt:lpstr>
      <vt:lpstr>Tahoma</vt:lpstr>
      <vt:lpstr>Wingdings</vt:lpstr>
      <vt:lpstr>Prezentace_MU_CZ</vt:lpstr>
      <vt:lpstr>Rodinné lékařství I</vt:lpstr>
      <vt:lpstr>Historie rodinného lékařství I</vt:lpstr>
      <vt:lpstr>Historie rodinného lékařství II</vt:lpstr>
      <vt:lpstr>Historie rodinného lékařství III</vt:lpstr>
      <vt:lpstr>Historie rodinného lékařství IV</vt:lpstr>
      <vt:lpstr>Charta praktického / rodinného lékařství I</vt:lpstr>
      <vt:lpstr>Charta praktického / rodinného lékařství II</vt:lpstr>
      <vt:lpstr>Kompetence praktického lékaře</vt:lpstr>
      <vt:lpstr>Optimální fungování PL</vt:lpstr>
      <vt:lpstr>Praktický lékař a nemocný</vt:lpstr>
      <vt:lpstr>Nemocný a PL</vt:lpstr>
      <vt:lpstr>Obecný postup řešení problémů v praktickém lékařství I</vt:lpstr>
      <vt:lpstr>Obecný postup řešení problémů v praktickém lékařství II</vt:lpstr>
      <vt:lpstr>Metody práce používané v PL</vt:lpstr>
      <vt:lpstr>Diagnostika</vt:lpstr>
      <vt:lpstr>Léčba</vt:lpstr>
      <vt:lpstr>Prevence</vt:lpstr>
      <vt:lpstr>Dispenzarizace </vt:lpstr>
      <vt:lpstr>Řešení urgentních situací</vt:lpstr>
      <vt:lpstr>Posudková činnost</vt:lpstr>
      <vt:lpstr>Pracovně lékařská práce</vt:lpstr>
      <vt:lpstr>Řešení sociálních problémů klientů</vt:lpstr>
      <vt:lpstr>Ohledání mrtvých</vt:lpstr>
      <vt:lpstr>Základní principy práce praktického/rodinného lékaře</vt:lpstr>
      <vt:lpstr>Komprehenzivita - celost</vt:lpstr>
      <vt:lpstr>Koordinace péče</vt:lpstr>
      <vt:lpstr>Práce s komunitou</vt:lpstr>
      <vt:lpstr>Práce s rodinou</vt:lpstr>
      <vt:lpstr>Stupně spolupráce členů rodiny</vt:lpstr>
      <vt:lpstr>Vliv rodiny</vt:lpstr>
      <vt:lpstr>Vývoj rodiny</vt:lpstr>
      <vt:lpstr>Muži</vt:lpstr>
      <vt:lpstr>Ženy</vt:lpstr>
      <vt:lpstr>Edukace dospělých</vt:lpstr>
      <vt:lpstr>Klienti seniorského věku</vt:lpstr>
      <vt:lpstr>Klienti seniorského věku </vt:lpstr>
      <vt:lpstr>Spolupráce se specialisty</vt:lpstr>
      <vt:lpstr>Úkoly praktického lékaře z hlediska spolupráce se specialisty </vt:lpstr>
      <vt:lpstr>Úkoly praktického lékaře z hlediska spolupráce se specialisty</vt:lpstr>
      <vt:lpstr> Kdy zvažuje praktický lékař  odborné vyšetření?</vt:lpstr>
      <vt:lpstr>Co se očekává od odborníka</vt:lpstr>
      <vt:lpstr>Rizika obcházení praktického lékaře </vt:lpstr>
      <vt:lpstr>Optimální forma spolupráce</vt:lpstr>
      <vt:lpstr> Jak dosáhnout optimální spolupráce</vt:lpstr>
      <vt:lpstr> Role dokumentace</vt:lpstr>
      <vt:lpstr>Optimální stav</vt:lpstr>
      <vt:lpstr>Děkuji za pozornost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33</cp:revision>
  <cp:lastPrinted>1601-01-01T00:00:00Z</cp:lastPrinted>
  <dcterms:created xsi:type="dcterms:W3CDTF">2021-04-27T07:29:37Z</dcterms:created>
  <dcterms:modified xsi:type="dcterms:W3CDTF">2022-02-12T19:20:22Z</dcterms:modified>
</cp:coreProperties>
</file>